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9" r:id="rId2"/>
    <p:sldId id="274" r:id="rId3"/>
    <p:sldId id="260" r:id="rId4"/>
    <p:sldId id="261" r:id="rId5"/>
    <p:sldId id="262" r:id="rId6"/>
    <p:sldId id="263" r:id="rId7"/>
    <p:sldId id="264" r:id="rId8"/>
    <p:sldId id="265" r:id="rId9"/>
    <p:sldId id="282" r:id="rId10"/>
    <p:sldId id="283" r:id="rId11"/>
    <p:sldId id="284" r:id="rId12"/>
    <p:sldId id="285" r:id="rId13"/>
    <p:sldId id="266" r:id="rId14"/>
    <p:sldId id="267" r:id="rId15"/>
    <p:sldId id="275" r:id="rId16"/>
    <p:sldId id="276" r:id="rId17"/>
    <p:sldId id="277" r:id="rId18"/>
    <p:sldId id="278" r:id="rId19"/>
    <p:sldId id="279" r:id="rId20"/>
    <p:sldId id="280" r:id="rId21"/>
    <p:sldId id="281" r:id="rId22"/>
  </p:sldIdLst>
  <p:sldSz cx="9144000" cy="6858000" type="screen4x3"/>
  <p:notesSz cx="6950075" cy="9236075"/>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421" autoAdjust="0"/>
  </p:normalViewPr>
  <p:slideViewPr>
    <p:cSldViewPr>
      <p:cViewPr varScale="1">
        <p:scale>
          <a:sx n="73" d="100"/>
          <a:sy n="73" d="100"/>
        </p:scale>
        <p:origin x="-107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vl1pPr>
          </a:lstStyle>
          <a:p>
            <a:fld id="{E7AF4A68-0A7A-41DD-81A3-E1D25698EEF2}" type="datetimeFigureOut">
              <a:rPr lang="en-US" smtClean="0"/>
              <a:pPr/>
              <a:t>1/16/2014</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vl1pPr>
          </a:lstStyle>
          <a:p>
            <a:fld id="{2F2A554E-F8A3-451C-8227-DDB614CE2180}" type="slidenum">
              <a:rPr lang="en-US" smtClean="0"/>
              <a:pPr/>
              <a:t>‹#›</a:t>
            </a:fld>
            <a:endParaRPr lang="en-US" dirty="0"/>
          </a:p>
        </p:txBody>
      </p:sp>
    </p:spTree>
    <p:extLst>
      <p:ext uri="{BB962C8B-B14F-4D97-AF65-F5344CB8AC3E}">
        <p14:creationId xmlns:p14="http://schemas.microsoft.com/office/powerpoint/2010/main" val="2034000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16 bit data</a:t>
            </a:r>
            <a:r>
              <a:rPr lang="en-US" baseline="0" dirty="0" smtClean="0"/>
              <a:t> words are accessed from memory we have been used to 8 bits</a:t>
            </a:r>
          </a:p>
          <a:p>
            <a:endParaRPr lang="en-US" baseline="0" dirty="0" smtClean="0"/>
          </a:p>
          <a:p>
            <a:r>
              <a:rPr lang="en-US" baseline="0" dirty="0" smtClean="0"/>
              <a:t>In the PIC16F877A we had a maximum of 8 K program memory and 368 bytes of RAM</a:t>
            </a:r>
          </a:p>
          <a:p>
            <a:endParaRPr lang="en-US" baseline="0" dirty="0" smtClean="0"/>
          </a:p>
          <a:p>
            <a:r>
              <a:rPr lang="en-US" baseline="0" dirty="0" smtClean="0"/>
              <a:t>Fastest the 8 bit processor will run is 5 MIPS</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3</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SRL low 8 bits of the status </a:t>
            </a:r>
            <a:r>
              <a:rPr lang="en-US" dirty="0" err="1" smtClean="0"/>
              <a:t>registre</a:t>
            </a:r>
            <a:r>
              <a:rPr lang="en-US" dirty="0" smtClean="0"/>
              <a:t>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12</a:t>
            </a:fld>
            <a:endParaRPr lang="en-US" dirty="0"/>
          </a:p>
        </p:txBody>
      </p:sp>
    </p:spTree>
    <p:extLst>
      <p:ext uri="{BB962C8B-B14F-4D97-AF65-F5344CB8AC3E}">
        <p14:creationId xmlns:p14="http://schemas.microsoft.com/office/powerpoint/2010/main" val="4199357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before</a:t>
            </a:r>
            <a:r>
              <a:rPr lang="en-US" baseline="0" dirty="0" smtClean="0"/>
              <a:t> an I/O port can be configured with the TRISX buffer.  What is different now is that:</a:t>
            </a:r>
          </a:p>
          <a:p>
            <a:pPr lvl="1">
              <a:buFont typeface="Arial" pitchFamily="34" charset="0"/>
              <a:buChar char="•"/>
            </a:pPr>
            <a:r>
              <a:rPr lang="en-US" baseline="0" dirty="0" smtClean="0"/>
              <a:t>the SFR registers like TRISA are now 16 bits in length</a:t>
            </a:r>
          </a:p>
          <a:p>
            <a:pPr lvl="1">
              <a:buFont typeface="Arial" pitchFamily="34" charset="0"/>
              <a:buChar char="•"/>
            </a:pPr>
            <a:r>
              <a:rPr lang="en-US" baseline="0" dirty="0" smtClean="0"/>
              <a:t>In general the I/O port is subservient to the peripheral function (analog input by default).  Notice that the TRIS latch can completely ignored if the peripheral module is enabled. </a:t>
            </a:r>
          </a:p>
          <a:p>
            <a:pPr lvl="0">
              <a:buFont typeface="Arial" pitchFamily="34" charset="0"/>
              <a:buNone/>
            </a:pPr>
            <a:r>
              <a:rPr lang="en-US" baseline="0" dirty="0" smtClean="0"/>
              <a:t>Every port has three SFR now dedicated: </a:t>
            </a:r>
          </a:p>
          <a:p>
            <a:pPr lvl="0">
              <a:buFont typeface="Arial" pitchFamily="34" charset="0"/>
              <a:buNone/>
            </a:pPr>
            <a:r>
              <a:rPr lang="en-US" baseline="0" dirty="0" smtClean="0"/>
              <a:t>PORTX , TRIS, and the new LAT.  If the peripheral module is not enabled writing to the PORT X will set the data output if TRIS latch is set to 0 (note error in diagram) then the pin will be driven to the PORT X value.  A read of the PORTX latch will be a read of the actual state of the pin.  Thus the value in the data latch could be different from the value read.</a:t>
            </a:r>
          </a:p>
          <a:p>
            <a:pPr lvl="0">
              <a:buFont typeface="Arial" pitchFamily="34" charset="0"/>
              <a:buNone/>
            </a:pPr>
            <a:r>
              <a:rPr lang="en-US" baseline="0" dirty="0" smtClean="0"/>
              <a:t>A write to the TRISX latch will set the latch to the write value, a read will read the value of the latch</a:t>
            </a:r>
          </a:p>
          <a:p>
            <a:pPr lvl="0">
              <a:buFont typeface="Arial" pitchFamily="34" charset="0"/>
              <a:buNone/>
            </a:pPr>
            <a:r>
              <a:rPr lang="en-US" baseline="0" dirty="0" smtClean="0"/>
              <a:t>A new LATX SFR if written to will be same as writing the PORTX SFR, a read will give the state of the latch not the pin value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Since the power supply on</a:t>
            </a:r>
            <a:r>
              <a:rPr lang="en-US" baseline="0" dirty="0" smtClean="0"/>
              <a:t> the </a:t>
            </a:r>
            <a:r>
              <a:rPr lang="en-US" baseline="0" dirty="0" err="1" smtClean="0"/>
              <a:t>dsPIC</a:t>
            </a:r>
            <a:r>
              <a:rPr lang="en-US" baseline="0" dirty="0" smtClean="0"/>
              <a:t> should be 3 – 3.6 V it is a problem when having to drive a load at 5V.  Common drain output takes care of this problem. The ODCX SFR allows some of the I/O to use this technique OCDX being 1 will enable it.  (0 at power up reset)</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05037C-0ED0-42C5-8699-246F7FBEB2E4}" type="slidenum">
              <a:rPr lang="en-US"/>
              <a:pPr/>
              <a:t>16</a:t>
            </a:fld>
            <a:endParaRPr lang="en-US"/>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examples are a</a:t>
            </a:r>
            <a:r>
              <a:rPr lang="en-US" baseline="0" dirty="0" smtClean="0"/>
              <a:t> mathematical assignment statement or and expression statement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Harvard architecture</a:t>
            </a:r>
            <a:r>
              <a:rPr lang="en-US" baseline="0" dirty="0" smtClean="0"/>
              <a:t> in that the data bus (16 bit) is totally separate from the instruction bus (24 bit)</a:t>
            </a:r>
          </a:p>
          <a:p>
            <a:r>
              <a:rPr lang="en-US" baseline="0" dirty="0" smtClean="0"/>
              <a:t>SFR are now mostly 16 bits long </a:t>
            </a:r>
          </a:p>
          <a:p>
            <a:r>
              <a:rPr lang="en-US" dirty="0" smtClean="0"/>
              <a:t>a powerful 16-bit architecture that seamlessly integrates the control features of a Microcontroller (</a:t>
            </a:r>
            <a:r>
              <a:rPr lang="en-US" dirty="0" err="1" smtClean="0"/>
              <a:t>MCU</a:t>
            </a:r>
            <a:r>
              <a:rPr lang="en-US" dirty="0" smtClean="0"/>
              <a:t>) with the computational capabilities of a Digital Signal Processor (</a:t>
            </a:r>
            <a:r>
              <a:rPr lang="en-US" dirty="0" err="1" smtClean="0"/>
              <a:t>DSP</a:t>
            </a:r>
            <a:r>
              <a:rPr lang="en-US" dirty="0" smtClean="0"/>
              <a:t>).</a:t>
            </a:r>
          </a:p>
          <a:p>
            <a:r>
              <a:rPr lang="en-US" b="1" dirty="0" smtClean="0"/>
              <a:t>Program memory </a:t>
            </a:r>
            <a:r>
              <a:rPr lang="en-US" dirty="0" smtClean="0"/>
              <a:t>Can address up to 2^23 = 8 M Word addressing in program memory,  That is the program memory is 16 bit or word addressable.  Since an instruction is 24 bits a dummy upper 8 bits is added so the total space is 4 M instructions.  but no parts take advantage of all of this space at this time.  Our processor has 256Kbytes of memory this is only 87 thousand instructions.  </a:t>
            </a:r>
          </a:p>
          <a:p>
            <a:endParaRPr lang="en-US" b="1" dirty="0" smtClean="0"/>
          </a:p>
          <a:p>
            <a:r>
              <a:rPr lang="en-US" b="1" dirty="0" smtClean="0"/>
              <a:t>Data memory </a:t>
            </a:r>
            <a:r>
              <a:rPr lang="en-US" dirty="0" smtClean="0"/>
              <a:t>is addressed by 16 bits or up to 64 Kbytes or 32 K words of RAM, as before the SFR exist in this address space. 2 k of SFR and 30 K of GP RAM</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TQFP</a:t>
            </a:r>
            <a:r>
              <a:rPr lang="en-US" baseline="0" dirty="0" smtClean="0"/>
              <a:t> Thin Quad Flat Pack </a:t>
            </a:r>
            <a:endParaRPr lang="en-US" baseline="0" dirty="0" smtClean="0"/>
          </a:p>
          <a:p>
            <a:endParaRPr lang="en-US" baseline="0" dirty="0" smtClean="0"/>
          </a:p>
          <a:p>
            <a:r>
              <a:rPr lang="en-US" baseline="0" dirty="0" smtClean="0"/>
              <a:t>Output compare modules can be made into PWM functions</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single</a:t>
            </a:r>
            <a:r>
              <a:rPr lang="en-US" baseline="0" dirty="0" smtClean="0"/>
              <a:t> w register has been replaced by 16 registers.  The result in ALU can be put back into a </a:t>
            </a:r>
            <a:r>
              <a:rPr lang="en-US" baseline="0" dirty="0" err="1" smtClean="0"/>
              <a:t>Wreg</a:t>
            </a:r>
            <a:r>
              <a:rPr lang="en-US" baseline="0" dirty="0" smtClean="0"/>
              <a:t> </a:t>
            </a:r>
          </a:p>
          <a:p>
            <a:r>
              <a:rPr lang="en-US" dirty="0" smtClean="0"/>
              <a:t>The X memory maps the entire memory and is used for </a:t>
            </a:r>
            <a:r>
              <a:rPr lang="en-US" dirty="0" err="1" smtClean="0"/>
              <a:t>MCU</a:t>
            </a:r>
            <a:r>
              <a:rPr lang="en-US" dirty="0" smtClean="0"/>
              <a:t> and </a:t>
            </a:r>
            <a:r>
              <a:rPr lang="en-US" dirty="0" err="1" smtClean="0"/>
              <a:t>DSP</a:t>
            </a:r>
            <a:r>
              <a:rPr lang="en-US" dirty="0" smtClean="0"/>
              <a:t> work while the Y memory is a subset of the total and only used in </a:t>
            </a:r>
            <a:r>
              <a:rPr lang="en-US" dirty="0" err="1" smtClean="0"/>
              <a:t>DSP</a:t>
            </a:r>
            <a:r>
              <a:rPr lang="en-US" dirty="0" smtClean="0"/>
              <a:t> commands </a:t>
            </a:r>
          </a:p>
          <a:p>
            <a:endParaRPr lang="en-US" dirty="0" smtClean="0"/>
          </a:p>
          <a:p>
            <a:r>
              <a:rPr lang="en-US" dirty="0" smtClean="0"/>
              <a:t>Up to 32 Kbytes of Program memory is mapped into data memory for easy lookup table access. </a:t>
            </a:r>
          </a:p>
          <a:p>
            <a:endParaRPr lang="en-US" dirty="0" smtClean="0"/>
          </a:p>
          <a:p>
            <a:r>
              <a:rPr lang="en-US" dirty="0" smtClean="0"/>
              <a:t>DMA stands for Direct memory access, and it allows </a:t>
            </a:r>
            <a:r>
              <a:rPr lang="en-US" dirty="0" smtClean="0"/>
              <a:t>a peripheral</a:t>
            </a:r>
            <a:r>
              <a:rPr lang="en-US" baseline="0" dirty="0" smtClean="0"/>
              <a:t> </a:t>
            </a:r>
            <a:r>
              <a:rPr lang="en-US" baseline="0" dirty="0" smtClean="0"/>
              <a:t>to grab memory even while the CPU is using it. </a:t>
            </a:r>
          </a:p>
          <a:p>
            <a:r>
              <a:rPr lang="en-US" dirty="0" smtClean="0"/>
              <a:t>All instructions execute in a single cycle, with the exception of instructions that change the program flow, the double word move (</a:t>
            </a:r>
            <a:r>
              <a:rPr lang="en-US" dirty="0" err="1" smtClean="0"/>
              <a:t>MOV.D</a:t>
            </a:r>
            <a:r>
              <a:rPr lang="en-US" dirty="0" smtClean="0"/>
              <a:t>)</a:t>
            </a:r>
          </a:p>
          <a:p>
            <a:r>
              <a:rPr lang="en-US" dirty="0" smtClean="0"/>
              <a:t>instruction and the table instructions. Overhead-free program loop constructs are supported using the DO and REPEAT instructions, both of which are interruptible at any point.</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stack pointer W15 now just points to memory so the stack can be made to any size you want in data memory.  It will start at 0x0800 (2K) right after the SFR space and it can grow as large as what is placed in </a:t>
            </a:r>
            <a:r>
              <a:rPr lang="en-US" baseline="0" dirty="0" err="1" smtClean="0"/>
              <a:t>SPLIM</a:t>
            </a:r>
            <a:r>
              <a:rPr lang="en-US" baseline="0" dirty="0" smtClean="0"/>
              <a:t> register.  </a:t>
            </a:r>
          </a:p>
          <a:p>
            <a:endParaRPr lang="en-US" baseline="0" dirty="0" smtClean="0"/>
          </a:p>
          <a:p>
            <a:r>
              <a:rPr lang="en-US" baseline="0" dirty="0" smtClean="0"/>
              <a:t>Overhead free looping structures that are found in C are now supported in the assembly language, so jumps and in indexes are taken care of in hardware not with assembler instructions. </a:t>
            </a:r>
          </a:p>
          <a:p>
            <a:endParaRPr lang="en-US" baseline="0" dirty="0" smtClean="0"/>
          </a:p>
          <a:p>
            <a:r>
              <a:rPr lang="en-US" baseline="0" dirty="0" smtClean="0"/>
              <a:t>Frame pointer is used with LNK and UNLNK assembly commands to create </a:t>
            </a:r>
            <a:r>
              <a:rPr lang="en-US" baseline="0" dirty="0" smtClean="0"/>
              <a:t>a way </a:t>
            </a:r>
            <a:r>
              <a:rPr lang="en-US" baseline="0" dirty="0" smtClean="0"/>
              <a:t>to store data on the stack for local context.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Hardware</a:t>
            </a:r>
            <a:r>
              <a:rPr lang="en-US" baseline="0" dirty="0" smtClean="0"/>
              <a:t> multiplier and barrel shift register (up to 16 shifts) execute every clock cycle along with an accumulate addition up to 40 bits.  Both operands come from data memory removing the limitation of using a Working register.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important</a:t>
            </a:r>
            <a:r>
              <a:rPr lang="en-US" baseline="0" dirty="0" smtClean="0"/>
              <a:t> to recognize that program memory is addressed in word size chunks, not by byte or program instruction. </a:t>
            </a:r>
            <a:endParaRPr lang="en-US" dirty="0" smtClean="0"/>
          </a:p>
          <a:p>
            <a:r>
              <a:rPr lang="en-US" dirty="0" smtClean="0"/>
              <a:t>Notice</a:t>
            </a:r>
            <a:r>
              <a:rPr lang="en-US" baseline="0" dirty="0" smtClean="0"/>
              <a:t> </a:t>
            </a:r>
            <a:r>
              <a:rPr lang="en-US" baseline="0" dirty="0" smtClean="0"/>
              <a:t>at address 0 we have a </a:t>
            </a:r>
            <a:r>
              <a:rPr lang="en-US" baseline="0" dirty="0" err="1" smtClean="0"/>
              <a:t>goto</a:t>
            </a:r>
            <a:r>
              <a:rPr lang="en-US" baseline="0" dirty="0" smtClean="0"/>
              <a:t> instruction that is one of the few that takes two instruction words so the next instruction is just the completion of where to jump to. </a:t>
            </a:r>
          </a:p>
          <a:p>
            <a:endParaRPr lang="en-US" baseline="0" dirty="0" smtClean="0"/>
          </a:p>
          <a:p>
            <a:r>
              <a:rPr lang="en-US" baseline="0" dirty="0" smtClean="0"/>
              <a:t>Notice that the first 0x200 = 512 (word addressable) = 256 instructions are reserved for interrupts  and traps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Program</a:t>
            </a:r>
            <a:r>
              <a:rPr lang="en-US" baseline="0" dirty="0" smtClean="0"/>
              <a:t> memory can be modified dynamically.  It also can be read and made seamlessly part of data </a:t>
            </a:r>
            <a:r>
              <a:rPr lang="en-US" baseline="0" dirty="0" smtClean="0"/>
              <a:t>memory</a:t>
            </a:r>
            <a:endParaRPr lang="en-US" baseline="0" dirty="0"/>
          </a:p>
          <a:p>
            <a:endParaRPr lang="en-US" baseline="0" dirty="0"/>
          </a:p>
          <a:p>
            <a:r>
              <a:rPr lang="en-US" baseline="0" dirty="0" smtClean="0"/>
              <a:t>Class question:  If memory is word addressable what is the increment of the PC?  Is an odd address in the PC every possible? </a:t>
            </a:r>
          </a:p>
        </p:txBody>
      </p:sp>
      <p:sp>
        <p:nvSpPr>
          <p:cNvPr id="4" name="Slide Number Placeholder 3"/>
          <p:cNvSpPr>
            <a:spLocks noGrp="1"/>
          </p:cNvSpPr>
          <p:nvPr>
            <p:ph type="sldNum" sz="quarter" idx="10"/>
          </p:nvPr>
        </p:nvSpPr>
        <p:spPr/>
        <p:txBody>
          <a:bodyPr/>
          <a:lstStyle/>
          <a:p>
            <a:fld id="{2F2A554E-F8A3-451C-8227-DDB614CE2180}" type="slidenum">
              <a:rPr lang="en-US" smtClean="0"/>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a:t>
            </a:r>
            <a:r>
              <a:rPr lang="en-US" baseline="0" dirty="0" smtClean="0"/>
              <a:t> that memory is byte addressable.  Also that the first 2 K is for </a:t>
            </a:r>
            <a:r>
              <a:rPr lang="en-US" baseline="0" dirty="0" err="1" smtClean="0"/>
              <a:t>SFRs</a:t>
            </a:r>
            <a:r>
              <a:rPr lang="en-US" baseline="0" dirty="0" smtClean="0"/>
              <a:t> (much larger than 8 bit part)</a:t>
            </a:r>
          </a:p>
          <a:p>
            <a:endParaRPr lang="en-US" baseline="0" dirty="0" smtClean="0"/>
          </a:p>
          <a:p>
            <a:r>
              <a:rPr lang="en-US" baseline="0" dirty="0" smtClean="0"/>
              <a:t>Near memory is supported by a File register direct mode that is the address in embedded in the instructions.  Addresses out of the near range are accessed with Register indirect addressing </a:t>
            </a:r>
          </a:p>
          <a:p>
            <a:endParaRPr lang="en-US" baseline="0" dirty="0" smtClean="0"/>
          </a:p>
          <a:p>
            <a:r>
              <a:rPr lang="en-US" baseline="0" dirty="0" smtClean="0"/>
              <a:t>DMA RAM can be used as GP RAM if desired</a:t>
            </a:r>
          </a:p>
          <a:p>
            <a:endParaRPr lang="en-US" baseline="0" dirty="0" smtClean="0"/>
          </a:p>
          <a:p>
            <a:r>
              <a:rPr lang="en-US" baseline="0" dirty="0" smtClean="0"/>
              <a:t>Program memory can appear as data memory.</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1/16/2014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1/16/2014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1/16/2014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1/16/2014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56207B-1711-4687-BB55-029F94A2F853}" type="datetimeFigureOut">
              <a:rPr lang="en-US" smtClean="0"/>
              <a:pPr/>
              <a:t>1/16/2014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56207B-1711-4687-BB55-029F94A2F853}" type="datetimeFigureOut">
              <a:rPr lang="en-US" smtClean="0"/>
              <a:pPr/>
              <a:t>1/16/2014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56207B-1711-4687-BB55-029F94A2F853}" type="datetimeFigureOut">
              <a:rPr lang="en-US" smtClean="0"/>
              <a:pPr/>
              <a:t>1/16/2014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56207B-1711-4687-BB55-029F94A2F853}" type="datetimeFigureOut">
              <a:rPr lang="en-US" smtClean="0"/>
              <a:pPr/>
              <a:t>1/16/2014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56207B-1711-4687-BB55-029F94A2F853}" type="datetimeFigureOut">
              <a:rPr lang="en-US" smtClean="0"/>
              <a:pPr/>
              <a:t>1/16/2014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6207B-1711-4687-BB55-029F94A2F853}" type="datetimeFigureOut">
              <a:rPr lang="en-US" smtClean="0"/>
              <a:pPr/>
              <a:t>1/16/2014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6207B-1711-4687-BB55-029F94A2F853}" type="datetimeFigureOut">
              <a:rPr lang="en-US" smtClean="0"/>
              <a:pPr/>
              <a:t>1/16/2014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6207B-1711-4687-BB55-029F94A2F853}" type="datetimeFigureOut">
              <a:rPr lang="en-US" smtClean="0"/>
              <a:pPr/>
              <a:t>1/16/2014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2DE225-D4EE-4A2C-A959-86F8DD50626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1.gif"/><Relationship Id="rId4"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11.png"/><Relationship Id="rId4"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12.png"/><Relationship Id="rId4"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CPE </a:t>
            </a:r>
            <a:r>
              <a:rPr lang="en-US" smtClean="0"/>
              <a:t>490 </a:t>
            </a:r>
            <a:r>
              <a:rPr lang="en-US" dirty="0" smtClean="0"/>
              <a:t>Embedded Systems</a:t>
            </a:r>
            <a:endParaRPr lang="en-US" dirty="0"/>
          </a:p>
        </p:txBody>
      </p:sp>
      <p:sp>
        <p:nvSpPr>
          <p:cNvPr id="3" name="Content Placeholder 2"/>
          <p:cNvSpPr>
            <a:spLocks noGrp="1"/>
          </p:cNvSpPr>
          <p:nvPr>
            <p:ph idx="1"/>
            <p:custDataLst>
              <p:tags r:id="rId2"/>
            </p:custDataLst>
          </p:nvPr>
        </p:nvSpPr>
        <p:spPr>
          <a:xfrm>
            <a:off x="457200" y="1600201"/>
            <a:ext cx="8229600" cy="2895600"/>
          </a:xfrm>
        </p:spPr>
        <p:txBody>
          <a:bodyPr>
            <a:normAutofit/>
          </a:bodyPr>
          <a:lstStyle/>
          <a:p>
            <a:r>
              <a:rPr lang="en-US" dirty="0" smtClean="0"/>
              <a:t>dsPIC33 Top Level </a:t>
            </a:r>
            <a:r>
              <a:rPr lang="en-US" dirty="0" smtClean="0"/>
              <a:t>View (Data Sheet Sections 1,3, and 4)</a:t>
            </a:r>
            <a:endParaRPr lang="en-US" dirty="0" smtClean="0"/>
          </a:p>
          <a:p>
            <a:r>
              <a:rPr lang="en-US" dirty="0" smtClean="0"/>
              <a:t>I/O </a:t>
            </a:r>
            <a:r>
              <a:rPr lang="en-US" dirty="0" smtClean="0"/>
              <a:t>ports (Dat</a:t>
            </a:r>
            <a:r>
              <a:rPr lang="en-US" dirty="0" smtClean="0"/>
              <a:t>a sheet section 11)</a:t>
            </a:r>
            <a:endParaRPr lang="en-US" dirty="0" smtClean="0"/>
          </a:p>
          <a:p>
            <a:r>
              <a:rPr lang="en-US" dirty="0" smtClean="0"/>
              <a:t>C Top Level View</a:t>
            </a:r>
          </a:p>
          <a:p>
            <a:endParaRPr lang="en-US" dirty="0"/>
          </a:p>
          <a:p>
            <a:pPr>
              <a:buNone/>
            </a:pPr>
            <a:endParaRPr lang="en-US" dirty="0"/>
          </a:p>
          <a:p>
            <a:endParaRPr lang="en-US" dirty="0"/>
          </a:p>
        </p:txBody>
      </p:sp>
      <p:pic>
        <p:nvPicPr>
          <p:cNvPr id="4" name="Picture 3" descr="Geneva Header.gif"/>
          <p:cNvPicPr>
            <a:picLocks noChangeAspect="1"/>
          </p:cNvPicPr>
          <p:nvPr>
            <p:custDataLst>
              <p:tags r:id="rId3"/>
            </p:custDataLst>
          </p:nvPr>
        </p:nvPicPr>
        <p:blipFill>
          <a:blip r:embed="rId5" cstate="print"/>
          <a:stretch>
            <a:fillRect/>
          </a:stretch>
        </p:blipFill>
        <p:spPr>
          <a:xfrm>
            <a:off x="990600" y="4419600"/>
            <a:ext cx="6800850" cy="20764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24 Bit Instructions in Program Memory</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190500" y="2038350"/>
            <a:ext cx="8810625" cy="3524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133600" cy="3230562"/>
          </a:xfrm>
        </p:spPr>
        <p:txBody>
          <a:bodyPr>
            <a:normAutofit/>
          </a:bodyPr>
          <a:lstStyle/>
          <a:p>
            <a:r>
              <a:rPr lang="en-US" dirty="0" smtClean="0"/>
              <a:t>Data Memory </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2057400" y="0"/>
            <a:ext cx="6053138" cy="6860778"/>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Stack</a:t>
            </a:r>
            <a:endParaRPr lang="en-US" dirty="0"/>
          </a:p>
        </p:txBody>
      </p:sp>
      <p:sp>
        <p:nvSpPr>
          <p:cNvPr id="3" name="Content Placeholder 2"/>
          <p:cNvSpPr>
            <a:spLocks noGrp="1"/>
          </p:cNvSpPr>
          <p:nvPr>
            <p:ph idx="1"/>
          </p:nvPr>
        </p:nvSpPr>
        <p:spPr>
          <a:xfrm>
            <a:off x="457200" y="4800600"/>
            <a:ext cx="8229600" cy="1828800"/>
          </a:xfrm>
        </p:spPr>
        <p:txBody>
          <a:bodyPr>
            <a:normAutofit fontScale="92500"/>
          </a:bodyPr>
          <a:lstStyle/>
          <a:p>
            <a:r>
              <a:rPr lang="en-US" dirty="0" smtClean="0"/>
              <a:t>The stack is now located in GP RAM</a:t>
            </a:r>
          </a:p>
          <a:p>
            <a:r>
              <a:rPr lang="en-US" dirty="0" smtClean="0"/>
              <a:t>Stack limit is set in </a:t>
            </a:r>
            <a:r>
              <a:rPr lang="en-US" dirty="0" err="1" smtClean="0"/>
              <a:t>SPLIM</a:t>
            </a:r>
            <a:r>
              <a:rPr lang="en-US" dirty="0" smtClean="0"/>
              <a:t> register </a:t>
            </a:r>
          </a:p>
          <a:p>
            <a:r>
              <a:rPr lang="en-US" dirty="0" smtClean="0"/>
              <a:t>Interrupt events </a:t>
            </a:r>
            <a:r>
              <a:rPr lang="en-US" dirty="0" err="1" smtClean="0"/>
              <a:t>SRL</a:t>
            </a:r>
            <a:r>
              <a:rPr lang="en-US" dirty="0" smtClean="0"/>
              <a:t> is also saved automatically</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2667000" y="1371600"/>
            <a:ext cx="4014079" cy="3252788"/>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0"/>
            <a:ext cx="8229600" cy="1143000"/>
          </a:xfrm>
        </p:spPr>
        <p:txBody>
          <a:bodyPr/>
          <a:lstStyle/>
          <a:p>
            <a:r>
              <a:rPr lang="en-US" dirty="0" smtClean="0"/>
              <a:t>I/O Ports</a:t>
            </a:r>
            <a:endParaRPr lang="en-US" dirty="0"/>
          </a:p>
        </p:txBody>
      </p:sp>
      <p:pic>
        <p:nvPicPr>
          <p:cNvPr id="4099" name="Picture 3"/>
          <p:cNvPicPr>
            <a:picLocks noChangeAspect="1" noChangeArrowheads="1"/>
          </p:cNvPicPr>
          <p:nvPr>
            <p:custDataLst>
              <p:tags r:id="rId2"/>
            </p:custDataLst>
          </p:nvPr>
        </p:nvPicPr>
        <p:blipFill>
          <a:blip r:embed="rId5" cstate="print"/>
          <a:srcRect/>
          <a:stretch>
            <a:fillRect/>
          </a:stretch>
        </p:blipFill>
        <p:spPr bwMode="auto">
          <a:xfrm>
            <a:off x="304800" y="971550"/>
            <a:ext cx="8629650" cy="5886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Common Drain Outputs</a:t>
            </a:r>
            <a:endParaRPr lang="en-US" dirty="0"/>
          </a:p>
        </p:txBody>
      </p:sp>
      <p:pic>
        <p:nvPicPr>
          <p:cNvPr id="4" name="Picture 2"/>
          <p:cNvPicPr>
            <a:picLocks noChangeAspect="1" noChangeArrowheads="1"/>
          </p:cNvPicPr>
          <p:nvPr>
            <p:custDataLst>
              <p:tags r:id="rId2"/>
            </p:custDataLst>
          </p:nvPr>
        </p:nvPicPr>
        <p:blipFill>
          <a:blip r:embed="rId5" cstate="print"/>
          <a:srcRect/>
          <a:stretch>
            <a:fillRect/>
          </a:stretch>
        </p:blipFill>
        <p:spPr bwMode="auto">
          <a:xfrm>
            <a:off x="609600" y="1600200"/>
            <a:ext cx="8305800" cy="48768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C program</a:t>
            </a:r>
            <a:endParaRPr lang="en-US" dirty="0"/>
          </a:p>
        </p:txBody>
      </p:sp>
      <p:sp>
        <p:nvSpPr>
          <p:cNvPr id="3" name="Content Placeholder 2"/>
          <p:cNvSpPr>
            <a:spLocks noGrp="1"/>
          </p:cNvSpPr>
          <p:nvPr>
            <p:ph idx="1"/>
          </p:nvPr>
        </p:nvSpPr>
        <p:spPr/>
        <p:txBody>
          <a:bodyPr>
            <a:normAutofit/>
          </a:bodyPr>
          <a:lstStyle/>
          <a:p>
            <a:r>
              <a:rPr lang="en-US" dirty="0" smtClean="0"/>
              <a:t>Free form programming</a:t>
            </a:r>
          </a:p>
          <a:p>
            <a:pPr lvl="1"/>
            <a:r>
              <a:rPr lang="en-US" dirty="0" smtClean="0"/>
              <a:t>The column that a statement begins in has no meaning to the compiler (compare to assembler labels in column 1)</a:t>
            </a:r>
          </a:p>
          <a:p>
            <a:r>
              <a:rPr lang="en-US" dirty="0" smtClean="0"/>
              <a:t>Comments</a:t>
            </a:r>
          </a:p>
          <a:p>
            <a:r>
              <a:rPr lang="en-US" dirty="0" smtClean="0"/>
              <a:t>Declarations</a:t>
            </a:r>
          </a:p>
          <a:p>
            <a:r>
              <a:rPr lang="en-US" dirty="0" smtClean="0"/>
              <a:t>Statements</a:t>
            </a:r>
          </a:p>
          <a:p>
            <a:r>
              <a:rPr lang="en-US" dirty="0" smtClean="0"/>
              <a:t>White Space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p:cNvSpPr txBox="1">
            <a:spLocks noChangeArrowheads="1"/>
          </p:cNvSpPr>
          <p:nvPr/>
        </p:nvSpPr>
        <p:spPr bwMode="auto">
          <a:xfrm>
            <a:off x="228600" y="838200"/>
            <a:ext cx="8267700" cy="5410200"/>
          </a:xfrm>
          <a:prstGeom prst="rect">
            <a:avLst/>
          </a:prstGeom>
          <a:noFill/>
          <a:ln w="9525">
            <a:noFill/>
            <a:miter lim="800000"/>
            <a:headEnd/>
            <a:tailEnd/>
          </a:ln>
          <a:effectLst/>
        </p:spPr>
        <p:txBody>
          <a:bodyPr wrap="none">
            <a:spAutoFit/>
          </a:bodyPr>
          <a:lstStyle/>
          <a:p>
            <a:r>
              <a:rPr lang="en-US" sz="1400" dirty="0" smtClean="0">
                <a:latin typeface="Courier New" pitchFamily="49" charset="0"/>
              </a:rPr>
              <a:t>/***************************************************************************</a:t>
            </a:r>
          </a:p>
          <a:p>
            <a:r>
              <a:rPr lang="en-US" sz="1400" dirty="0" smtClean="0">
                <a:latin typeface="Courier New" pitchFamily="49" charset="0"/>
              </a:rPr>
              <a:t>Example1.</a:t>
            </a:r>
          </a:p>
          <a:p>
            <a:r>
              <a:rPr lang="en-US" sz="1400" dirty="0" smtClean="0">
                <a:latin typeface="Courier New" pitchFamily="49" charset="0"/>
              </a:rPr>
              <a:t>Introductory Example of C Programming, with </a:t>
            </a:r>
            <a:r>
              <a:rPr lang="en-US" sz="1400" dirty="0" err="1" smtClean="0">
                <a:latin typeface="Courier New" pitchFamily="49" charset="0"/>
              </a:rPr>
              <a:t>dsPIC</a:t>
            </a:r>
            <a:r>
              <a:rPr lang="en-US" sz="1400" dirty="0" smtClean="0">
                <a:latin typeface="Courier New" pitchFamily="49" charset="0"/>
              </a:rPr>
              <a:t> Series Microcontroller.</a:t>
            </a:r>
          </a:p>
          <a:p>
            <a:r>
              <a:rPr lang="en-US" sz="1400" dirty="0" smtClean="0">
                <a:latin typeface="Courier New" pitchFamily="49" charset="0"/>
              </a:rPr>
              <a:t>16-bit value output by Port B is continuously incremented.  </a:t>
            </a:r>
          </a:p>
          <a:p>
            <a:r>
              <a:rPr lang="en-US" sz="1400" dirty="0" err="1" smtClean="0">
                <a:latin typeface="Courier New" pitchFamily="49" charset="0"/>
              </a:rPr>
              <a:t>WDB</a:t>
            </a:r>
            <a:r>
              <a:rPr lang="en-US" sz="1400" dirty="0" smtClean="0">
                <a:latin typeface="Courier New" pitchFamily="49" charset="0"/>
              </a:rPr>
              <a:t> 01.14.13 						Tested 01.14.13</a:t>
            </a:r>
          </a:p>
          <a:p>
            <a:r>
              <a:rPr lang="en-US" sz="1400" dirty="0" smtClean="0">
                <a:latin typeface="Courier New" pitchFamily="49" charset="0"/>
              </a:rPr>
              <a:t>***************************************************************************/</a:t>
            </a:r>
          </a:p>
          <a:p>
            <a:endParaRPr lang="en-US" sz="1400" dirty="0" smtClean="0">
              <a:latin typeface="Courier New" pitchFamily="49" charset="0"/>
            </a:endParaRPr>
          </a:p>
          <a:p>
            <a:r>
              <a:rPr lang="en-US" sz="1400" dirty="0" smtClean="0">
                <a:latin typeface="Courier New" pitchFamily="49" charset="0"/>
              </a:rPr>
              <a:t>//Include 33FJ256GP710A header file, for all processor-specific declarations</a:t>
            </a:r>
          </a:p>
          <a:p>
            <a:r>
              <a:rPr lang="en-US" sz="1400" dirty="0" smtClean="0">
                <a:latin typeface="Courier New" pitchFamily="49" charset="0"/>
              </a:rPr>
              <a:t>#include &lt;p33FJ256GP710A.h&gt;  </a:t>
            </a:r>
          </a:p>
          <a:p>
            <a:endParaRPr lang="en-US" sz="1400" dirty="0" smtClean="0">
              <a:latin typeface="Courier New" pitchFamily="49" charset="0"/>
            </a:endParaRPr>
          </a:p>
          <a:p>
            <a:r>
              <a:rPr lang="en-US" sz="1400" dirty="0" smtClean="0">
                <a:latin typeface="Courier New" pitchFamily="49" charset="0"/>
              </a:rPr>
              <a:t>unsigned </a:t>
            </a:r>
            <a:r>
              <a:rPr lang="en-US" sz="1400" dirty="0" err="1" smtClean="0">
                <a:latin typeface="Courier New" pitchFamily="49" charset="0"/>
              </a:rPr>
              <a:t>int</a:t>
            </a:r>
            <a:r>
              <a:rPr lang="en-US" sz="1400" dirty="0" smtClean="0">
                <a:latin typeface="Courier New" pitchFamily="49" charset="0"/>
              </a:rPr>
              <a:t> counter;	//specify counter as unsigned character</a:t>
            </a:r>
          </a:p>
          <a:p>
            <a:endParaRPr lang="en-US" sz="1400" dirty="0" smtClean="0">
              <a:latin typeface="Courier New" pitchFamily="49" charset="0"/>
            </a:endParaRPr>
          </a:p>
          <a:p>
            <a:r>
              <a:rPr lang="en-US" sz="1400" dirty="0" smtClean="0">
                <a:latin typeface="Courier New" pitchFamily="49" charset="0"/>
              </a:rPr>
              <a:t>void main (void)		//main function starts here</a:t>
            </a:r>
          </a:p>
          <a:p>
            <a:r>
              <a:rPr lang="en-US" sz="1400" dirty="0" smtClean="0">
                <a:latin typeface="Courier New" pitchFamily="49" charset="0"/>
              </a:rPr>
              <a:t>{</a:t>
            </a:r>
          </a:p>
          <a:p>
            <a:r>
              <a:rPr lang="en-US" sz="1400" dirty="0" smtClean="0">
                <a:latin typeface="Courier New" pitchFamily="49" charset="0"/>
              </a:rPr>
              <a:t>  </a:t>
            </a:r>
            <a:r>
              <a:rPr lang="en-US" sz="1400" dirty="0" err="1" smtClean="0">
                <a:latin typeface="Courier New" pitchFamily="49" charset="0"/>
              </a:rPr>
              <a:t>TRISB</a:t>
            </a:r>
            <a:r>
              <a:rPr lang="en-US" sz="1400" dirty="0" smtClean="0">
                <a:latin typeface="Courier New" pitchFamily="49" charset="0"/>
              </a:rPr>
              <a:t> = 0;      	// </a:t>
            </a:r>
            <a:r>
              <a:rPr lang="en-US" sz="1400" dirty="0" err="1" smtClean="0">
                <a:latin typeface="Courier New" pitchFamily="49" charset="0"/>
              </a:rPr>
              <a:t>initialise</a:t>
            </a:r>
            <a:r>
              <a:rPr lang="en-US" sz="1400" dirty="0" smtClean="0">
                <a:latin typeface="Courier New" pitchFamily="49" charset="0"/>
              </a:rPr>
              <a:t> all bits of </a:t>
            </a:r>
            <a:r>
              <a:rPr lang="en-US" sz="1400" dirty="0" err="1" smtClean="0">
                <a:latin typeface="Courier New" pitchFamily="49" charset="0"/>
              </a:rPr>
              <a:t>PORTB</a:t>
            </a:r>
            <a:r>
              <a:rPr lang="en-US" sz="1400" dirty="0" smtClean="0">
                <a:latin typeface="Courier New" pitchFamily="49" charset="0"/>
              </a:rPr>
              <a:t> as output  </a:t>
            </a:r>
          </a:p>
          <a:p>
            <a:r>
              <a:rPr lang="en-US" sz="1400" dirty="0" smtClean="0">
                <a:latin typeface="Courier New" pitchFamily="49" charset="0"/>
              </a:rPr>
              <a:t>  counter = 1;		//counter value is </a:t>
            </a:r>
            <a:r>
              <a:rPr lang="en-US" sz="1400" dirty="0" err="1" smtClean="0">
                <a:latin typeface="Courier New" pitchFamily="49" charset="0"/>
              </a:rPr>
              <a:t>initialised</a:t>
            </a:r>
            <a:r>
              <a:rPr lang="en-US" sz="1400" dirty="0" smtClean="0">
                <a:latin typeface="Courier New" pitchFamily="49" charset="0"/>
              </a:rPr>
              <a:t> to 1</a:t>
            </a:r>
          </a:p>
          <a:p>
            <a:r>
              <a:rPr lang="en-US" sz="1400" dirty="0" smtClean="0">
                <a:latin typeface="Courier New" pitchFamily="49" charset="0"/>
              </a:rPr>
              <a:t>  AD1PCFGL = 0xFFFF; // turn off analog function on </a:t>
            </a:r>
            <a:r>
              <a:rPr lang="en-US" sz="1400" dirty="0" err="1" smtClean="0">
                <a:latin typeface="Courier New" pitchFamily="49" charset="0"/>
              </a:rPr>
              <a:t>portb</a:t>
            </a:r>
            <a:r>
              <a:rPr lang="en-US" sz="1400" dirty="0" smtClean="0">
                <a:latin typeface="Courier New" pitchFamily="49" charset="0"/>
              </a:rPr>
              <a:t> I/O pins</a:t>
            </a:r>
          </a:p>
          <a:p>
            <a:endParaRPr lang="en-US" sz="1400" dirty="0" smtClean="0">
              <a:latin typeface="Courier New" pitchFamily="49" charset="0"/>
            </a:endParaRPr>
          </a:p>
          <a:p>
            <a:r>
              <a:rPr lang="en-US" sz="1400" dirty="0" smtClean="0">
                <a:latin typeface="Courier New" pitchFamily="49" charset="0"/>
              </a:rPr>
              <a:t>  while (1)</a:t>
            </a:r>
          </a:p>
          <a:p>
            <a:r>
              <a:rPr lang="en-US" sz="1400" dirty="0" smtClean="0">
                <a:latin typeface="Courier New" pitchFamily="49" charset="0"/>
              </a:rPr>
              <a:t>    {</a:t>
            </a:r>
          </a:p>
          <a:p>
            <a:r>
              <a:rPr lang="en-US" sz="1400" dirty="0" smtClean="0">
                <a:latin typeface="Courier New" pitchFamily="49" charset="0"/>
              </a:rPr>
              <a:t>    </a:t>
            </a:r>
            <a:r>
              <a:rPr lang="en-US" sz="1400" dirty="0" err="1" smtClean="0">
                <a:latin typeface="Courier New" pitchFamily="49" charset="0"/>
              </a:rPr>
              <a:t>PORTB</a:t>
            </a:r>
            <a:r>
              <a:rPr lang="en-US" sz="1400" dirty="0" smtClean="0">
                <a:latin typeface="Courier New" pitchFamily="49" charset="0"/>
              </a:rPr>
              <a:t> = counter;   	// Move 'counter' value to Port B</a:t>
            </a:r>
          </a:p>
          <a:p>
            <a:r>
              <a:rPr lang="en-US" sz="1400" dirty="0" smtClean="0">
                <a:latin typeface="Courier New" pitchFamily="49" charset="0"/>
              </a:rPr>
              <a:t>    counter = counter + 1; //Increment counter</a:t>
            </a:r>
          </a:p>
          <a:p>
            <a:r>
              <a:rPr lang="en-US" sz="1400" dirty="0" smtClean="0">
                <a:latin typeface="Courier New" pitchFamily="49" charset="0"/>
              </a:rPr>
              <a:t>    }</a:t>
            </a:r>
          </a:p>
          <a:p>
            <a:r>
              <a:rPr lang="en-US" sz="1400" dirty="0" smtClean="0">
                <a:latin typeface="Courier New" pitchFamily="49" charset="0"/>
              </a:rPr>
              <a:t>}</a:t>
            </a:r>
            <a:endParaRPr lang="en-US" sz="1400" dirty="0">
              <a:latin typeface="Courier New" pitchFamily="49" charset="0"/>
            </a:endParaRPr>
          </a:p>
        </p:txBody>
      </p:sp>
      <p:sp>
        <p:nvSpPr>
          <p:cNvPr id="131075" name="Text Box 3"/>
          <p:cNvSpPr txBox="1">
            <a:spLocks noChangeArrowheads="1"/>
          </p:cNvSpPr>
          <p:nvPr/>
        </p:nvSpPr>
        <p:spPr bwMode="auto">
          <a:xfrm>
            <a:off x="107950" y="115888"/>
            <a:ext cx="5944256" cy="400110"/>
          </a:xfrm>
          <a:prstGeom prst="rect">
            <a:avLst/>
          </a:prstGeom>
          <a:noFill/>
          <a:ln w="28575">
            <a:solidFill>
              <a:srgbClr val="FF5050"/>
            </a:solidFill>
            <a:miter lim="800000"/>
            <a:headEnd/>
            <a:tailEnd/>
          </a:ln>
          <a:effectLst/>
        </p:spPr>
        <p:txBody>
          <a:bodyPr wrap="none">
            <a:spAutoFit/>
          </a:bodyPr>
          <a:lstStyle/>
          <a:p>
            <a:r>
              <a:rPr lang="en-GB" sz="2000" dirty="0"/>
              <a:t>Example C Program for </a:t>
            </a:r>
            <a:r>
              <a:rPr lang="en-GB" sz="2000" dirty="0" err="1" smtClean="0"/>
              <a:t>dsPIC</a:t>
            </a:r>
            <a:r>
              <a:rPr lang="en-GB" sz="2000" dirty="0" smtClean="0"/>
              <a:t> </a:t>
            </a:r>
            <a:r>
              <a:rPr lang="en-GB" sz="2000" dirty="0"/>
              <a:t>Series </a:t>
            </a:r>
            <a:r>
              <a:rPr lang="en-GB" sz="2000" dirty="0" err="1" smtClean="0"/>
              <a:t>PIC</a:t>
            </a:r>
            <a:r>
              <a:rPr lang="en-GB" sz="2000" dirty="0" smtClean="0"/>
              <a:t> Microcontroller</a:t>
            </a:r>
            <a:endParaRPr lang="en-GB" sz="2000" u="sng"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Comments /* ….. */</a:t>
            </a:r>
            <a:endParaRPr lang="en-US" dirty="0"/>
          </a:p>
        </p:txBody>
      </p:sp>
      <p:sp>
        <p:nvSpPr>
          <p:cNvPr id="3" name="Content Placeholder 2"/>
          <p:cNvSpPr>
            <a:spLocks noGrp="1"/>
          </p:cNvSpPr>
          <p:nvPr>
            <p:ph idx="1"/>
          </p:nvPr>
        </p:nvSpPr>
        <p:spPr>
          <a:xfrm>
            <a:off x="457200" y="3352800"/>
            <a:ext cx="8229600" cy="2773363"/>
          </a:xfrm>
        </p:spPr>
        <p:txBody>
          <a:bodyPr>
            <a:normAutofit lnSpcReduction="10000"/>
          </a:bodyPr>
          <a:lstStyle/>
          <a:p>
            <a:r>
              <a:rPr lang="en-US" dirty="0" smtClean="0"/>
              <a:t>Start with /* end with */</a:t>
            </a:r>
          </a:p>
          <a:p>
            <a:r>
              <a:rPr lang="en-US" dirty="0" smtClean="0"/>
              <a:t>Can be multiple lines in between</a:t>
            </a:r>
          </a:p>
          <a:p>
            <a:r>
              <a:rPr lang="en-US" dirty="0" smtClean="0"/>
              <a:t>No problem with free space </a:t>
            </a:r>
          </a:p>
          <a:p>
            <a:r>
              <a:rPr lang="en-US" dirty="0" smtClean="0"/>
              <a:t>// used for a single line comment</a:t>
            </a:r>
          </a:p>
          <a:p>
            <a:r>
              <a:rPr lang="en-US" dirty="0" smtClean="0"/>
              <a:t>Be generous with comments</a:t>
            </a:r>
            <a:endParaRPr lang="en-US" dirty="0"/>
          </a:p>
        </p:txBody>
      </p:sp>
      <p:sp>
        <p:nvSpPr>
          <p:cNvPr id="4" name="Rectangle 3"/>
          <p:cNvSpPr/>
          <p:nvPr/>
        </p:nvSpPr>
        <p:spPr>
          <a:xfrm>
            <a:off x="304800" y="889844"/>
            <a:ext cx="8686800" cy="1815882"/>
          </a:xfrm>
          <a:prstGeom prst="rect">
            <a:avLst/>
          </a:prstGeom>
          <a:ln w="38100">
            <a:solidFill>
              <a:srgbClr val="FF0000"/>
            </a:solidFill>
          </a:ln>
        </p:spPr>
        <p:txBody>
          <a:bodyPr wrap="square">
            <a:spAutoFit/>
          </a:bodyPr>
          <a:lstStyle/>
          <a:p>
            <a:r>
              <a:rPr lang="en-US" sz="1400" dirty="0" smtClean="0">
                <a:latin typeface="Courier New" pitchFamily="49" charset="0"/>
              </a:rPr>
              <a:t>/***************************************************************************</a:t>
            </a:r>
          </a:p>
          <a:p>
            <a:r>
              <a:rPr lang="en-US" sz="1400" dirty="0" smtClean="0">
                <a:latin typeface="Courier New" pitchFamily="49" charset="0"/>
              </a:rPr>
              <a:t>Example1.</a:t>
            </a:r>
          </a:p>
          <a:p>
            <a:r>
              <a:rPr lang="en-US" sz="1400" dirty="0" smtClean="0">
                <a:latin typeface="Courier New" pitchFamily="49" charset="0"/>
              </a:rPr>
              <a:t>Introductory Example of C Programming, with </a:t>
            </a:r>
            <a:r>
              <a:rPr lang="en-US" sz="1400" dirty="0" err="1" smtClean="0">
                <a:latin typeface="Courier New" pitchFamily="49" charset="0"/>
              </a:rPr>
              <a:t>dsPIC</a:t>
            </a:r>
            <a:r>
              <a:rPr lang="en-US" sz="1400" dirty="0" smtClean="0">
                <a:latin typeface="Courier New" pitchFamily="49" charset="0"/>
              </a:rPr>
              <a:t> Series Microcontroller.</a:t>
            </a:r>
          </a:p>
          <a:p>
            <a:r>
              <a:rPr lang="en-US" sz="1400" dirty="0" smtClean="0">
                <a:latin typeface="Courier New" pitchFamily="49" charset="0"/>
              </a:rPr>
              <a:t>16-bit value output by Port B is continuously incremented.  </a:t>
            </a:r>
          </a:p>
          <a:p>
            <a:r>
              <a:rPr lang="en-US" sz="1400" dirty="0" err="1" smtClean="0">
                <a:latin typeface="Courier New" pitchFamily="49" charset="0"/>
              </a:rPr>
              <a:t>WDB</a:t>
            </a:r>
            <a:r>
              <a:rPr lang="en-US" sz="1400" dirty="0" smtClean="0">
                <a:latin typeface="Courier New" pitchFamily="49" charset="0"/>
              </a:rPr>
              <a:t> 01.14.13 						Tested 01.14.13</a:t>
            </a:r>
          </a:p>
          <a:p>
            <a:r>
              <a:rPr lang="en-US" sz="1400" dirty="0" smtClean="0">
                <a:latin typeface="Courier New" pitchFamily="49" charset="0"/>
              </a:rPr>
              <a:t>***************************************************************************/</a:t>
            </a:r>
          </a:p>
          <a:p>
            <a:endParaRPr lang="en-US" sz="1400" dirty="0" smtClean="0">
              <a:latin typeface="Courier New" pitchFamily="49" charset="0"/>
            </a:endParaRPr>
          </a:p>
          <a:p>
            <a:r>
              <a:rPr lang="en-US" sz="1400" dirty="0" smtClean="0">
                <a:latin typeface="Courier New" pitchFamily="49" charset="0"/>
              </a:rPr>
              <a:t>//Include 33FJ256GP710A header file, for all processor-specific declarations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Declarations</a:t>
            </a:r>
            <a:endParaRPr lang="en-US" dirty="0"/>
          </a:p>
        </p:txBody>
      </p:sp>
      <p:sp>
        <p:nvSpPr>
          <p:cNvPr id="3" name="Content Placeholder 2"/>
          <p:cNvSpPr>
            <a:spLocks noGrp="1"/>
          </p:cNvSpPr>
          <p:nvPr>
            <p:ph idx="1"/>
          </p:nvPr>
        </p:nvSpPr>
        <p:spPr>
          <a:xfrm>
            <a:off x="457200" y="2209800"/>
            <a:ext cx="8229600" cy="3916363"/>
          </a:xfrm>
        </p:spPr>
        <p:txBody>
          <a:bodyPr/>
          <a:lstStyle/>
          <a:p>
            <a:r>
              <a:rPr lang="en-US" dirty="0" smtClean="0"/>
              <a:t>Create program elements and indicate properties</a:t>
            </a:r>
          </a:p>
          <a:p>
            <a:r>
              <a:rPr lang="en-US" dirty="0" smtClean="0"/>
              <a:t>All variables and functions must be declared</a:t>
            </a:r>
          </a:p>
          <a:p>
            <a:r>
              <a:rPr lang="en-US" dirty="0" smtClean="0"/>
              <a:t>Usually appear at the beginning of the program </a:t>
            </a:r>
            <a:endParaRPr lang="en-US" dirty="0"/>
          </a:p>
        </p:txBody>
      </p:sp>
      <p:sp>
        <p:nvSpPr>
          <p:cNvPr id="4" name="Rectangle 3"/>
          <p:cNvSpPr/>
          <p:nvPr/>
        </p:nvSpPr>
        <p:spPr>
          <a:xfrm>
            <a:off x="152400" y="1295400"/>
            <a:ext cx="8686800" cy="615553"/>
          </a:xfrm>
          <a:prstGeom prst="rect">
            <a:avLst/>
          </a:prstGeom>
          <a:ln w="38100" cmpd="sng">
            <a:solidFill>
              <a:srgbClr val="FF0000"/>
            </a:solidFill>
          </a:ln>
        </p:spPr>
        <p:txBody>
          <a:bodyPr wrap="square">
            <a:spAutoFit/>
          </a:bodyPr>
          <a:lstStyle/>
          <a:p>
            <a:endParaRPr lang="en-US" dirty="0" smtClean="0">
              <a:latin typeface="Courier New" pitchFamily="49" charset="0"/>
            </a:endParaRPr>
          </a:p>
          <a:p>
            <a:r>
              <a:rPr lang="en-US" sz="1600" dirty="0" smtClean="0">
                <a:latin typeface="Courier New" pitchFamily="49" charset="0"/>
              </a:rPr>
              <a:t>unsigned </a:t>
            </a:r>
            <a:r>
              <a:rPr lang="en-US" sz="1600" dirty="0" err="1" smtClean="0">
                <a:latin typeface="Courier New" pitchFamily="49" charset="0"/>
              </a:rPr>
              <a:t>int</a:t>
            </a:r>
            <a:r>
              <a:rPr lang="en-US" sz="1600" dirty="0" smtClean="0">
                <a:latin typeface="Courier New" pitchFamily="49" charset="0"/>
              </a:rPr>
              <a:t> counter;	//specify counter as unsigned character</a:t>
            </a:r>
            <a:endParaRPr lang="en-US" sz="1600" dirty="0">
              <a:latin typeface="Courier New"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Statements</a:t>
            </a:r>
            <a:endParaRPr lang="en-US" dirty="0"/>
          </a:p>
        </p:txBody>
      </p:sp>
      <p:sp>
        <p:nvSpPr>
          <p:cNvPr id="3" name="Content Placeholder 2"/>
          <p:cNvSpPr>
            <a:spLocks noGrp="1"/>
          </p:cNvSpPr>
          <p:nvPr>
            <p:ph idx="1"/>
          </p:nvPr>
        </p:nvSpPr>
        <p:spPr>
          <a:xfrm>
            <a:off x="457200" y="2514600"/>
            <a:ext cx="8229600" cy="4343400"/>
          </a:xfrm>
        </p:spPr>
        <p:txBody>
          <a:bodyPr/>
          <a:lstStyle/>
          <a:p>
            <a:r>
              <a:rPr lang="en-US" sz="4000" dirty="0" smtClean="0"/>
              <a:t>Where the action takes place</a:t>
            </a:r>
          </a:p>
          <a:p>
            <a:r>
              <a:rPr lang="en-US" sz="4000" dirty="0" smtClean="0"/>
              <a:t>Perform mathematical or logical operations and establish program flow</a:t>
            </a:r>
          </a:p>
          <a:p>
            <a:r>
              <a:rPr lang="en-US" sz="4000" b="1" dirty="0" smtClean="0"/>
              <a:t>Every statement ends in a semicolon</a:t>
            </a:r>
          </a:p>
          <a:p>
            <a:endParaRPr lang="en-US" b="1" dirty="0" smtClean="0"/>
          </a:p>
        </p:txBody>
      </p:sp>
      <p:sp>
        <p:nvSpPr>
          <p:cNvPr id="4" name="Rectangle 3"/>
          <p:cNvSpPr/>
          <p:nvPr/>
        </p:nvSpPr>
        <p:spPr>
          <a:xfrm>
            <a:off x="152400" y="1371600"/>
            <a:ext cx="8686800" cy="830997"/>
          </a:xfrm>
          <a:prstGeom prst="rect">
            <a:avLst/>
          </a:prstGeom>
          <a:ln w="38100">
            <a:solidFill>
              <a:srgbClr val="FF0000"/>
            </a:solidFill>
          </a:ln>
        </p:spPr>
        <p:txBody>
          <a:bodyPr wrap="square">
            <a:spAutoFit/>
          </a:bodyPr>
          <a:lstStyle/>
          <a:p>
            <a:r>
              <a:rPr lang="en-US" sz="1600" dirty="0" err="1" smtClean="0">
                <a:latin typeface="Courier New" pitchFamily="49" charset="0"/>
              </a:rPr>
              <a:t>TRISB</a:t>
            </a:r>
            <a:r>
              <a:rPr lang="en-US" sz="1600" dirty="0" smtClean="0">
                <a:latin typeface="Courier New" pitchFamily="49" charset="0"/>
              </a:rPr>
              <a:t> = 0;      	// </a:t>
            </a:r>
            <a:r>
              <a:rPr lang="en-US" sz="1600" dirty="0" err="1" smtClean="0">
                <a:latin typeface="Courier New" pitchFamily="49" charset="0"/>
              </a:rPr>
              <a:t>initialise</a:t>
            </a:r>
            <a:r>
              <a:rPr lang="en-US" sz="1600" dirty="0" smtClean="0">
                <a:latin typeface="Courier New" pitchFamily="49" charset="0"/>
              </a:rPr>
              <a:t> all bits of </a:t>
            </a:r>
            <a:r>
              <a:rPr lang="en-US" sz="1600" dirty="0" err="1" smtClean="0">
                <a:latin typeface="Courier New" pitchFamily="49" charset="0"/>
              </a:rPr>
              <a:t>PORTB</a:t>
            </a:r>
            <a:r>
              <a:rPr lang="en-US" sz="1600" dirty="0" smtClean="0">
                <a:latin typeface="Courier New" pitchFamily="49" charset="0"/>
              </a:rPr>
              <a:t> as output  </a:t>
            </a:r>
          </a:p>
          <a:p>
            <a:r>
              <a:rPr lang="en-US" sz="1600" dirty="0" smtClean="0">
                <a:latin typeface="Courier New" pitchFamily="49" charset="0"/>
              </a:rPr>
              <a:t>counter = 1;		//counter value is </a:t>
            </a:r>
            <a:r>
              <a:rPr lang="en-US" sz="1600" dirty="0" err="1" smtClean="0">
                <a:latin typeface="Courier New" pitchFamily="49" charset="0"/>
              </a:rPr>
              <a:t>initialised</a:t>
            </a:r>
            <a:r>
              <a:rPr lang="en-US" sz="1600" dirty="0" smtClean="0">
                <a:latin typeface="Courier New" pitchFamily="49" charset="0"/>
              </a:rPr>
              <a:t> to 1</a:t>
            </a:r>
          </a:p>
          <a:p>
            <a:r>
              <a:rPr lang="en-US" sz="1600" dirty="0" smtClean="0">
                <a:latin typeface="Courier New" pitchFamily="49" charset="0"/>
              </a:rPr>
              <a:t>AD1PCFGL = 0xFFFF; // turn off analog function on </a:t>
            </a:r>
            <a:r>
              <a:rPr lang="en-US" sz="1600" dirty="0" err="1" smtClean="0">
                <a:latin typeface="Courier New" pitchFamily="49" charset="0"/>
              </a:rPr>
              <a:t>portb</a:t>
            </a:r>
            <a:r>
              <a:rPr lang="en-US" sz="1600" dirty="0" smtClean="0">
                <a:latin typeface="Courier New" pitchFamily="49" charset="0"/>
              </a:rPr>
              <a:t> I/O pins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Assignment</a:t>
            </a:r>
            <a:endParaRPr lang="en-US" dirty="0"/>
          </a:p>
        </p:txBody>
      </p:sp>
      <p:sp>
        <p:nvSpPr>
          <p:cNvPr id="3" name="Content Placeholder 2"/>
          <p:cNvSpPr>
            <a:spLocks noGrp="1"/>
          </p:cNvSpPr>
          <p:nvPr>
            <p:ph idx="1"/>
          </p:nvPr>
        </p:nvSpPr>
        <p:spPr/>
        <p:txBody>
          <a:bodyPr/>
          <a:lstStyle/>
          <a:p>
            <a:r>
              <a:rPr lang="en-US" dirty="0" smtClean="0"/>
              <a:t>For </a:t>
            </a:r>
            <a:r>
              <a:rPr lang="en-US" dirty="0" smtClean="0"/>
              <a:t>next Thursday look over </a:t>
            </a:r>
          </a:p>
          <a:p>
            <a:pPr lvl="1"/>
            <a:r>
              <a:rPr lang="en-US" dirty="0" smtClean="0"/>
              <a:t>Section 12 (Timer 1)</a:t>
            </a:r>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Blocks</a:t>
            </a:r>
            <a:endParaRPr lang="en-US" dirty="0"/>
          </a:p>
        </p:txBody>
      </p:sp>
      <p:sp>
        <p:nvSpPr>
          <p:cNvPr id="3" name="Content Placeholder 2"/>
          <p:cNvSpPr>
            <a:spLocks noGrp="1"/>
          </p:cNvSpPr>
          <p:nvPr>
            <p:ph idx="1"/>
          </p:nvPr>
        </p:nvSpPr>
        <p:spPr>
          <a:xfrm>
            <a:off x="457200" y="3276600"/>
            <a:ext cx="8229600" cy="2849563"/>
          </a:xfrm>
        </p:spPr>
        <p:txBody>
          <a:bodyPr/>
          <a:lstStyle/>
          <a:p>
            <a:r>
              <a:rPr lang="en-US" dirty="0" smtClean="0"/>
              <a:t>A block of declarations and statements</a:t>
            </a:r>
          </a:p>
          <a:p>
            <a:r>
              <a:rPr lang="en-US" dirty="0" smtClean="0"/>
              <a:t>Contained within curly brackets {}</a:t>
            </a:r>
          </a:p>
          <a:p>
            <a:r>
              <a:rPr lang="en-US" dirty="0" smtClean="0"/>
              <a:t>Notice the absent of semicolon</a:t>
            </a:r>
          </a:p>
          <a:p>
            <a:r>
              <a:rPr lang="en-US" dirty="0" smtClean="0"/>
              <a:t>Can be nested, use tabs to set each block vertically in its own column </a:t>
            </a:r>
            <a:endParaRPr lang="en-US" dirty="0"/>
          </a:p>
        </p:txBody>
      </p:sp>
      <p:sp>
        <p:nvSpPr>
          <p:cNvPr id="4" name="Rectangle 3"/>
          <p:cNvSpPr/>
          <p:nvPr/>
        </p:nvSpPr>
        <p:spPr>
          <a:xfrm>
            <a:off x="228600" y="1219200"/>
            <a:ext cx="8610600" cy="1477328"/>
          </a:xfrm>
          <a:prstGeom prst="rect">
            <a:avLst/>
          </a:prstGeom>
          <a:ln w="38100">
            <a:solidFill>
              <a:srgbClr val="FF0000"/>
            </a:solidFill>
          </a:ln>
        </p:spPr>
        <p:txBody>
          <a:bodyPr wrap="square">
            <a:spAutoFit/>
          </a:bodyPr>
          <a:lstStyle/>
          <a:p>
            <a:r>
              <a:rPr lang="en-US" dirty="0" smtClean="0">
                <a:latin typeface="Courier New" pitchFamily="49" charset="0"/>
              </a:rPr>
              <a:t>while (1)</a:t>
            </a:r>
          </a:p>
          <a:p>
            <a:r>
              <a:rPr lang="en-US" dirty="0" smtClean="0">
                <a:latin typeface="Courier New" pitchFamily="49" charset="0"/>
              </a:rPr>
              <a:t>    {</a:t>
            </a:r>
          </a:p>
          <a:p>
            <a:r>
              <a:rPr lang="en-US" dirty="0" smtClean="0">
                <a:latin typeface="Courier New" pitchFamily="49" charset="0"/>
              </a:rPr>
              <a:t>    </a:t>
            </a:r>
            <a:r>
              <a:rPr lang="en-US" dirty="0" err="1" smtClean="0">
                <a:latin typeface="Courier New" pitchFamily="49" charset="0"/>
              </a:rPr>
              <a:t>PORTB</a:t>
            </a:r>
            <a:r>
              <a:rPr lang="en-US" dirty="0" smtClean="0">
                <a:latin typeface="Courier New" pitchFamily="49" charset="0"/>
              </a:rPr>
              <a:t> = counter;   	// Move 'counter' value to Port B</a:t>
            </a:r>
          </a:p>
          <a:p>
            <a:r>
              <a:rPr lang="en-US" dirty="0" smtClean="0">
                <a:latin typeface="Courier New" pitchFamily="49" charset="0"/>
              </a:rPr>
              <a:t>    counter = counter + 1; //Increment counter</a:t>
            </a:r>
          </a:p>
          <a:p>
            <a:r>
              <a:rPr lang="en-US" dirty="0" smtClean="0">
                <a:latin typeface="Courier New" pitchFamily="49" charset="0"/>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Space</a:t>
            </a:r>
            <a:endParaRPr lang="en-US" dirty="0"/>
          </a:p>
        </p:txBody>
      </p:sp>
      <p:sp>
        <p:nvSpPr>
          <p:cNvPr id="3" name="Content Placeholder 2"/>
          <p:cNvSpPr>
            <a:spLocks noGrp="1"/>
          </p:cNvSpPr>
          <p:nvPr>
            <p:ph idx="1"/>
          </p:nvPr>
        </p:nvSpPr>
        <p:spPr>
          <a:xfrm>
            <a:off x="457200" y="4419600"/>
            <a:ext cx="8229600" cy="1706563"/>
          </a:xfrm>
        </p:spPr>
        <p:txBody>
          <a:bodyPr/>
          <a:lstStyle/>
          <a:p>
            <a:r>
              <a:rPr lang="en-US" dirty="0" smtClean="0"/>
              <a:t>Blank spaces and blank lines are ignored by the compiler. </a:t>
            </a:r>
            <a:endParaRPr lang="en-US" dirty="0"/>
          </a:p>
        </p:txBody>
      </p:sp>
      <p:sp>
        <p:nvSpPr>
          <p:cNvPr id="4" name="Rectangle 3"/>
          <p:cNvSpPr/>
          <p:nvPr/>
        </p:nvSpPr>
        <p:spPr>
          <a:xfrm>
            <a:off x="228600" y="1219200"/>
            <a:ext cx="8610600" cy="1477328"/>
          </a:xfrm>
          <a:prstGeom prst="rect">
            <a:avLst/>
          </a:prstGeom>
          <a:ln w="38100">
            <a:solidFill>
              <a:srgbClr val="FF0000"/>
            </a:solidFill>
          </a:ln>
        </p:spPr>
        <p:txBody>
          <a:bodyPr wrap="square">
            <a:spAutoFit/>
          </a:bodyPr>
          <a:lstStyle/>
          <a:p>
            <a:r>
              <a:rPr lang="en-US" dirty="0" smtClean="0">
                <a:latin typeface="Courier New" pitchFamily="49" charset="0"/>
              </a:rPr>
              <a:t>while (1)</a:t>
            </a:r>
          </a:p>
          <a:p>
            <a:r>
              <a:rPr lang="en-US" dirty="0" smtClean="0">
                <a:latin typeface="Courier New" pitchFamily="49" charset="0"/>
              </a:rPr>
              <a:t>    {</a:t>
            </a:r>
          </a:p>
          <a:p>
            <a:r>
              <a:rPr lang="en-US" dirty="0" smtClean="0">
                <a:latin typeface="Courier New" pitchFamily="49" charset="0"/>
              </a:rPr>
              <a:t>    </a:t>
            </a:r>
            <a:r>
              <a:rPr lang="en-US" dirty="0" err="1" smtClean="0">
                <a:latin typeface="Courier New" pitchFamily="49" charset="0"/>
              </a:rPr>
              <a:t>PORTB</a:t>
            </a:r>
            <a:r>
              <a:rPr lang="en-US" dirty="0" smtClean="0">
                <a:latin typeface="Courier New" pitchFamily="49" charset="0"/>
              </a:rPr>
              <a:t> = counter;   	// Move 'counter' value to Port B</a:t>
            </a:r>
          </a:p>
          <a:p>
            <a:r>
              <a:rPr lang="en-US" dirty="0" smtClean="0">
                <a:latin typeface="Courier New" pitchFamily="49" charset="0"/>
              </a:rPr>
              <a:t>    counter = counter + 1; //Increment counter</a:t>
            </a:r>
          </a:p>
          <a:p>
            <a:r>
              <a:rPr lang="en-US" dirty="0" smtClean="0">
                <a:latin typeface="Courier New" pitchFamily="49" charset="0"/>
              </a:rPr>
              <a:t>    }</a:t>
            </a:r>
          </a:p>
        </p:txBody>
      </p:sp>
      <p:sp>
        <p:nvSpPr>
          <p:cNvPr id="5" name="Rectangle 4"/>
          <p:cNvSpPr/>
          <p:nvPr/>
        </p:nvSpPr>
        <p:spPr>
          <a:xfrm>
            <a:off x="228600" y="3200400"/>
            <a:ext cx="8610600" cy="923330"/>
          </a:xfrm>
          <a:prstGeom prst="rect">
            <a:avLst/>
          </a:prstGeom>
          <a:ln w="38100">
            <a:solidFill>
              <a:srgbClr val="FF0000"/>
            </a:solidFill>
          </a:ln>
        </p:spPr>
        <p:txBody>
          <a:bodyPr wrap="square">
            <a:spAutoFit/>
          </a:bodyPr>
          <a:lstStyle/>
          <a:p>
            <a:r>
              <a:rPr lang="en-US" dirty="0" smtClean="0">
                <a:latin typeface="Courier New" pitchFamily="49" charset="0"/>
              </a:rPr>
              <a:t>while (1){</a:t>
            </a:r>
            <a:r>
              <a:rPr lang="en-US" dirty="0" err="1" smtClean="0">
                <a:latin typeface="Courier New" pitchFamily="49" charset="0"/>
              </a:rPr>
              <a:t>PORTB</a:t>
            </a:r>
            <a:r>
              <a:rPr lang="en-US" dirty="0" smtClean="0">
                <a:latin typeface="Courier New" pitchFamily="49" charset="0"/>
              </a:rPr>
              <a:t> = counter; // Move 'counter' value to Port B</a:t>
            </a:r>
          </a:p>
          <a:p>
            <a:r>
              <a:rPr lang="en-US" dirty="0" smtClean="0">
                <a:latin typeface="Courier New" pitchFamily="49" charset="0"/>
              </a:rPr>
              <a:t>    counter = counter + 1;} //Increment counter</a:t>
            </a:r>
          </a:p>
          <a:p>
            <a:r>
              <a:rPr lang="en-US" dirty="0" smtClean="0">
                <a:latin typeface="Courier New" pitchFamily="49" charset="0"/>
              </a:rPr>
              <a:t>    </a:t>
            </a:r>
          </a:p>
        </p:txBody>
      </p:sp>
      <p:sp>
        <p:nvSpPr>
          <p:cNvPr id="6" name="TextBox 5"/>
          <p:cNvSpPr txBox="1"/>
          <p:nvPr/>
        </p:nvSpPr>
        <p:spPr>
          <a:xfrm>
            <a:off x="4114800" y="2667000"/>
            <a:ext cx="1143000" cy="646331"/>
          </a:xfrm>
          <a:prstGeom prst="rect">
            <a:avLst/>
          </a:prstGeom>
          <a:noFill/>
        </p:spPr>
        <p:txBody>
          <a:bodyPr wrap="square" rtlCol="0">
            <a:spAutoFit/>
          </a:bodyPr>
          <a:lstStyle/>
          <a:p>
            <a:r>
              <a:rPr lang="en-US" sz="3600" b="1" dirty="0" smtClean="0"/>
              <a:t>OR</a:t>
            </a:r>
            <a:endParaRPr lang="en-US" sz="36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dsPIC33 Family Features </a:t>
            </a:r>
            <a:endParaRPr lang="en-US" dirty="0"/>
          </a:p>
        </p:txBody>
      </p:sp>
      <p:sp>
        <p:nvSpPr>
          <p:cNvPr id="3" name="Content Placeholder 2"/>
          <p:cNvSpPr>
            <a:spLocks noGrp="1"/>
          </p:cNvSpPr>
          <p:nvPr>
            <p:ph idx="1"/>
            <p:custDataLst>
              <p:tags r:id="rId2"/>
            </p:custDataLst>
          </p:nvPr>
        </p:nvSpPr>
        <p:spPr/>
        <p:txBody>
          <a:bodyPr>
            <a:normAutofit fontScale="92500" lnSpcReduction="10000"/>
          </a:bodyPr>
          <a:lstStyle/>
          <a:p>
            <a:r>
              <a:rPr lang="en-US" dirty="0" smtClean="0"/>
              <a:t>16 bit microcontroller</a:t>
            </a:r>
          </a:p>
          <a:p>
            <a:r>
              <a:rPr lang="en-US" dirty="0" smtClean="0"/>
              <a:t>18 to 100 pin packages (more or less peripherals)</a:t>
            </a:r>
          </a:p>
          <a:p>
            <a:r>
              <a:rPr lang="en-US" dirty="0" smtClean="0"/>
              <a:t>Cost of $1.96 to $5.67 depending on the size</a:t>
            </a:r>
          </a:p>
          <a:p>
            <a:r>
              <a:rPr lang="en-US" dirty="0" smtClean="0"/>
              <a:t>Program memory of 6 Kbytes to 256 Kbytes</a:t>
            </a:r>
          </a:p>
          <a:p>
            <a:r>
              <a:rPr lang="en-US" dirty="0" smtClean="0"/>
              <a:t>Data memory or RAM 256 to 30KBytes </a:t>
            </a:r>
          </a:p>
          <a:p>
            <a:r>
              <a:rPr lang="en-US" dirty="0" smtClean="0"/>
              <a:t>Top CPU speed 40 MIPS</a:t>
            </a:r>
          </a:p>
          <a:p>
            <a:r>
              <a:rPr lang="en-US" dirty="0" smtClean="0"/>
              <a:t>Many peripherals </a:t>
            </a:r>
          </a:p>
          <a:p>
            <a:r>
              <a:rPr lang="en-US" dirty="0" smtClean="0"/>
              <a:t>Hardware Multiplier, Division, and MAC type functions</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447800" y="1"/>
            <a:ext cx="5486399"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dsPIC33FJ256GP710A</a:t>
            </a:r>
            <a:endParaRPr lang="en-US" dirty="0"/>
          </a:p>
        </p:txBody>
      </p:sp>
      <p:sp>
        <p:nvSpPr>
          <p:cNvPr id="3" name="Content Placeholder 2"/>
          <p:cNvSpPr>
            <a:spLocks noGrp="1"/>
          </p:cNvSpPr>
          <p:nvPr>
            <p:ph idx="1"/>
            <p:custDataLst>
              <p:tags r:id="rId2"/>
            </p:custDataLst>
          </p:nvPr>
        </p:nvSpPr>
        <p:spPr/>
        <p:txBody>
          <a:bodyPr>
            <a:normAutofit lnSpcReduction="10000"/>
          </a:bodyPr>
          <a:lstStyle/>
          <a:p>
            <a:r>
              <a:rPr lang="en-US" dirty="0" smtClean="0"/>
              <a:t>100 pin TQFP</a:t>
            </a:r>
          </a:p>
          <a:p>
            <a:r>
              <a:rPr lang="en-US" dirty="0" smtClean="0"/>
              <a:t>256 Kbytes of program flash memory (divide by 3 to get instructions)</a:t>
            </a:r>
          </a:p>
          <a:p>
            <a:r>
              <a:rPr lang="en-US" dirty="0" smtClean="0"/>
              <a:t>30 Kbytes of RAM</a:t>
            </a:r>
          </a:p>
          <a:p>
            <a:r>
              <a:rPr lang="en-US" dirty="0" smtClean="0"/>
              <a:t>9 Timers, 8 input captures, </a:t>
            </a:r>
            <a:r>
              <a:rPr lang="en-US" dirty="0" smtClean="0"/>
              <a:t>8 </a:t>
            </a:r>
            <a:r>
              <a:rPr lang="en-US" dirty="0" smtClean="0"/>
              <a:t>PWMs</a:t>
            </a:r>
          </a:p>
          <a:p>
            <a:r>
              <a:rPr lang="en-US" dirty="0" smtClean="0"/>
              <a:t>32 channels of A/D</a:t>
            </a:r>
          </a:p>
          <a:p>
            <a:r>
              <a:rPr lang="en-US" dirty="0" smtClean="0"/>
              <a:t>2 UART, SPI, I^2C, CAN communication ports</a:t>
            </a:r>
          </a:p>
          <a:p>
            <a:r>
              <a:rPr lang="en-US" dirty="0" smtClean="0"/>
              <a:t>85 GPIO pins (share function with peripherals)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4" cstate="print"/>
          <a:srcRect/>
          <a:stretch>
            <a:fillRect/>
          </a:stretch>
        </p:blipFill>
        <p:spPr bwMode="auto">
          <a:xfrm>
            <a:off x="1600200" y="1"/>
            <a:ext cx="6505575" cy="6858000"/>
          </a:xfrm>
          <a:prstGeom prst="rect">
            <a:avLst/>
          </a:prstGeom>
          <a:noFill/>
          <a:ln w="9525">
            <a:noFill/>
            <a:miter lim="800000"/>
            <a:headEnd/>
            <a:tailEnd/>
          </a:ln>
        </p:spPr>
      </p:pic>
      <p:sp>
        <p:nvSpPr>
          <p:cNvPr id="2" name="Title 1"/>
          <p:cNvSpPr>
            <a:spLocks noGrp="1"/>
          </p:cNvSpPr>
          <p:nvPr>
            <p:ph type="title"/>
            <p:custDataLst>
              <p:tags r:id="rId1"/>
            </p:custDataLst>
          </p:nvPr>
        </p:nvSpPr>
        <p:spPr>
          <a:xfrm>
            <a:off x="0" y="0"/>
            <a:ext cx="1676400" cy="914400"/>
          </a:xfrm>
        </p:spPr>
        <p:txBody>
          <a:bodyPr/>
          <a:lstStyle/>
          <a:p>
            <a:r>
              <a:rPr lang="en-US" dirty="0" smtClean="0"/>
              <a:t>CPU</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0" y="0"/>
            <a:ext cx="2743200" cy="5029200"/>
          </a:xfrm>
        </p:spPr>
        <p:txBody>
          <a:bodyPr>
            <a:normAutofit/>
          </a:bodyPr>
          <a:lstStyle/>
          <a:p>
            <a:r>
              <a:rPr lang="en-US" sz="3600" dirty="0" smtClean="0"/>
              <a:t>Programmers Module of the CPU</a:t>
            </a:r>
            <a:endParaRPr lang="en-US" sz="3600" dirty="0"/>
          </a:p>
        </p:txBody>
      </p:sp>
      <p:pic>
        <p:nvPicPr>
          <p:cNvPr id="3074" name="Picture 2"/>
          <p:cNvPicPr>
            <a:picLocks noChangeAspect="1" noChangeArrowheads="1"/>
          </p:cNvPicPr>
          <p:nvPr/>
        </p:nvPicPr>
        <p:blipFill>
          <a:blip r:embed="rId4" cstate="print"/>
          <a:srcRect/>
          <a:stretch>
            <a:fillRect/>
          </a:stretch>
        </p:blipFill>
        <p:spPr bwMode="auto">
          <a:xfrm>
            <a:off x="2895600" y="0"/>
            <a:ext cx="5029200" cy="69046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4" cstate="print"/>
          <a:srcRect/>
          <a:stretch>
            <a:fillRect/>
          </a:stretch>
        </p:blipFill>
        <p:spPr bwMode="auto">
          <a:xfrm>
            <a:off x="3200400" y="0"/>
            <a:ext cx="5943600" cy="6839775"/>
          </a:xfrm>
          <a:prstGeom prst="rect">
            <a:avLst/>
          </a:prstGeom>
          <a:noFill/>
          <a:ln w="9525">
            <a:noFill/>
            <a:miter lim="800000"/>
            <a:headEnd/>
            <a:tailEnd/>
          </a:ln>
        </p:spPr>
      </p:pic>
      <p:sp>
        <p:nvSpPr>
          <p:cNvPr id="2" name="Title 1"/>
          <p:cNvSpPr>
            <a:spLocks noGrp="1"/>
          </p:cNvSpPr>
          <p:nvPr>
            <p:ph type="title"/>
            <p:custDataLst>
              <p:tags r:id="rId1"/>
            </p:custDataLst>
          </p:nvPr>
        </p:nvSpPr>
        <p:spPr>
          <a:xfrm>
            <a:off x="457200" y="0"/>
            <a:ext cx="1981200" cy="1752600"/>
          </a:xfrm>
        </p:spPr>
        <p:txBody>
          <a:bodyPr/>
          <a:lstStyle/>
          <a:p>
            <a:r>
              <a:rPr lang="en-US" dirty="0" smtClean="0"/>
              <a:t>DSP Engine</a:t>
            </a:r>
            <a:endParaRPr lang="en-US" dirty="0"/>
          </a:p>
        </p:txBody>
      </p:sp>
      <p:pic>
        <p:nvPicPr>
          <p:cNvPr id="4100" name="Picture 4"/>
          <p:cNvPicPr>
            <a:picLocks noChangeAspect="1" noChangeArrowheads="1"/>
          </p:cNvPicPr>
          <p:nvPr/>
        </p:nvPicPr>
        <p:blipFill>
          <a:blip r:embed="rId5" cstate="print"/>
          <a:srcRect/>
          <a:stretch>
            <a:fillRect/>
          </a:stretch>
        </p:blipFill>
        <p:spPr bwMode="auto">
          <a:xfrm>
            <a:off x="1" y="2362200"/>
            <a:ext cx="3505200" cy="28738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209800" cy="4373562"/>
          </a:xfrm>
        </p:spPr>
        <p:txBody>
          <a:bodyPr/>
          <a:lstStyle/>
          <a:p>
            <a:r>
              <a:rPr lang="en-US" dirty="0" smtClean="0"/>
              <a:t>Program Memory</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2312393" y="0"/>
            <a:ext cx="6831607" cy="64436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2093</TotalTime>
  <Words>1499</Words>
  <Application>Microsoft Office PowerPoint</Application>
  <PresentationFormat>On-screen Show (4:3)</PresentationFormat>
  <Paragraphs>183</Paragraphs>
  <Slides>21</Slides>
  <Notes>14</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CPE 490 Embedded Systems</vt:lpstr>
      <vt:lpstr>Reading Assignment</vt:lpstr>
      <vt:lpstr>dsPIC33 Family Features </vt:lpstr>
      <vt:lpstr>PowerPoint Presentation</vt:lpstr>
      <vt:lpstr>dsPIC33FJ256GP710A</vt:lpstr>
      <vt:lpstr>CPU</vt:lpstr>
      <vt:lpstr>Programmers Module of the CPU</vt:lpstr>
      <vt:lpstr>DSP Engine</vt:lpstr>
      <vt:lpstr>Program Memory</vt:lpstr>
      <vt:lpstr>24 Bit Instructions in Program Memory</vt:lpstr>
      <vt:lpstr>Data Memory </vt:lpstr>
      <vt:lpstr>Software Stack</vt:lpstr>
      <vt:lpstr>I/O Ports</vt:lpstr>
      <vt:lpstr>Common Drain Outputs</vt:lpstr>
      <vt:lpstr>Anatomy of a C program</vt:lpstr>
      <vt:lpstr>PowerPoint Presentation</vt:lpstr>
      <vt:lpstr>Comments /* ….. */</vt:lpstr>
      <vt:lpstr>Declarations</vt:lpstr>
      <vt:lpstr>Statements</vt:lpstr>
      <vt:lpstr>Code Blocks</vt:lpstr>
      <vt:lpstr>Use of Space</vt:lpstr>
    </vt:vector>
  </TitlesOfParts>
  <Company>Geneva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wdbarlow</dc:creator>
  <cp:lastModifiedBy>William D Barlow</cp:lastModifiedBy>
  <cp:revision>156</cp:revision>
  <dcterms:created xsi:type="dcterms:W3CDTF">2010-08-12T20:36:28Z</dcterms:created>
  <dcterms:modified xsi:type="dcterms:W3CDTF">2014-01-16T15:11:03Z</dcterms:modified>
</cp:coreProperties>
</file>