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0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97" r:id="rId3"/>
    <p:sldId id="299" r:id="rId4"/>
    <p:sldId id="298" r:id="rId5"/>
    <p:sldId id="337" r:id="rId6"/>
    <p:sldId id="300" r:id="rId7"/>
    <p:sldId id="301" r:id="rId8"/>
    <p:sldId id="302" r:id="rId9"/>
    <p:sldId id="303" r:id="rId10"/>
    <p:sldId id="320" r:id="rId11"/>
    <p:sldId id="321" r:id="rId12"/>
    <p:sldId id="322" r:id="rId13"/>
    <p:sldId id="327" r:id="rId14"/>
    <p:sldId id="323" r:id="rId15"/>
    <p:sldId id="324" r:id="rId16"/>
    <p:sldId id="325" r:id="rId17"/>
    <p:sldId id="326" r:id="rId18"/>
    <p:sldId id="328" r:id="rId19"/>
    <p:sldId id="306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</p:sldIdLst>
  <p:sldSz cx="9144000" cy="6858000" type="screen4x3"/>
  <p:notesSz cx="6950075" cy="923607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05" autoAdjust="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5037C-0ED0-42C5-8699-246F7FBEB2E4}" type="slidenum">
              <a:rPr lang="en-US"/>
              <a:pPr/>
              <a:t>3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</a:t>
            </a:r>
            <a:r>
              <a:rPr lang="en-US" baseline="0" dirty="0" smtClean="0"/>
              <a:t>  means a long integer that is takes up 32 bits </a:t>
            </a:r>
            <a:endParaRPr lang="en-US" dirty="0" smtClean="0"/>
          </a:p>
          <a:p>
            <a:r>
              <a:rPr lang="en-US" dirty="0" smtClean="0"/>
              <a:t>Void (not shown) is used</a:t>
            </a:r>
            <a:r>
              <a:rPr lang="en-US" baseline="0" dirty="0" smtClean="0"/>
              <a:t> for example to describe that a functions returns no data.</a:t>
            </a:r>
          </a:p>
          <a:p>
            <a:r>
              <a:rPr lang="en-US" baseline="0" dirty="0" smtClean="0"/>
              <a:t>In an embedded device RAM is precious so only declare what you need for example if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is a counting variable that never goes past 10 declare I as a char.  </a:t>
            </a:r>
          </a:p>
          <a:p>
            <a:r>
              <a:rPr lang="en-US" baseline="0" dirty="0" smtClean="0"/>
              <a:t>Data types are defined in the </a:t>
            </a:r>
            <a:r>
              <a:rPr lang="en-US" baseline="0" dirty="0" err="1" smtClean="0"/>
              <a:t>MPLAB</a:t>
            </a:r>
            <a:r>
              <a:rPr lang="en-US" baseline="0" dirty="0" smtClean="0"/>
              <a:t> XC16 Compiler Users Guide.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All floating point numbers are signed , in the IEEE754 standard the </a:t>
            </a:r>
            <a:r>
              <a:rPr lang="en-US" baseline="0" dirty="0" err="1" smtClean="0"/>
              <a:t>MSB</a:t>
            </a:r>
            <a:r>
              <a:rPr lang="en-US" baseline="0" dirty="0" smtClean="0"/>
              <a:t> is the sign bit.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is the same as global</a:t>
            </a:r>
            <a:r>
              <a:rPr lang="en-US" baseline="0" dirty="0" smtClean="0"/>
              <a:t> except for the scope rule.  Like global if static only initialized once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examples are a</a:t>
            </a:r>
            <a:r>
              <a:rPr lang="en-US" baseline="0" dirty="0" smtClean="0"/>
              <a:t> mathematical assignment statement or and expression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 6 in your</a:t>
            </a:r>
            <a:r>
              <a:rPr lang="en-US" baseline="0" dirty="0" smtClean="0"/>
              <a:t> text book lists all key words with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</a:t>
            </a:r>
            <a:r>
              <a:rPr lang="en-US" baseline="0" dirty="0" smtClean="0"/>
              <a:t> list can be blank but parenthesis remain.  When the function is called each variable name will be initialized to called value.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variable</a:t>
            </a:r>
            <a:r>
              <a:rPr lang="en-US" baseline="0" dirty="0" smtClean="0"/>
              <a:t> are not available to other blocks that exists outside of the block they are declared in.  So a variable declared in a function is only available in that function.  The variable is created when the block is entered and it is destroyed upon exit (unless you declare it static) .  If you want to pass a data variable back when you return this is  type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that you declared the function to have.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a variable must be declared</a:t>
            </a:r>
            <a:r>
              <a:rPr lang="en-US" baseline="0" dirty="0" smtClean="0"/>
              <a:t> before it is used so best to declare global variables at the top of the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a program is large any piece of code can change the global variable.  You might not remember that a piece of code does this, causing a bug that can be difficult to find.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the point of structured code is to compartmentalize the code and data, global variables are in violation of this concept.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saw c0</a:t>
            </a:r>
            <a:r>
              <a:rPr lang="en-US" baseline="0" dirty="0" smtClean="0"/>
              <a:t> code in the last lab.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 type declaration will also work as the default return type is integer</a:t>
            </a:r>
          </a:p>
          <a:p>
            <a:r>
              <a:rPr lang="en-US" baseline="0" dirty="0" smtClean="0"/>
              <a:t>If  you try to put void in place the following will be given:</a:t>
            </a:r>
          </a:p>
          <a:p>
            <a:r>
              <a:rPr lang="en-US" dirty="0" smtClean="0"/>
              <a:t>main.c:14: warning: return type of 'main' is not '</a:t>
            </a:r>
            <a:r>
              <a:rPr lang="en-US" dirty="0" err="1" smtClean="0"/>
              <a:t>int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If you don’t put any return</a:t>
            </a:r>
            <a:r>
              <a:rPr lang="en-US" baseline="0" dirty="0" smtClean="0"/>
              <a:t> type you will get :</a:t>
            </a:r>
            <a:endParaRPr lang="en-US" dirty="0" smtClean="0"/>
          </a:p>
          <a:p>
            <a:r>
              <a:rPr lang="en-US" dirty="0" smtClean="0"/>
              <a:t>main.c:14: warning: return type defaults to '</a:t>
            </a:r>
            <a:r>
              <a:rPr lang="en-US" dirty="0" err="1" smtClean="0"/>
              <a:t>int</a:t>
            </a:r>
            <a:r>
              <a:rPr lang="en-US" dirty="0" smtClean="0"/>
              <a:t>‘</a:t>
            </a:r>
          </a:p>
          <a:p>
            <a:endParaRPr lang="en-US" dirty="0" smtClean="0"/>
          </a:p>
          <a:p>
            <a:r>
              <a:rPr lang="en-US" dirty="0" smtClean="0"/>
              <a:t>In fact main can accept</a:t>
            </a:r>
            <a:r>
              <a:rPr lang="en-US" baseline="0" dirty="0" smtClean="0"/>
              <a:t> arguments for the command line that calls the compiler, it returns a 0 if a standard exit of the subroutine has occurred.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07B-1711-4687-BB55-029F94A2F853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gif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6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CPE </a:t>
            </a:r>
            <a:r>
              <a:rPr lang="en-US" smtClean="0"/>
              <a:t>490 </a:t>
            </a:r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3</a:t>
            </a:r>
          </a:p>
          <a:p>
            <a:r>
              <a:rPr lang="en-US" dirty="0" smtClean="0"/>
              <a:t>C language Chapter 14.2.2-14.2.6</a:t>
            </a:r>
          </a:p>
          <a:p>
            <a:pPr lvl="1"/>
            <a:r>
              <a:rPr lang="en-US" dirty="0" smtClean="0"/>
              <a:t>Comments, Declarations, Statements, White space, Key Words</a:t>
            </a:r>
          </a:p>
          <a:p>
            <a:pPr lvl="1"/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Data type and storage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 Key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Keywords can not be used as user defined names 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73152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8775" lvl="2" indent="22225"/>
            <a:r>
              <a:rPr lang="en-GB" sz="2800" dirty="0" smtClean="0"/>
              <a:t>auto 	double	</a:t>
            </a:r>
            <a:r>
              <a:rPr lang="en-GB" sz="2800" dirty="0" err="1" smtClean="0"/>
              <a:t>int</a:t>
            </a:r>
            <a:r>
              <a:rPr lang="en-GB" sz="2800" dirty="0" smtClean="0"/>
              <a:t>		</a:t>
            </a:r>
            <a:r>
              <a:rPr lang="en-GB" sz="2800" dirty="0" err="1" smtClean="0"/>
              <a:t>struct</a:t>
            </a:r>
            <a:endParaRPr lang="en-GB" sz="2800" dirty="0" smtClean="0"/>
          </a:p>
          <a:p>
            <a:pPr marL="358775" lvl="2" indent="22225"/>
            <a:r>
              <a:rPr lang="en-GB" sz="2800" dirty="0" smtClean="0"/>
              <a:t>Break	else 		long </a:t>
            </a:r>
            <a:r>
              <a:rPr lang="en-GB" sz="2800" dirty="0"/>
              <a:t>	</a:t>
            </a:r>
            <a:r>
              <a:rPr lang="en-GB" sz="2800" dirty="0" smtClean="0"/>
              <a:t>	switch</a:t>
            </a:r>
          </a:p>
          <a:p>
            <a:pPr marL="358775" lvl="2" indent="22225"/>
            <a:r>
              <a:rPr lang="en-GB" sz="2800" dirty="0" smtClean="0"/>
              <a:t>case	</a:t>
            </a:r>
            <a:r>
              <a:rPr lang="en-GB" sz="2800" dirty="0" err="1" smtClean="0"/>
              <a:t>enum</a:t>
            </a:r>
            <a:r>
              <a:rPr lang="en-GB" sz="2800" dirty="0" smtClean="0"/>
              <a:t> 	register	</a:t>
            </a:r>
            <a:r>
              <a:rPr lang="en-GB" sz="2800" dirty="0" err="1" smtClean="0"/>
              <a:t>typedef</a:t>
            </a:r>
            <a:endParaRPr lang="en-GB" sz="2800" dirty="0" smtClean="0"/>
          </a:p>
          <a:p>
            <a:pPr marL="358775" lvl="2" indent="22225"/>
            <a:r>
              <a:rPr lang="en-GB" sz="2800" dirty="0" smtClean="0"/>
              <a:t>char	extern	return 	union	</a:t>
            </a:r>
          </a:p>
          <a:p>
            <a:pPr marL="358775" lvl="2" indent="22225"/>
            <a:r>
              <a:rPr lang="en-GB" sz="2800" dirty="0" smtClean="0"/>
              <a:t>const	float		short 		unsigned</a:t>
            </a:r>
          </a:p>
          <a:p>
            <a:pPr marL="358775" lvl="2" indent="22225"/>
            <a:r>
              <a:rPr lang="en-GB" sz="2800" dirty="0" smtClean="0"/>
              <a:t>continue</a:t>
            </a:r>
            <a:r>
              <a:rPr lang="en-GB" sz="2800" dirty="0"/>
              <a:t>	for		</a:t>
            </a:r>
            <a:r>
              <a:rPr lang="en-GB" sz="2800" dirty="0" smtClean="0"/>
              <a:t>signed </a:t>
            </a:r>
            <a:r>
              <a:rPr lang="en-GB" sz="2800" dirty="0"/>
              <a:t>	</a:t>
            </a:r>
            <a:r>
              <a:rPr lang="en-GB" sz="2800" dirty="0" smtClean="0"/>
              <a:t>void</a:t>
            </a:r>
          </a:p>
          <a:p>
            <a:pPr marL="358775" lvl="2" indent="22225"/>
            <a:r>
              <a:rPr lang="en-GB" sz="2800" dirty="0" smtClean="0"/>
              <a:t>default 	</a:t>
            </a:r>
            <a:r>
              <a:rPr lang="en-GB" sz="2800" dirty="0" err="1" smtClean="0"/>
              <a:t>goto</a:t>
            </a:r>
            <a:r>
              <a:rPr lang="en-GB" sz="2800" dirty="0" smtClean="0"/>
              <a:t>		</a:t>
            </a:r>
            <a:r>
              <a:rPr lang="en-GB" sz="2800" dirty="0" err="1" smtClean="0"/>
              <a:t>sizeof</a:t>
            </a:r>
            <a:r>
              <a:rPr lang="en-GB" sz="2800" dirty="0" smtClean="0"/>
              <a:t>		volatile</a:t>
            </a:r>
          </a:p>
          <a:p>
            <a:pPr marL="358775" lvl="2" indent="22225"/>
            <a:r>
              <a:rPr lang="en-GB" sz="2800" dirty="0" smtClean="0"/>
              <a:t>do		if		static 		while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41910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have multiple inputs called parameters or arguments</a:t>
            </a:r>
          </a:p>
          <a:p>
            <a:r>
              <a:rPr lang="en-US" dirty="0" smtClean="0"/>
              <a:t>Only one return variable is allowed </a:t>
            </a:r>
          </a:p>
          <a:p>
            <a:r>
              <a:rPr lang="en-US" dirty="0" smtClean="0"/>
              <a:t>A function may call a function 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124200" y="1676400"/>
            <a:ext cx="2895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19" name="Straight Arrow Connector 18"/>
          <p:cNvCxnSpPr/>
          <p:nvPr>
            <p:custDataLst>
              <p:tags r:id="rId4"/>
            </p:custDataLst>
          </p:nvPr>
        </p:nvCxnSpPr>
        <p:spPr>
          <a:xfrm>
            <a:off x="1905000" y="19812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5"/>
            </p:custDataLst>
          </p:nvPr>
        </p:nvCxnSpPr>
        <p:spPr>
          <a:xfrm>
            <a:off x="1905000" y="23622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6"/>
            </p:custDataLst>
          </p:nvPr>
        </p:nvCxnSpPr>
        <p:spPr>
          <a:xfrm>
            <a:off x="1905000" y="28194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7"/>
            </p:custDataLst>
          </p:nvPr>
        </p:nvCxnSpPr>
        <p:spPr>
          <a:xfrm>
            <a:off x="1905000" y="38100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8"/>
            </p:custDataLst>
          </p:nvPr>
        </p:nvSpPr>
        <p:spPr>
          <a:xfrm>
            <a:off x="1371600" y="1524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1</a:t>
            </a:r>
            <a:endParaRPr lang="en-US" dirty="0"/>
          </a:p>
        </p:txBody>
      </p:sp>
      <p:sp>
        <p:nvSpPr>
          <p:cNvPr id="26" name="TextBox 25"/>
          <p:cNvSpPr txBox="1"/>
          <p:nvPr>
            <p:custDataLst>
              <p:tags r:id="rId9"/>
            </p:custDataLst>
          </p:nvPr>
        </p:nvSpPr>
        <p:spPr>
          <a:xfrm>
            <a:off x="1371600" y="2057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2</a:t>
            </a:r>
            <a:endParaRPr lang="en-US" dirty="0"/>
          </a:p>
        </p:txBody>
      </p:sp>
      <p:sp>
        <p:nvSpPr>
          <p:cNvPr id="27" name="TextBox 26"/>
          <p:cNvSpPr txBox="1"/>
          <p:nvPr>
            <p:custDataLst>
              <p:tags r:id="rId10"/>
            </p:custDataLst>
          </p:nvPr>
        </p:nvSpPr>
        <p:spPr>
          <a:xfrm>
            <a:off x="1371600" y="2438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3</a:t>
            </a:r>
            <a:endParaRPr lang="en-US" dirty="0"/>
          </a:p>
        </p:txBody>
      </p:sp>
      <p:sp>
        <p:nvSpPr>
          <p:cNvPr id="28" name="TextBox 27"/>
          <p:cNvSpPr txBox="1"/>
          <p:nvPr>
            <p:custDataLst>
              <p:tags r:id="rId11"/>
            </p:custDataLst>
          </p:nvPr>
        </p:nvSpPr>
        <p:spPr>
          <a:xfrm>
            <a:off x="1447800" y="3429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</a:t>
            </a:r>
            <a:endParaRPr lang="en-US" dirty="0"/>
          </a:p>
        </p:txBody>
      </p:sp>
      <p:sp>
        <p:nvSpPr>
          <p:cNvPr id="29" name="TextBox 28"/>
          <p:cNvSpPr txBox="1"/>
          <p:nvPr>
            <p:custDataLst>
              <p:tags r:id="rId12"/>
            </p:custDataLst>
          </p:nvPr>
        </p:nvSpPr>
        <p:spPr>
          <a:xfrm>
            <a:off x="2209800" y="2667000"/>
            <a:ext cx="38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</p:txBody>
      </p:sp>
      <p:cxnSp>
        <p:nvCxnSpPr>
          <p:cNvPr id="30" name="Straight Arrow Connector 29"/>
          <p:cNvCxnSpPr/>
          <p:nvPr>
            <p:custDataLst>
              <p:tags r:id="rId13"/>
            </p:custDataLst>
          </p:nvPr>
        </p:nvCxnSpPr>
        <p:spPr>
          <a:xfrm>
            <a:off x="6019800" y="26670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14"/>
            </p:custDataLst>
          </p:nvPr>
        </p:nvSpPr>
        <p:spPr>
          <a:xfrm>
            <a:off x="6019800" y="2209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General Form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Type-</a:t>
            </a:r>
            <a:r>
              <a:rPr lang="en-US" sz="2800" i="1" dirty="0" err="1" smtClean="0"/>
              <a:t>specifier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function_name</a:t>
            </a:r>
            <a:r>
              <a:rPr lang="en-US" sz="2800" i="1" dirty="0" smtClean="0"/>
              <a:t>(parameter declarations)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body of function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r>
              <a:rPr lang="en-US" sz="2800" dirty="0" smtClean="0"/>
              <a:t>Type-</a:t>
            </a:r>
            <a:r>
              <a:rPr lang="en-US" sz="2800" dirty="0" err="1" smtClean="0"/>
              <a:t>specifier</a:t>
            </a:r>
            <a:r>
              <a:rPr lang="en-US" sz="2800" dirty="0" smtClean="0"/>
              <a:t>: declares the type of value the function will return.  </a:t>
            </a:r>
            <a:r>
              <a:rPr lang="en-US" sz="2800" b="1" dirty="0" smtClean="0"/>
              <a:t>The default is integer not void</a:t>
            </a:r>
          </a:p>
          <a:p>
            <a:r>
              <a:rPr lang="en-US" sz="2800" dirty="0" smtClean="0"/>
              <a:t>Parameter declarations: comma separated list that looks like </a:t>
            </a:r>
          </a:p>
          <a:p>
            <a:pPr lvl="1"/>
            <a:r>
              <a:rPr lang="en-US" sz="2400" i="1" dirty="0" smtClean="0"/>
              <a:t>(type varname1, type varname2, ..., type </a:t>
            </a:r>
            <a:r>
              <a:rPr lang="en-US" sz="2400" i="1" dirty="0" err="1" smtClean="0"/>
              <a:t>varnameN</a:t>
            </a:r>
            <a:r>
              <a:rPr lang="en-US" sz="2400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Function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Functions are isolated both code and data wise from any other function</a:t>
            </a:r>
          </a:p>
          <a:p>
            <a:r>
              <a:rPr lang="en-US" dirty="0" smtClean="0"/>
              <a:t>Code in one function can not be jumped to with a </a:t>
            </a:r>
            <a:r>
              <a:rPr lang="en-US" dirty="0" err="1" smtClean="0"/>
              <a:t>GOTO</a:t>
            </a:r>
            <a:r>
              <a:rPr lang="en-US" dirty="0" smtClean="0"/>
              <a:t> statement outside of the function</a:t>
            </a:r>
          </a:p>
          <a:p>
            <a:r>
              <a:rPr lang="en-US" dirty="0" smtClean="0"/>
              <a:t>If a local variable is declared with the same name as the global variable, the local will be used in the function it is declared.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Scope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Local Variables: a block of C code is defined by the {} brackets.  Variables declared in a block only have meaning within that block.</a:t>
            </a:r>
          </a:p>
          <a:p>
            <a:r>
              <a:rPr lang="en-US" dirty="0" smtClean="0"/>
              <a:t>Formal Parameters: These are the passed arguments when the function is called.  Other than having a passed value they behave like any other local variable.  That is the variable passed is a local copy the variable itself does not change value if it is changed in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Scope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Known through out the program can be used by any piece of code.</a:t>
            </a:r>
          </a:p>
          <a:p>
            <a:pPr lvl="1"/>
            <a:r>
              <a:rPr lang="en-US" dirty="0" smtClean="0"/>
              <a:t>Static they hold there value as long as the program is running</a:t>
            </a:r>
          </a:p>
          <a:p>
            <a:pPr lvl="1"/>
            <a:r>
              <a:rPr lang="en-US" dirty="0" smtClean="0"/>
              <a:t>Declared outside of all functions (including main())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Problems with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They take up memory the entire time your program is executing.</a:t>
            </a:r>
          </a:p>
          <a:p>
            <a:r>
              <a:rPr lang="en-US" dirty="0" smtClean="0"/>
              <a:t>Using a global were a local variable will do makes a function less general because it relies on something defined outside of itself. (Code reuse is hindered)</a:t>
            </a:r>
          </a:p>
          <a:p>
            <a:r>
              <a:rPr lang="en-US" dirty="0" smtClean="0"/>
              <a:t>Using a large number of global variables can lead to program errors because of unanticipated side effects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Multiply Function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mul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(x*y);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/* This function can be used to multiply any two integers */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x, y ;</a:t>
            </a:r>
          </a:p>
          <a:p>
            <a:pPr marL="0" indent="0">
              <a:buNone/>
            </a:pPr>
            <a:r>
              <a:rPr lang="en-US" dirty="0" err="1" smtClean="0"/>
              <a:t>mul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return(x*y)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/* This function can only be used on global variables x, and y. 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main 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is a function, and all C programs begin with a call to main.  It is required to be present</a:t>
            </a:r>
          </a:p>
          <a:p>
            <a:r>
              <a:rPr lang="en-US" dirty="0" smtClean="0"/>
              <a:t>main declaration can be any where in source code file but it is common to make it the first code statement</a:t>
            </a:r>
          </a:p>
          <a:p>
            <a:r>
              <a:rPr lang="en-US" dirty="0" smtClean="0"/>
              <a:t>In an embedded system some initialization must  be done before main is called.  This code is inserted by the linker and is known as c0 code.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47863" y="2840037"/>
            <a:ext cx="647700" cy="454025"/>
          </a:xfrm>
          <a:prstGeom prst="rect">
            <a:avLst/>
          </a:prstGeom>
          <a:solidFill>
            <a:srgbClr val="FF99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GB" sz="1400" dirty="0">
                <a:cs typeface="Times New Roman" pitchFamily="18" charset="0"/>
              </a:rPr>
              <a:t>Return Type</a:t>
            </a:r>
            <a:endParaRPr lang="en-GB" sz="1400" dirty="0"/>
          </a:p>
        </p:txBody>
      </p:sp>
      <p:sp>
        <p:nvSpPr>
          <p:cNvPr id="145413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035175" y="3294062"/>
            <a:ext cx="144463" cy="3603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14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17800" y="2667000"/>
            <a:ext cx="1046163" cy="484187"/>
          </a:xfrm>
          <a:prstGeom prst="rect">
            <a:avLst/>
          </a:prstGeom>
          <a:solidFill>
            <a:srgbClr val="FF99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GB" sz="1400">
                <a:cs typeface="Times New Roman" pitchFamily="18" charset="0"/>
              </a:rPr>
              <a:t>Function Name</a:t>
            </a:r>
            <a:endParaRPr lang="en-GB" sz="1400"/>
          </a:p>
        </p:txBody>
      </p:sp>
      <p:sp>
        <p:nvSpPr>
          <p:cNvPr id="145415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08425" y="2933700"/>
            <a:ext cx="1655763" cy="288925"/>
          </a:xfrm>
          <a:prstGeom prst="rect">
            <a:avLst/>
          </a:prstGeom>
          <a:solidFill>
            <a:srgbClr val="FF99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GB" sz="1400">
                <a:cs typeface="Times New Roman" pitchFamily="18" charset="0"/>
              </a:rPr>
              <a:t>Argument(s) Type(s)</a:t>
            </a:r>
            <a:endParaRPr lang="en-GB" sz="1400"/>
          </a:p>
        </p:txBody>
      </p:sp>
      <p:sp>
        <p:nvSpPr>
          <p:cNvPr id="145416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692525" y="3222625"/>
            <a:ext cx="379413" cy="3587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17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2900363" y="3149600"/>
            <a:ext cx="3238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84463" y="4014787"/>
            <a:ext cx="1741487" cy="322263"/>
          </a:xfrm>
          <a:prstGeom prst="rect">
            <a:avLst/>
          </a:prstGeom>
          <a:solidFill>
            <a:srgbClr val="FF99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GB" sz="1400">
                <a:cs typeface="Times New Roman" pitchFamily="18" charset="0"/>
              </a:rPr>
              <a:t>Opening of function</a:t>
            </a:r>
            <a:endParaRPr lang="en-GB" sz="1400"/>
          </a:p>
        </p:txBody>
      </p:sp>
      <p:sp>
        <p:nvSpPr>
          <p:cNvPr id="145419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2501900" y="3984625"/>
            <a:ext cx="144463" cy="68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0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81225" y="5381625"/>
            <a:ext cx="884238" cy="482600"/>
          </a:xfrm>
          <a:prstGeom prst="rect">
            <a:avLst/>
          </a:prstGeom>
          <a:solidFill>
            <a:srgbClr val="FF993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GB" sz="1400">
                <a:cs typeface="Times New Roman" pitchFamily="18" charset="0"/>
              </a:rPr>
              <a:t>Close of function</a:t>
            </a:r>
            <a:endParaRPr lang="en-GB" sz="1400"/>
          </a:p>
        </p:txBody>
      </p:sp>
      <p:sp>
        <p:nvSpPr>
          <p:cNvPr id="145421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2195513" y="5254625"/>
            <a:ext cx="336550" cy="68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2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76400" y="3581400"/>
            <a:ext cx="68040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dirty="0"/>
              <a:t>v</a:t>
            </a:r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oid main (void)	//main function starts here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...</a:t>
            </a:r>
          </a:p>
          <a:p>
            <a:r>
              <a:rPr lang="en-US" sz="1800" i="1" dirty="0"/>
              <a:t>(body of function goes here)</a:t>
            </a:r>
            <a:endParaRPr lang="en-US" sz="1800" dirty="0"/>
          </a:p>
          <a:p>
            <a:r>
              <a:rPr lang="en-US" sz="1800" dirty="0"/>
              <a:t>...</a:t>
            </a:r>
          </a:p>
          <a:p>
            <a:r>
              <a:rPr lang="en-GB" sz="1800" dirty="0"/>
              <a:t>}</a:t>
            </a:r>
            <a:endParaRPr lang="en-US" sz="180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 dirty="0" smtClean="0"/>
              <a:t>Main is a Function</a:t>
            </a:r>
            <a:endParaRPr lang="en-US" dirty="0"/>
          </a:p>
        </p:txBody>
      </p:sp>
      <p:sp>
        <p:nvSpPr>
          <p:cNvPr id="17" name="TextBox 16"/>
          <p:cNvSpPr txBox="1"/>
          <p:nvPr>
            <p:custDataLst>
              <p:tags r:id="rId13"/>
            </p:custDataLst>
          </p:nvPr>
        </p:nvSpPr>
        <p:spPr>
          <a:xfrm>
            <a:off x="1905000" y="35052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Oval Callout 17"/>
          <p:cNvSpPr/>
          <p:nvPr>
            <p:custDataLst>
              <p:tags r:id="rId14"/>
            </p:custDataLst>
          </p:nvPr>
        </p:nvSpPr>
        <p:spPr>
          <a:xfrm flipH="1">
            <a:off x="0" y="1295400"/>
            <a:ext cx="2057400" cy="1752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Mistake in book returns an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15"/>
            </p:custDataLst>
          </p:nvPr>
        </p:nvSpPr>
        <p:spPr>
          <a:xfrm>
            <a:off x="1676400" y="358140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18" grpId="1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Anatomy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Free form programming</a:t>
            </a:r>
          </a:p>
          <a:p>
            <a:pPr lvl="1"/>
            <a:r>
              <a:rPr lang="en-US" dirty="0" smtClean="0"/>
              <a:t>The column that a statement begins in has no meaning to the compiler (compare to assembler labels in column 1)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Preprocessor Directives</a:t>
            </a:r>
          </a:p>
          <a:p>
            <a:r>
              <a:rPr lang="en-US" dirty="0" smtClean="0"/>
              <a:t>Declarations</a:t>
            </a:r>
          </a:p>
          <a:p>
            <a:r>
              <a:rPr lang="en-US" dirty="0" smtClean="0"/>
              <a:t>Statements</a:t>
            </a:r>
          </a:p>
          <a:p>
            <a:r>
              <a:rPr lang="en-US" dirty="0" smtClean="0"/>
              <a:t>White Space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End of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happens when the closing bracket (}) of the main function is reached?</a:t>
            </a:r>
          </a:p>
          <a:p>
            <a:pPr lvl="1"/>
            <a:r>
              <a:rPr lang="en-US" dirty="0" smtClean="0"/>
              <a:t>A processor reset is executed (the dsPIC33 has an instruction RESET)</a:t>
            </a:r>
          </a:p>
          <a:p>
            <a:pPr lvl="1"/>
            <a:r>
              <a:rPr lang="en-US" dirty="0" smtClean="0"/>
              <a:t>c0 code runs again and main is called again</a:t>
            </a:r>
          </a:p>
          <a:p>
            <a:r>
              <a:rPr lang="en-US" dirty="0" smtClean="0"/>
              <a:t>Inefficient to keep running the c0 initialization code so we should not write code that allows main to encounter the closing bracket.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Variables in C must be declared before they are used.</a:t>
            </a:r>
          </a:p>
          <a:p>
            <a:r>
              <a:rPr lang="en-US" dirty="0" smtClean="0"/>
              <a:t>They have 4 attributes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Value </a:t>
            </a:r>
          </a:p>
          <a:p>
            <a:pPr lvl="1"/>
            <a:r>
              <a:rPr lang="en-US" dirty="0" smtClean="0"/>
              <a:t>Storage Location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Variable names have their first 31 characters as significant.  </a:t>
            </a:r>
          </a:p>
          <a:p>
            <a:r>
              <a:rPr lang="en-US" dirty="0" smtClean="0"/>
              <a:t>They are case sensitive</a:t>
            </a:r>
          </a:p>
          <a:p>
            <a:r>
              <a:rPr lang="en-US" dirty="0" smtClean="0"/>
              <a:t>They may start with a letter or an underscore, after that any combination of underscore, letter or digits can be used. </a:t>
            </a:r>
          </a:p>
          <a:p>
            <a:r>
              <a:rPr lang="en-US" dirty="0" smtClean="0"/>
              <a:t>Don’t use any C keywords or use standard functions names (like </a:t>
            </a:r>
            <a:r>
              <a:rPr lang="en-US" dirty="0" err="1" smtClean="0"/>
              <a:t>printf</a:t>
            </a:r>
            <a:r>
              <a:rPr lang="en-US" dirty="0" smtClean="0"/>
              <a:t>).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2209800"/>
          </a:xfrm>
        </p:spPr>
        <p:txBody>
          <a:bodyPr/>
          <a:lstStyle/>
          <a:p>
            <a:r>
              <a:rPr lang="en-US" dirty="0" smtClean="0"/>
              <a:t>Of the form:  </a:t>
            </a:r>
            <a:r>
              <a:rPr lang="en-US" i="1" dirty="0" smtClean="0"/>
              <a:t>type </a:t>
            </a:r>
            <a:r>
              <a:rPr lang="en-US" i="1" dirty="0" err="1" smtClean="0"/>
              <a:t>variable_list</a:t>
            </a:r>
            <a:r>
              <a:rPr lang="en-US" i="1" dirty="0" smtClean="0"/>
              <a:t>; ex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c,d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Bit size is compiler (processor) dependent</a:t>
            </a:r>
          </a:p>
          <a:p>
            <a:r>
              <a:rPr lang="en-US" dirty="0" smtClean="0"/>
              <a:t>The Integer Variable types are as follows: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015270"/>
            <a:ext cx="7924800" cy="384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 Type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The Floating Variable types are as follows: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362200"/>
            <a:ext cx="8481688" cy="2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 Initialization (value)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Done at declaration with equal sign, ex.</a:t>
            </a:r>
          </a:p>
          <a:p>
            <a:pPr lvl="1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first = 42;</a:t>
            </a:r>
          </a:p>
          <a:p>
            <a:r>
              <a:rPr lang="en-US" dirty="0" smtClean="0"/>
              <a:t>Global variables are initialized only at the start of the program</a:t>
            </a:r>
          </a:p>
          <a:p>
            <a:r>
              <a:rPr lang="en-US" dirty="0" smtClean="0"/>
              <a:t>Local variables are initialize each time the function is entered (can save a slight amount of time)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 Storage 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Keyword precedes the type indicator Example: </a:t>
            </a:r>
          </a:p>
          <a:p>
            <a:pPr algn="ctr">
              <a:buNone/>
            </a:pPr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first;</a:t>
            </a:r>
          </a:p>
          <a:p>
            <a:r>
              <a:rPr lang="en-US" dirty="0" smtClean="0"/>
              <a:t>Auto – default storage class </a:t>
            </a:r>
            <a:r>
              <a:rPr lang="en-US" dirty="0" err="1" smtClean="0"/>
              <a:t>specifier</a:t>
            </a:r>
            <a:r>
              <a:rPr lang="en-US" dirty="0" smtClean="0"/>
              <a:t>, that declares the variable local.  Rarely used since it is the default.</a:t>
            </a:r>
          </a:p>
          <a:p>
            <a:r>
              <a:rPr lang="en-US" dirty="0" smtClean="0"/>
              <a:t>Extern – The variable is global and declared in some other file that will be linked 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 Storage Location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– a local variable that retains it value between function calls.  </a:t>
            </a:r>
          </a:p>
          <a:p>
            <a:pPr lvl="1"/>
            <a:r>
              <a:rPr lang="en-US" dirty="0" smtClean="0"/>
              <a:t>If used on a global variable then the variable is only known to the file it is declared in </a:t>
            </a:r>
          </a:p>
          <a:p>
            <a:r>
              <a:rPr lang="en-US" dirty="0" smtClean="0"/>
              <a:t>Register – The variable should be stored in a processor register for quick use.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838200"/>
            <a:ext cx="849463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/***************************************************************************</a:t>
            </a:r>
          </a:p>
          <a:p>
            <a:r>
              <a:rPr lang="en-US" sz="1400" dirty="0" smtClean="0">
                <a:latin typeface="Courier New" pitchFamily="49" charset="0"/>
              </a:rPr>
              <a:t>Example1.</a:t>
            </a:r>
          </a:p>
          <a:p>
            <a:r>
              <a:rPr lang="en-US" sz="1400" dirty="0" smtClean="0">
                <a:latin typeface="Courier New" pitchFamily="49" charset="0"/>
              </a:rPr>
              <a:t>Introductory Example of C Programming, with </a:t>
            </a:r>
            <a:r>
              <a:rPr lang="en-US" sz="1400" dirty="0" err="1" smtClean="0">
                <a:latin typeface="Courier New" pitchFamily="49" charset="0"/>
              </a:rPr>
              <a:t>dsPIC</a:t>
            </a:r>
            <a:r>
              <a:rPr lang="en-US" sz="1400" dirty="0" smtClean="0">
                <a:latin typeface="Courier New" pitchFamily="49" charset="0"/>
              </a:rPr>
              <a:t> Series Microcontroller.</a:t>
            </a:r>
          </a:p>
          <a:p>
            <a:r>
              <a:rPr lang="en-US" sz="1400" dirty="0" smtClean="0">
                <a:latin typeface="Courier New" pitchFamily="49" charset="0"/>
              </a:rPr>
              <a:t>16-bit value output by Port B is continuously incremented.  </a:t>
            </a:r>
          </a:p>
          <a:p>
            <a:r>
              <a:rPr lang="en-US" sz="1400" dirty="0" err="1" smtClean="0">
                <a:latin typeface="Courier New" pitchFamily="49" charset="0"/>
              </a:rPr>
              <a:t>WDB</a:t>
            </a:r>
            <a:r>
              <a:rPr lang="en-US" sz="1400" dirty="0" smtClean="0">
                <a:latin typeface="Courier New" pitchFamily="49" charset="0"/>
              </a:rPr>
              <a:t> 01.14.13 						Tested 01.14.13</a:t>
            </a:r>
          </a:p>
          <a:p>
            <a:r>
              <a:rPr lang="en-US" sz="1400" dirty="0" smtClean="0">
                <a:latin typeface="Courier New" pitchFamily="49" charset="0"/>
              </a:rPr>
              <a:t>***************************************************************************/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//Include 33FJ256GP710A header file, for all processor-specific declarations</a:t>
            </a:r>
          </a:p>
          <a:p>
            <a:r>
              <a:rPr lang="en-US" sz="1400" dirty="0" smtClean="0">
                <a:latin typeface="Courier New" pitchFamily="49" charset="0"/>
              </a:rPr>
              <a:t>#include &lt;p33FJ256GP710A.h&gt;  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unsigned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counter;	//specify counter as unsigned character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 main (void)		//main function starts here</a:t>
            </a:r>
          </a:p>
          <a:p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TRISB</a:t>
            </a:r>
            <a:r>
              <a:rPr lang="en-US" sz="1400" dirty="0" smtClean="0">
                <a:latin typeface="Courier New" pitchFamily="49" charset="0"/>
              </a:rPr>
              <a:t> = 0;      	// </a:t>
            </a:r>
            <a:r>
              <a:rPr lang="en-US" sz="1400" dirty="0" err="1" smtClean="0">
                <a:latin typeface="Courier New" pitchFamily="49" charset="0"/>
              </a:rPr>
              <a:t>initialise</a:t>
            </a:r>
            <a:r>
              <a:rPr lang="en-US" sz="1400" dirty="0" smtClean="0">
                <a:latin typeface="Courier New" pitchFamily="49" charset="0"/>
              </a:rPr>
              <a:t> all bits of </a:t>
            </a:r>
            <a:r>
              <a:rPr lang="en-US" sz="1400" dirty="0" err="1" smtClean="0">
                <a:latin typeface="Courier New" pitchFamily="49" charset="0"/>
              </a:rPr>
              <a:t>PORTB</a:t>
            </a:r>
            <a:r>
              <a:rPr lang="en-US" sz="1400" dirty="0" smtClean="0">
                <a:latin typeface="Courier New" pitchFamily="49" charset="0"/>
              </a:rPr>
              <a:t> as output  </a:t>
            </a:r>
          </a:p>
          <a:p>
            <a:r>
              <a:rPr lang="en-US" sz="1400" dirty="0" smtClean="0">
                <a:latin typeface="Courier New" pitchFamily="49" charset="0"/>
              </a:rPr>
              <a:t>  counter = 1;		//counter value is </a:t>
            </a:r>
            <a:r>
              <a:rPr lang="en-US" sz="1400" dirty="0" err="1" smtClean="0">
                <a:latin typeface="Courier New" pitchFamily="49" charset="0"/>
              </a:rPr>
              <a:t>initialised</a:t>
            </a:r>
            <a:r>
              <a:rPr lang="en-US" sz="1400" dirty="0" smtClean="0">
                <a:latin typeface="Courier New" pitchFamily="49" charset="0"/>
              </a:rPr>
              <a:t> to 1</a:t>
            </a:r>
          </a:p>
          <a:p>
            <a:r>
              <a:rPr lang="en-US" sz="1400" dirty="0" smtClean="0">
                <a:latin typeface="Courier New" pitchFamily="49" charset="0"/>
              </a:rPr>
              <a:t>  AD1PCFGL = 0xFFFF; // turn off analog function on </a:t>
            </a:r>
            <a:r>
              <a:rPr lang="en-US" sz="1400" dirty="0" err="1" smtClean="0">
                <a:latin typeface="Courier New" pitchFamily="49" charset="0"/>
              </a:rPr>
              <a:t>portb</a:t>
            </a:r>
            <a:r>
              <a:rPr lang="en-US" sz="1400" dirty="0" smtClean="0">
                <a:latin typeface="Courier New" pitchFamily="49" charset="0"/>
              </a:rPr>
              <a:t> I/O </a:t>
            </a:r>
            <a:r>
              <a:rPr lang="en-US" sz="1400" dirty="0" smtClean="0">
                <a:latin typeface="Courier New" pitchFamily="49" charset="0"/>
              </a:rPr>
              <a:t>pins</a:t>
            </a:r>
          </a:p>
          <a:p>
            <a:r>
              <a:rPr lang="en-US" sz="1400" dirty="0" smtClean="0">
                <a:latin typeface="Courier New" pitchFamily="49" charset="0"/>
              </a:rPr>
              <a:t>  AD2PCFGL = 0xFFFF; //two ADCs have access to lower 16 analog channels</a:t>
            </a:r>
            <a:r>
              <a:rPr lang="en-US" sz="1400" dirty="0">
                <a:latin typeface="Courier New" pitchFamily="49" charset="0"/>
              </a:rPr>
              <a:t>	</a:t>
            </a:r>
            <a:endParaRPr lang="en-US" sz="1400" dirty="0" smtClean="0">
              <a:latin typeface="Courier New" pitchFamily="49" charset="0"/>
            </a:endParaRP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  while (1)</a:t>
            </a:r>
          </a:p>
          <a:p>
            <a:r>
              <a:rPr lang="en-US" sz="1400" dirty="0" smtClean="0">
                <a:latin typeface="Courier New" pitchFamily="49" charset="0"/>
              </a:rPr>
              <a:t>   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PORTB</a:t>
            </a:r>
            <a:r>
              <a:rPr lang="en-US" sz="1400" dirty="0" smtClean="0">
                <a:latin typeface="Courier New" pitchFamily="49" charset="0"/>
              </a:rPr>
              <a:t> = counter;   	// Move 'counter' value to Port B</a:t>
            </a:r>
          </a:p>
          <a:p>
            <a:r>
              <a:rPr lang="en-US" sz="1400" dirty="0" smtClean="0">
                <a:latin typeface="Courier New" pitchFamily="49" charset="0"/>
              </a:rPr>
              <a:t>    counter = counter + 1; //Increment counter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950" y="115888"/>
            <a:ext cx="5944256" cy="400110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Example C Program for </a:t>
            </a:r>
            <a:r>
              <a:rPr lang="en-GB" sz="2000" dirty="0" err="1" smtClean="0"/>
              <a:t>dsPIC</a:t>
            </a:r>
            <a:r>
              <a:rPr lang="en-GB" sz="2000" dirty="0" smtClean="0"/>
              <a:t> </a:t>
            </a:r>
            <a:r>
              <a:rPr lang="en-GB" sz="2000" dirty="0"/>
              <a:t>Series </a:t>
            </a:r>
            <a:r>
              <a:rPr lang="en-GB" sz="2000" dirty="0" err="1" smtClean="0"/>
              <a:t>PIC</a:t>
            </a:r>
            <a:r>
              <a:rPr lang="en-GB" sz="2000" dirty="0" smtClean="0"/>
              <a:t> Microcontroller</a:t>
            </a:r>
            <a:endParaRPr lang="en-GB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Comments /* ….. */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352800"/>
            <a:ext cx="8229600" cy="2773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with /* end with */</a:t>
            </a:r>
          </a:p>
          <a:p>
            <a:r>
              <a:rPr lang="en-US" dirty="0" smtClean="0"/>
              <a:t>Can be multiple lines in between</a:t>
            </a:r>
          </a:p>
          <a:p>
            <a:r>
              <a:rPr lang="en-US" dirty="0" smtClean="0"/>
              <a:t>No problem with free space </a:t>
            </a:r>
          </a:p>
          <a:p>
            <a:r>
              <a:rPr lang="en-US" dirty="0" smtClean="0"/>
              <a:t>// used for a single line comment</a:t>
            </a:r>
          </a:p>
          <a:p>
            <a:r>
              <a:rPr lang="en-US" dirty="0" smtClean="0"/>
              <a:t>Be generous with comments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04800" y="889844"/>
            <a:ext cx="8686800" cy="181588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/***************************************************************************</a:t>
            </a:r>
          </a:p>
          <a:p>
            <a:r>
              <a:rPr lang="en-US" sz="1400" dirty="0" smtClean="0">
                <a:latin typeface="Courier New" pitchFamily="49" charset="0"/>
              </a:rPr>
              <a:t>Example1.</a:t>
            </a:r>
          </a:p>
          <a:p>
            <a:r>
              <a:rPr lang="en-US" sz="1400" dirty="0" smtClean="0">
                <a:latin typeface="Courier New" pitchFamily="49" charset="0"/>
              </a:rPr>
              <a:t>Introductory Example of C Programming, with </a:t>
            </a:r>
            <a:r>
              <a:rPr lang="en-US" sz="1400" dirty="0" err="1" smtClean="0">
                <a:latin typeface="Courier New" pitchFamily="49" charset="0"/>
              </a:rPr>
              <a:t>dsPIC</a:t>
            </a:r>
            <a:r>
              <a:rPr lang="en-US" sz="1400" dirty="0" smtClean="0">
                <a:latin typeface="Courier New" pitchFamily="49" charset="0"/>
              </a:rPr>
              <a:t> Series Microcontroller.</a:t>
            </a:r>
          </a:p>
          <a:p>
            <a:r>
              <a:rPr lang="en-US" sz="1400" dirty="0" smtClean="0">
                <a:latin typeface="Courier New" pitchFamily="49" charset="0"/>
              </a:rPr>
              <a:t>16-bit value output by Port B is continuously incremented.  </a:t>
            </a:r>
          </a:p>
          <a:p>
            <a:r>
              <a:rPr lang="en-US" sz="1400" dirty="0" err="1" smtClean="0">
                <a:latin typeface="Courier New" pitchFamily="49" charset="0"/>
              </a:rPr>
              <a:t>WDB</a:t>
            </a:r>
            <a:r>
              <a:rPr lang="en-US" sz="1400" dirty="0" smtClean="0">
                <a:latin typeface="Courier New" pitchFamily="49" charset="0"/>
              </a:rPr>
              <a:t> 01.14.13 						Tested 01.14.13</a:t>
            </a:r>
          </a:p>
          <a:p>
            <a:r>
              <a:rPr lang="en-US" sz="1400" dirty="0" smtClean="0">
                <a:latin typeface="Courier New" pitchFamily="49" charset="0"/>
              </a:rPr>
              <a:t>***************************************************************************/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//Include 33FJ256GP710A header file, for all processor-specific declarations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743200"/>
            <a:ext cx="82296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time # is used it is to denote a preprocessor directive.</a:t>
            </a:r>
          </a:p>
          <a:p>
            <a:r>
              <a:rPr lang="en-US" dirty="0" smtClean="0"/>
              <a:t>These statements do not make code directly</a:t>
            </a:r>
          </a:p>
          <a:p>
            <a:r>
              <a:rPr lang="en-US" dirty="0" smtClean="0"/>
              <a:t>#include is used to link a header file to this file</a:t>
            </a:r>
          </a:p>
          <a:p>
            <a:r>
              <a:rPr lang="en-US" dirty="0" smtClean="0"/>
              <a:t>All defined variables in the header can be used in this program.  </a:t>
            </a:r>
          </a:p>
          <a:p>
            <a:r>
              <a:rPr lang="en-US" dirty="0" smtClean="0"/>
              <a:t>The provided headers allow you to reference SFR registers directly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57200" y="1219200"/>
            <a:ext cx="80772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/*Include </a:t>
            </a:r>
            <a:r>
              <a:rPr lang="en-US" dirty="0">
                <a:latin typeface="Courier New" pitchFamily="49" charset="0"/>
              </a:rPr>
              <a:t>33FJ256GP710A header file, for all processor-specific </a:t>
            </a:r>
            <a:r>
              <a:rPr lang="en-US" dirty="0" smtClean="0">
                <a:latin typeface="Courier New" pitchFamily="49" charset="0"/>
              </a:rPr>
              <a:t>declarations */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#include &lt;p33FJ256GP710A.h&gt;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9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Create program elements and indicate properties</a:t>
            </a:r>
          </a:p>
          <a:p>
            <a:r>
              <a:rPr lang="en-US" dirty="0" smtClean="0"/>
              <a:t>All variables and functions must be declared</a:t>
            </a:r>
          </a:p>
          <a:p>
            <a:r>
              <a:rPr lang="en-US" dirty="0" smtClean="0"/>
              <a:t>Usually appear at the beginning of the program 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152400" y="1295400"/>
            <a:ext cx="8686800" cy="615553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unsigned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counter;	//specify counter as unsigned character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514600"/>
            <a:ext cx="8229600" cy="4343400"/>
          </a:xfrm>
        </p:spPr>
        <p:txBody>
          <a:bodyPr/>
          <a:lstStyle/>
          <a:p>
            <a:r>
              <a:rPr lang="en-US" sz="4000" dirty="0" smtClean="0"/>
              <a:t>Where the action takes place</a:t>
            </a:r>
          </a:p>
          <a:p>
            <a:r>
              <a:rPr lang="en-US" sz="4000" dirty="0" smtClean="0"/>
              <a:t>Perform mathematical or logical operations and establish program flow</a:t>
            </a:r>
          </a:p>
          <a:p>
            <a:r>
              <a:rPr lang="en-US" sz="4000" b="1" dirty="0" smtClean="0"/>
              <a:t>Every statement ends in a semicolon</a:t>
            </a:r>
          </a:p>
          <a:p>
            <a:endParaRPr lang="en-US" b="1" dirty="0" smtClean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152400" y="1371600"/>
            <a:ext cx="8686800" cy="8309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TRISB</a:t>
            </a:r>
            <a:r>
              <a:rPr lang="en-US" sz="1600" dirty="0" smtClean="0">
                <a:latin typeface="Courier New" pitchFamily="49" charset="0"/>
              </a:rPr>
              <a:t> = 0;      	// </a:t>
            </a:r>
            <a:r>
              <a:rPr lang="en-US" sz="1600" dirty="0" err="1" smtClean="0">
                <a:latin typeface="Courier New" pitchFamily="49" charset="0"/>
              </a:rPr>
              <a:t>initialise</a:t>
            </a:r>
            <a:r>
              <a:rPr lang="en-US" sz="1600" dirty="0" smtClean="0">
                <a:latin typeface="Courier New" pitchFamily="49" charset="0"/>
              </a:rPr>
              <a:t> all bits of </a:t>
            </a:r>
            <a:r>
              <a:rPr lang="en-US" sz="1600" dirty="0" err="1" smtClean="0">
                <a:latin typeface="Courier New" pitchFamily="49" charset="0"/>
              </a:rPr>
              <a:t>PORTB</a:t>
            </a:r>
            <a:r>
              <a:rPr lang="en-US" sz="1600" dirty="0" smtClean="0">
                <a:latin typeface="Courier New" pitchFamily="49" charset="0"/>
              </a:rPr>
              <a:t> as output  </a:t>
            </a:r>
          </a:p>
          <a:p>
            <a:r>
              <a:rPr lang="en-US" sz="1600" dirty="0" smtClean="0">
                <a:latin typeface="Courier New" pitchFamily="49" charset="0"/>
              </a:rPr>
              <a:t>counter = 1;		//counter value is </a:t>
            </a:r>
            <a:r>
              <a:rPr lang="en-US" sz="1600" dirty="0" err="1" smtClean="0">
                <a:latin typeface="Courier New" pitchFamily="49" charset="0"/>
              </a:rPr>
              <a:t>initialised</a:t>
            </a:r>
            <a:r>
              <a:rPr lang="en-US" sz="1600" dirty="0" smtClean="0">
                <a:latin typeface="Courier New" pitchFamily="49" charset="0"/>
              </a:rPr>
              <a:t> to 1</a:t>
            </a:r>
          </a:p>
          <a:p>
            <a:r>
              <a:rPr lang="en-US" sz="1600" dirty="0" smtClean="0">
                <a:latin typeface="Courier New" pitchFamily="49" charset="0"/>
              </a:rPr>
              <a:t>AD1PCFGL = 0xFFFF; // turn off analog function on </a:t>
            </a:r>
            <a:r>
              <a:rPr lang="en-US" sz="1600" dirty="0" err="1" smtClean="0">
                <a:latin typeface="Courier New" pitchFamily="49" charset="0"/>
              </a:rPr>
              <a:t>portb</a:t>
            </a:r>
            <a:r>
              <a:rPr lang="en-US" sz="1600" dirty="0" smtClean="0">
                <a:latin typeface="Courier New" pitchFamily="49" charset="0"/>
              </a:rPr>
              <a:t> I/O pins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r>
              <a:rPr lang="en-US" dirty="0" smtClean="0"/>
              <a:t>A block of declarations and statements</a:t>
            </a:r>
          </a:p>
          <a:p>
            <a:r>
              <a:rPr lang="en-US" dirty="0" smtClean="0"/>
              <a:t>Contained within curly brackets {}</a:t>
            </a:r>
          </a:p>
          <a:p>
            <a:r>
              <a:rPr lang="en-US" dirty="0" smtClean="0"/>
              <a:t>Notice the absent of semicolon</a:t>
            </a:r>
          </a:p>
          <a:p>
            <a:r>
              <a:rPr lang="en-US" dirty="0" smtClean="0"/>
              <a:t>Can be nested, use tabs to set each block vertically in its own column 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228600" y="1219200"/>
            <a:ext cx="8610600" cy="147732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while (1)</a:t>
            </a:r>
          </a:p>
          <a:p>
            <a:r>
              <a:rPr lang="en-US" dirty="0" smtClean="0">
                <a:latin typeface="Courier New" pitchFamily="49" charset="0"/>
              </a:rPr>
              <a:t>    {</a:t>
            </a:r>
          </a:p>
          <a:p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PORTB</a:t>
            </a:r>
            <a:r>
              <a:rPr lang="en-US" dirty="0" smtClean="0">
                <a:latin typeface="Courier New" pitchFamily="49" charset="0"/>
              </a:rPr>
              <a:t> = counter;   	// Move 'counter' value to Port B</a:t>
            </a:r>
          </a:p>
          <a:p>
            <a:r>
              <a:rPr lang="en-US" dirty="0" smtClean="0">
                <a:latin typeface="Courier New" pitchFamily="49" charset="0"/>
              </a:rPr>
              <a:t>    counter = counter + 1; //Increment counter</a:t>
            </a:r>
          </a:p>
          <a:p>
            <a:r>
              <a:rPr lang="en-US" dirty="0" smtClean="0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Use of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dirty="0" smtClean="0"/>
              <a:t>Blank spaces and blank lines are ignored by the compiler. 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228600" y="1219200"/>
            <a:ext cx="8610600" cy="147732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while (1)</a:t>
            </a:r>
          </a:p>
          <a:p>
            <a:r>
              <a:rPr lang="en-US" dirty="0" smtClean="0">
                <a:latin typeface="Courier New" pitchFamily="49" charset="0"/>
              </a:rPr>
              <a:t>    {</a:t>
            </a:r>
          </a:p>
          <a:p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PORTB</a:t>
            </a:r>
            <a:r>
              <a:rPr lang="en-US" dirty="0" smtClean="0">
                <a:latin typeface="Courier New" pitchFamily="49" charset="0"/>
              </a:rPr>
              <a:t> = counter;   	// Move 'counter' value to Port B</a:t>
            </a:r>
          </a:p>
          <a:p>
            <a:r>
              <a:rPr lang="en-US" dirty="0" smtClean="0">
                <a:latin typeface="Courier New" pitchFamily="49" charset="0"/>
              </a:rPr>
              <a:t>    counter = counter + 1; //Increment counter</a:t>
            </a:r>
          </a:p>
          <a:p>
            <a:r>
              <a:rPr lang="en-US" dirty="0" smtClean="0">
                <a:latin typeface="Courier New" pitchFamily="49" charset="0"/>
              </a:rPr>
              <a:t>    }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228600" y="3200400"/>
            <a:ext cx="8610600" cy="9233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while (1){</a:t>
            </a:r>
            <a:r>
              <a:rPr lang="en-US" dirty="0" err="1" smtClean="0">
                <a:latin typeface="Courier New" pitchFamily="49" charset="0"/>
              </a:rPr>
              <a:t>PORTB</a:t>
            </a:r>
            <a:r>
              <a:rPr lang="en-US" dirty="0" smtClean="0">
                <a:latin typeface="Courier New" pitchFamily="49" charset="0"/>
              </a:rPr>
              <a:t> = counter; // Move 'counter' value to Port B</a:t>
            </a:r>
          </a:p>
          <a:p>
            <a:r>
              <a:rPr lang="en-US" dirty="0" smtClean="0">
                <a:latin typeface="Courier New" pitchFamily="49" charset="0"/>
              </a:rPr>
              <a:t>    counter = counter + 1;} //Increment counter</a:t>
            </a:r>
          </a:p>
          <a:p>
            <a:r>
              <a:rPr lang="en-US" dirty="0" smtClean="0">
                <a:latin typeface="Courier New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4114800" y="2667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OR</a:t>
            </a:r>
            <a:endParaRPr lang="en-US" sz="3600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3232</TotalTime>
  <Words>1563</Words>
  <Application>Microsoft Office PowerPoint</Application>
  <PresentationFormat>On-screen Show (4:3)</PresentationFormat>
  <Paragraphs>249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CPE 490 Embedded Systems</vt:lpstr>
      <vt:lpstr>Anatomy of a C program</vt:lpstr>
      <vt:lpstr>PowerPoint Presentation</vt:lpstr>
      <vt:lpstr>Comments /* ….. */</vt:lpstr>
      <vt:lpstr>Preprocessor Directives</vt:lpstr>
      <vt:lpstr>Declarations</vt:lpstr>
      <vt:lpstr>Statements</vt:lpstr>
      <vt:lpstr>Code Blocks</vt:lpstr>
      <vt:lpstr>Use of Space</vt:lpstr>
      <vt:lpstr>C Key Words</vt:lpstr>
      <vt:lpstr>Functions In C</vt:lpstr>
      <vt:lpstr>General Form of a Function</vt:lpstr>
      <vt:lpstr>Function Isolation</vt:lpstr>
      <vt:lpstr>Scope Rules </vt:lpstr>
      <vt:lpstr>Scope Rules </vt:lpstr>
      <vt:lpstr>Problems with Global Variables</vt:lpstr>
      <vt:lpstr>A Multiply Function </vt:lpstr>
      <vt:lpstr>main () </vt:lpstr>
      <vt:lpstr>Main is a Function</vt:lpstr>
      <vt:lpstr>The End of main()</vt:lpstr>
      <vt:lpstr>Variables in C</vt:lpstr>
      <vt:lpstr>Variable Names</vt:lpstr>
      <vt:lpstr>Variable Type</vt:lpstr>
      <vt:lpstr>Variable Type  </vt:lpstr>
      <vt:lpstr>Variable Initialization (value)</vt:lpstr>
      <vt:lpstr>Variable Storage Location </vt:lpstr>
      <vt:lpstr>Variable Storage Location Cont. 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186</cp:revision>
  <dcterms:created xsi:type="dcterms:W3CDTF">2010-08-12T20:36:28Z</dcterms:created>
  <dcterms:modified xsi:type="dcterms:W3CDTF">2014-01-20T20:18:42Z</dcterms:modified>
</cp:coreProperties>
</file>