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9" r:id="rId2"/>
    <p:sldId id="277" r:id="rId3"/>
    <p:sldId id="283" r:id="rId4"/>
    <p:sldId id="260" r:id="rId5"/>
    <p:sldId id="284" r:id="rId6"/>
    <p:sldId id="278" r:id="rId7"/>
    <p:sldId id="264" r:id="rId8"/>
    <p:sldId id="262" r:id="rId9"/>
    <p:sldId id="265" r:id="rId10"/>
    <p:sldId id="261" r:id="rId11"/>
    <p:sldId id="263" r:id="rId12"/>
    <p:sldId id="279" r:id="rId13"/>
    <p:sldId id="266" r:id="rId14"/>
    <p:sldId id="269" r:id="rId15"/>
    <p:sldId id="267" r:id="rId16"/>
    <p:sldId id="272" r:id="rId17"/>
    <p:sldId id="268" r:id="rId18"/>
    <p:sldId id="274" r:id="rId19"/>
    <p:sldId id="273" r:id="rId20"/>
    <p:sldId id="275" r:id="rId21"/>
    <p:sldId id="276" r:id="rId22"/>
    <p:sldId id="281" r:id="rId23"/>
    <p:sldId id="280" r:id="rId24"/>
    <p:sldId id="282" r:id="rId25"/>
  </p:sldIdLst>
  <p:sldSz cx="9144000" cy="6858000" type="screen4x3"/>
  <p:notesSz cx="6950075" cy="9236075"/>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812" autoAdjust="0"/>
  </p:normalViewPr>
  <p:slideViewPr>
    <p:cSldViewPr>
      <p:cViewPr varScale="1">
        <p:scale>
          <a:sx n="70" d="100"/>
          <a:sy n="70" d="100"/>
        </p:scale>
        <p:origin x="-11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1/23/2014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363924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Unary is pronounced </a:t>
            </a:r>
            <a:r>
              <a:rPr lang="en-US" dirty="0" err="1" smtClean="0"/>
              <a:t>Yoo-nuh</a:t>
            </a:r>
            <a:r>
              <a:rPr lang="en-US" baseline="0" dirty="0" err="1" smtClean="0"/>
              <a:t>-ree</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TON</a:t>
            </a:r>
            <a:r>
              <a:rPr lang="en-US" baseline="0" dirty="0" smtClean="0"/>
              <a:t> is a universal on/off switch for the timer. </a:t>
            </a:r>
            <a:endParaRPr lang="en-US" dirty="0" smtClean="0"/>
          </a:p>
          <a:p>
            <a:r>
              <a:rPr lang="en-US" dirty="0" smtClean="0"/>
              <a:t>Four</a:t>
            </a:r>
            <a:r>
              <a:rPr lang="en-US" baseline="0" dirty="0" smtClean="0"/>
              <a:t> </a:t>
            </a:r>
            <a:r>
              <a:rPr lang="en-US" baseline="0" dirty="0" smtClean="0"/>
              <a:t>modes of operation 1) Timer mode (we will use this one TGATE = 0, TCS = 0  and TSYNC is don’t care) interrupt given when TMR1 = PR1 </a:t>
            </a:r>
          </a:p>
          <a:p>
            <a:r>
              <a:rPr lang="en-US" baseline="0" dirty="0" smtClean="0"/>
              <a:t>2) Gated timer mode (</a:t>
            </a:r>
            <a:r>
              <a:rPr lang="en-US" baseline="0" dirty="0" err="1" smtClean="0"/>
              <a:t>TGATE</a:t>
            </a:r>
            <a:r>
              <a:rPr lang="en-US" baseline="0" dirty="0" smtClean="0"/>
              <a:t> =1, </a:t>
            </a:r>
            <a:r>
              <a:rPr lang="en-US" baseline="0" dirty="0" err="1" smtClean="0"/>
              <a:t>TCS</a:t>
            </a:r>
            <a:r>
              <a:rPr lang="en-US" baseline="0" dirty="0" smtClean="0"/>
              <a:t> = 0 and </a:t>
            </a:r>
            <a:r>
              <a:rPr lang="en-US" baseline="0" dirty="0" err="1" smtClean="0"/>
              <a:t>TSYNC</a:t>
            </a:r>
            <a:r>
              <a:rPr lang="en-US" baseline="0" dirty="0" smtClean="0"/>
              <a:t> is a don’t care) in this mode an interrupt is given every time there is a falling edge on T1CK.  This mode will time how long the external signal stays true. </a:t>
            </a:r>
          </a:p>
          <a:p>
            <a:r>
              <a:rPr lang="en-US" baseline="0" dirty="0" smtClean="0"/>
              <a:t>3) Synch external clock mode (</a:t>
            </a:r>
            <a:r>
              <a:rPr lang="en-US" baseline="0" dirty="0" err="1" smtClean="0"/>
              <a:t>TGATE</a:t>
            </a:r>
            <a:r>
              <a:rPr lang="en-US" baseline="0" dirty="0" smtClean="0"/>
              <a:t> is a don’t care, </a:t>
            </a:r>
            <a:r>
              <a:rPr lang="en-US" baseline="0" dirty="0" err="1" smtClean="0"/>
              <a:t>TCS</a:t>
            </a:r>
            <a:r>
              <a:rPr lang="en-US" baseline="0" dirty="0" smtClean="0"/>
              <a:t> = 1, and </a:t>
            </a:r>
            <a:r>
              <a:rPr lang="en-US" baseline="0" dirty="0" err="1" smtClean="0"/>
              <a:t>TSYNC</a:t>
            </a:r>
            <a:r>
              <a:rPr lang="en-US" baseline="0" dirty="0" smtClean="0"/>
              <a:t> =1) interrupt on TMR1 = PR1</a:t>
            </a:r>
          </a:p>
          <a:p>
            <a:r>
              <a:rPr lang="en-US" baseline="0" dirty="0" smtClean="0"/>
              <a:t>4) </a:t>
            </a:r>
            <a:r>
              <a:rPr lang="en-US" baseline="0" dirty="0" err="1" smtClean="0"/>
              <a:t>Asynch</a:t>
            </a:r>
            <a:r>
              <a:rPr lang="en-US" baseline="0" dirty="0" smtClean="0"/>
              <a:t> external clock mode (</a:t>
            </a:r>
            <a:r>
              <a:rPr lang="en-US" baseline="0" dirty="0" err="1" smtClean="0"/>
              <a:t>TGATE</a:t>
            </a:r>
            <a:r>
              <a:rPr lang="en-US" baseline="0" dirty="0" smtClean="0"/>
              <a:t> is a don’t care, </a:t>
            </a:r>
            <a:r>
              <a:rPr lang="en-US" baseline="0" dirty="0" err="1" smtClean="0"/>
              <a:t>TCS</a:t>
            </a:r>
            <a:r>
              <a:rPr lang="en-US" baseline="0" dirty="0" smtClean="0"/>
              <a:t> = 1, and </a:t>
            </a:r>
            <a:r>
              <a:rPr lang="en-US" baseline="0" dirty="0" err="1" smtClean="0"/>
              <a:t>TSYNC</a:t>
            </a:r>
            <a:r>
              <a:rPr lang="en-US" baseline="0" dirty="0" smtClean="0"/>
              <a:t> =0) interrupt on TMR1 = PR1</a:t>
            </a:r>
          </a:p>
          <a:p>
            <a:endParaRPr lang="en-US" dirty="0" smtClean="0"/>
          </a:p>
          <a:p>
            <a:r>
              <a:rPr lang="en-US" dirty="0" smtClean="0"/>
              <a:t>The timer can be driven</a:t>
            </a:r>
            <a:r>
              <a:rPr lang="en-US" baseline="0" dirty="0" smtClean="0"/>
              <a:t> by one of two sources the main clock time period (main clock period divided by two also called </a:t>
            </a:r>
            <a:r>
              <a:rPr lang="en-US" baseline="0" dirty="0" err="1" smtClean="0"/>
              <a:t>Tcy</a:t>
            </a:r>
            <a:r>
              <a:rPr lang="en-US" baseline="0" dirty="0" smtClean="0"/>
              <a:t>) or it can have an external watch type crystal 32.768 </a:t>
            </a:r>
            <a:r>
              <a:rPr lang="en-US" baseline="0" dirty="0" err="1" smtClean="0"/>
              <a:t>Khz</a:t>
            </a:r>
            <a:r>
              <a:rPr lang="en-US" baseline="0" dirty="0" smtClean="0"/>
              <a:t> as a source, or it can be a counter looking at the rising edge of T1CK.  Finally if the internal main clock is the source it can be gated with a logic signal coming into T1CK.  The register to make these selection is T1CON</a:t>
            </a:r>
          </a:p>
          <a:p>
            <a:endParaRPr lang="en-US" baseline="0" dirty="0" smtClean="0"/>
          </a:p>
          <a:p>
            <a:r>
              <a:rPr lang="en-US" baseline="0" dirty="0" smtClean="0"/>
              <a:t>The </a:t>
            </a:r>
            <a:r>
              <a:rPr lang="en-US" baseline="0" dirty="0" err="1" smtClean="0"/>
              <a:t>prescaler</a:t>
            </a:r>
            <a:r>
              <a:rPr lang="en-US" baseline="0" dirty="0" smtClean="0"/>
              <a:t> can be set to one of 4 values.  The </a:t>
            </a:r>
            <a:r>
              <a:rPr lang="en-US" baseline="0" dirty="0" err="1" smtClean="0"/>
              <a:t>prescalar</a:t>
            </a:r>
            <a:r>
              <a:rPr lang="en-US" baseline="0" dirty="0" smtClean="0"/>
              <a:t> has the effect of multiplying the clock period by the number it is set to.  Think of it as an accumulator that must see the programmed number of cycles before putting out one cycle </a:t>
            </a:r>
          </a:p>
          <a:p>
            <a:endParaRPr lang="en-US" baseline="0" dirty="0" smtClean="0"/>
          </a:p>
          <a:p>
            <a:r>
              <a:rPr lang="en-US" baseline="0" dirty="0" smtClean="0"/>
              <a:t>The comparator can be used to generated an interrupt when ever the TMR1 matches PR1.  Note PR1 is FFFF upon reset. </a:t>
            </a:r>
          </a:p>
        </p:txBody>
      </p:sp>
      <p:sp>
        <p:nvSpPr>
          <p:cNvPr id="4" name="Slide Number Placeholder 3"/>
          <p:cNvSpPr>
            <a:spLocks noGrp="1"/>
          </p:cNvSpPr>
          <p:nvPr>
            <p:ph type="sldNum" sz="quarter" idx="10"/>
          </p:nvPr>
        </p:nvSpPr>
        <p:spPr/>
        <p:txBody>
          <a:bodyPr/>
          <a:lstStyle/>
          <a:p>
            <a:fld id="{2F2A554E-F8A3-451C-8227-DDB614CE2180}" type="slidenum">
              <a:rPr lang="en-US" smtClean="0"/>
              <a:pPr/>
              <a:t>17</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PLL</a:t>
            </a:r>
            <a:r>
              <a:rPr lang="en-US" dirty="0" smtClean="0"/>
              <a:t> is used</a:t>
            </a:r>
            <a:r>
              <a:rPr lang="en-US" baseline="0" dirty="0" smtClean="0"/>
              <a:t> to increase the main oscillator frequency used by the dsPic33 we will talk about it later.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20</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Knowing</a:t>
            </a:r>
            <a:r>
              <a:rPr lang="en-US" baseline="0" dirty="0" smtClean="0"/>
              <a:t> the time period for one count you can get multiples of this delay by specifying Delay.   So using our last example if Delay = 1000, than the delay period would be 4 </a:t>
            </a:r>
            <a:r>
              <a:rPr lang="en-US" baseline="0" dirty="0" err="1" smtClean="0"/>
              <a:t>uS</a:t>
            </a:r>
            <a:r>
              <a:rPr lang="en-US" baseline="0" dirty="0" smtClean="0"/>
              <a:t> X 1000 = 4 </a:t>
            </a:r>
            <a:r>
              <a:rPr lang="en-US" baseline="0" dirty="0" err="1" smtClean="0"/>
              <a:t>mSeconds</a:t>
            </a:r>
            <a:endParaRPr lang="en-US" baseline="0" dirty="0" smtClean="0"/>
          </a:p>
          <a:p>
            <a:endParaRPr lang="en-US" baseline="0" dirty="0" smtClean="0"/>
          </a:p>
          <a:p>
            <a:r>
              <a:rPr lang="en-US" baseline="0" dirty="0" smtClean="0"/>
              <a:t>What is the longest delay we can make with a 32 MHz oscillator? 1/32E6 X 2 * 256 * 2^16 = 1.0486 seconds Note must make sure PR1 is set to 0xFFFF so as not to reset the timer early.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37D7025-30FC-40E3-861B-FEF124865402}" type="slidenum">
              <a:rPr lang="en-US"/>
              <a:pPr/>
              <a:t>22</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dirty="0" smtClean="0"/>
              <a:t>Notice how assembly code can</a:t>
            </a:r>
            <a:r>
              <a:rPr lang="en-US" baseline="0" dirty="0" smtClean="0"/>
              <a:t> be linked into the program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bit wise logical operators</a:t>
            </a:r>
            <a:r>
              <a:rPr lang="en-US" baseline="0" dirty="0" smtClean="0"/>
              <a:t> that we will cover at a later time. </a:t>
            </a:r>
            <a:endParaRPr lang="en-US" baseline="0" dirty="0" smtClean="0"/>
          </a:p>
          <a:p>
            <a:endParaRPr lang="en-US" baseline="0" dirty="0" smtClean="0"/>
          </a:p>
          <a:p>
            <a:r>
              <a:rPr lang="en-US" baseline="0" dirty="0" smtClean="0"/>
              <a:t>These are mostly binary operators, but the not operator is an example of a unary.</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we</a:t>
            </a:r>
            <a:r>
              <a:rPr lang="en-US" baseline="0" dirty="0" smtClean="0"/>
              <a:t>b link on </a:t>
            </a:r>
            <a:r>
              <a:rPr lang="en-US" baseline="0" dirty="0" err="1" smtClean="0"/>
              <a:t>BlackBoard</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5</a:t>
            </a:fld>
            <a:endParaRPr lang="en-US" dirty="0"/>
          </a:p>
        </p:txBody>
      </p:sp>
    </p:spTree>
    <p:extLst>
      <p:ext uri="{BB962C8B-B14F-4D97-AF65-F5344CB8AC3E}">
        <p14:creationId xmlns:p14="http://schemas.microsoft.com/office/powerpoint/2010/main" val="163531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shows explicitly what the precedence</a:t>
            </a:r>
            <a:r>
              <a:rPr lang="en-US" baseline="0" dirty="0" smtClean="0"/>
              <a:t> of operations will do.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6</a:t>
            </a:fld>
            <a:endParaRPr lang="en-US" dirty="0"/>
          </a:p>
        </p:txBody>
      </p:sp>
    </p:spTree>
    <p:extLst>
      <p:ext uri="{BB962C8B-B14F-4D97-AF65-F5344CB8AC3E}">
        <p14:creationId xmlns:p14="http://schemas.microsoft.com/office/powerpoint/2010/main" val="3054319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Parenthesis are not needed because assignment</a:t>
            </a:r>
            <a:r>
              <a:rPr lang="en-US" baseline="0" dirty="0" smtClean="0"/>
              <a:t> is low priority.</a:t>
            </a:r>
          </a:p>
          <a:p>
            <a:endParaRPr lang="en-US" baseline="0" dirty="0" smtClean="0"/>
          </a:p>
          <a:p>
            <a:r>
              <a:rPr lang="en-US" baseline="0" dirty="0" smtClean="0"/>
              <a:t>In the third line the unary – operator as high precedence so that a is made negative first.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9</a:t>
            </a:fld>
            <a:endParaRPr lang="en-US" dirty="0"/>
          </a:p>
        </p:txBody>
      </p:sp>
    </p:spTree>
    <p:extLst>
      <p:ext uri="{BB962C8B-B14F-4D97-AF65-F5344CB8AC3E}">
        <p14:creationId xmlns:p14="http://schemas.microsoft.com/office/powerpoint/2010/main" val="3713626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is an XOR function</a:t>
            </a:r>
          </a:p>
          <a:p>
            <a:endParaRPr lang="en-US" baseline="0" dirty="0" smtClean="0"/>
          </a:p>
          <a:p>
            <a:r>
              <a:rPr lang="en-US" baseline="0" dirty="0" smtClean="0"/>
              <a:t>Second – looking at the order of operations (x &gt;= 8) &amp;&amp; (y &lt;= x)  the answer is c = 1</a:t>
            </a:r>
          </a:p>
          <a:p>
            <a:endParaRPr lang="en-US" baseline="0" dirty="0" smtClean="0"/>
          </a:p>
          <a:p>
            <a:r>
              <a:rPr lang="en-US" baseline="0" dirty="0" smtClean="0"/>
              <a:t>Third c = 0</a:t>
            </a:r>
          </a:p>
        </p:txBody>
      </p:sp>
      <p:sp>
        <p:nvSpPr>
          <p:cNvPr id="4" name="Slide Number Placeholder 3"/>
          <p:cNvSpPr>
            <a:spLocks noGrp="1"/>
          </p:cNvSpPr>
          <p:nvPr>
            <p:ph type="sldNum" sz="quarter" idx="10"/>
          </p:nvPr>
        </p:nvSpPr>
        <p:spPr/>
        <p:txBody>
          <a:bodyPr/>
          <a:lstStyle/>
          <a:p>
            <a:fld id="{2F2A554E-F8A3-451C-8227-DDB614CE2180}"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words TRUE</a:t>
            </a:r>
            <a:r>
              <a:rPr lang="en-US" baseline="0" dirty="0" smtClean="0"/>
              <a:t> and FALSE are easier to read in code then remembering the logical meaning of 1 and 0.</a:t>
            </a:r>
          </a:p>
          <a:p>
            <a:endParaRPr lang="en-US" baseline="0" dirty="0" smtClean="0"/>
          </a:p>
          <a:p>
            <a:r>
              <a:rPr lang="en-US" baseline="0" dirty="0" smtClean="0"/>
              <a:t>The define can be used, to define say a stack size.  If you wanted all code that was used to check to see if the stack was going overflow could use ‘</a:t>
            </a:r>
            <a:r>
              <a:rPr lang="en-US" baseline="0" dirty="0" err="1" smtClean="0"/>
              <a:t>MaxSize</a:t>
            </a:r>
            <a:r>
              <a:rPr lang="en-US" baseline="0" dirty="0" smtClean="0"/>
              <a:t>’ and then if the stack size ever changed than all you would have to do is change the define statement in one place.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a:t>
            </a:r>
            <a:r>
              <a:rPr lang="en-US" baseline="0" dirty="0" smtClean="0"/>
              <a:t> that the while loop will run forever the condition is always true.  </a:t>
            </a:r>
          </a:p>
          <a:p>
            <a:endParaRPr lang="en-US" baseline="0" dirty="0" smtClean="0"/>
          </a:p>
          <a:p>
            <a:r>
              <a:rPr lang="en-US" baseline="0" dirty="0" smtClean="0"/>
              <a:t>If the processor resets than you must wait for reboot, and then the c0 code and then the initialization code will run, in contrast if you use an endless while loop so that you never have to execute a reset and this overhead code will not be rerun.</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1/23/2014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1/23/2014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1/23/2014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1/23/2014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gif"/><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CPE </a:t>
            </a:r>
            <a:r>
              <a:rPr lang="en-US" smtClean="0"/>
              <a:t>490 </a:t>
            </a:r>
            <a:r>
              <a:rPr lang="en-US" dirty="0" smtClean="0"/>
              <a:t>Embedded Systems</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a:bodyPr>
          <a:lstStyle/>
          <a:p>
            <a:r>
              <a:rPr lang="en-US" dirty="0" smtClean="0"/>
              <a:t>C relational and Logical Operators (14.2.7)</a:t>
            </a:r>
          </a:p>
          <a:p>
            <a:r>
              <a:rPr lang="en-US" dirty="0" smtClean="0"/>
              <a:t>Looping with While command (14.2.8)</a:t>
            </a:r>
          </a:p>
          <a:p>
            <a:r>
              <a:rPr lang="en-US" dirty="0" smtClean="0"/>
              <a:t>Preprocessor Directives (14.2.9)</a:t>
            </a:r>
          </a:p>
          <a:p>
            <a:r>
              <a:rPr lang="en-US" dirty="0" smtClean="0"/>
              <a:t>dsPIC33 Timer 1 (data sheet section 12)</a:t>
            </a:r>
          </a:p>
          <a:p>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5"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Order of Precedents</a:t>
            </a:r>
            <a:endParaRPr lang="en-US" dirty="0"/>
          </a:p>
        </p:txBody>
      </p:sp>
      <p:sp>
        <p:nvSpPr>
          <p:cNvPr id="3" name="Content Placeholder 2"/>
          <p:cNvSpPr>
            <a:spLocks noGrp="1"/>
          </p:cNvSpPr>
          <p:nvPr>
            <p:ph idx="1"/>
            <p:custDataLst>
              <p:tags r:id="rId2"/>
            </p:custDataLst>
          </p:nvPr>
        </p:nvSpPr>
        <p:spPr/>
        <p:txBody>
          <a:bodyPr/>
          <a:lstStyle/>
          <a:p>
            <a:r>
              <a:rPr lang="en-US" dirty="0" smtClean="0"/>
              <a:t>HIGHEST</a:t>
            </a:r>
          </a:p>
          <a:p>
            <a:pPr lvl="1">
              <a:buNone/>
            </a:pPr>
            <a:r>
              <a:rPr lang="en-US" dirty="0" smtClean="0"/>
              <a:t>!</a:t>
            </a:r>
          </a:p>
          <a:p>
            <a:pPr lvl="1">
              <a:buNone/>
            </a:pPr>
            <a:r>
              <a:rPr lang="en-US" dirty="0" smtClean="0"/>
              <a:t>&gt;     &gt;=     &lt;     &lt;=</a:t>
            </a:r>
          </a:p>
          <a:p>
            <a:pPr lvl="1">
              <a:buNone/>
            </a:pPr>
            <a:r>
              <a:rPr lang="en-US" dirty="0" smtClean="0"/>
              <a:t>==     !=</a:t>
            </a:r>
          </a:p>
          <a:p>
            <a:pPr lvl="1">
              <a:buNone/>
            </a:pPr>
            <a:r>
              <a:rPr lang="en-US" dirty="0" smtClean="0"/>
              <a:t>&amp;&amp;</a:t>
            </a:r>
          </a:p>
          <a:p>
            <a:pPr lvl="1">
              <a:buNone/>
            </a:pPr>
            <a:r>
              <a:rPr lang="en-US" dirty="0" smtClean="0"/>
              <a:t>||</a:t>
            </a:r>
          </a:p>
          <a:p>
            <a:r>
              <a:rPr lang="en-US" dirty="0" smtClean="0"/>
              <a:t>Lowest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Examples</a:t>
            </a:r>
            <a:endParaRPr lang="en-US" dirty="0"/>
          </a:p>
        </p:txBody>
      </p:sp>
      <p:sp>
        <p:nvSpPr>
          <p:cNvPr id="3" name="Content Placeholder 2"/>
          <p:cNvSpPr>
            <a:spLocks noGrp="1"/>
          </p:cNvSpPr>
          <p:nvPr>
            <p:ph idx="1"/>
            <p:custDataLst>
              <p:tags r:id="rId2"/>
            </p:custDataLst>
          </p:nvPr>
        </p:nvSpPr>
        <p:spPr/>
        <p:txBody>
          <a:bodyPr/>
          <a:lstStyle/>
          <a:p>
            <a:r>
              <a:rPr lang="en-US" dirty="0" smtClean="0"/>
              <a:t>c = (a ||b) &amp;&amp; !( a &amp;&amp; b);</a:t>
            </a:r>
          </a:p>
          <a:p>
            <a:endParaRPr lang="en-US" dirty="0" smtClean="0"/>
          </a:p>
          <a:p>
            <a:r>
              <a:rPr lang="en-US" dirty="0" smtClean="0"/>
              <a:t>x=10;</a:t>
            </a:r>
          </a:p>
          <a:p>
            <a:pPr>
              <a:buNone/>
            </a:pPr>
            <a:r>
              <a:rPr lang="en-US" dirty="0" smtClean="0"/>
              <a:t>	y=9;</a:t>
            </a:r>
          </a:p>
          <a:p>
            <a:pPr>
              <a:buNone/>
            </a:pPr>
            <a:r>
              <a:rPr lang="en-US" dirty="0" smtClean="0"/>
              <a:t>	c = x &gt;= 8 &amp;&amp; y&lt;= x;</a:t>
            </a:r>
          </a:p>
          <a:p>
            <a:pPr>
              <a:buNone/>
            </a:pPr>
            <a:endParaRPr lang="en-US" dirty="0" smtClean="0"/>
          </a:p>
          <a:p>
            <a:r>
              <a:rPr lang="en-US" dirty="0" smtClean="0"/>
              <a:t>c = 8 &amp;&amp; 0;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Preprocessor Directives</a:t>
            </a:r>
            <a:endParaRPr lang="en-US" dirty="0"/>
          </a:p>
        </p:txBody>
      </p:sp>
      <p:sp>
        <p:nvSpPr>
          <p:cNvPr id="3" name="Content Placeholder 2"/>
          <p:cNvSpPr>
            <a:spLocks noGrp="1"/>
          </p:cNvSpPr>
          <p:nvPr>
            <p:ph idx="1"/>
          </p:nvPr>
        </p:nvSpPr>
        <p:spPr/>
        <p:txBody>
          <a:bodyPr/>
          <a:lstStyle/>
          <a:p>
            <a:r>
              <a:rPr lang="en-US" dirty="0" smtClean="0"/>
              <a:t>Like Assembler directives, these statements can give direction to the compiler before it starts the compilation process.</a:t>
            </a:r>
          </a:p>
          <a:p>
            <a:r>
              <a:rPr lang="en-US" dirty="0" smtClean="0"/>
              <a:t>Two we will used often are </a:t>
            </a:r>
          </a:p>
          <a:p>
            <a:pPr lvl="1">
              <a:buNone/>
            </a:pPr>
            <a:r>
              <a:rPr lang="en-US" dirty="0" smtClean="0"/>
              <a:t>#include</a:t>
            </a:r>
          </a:p>
          <a:p>
            <a:pPr lvl="1">
              <a:buNone/>
            </a:pPr>
            <a:r>
              <a:rPr lang="en-US" dirty="0" smtClean="0"/>
              <a:t>#define</a:t>
            </a:r>
          </a:p>
          <a:p>
            <a:r>
              <a:rPr lang="en-US" dirty="0" smtClean="0"/>
              <a:t>A list of preprocessor directives are given in the text in Appendix 6 in Table A6.6</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 define</a:t>
            </a:r>
            <a:endParaRPr lang="en-US" dirty="0"/>
          </a:p>
        </p:txBody>
      </p:sp>
      <p:sp>
        <p:nvSpPr>
          <p:cNvPr id="3" name="Content Placeholder 2"/>
          <p:cNvSpPr>
            <a:spLocks noGrp="1"/>
          </p:cNvSpPr>
          <p:nvPr>
            <p:ph idx="1"/>
            <p:custDataLst>
              <p:tags r:id="rId2"/>
            </p:custDataLst>
          </p:nvPr>
        </p:nvSpPr>
        <p:spPr/>
        <p:txBody>
          <a:bodyPr/>
          <a:lstStyle/>
          <a:p>
            <a:r>
              <a:rPr lang="en-US" dirty="0" smtClean="0"/>
              <a:t>All statements beginning with # are preprocessor directive that are instructions to the C compiler.</a:t>
            </a:r>
          </a:p>
          <a:p>
            <a:r>
              <a:rPr lang="en-US" dirty="0" smtClean="0"/>
              <a:t>Form: #define </a:t>
            </a:r>
            <a:r>
              <a:rPr lang="en-US" i="1" dirty="0" smtClean="0"/>
              <a:t>identifier string</a:t>
            </a:r>
          </a:p>
          <a:p>
            <a:r>
              <a:rPr lang="en-US" dirty="0" smtClean="0"/>
              <a:t>Statement defines an identifier and a string that will be substituted for the identifier</a:t>
            </a:r>
          </a:p>
          <a:p>
            <a:r>
              <a:rPr lang="en-US" dirty="0" smtClean="0"/>
              <a:t>Notice that the statement does not end with a semicolon.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 define examples</a:t>
            </a:r>
            <a:endParaRPr lang="en-US" dirty="0"/>
          </a:p>
        </p:txBody>
      </p:sp>
      <p:sp>
        <p:nvSpPr>
          <p:cNvPr id="3" name="Content Placeholder 2"/>
          <p:cNvSpPr>
            <a:spLocks noGrp="1"/>
          </p:cNvSpPr>
          <p:nvPr>
            <p:ph idx="1"/>
            <p:custDataLst>
              <p:tags r:id="rId2"/>
            </p:custDataLst>
          </p:nvPr>
        </p:nvSpPr>
        <p:spPr/>
        <p:txBody>
          <a:bodyPr/>
          <a:lstStyle/>
          <a:p>
            <a:r>
              <a:rPr lang="en-US" dirty="0" smtClean="0"/>
              <a:t>#define TRUE 1</a:t>
            </a:r>
          </a:p>
          <a:p>
            <a:r>
              <a:rPr lang="en-US" dirty="0" smtClean="0"/>
              <a:t>#define FALSE 0</a:t>
            </a:r>
          </a:p>
          <a:p>
            <a:r>
              <a:rPr lang="en-US" dirty="0" smtClean="0"/>
              <a:t>#define </a:t>
            </a:r>
            <a:r>
              <a:rPr lang="en-US" dirty="0" err="1" smtClean="0"/>
              <a:t>MaxSize</a:t>
            </a:r>
            <a:r>
              <a:rPr lang="en-US" dirty="0" smtClean="0"/>
              <a:t> 16</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while Keyword</a:t>
            </a:r>
            <a:endParaRPr lang="en-US" dirty="0"/>
          </a:p>
        </p:txBody>
      </p:sp>
      <p:sp>
        <p:nvSpPr>
          <p:cNvPr id="3" name="Content Placeholder 2"/>
          <p:cNvSpPr>
            <a:spLocks noGrp="1"/>
          </p:cNvSpPr>
          <p:nvPr>
            <p:ph idx="1"/>
            <p:custDataLst>
              <p:tags r:id="rId2"/>
            </p:custDataLst>
          </p:nvPr>
        </p:nvSpPr>
        <p:spPr/>
        <p:txBody>
          <a:bodyPr>
            <a:normAutofit lnSpcReduction="10000"/>
          </a:bodyPr>
          <a:lstStyle/>
          <a:p>
            <a:r>
              <a:rPr lang="en-US" dirty="0" smtClean="0"/>
              <a:t>In c the while keyword will cause a statement or a group of statements to execute repeatedly as long as a condition is true. </a:t>
            </a:r>
          </a:p>
          <a:p>
            <a:r>
              <a:rPr lang="en-US" dirty="0" smtClean="0"/>
              <a:t>The general </a:t>
            </a:r>
            <a:r>
              <a:rPr lang="en-US" b="1" dirty="0" smtClean="0"/>
              <a:t>while </a:t>
            </a:r>
            <a:r>
              <a:rPr lang="en-US" dirty="0" smtClean="0"/>
              <a:t>structure is:</a:t>
            </a:r>
          </a:p>
          <a:p>
            <a:pPr lvl="1">
              <a:buNone/>
            </a:pPr>
            <a:r>
              <a:rPr lang="en-US" dirty="0" smtClean="0"/>
              <a:t>while (</a:t>
            </a:r>
            <a:r>
              <a:rPr lang="en-US" i="1" dirty="0" smtClean="0"/>
              <a:t>conditional expression</a:t>
            </a:r>
            <a:r>
              <a:rPr lang="en-US" dirty="0" smtClean="0"/>
              <a:t>) </a:t>
            </a:r>
            <a:r>
              <a:rPr lang="en-US" i="1" dirty="0" smtClean="0"/>
              <a:t>statement</a:t>
            </a:r>
            <a:r>
              <a:rPr lang="en-US" dirty="0" smtClean="0"/>
              <a:t>;</a:t>
            </a:r>
          </a:p>
          <a:p>
            <a:r>
              <a:rPr lang="en-US" dirty="0" smtClean="0"/>
              <a:t>The condition can be a logical or relational statement.  </a:t>
            </a:r>
          </a:p>
          <a:p>
            <a:r>
              <a:rPr lang="en-US" dirty="0" smtClean="0"/>
              <a:t>A single statement can be replaced by a block of statements located inside curly brackets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while loop example</a:t>
            </a:r>
            <a:endParaRPr lang="en-US" dirty="0"/>
          </a:p>
        </p:txBody>
      </p:sp>
      <p:sp>
        <p:nvSpPr>
          <p:cNvPr id="3" name="Content Placeholder 2"/>
          <p:cNvSpPr>
            <a:spLocks noGrp="1"/>
          </p:cNvSpPr>
          <p:nvPr>
            <p:ph idx="1"/>
            <p:custDataLst>
              <p:tags r:id="rId2"/>
            </p:custDataLst>
          </p:nvPr>
        </p:nvSpPr>
        <p:spPr>
          <a:xfrm>
            <a:off x="457200" y="1143000"/>
            <a:ext cx="8229600" cy="5334000"/>
          </a:xfrm>
        </p:spPr>
        <p:txBody>
          <a:bodyPr>
            <a:normAutofit lnSpcReduction="10000"/>
          </a:bodyPr>
          <a:lstStyle/>
          <a:p>
            <a:pPr>
              <a:buNone/>
            </a:pPr>
            <a:r>
              <a:rPr lang="en-US" dirty="0" smtClean="0"/>
              <a:t># define TRUE 1</a:t>
            </a:r>
          </a:p>
          <a:p>
            <a:pPr>
              <a:buNone/>
            </a:pPr>
            <a:r>
              <a:rPr lang="en-US" dirty="0" smtClean="0"/>
              <a:t>main ()</a:t>
            </a:r>
          </a:p>
          <a:p>
            <a:pPr>
              <a:buNone/>
            </a:pPr>
            <a:r>
              <a:rPr lang="en-US" dirty="0" smtClean="0"/>
              <a:t>{</a:t>
            </a:r>
          </a:p>
          <a:p>
            <a:pPr>
              <a:buNone/>
            </a:pPr>
            <a:r>
              <a:rPr lang="en-US" dirty="0" smtClean="0"/>
              <a:t>	// initialization code</a:t>
            </a:r>
          </a:p>
          <a:p>
            <a:pPr>
              <a:buNone/>
            </a:pPr>
            <a:r>
              <a:rPr lang="en-US" dirty="0" smtClean="0"/>
              <a:t>	while (TRUE)</a:t>
            </a:r>
          </a:p>
          <a:p>
            <a:pPr>
              <a:buNone/>
            </a:pPr>
            <a:r>
              <a:rPr lang="en-US" dirty="0" smtClean="0"/>
              <a:t>	{</a:t>
            </a:r>
          </a:p>
          <a:p>
            <a:pPr>
              <a:buNone/>
            </a:pPr>
            <a:r>
              <a:rPr lang="en-US" dirty="0" smtClean="0"/>
              <a:t>	// code that will be repeated while the processor has power</a:t>
            </a:r>
          </a:p>
          <a:p>
            <a:pPr>
              <a:buNone/>
            </a:pPr>
            <a:r>
              <a:rPr lang="en-US" dirty="0" smtClean="0"/>
              <a:t>	}</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dsPIC33 Timer 1</a:t>
            </a:r>
            <a:endParaRPr lang="en-US" dirty="0"/>
          </a:p>
        </p:txBody>
      </p:sp>
      <p:pic>
        <p:nvPicPr>
          <p:cNvPr id="1026" name="Picture 2"/>
          <p:cNvPicPr>
            <a:picLocks noChangeAspect="1" noChangeArrowheads="1"/>
          </p:cNvPicPr>
          <p:nvPr>
            <p:custDataLst>
              <p:tags r:id="rId2"/>
            </p:custDataLst>
          </p:nvPr>
        </p:nvPicPr>
        <p:blipFill>
          <a:blip r:embed="rId5" cstate="print"/>
          <a:srcRect/>
          <a:stretch>
            <a:fillRect/>
          </a:stretch>
        </p:blipFill>
        <p:spPr bwMode="auto">
          <a:xfrm>
            <a:off x="0" y="1274204"/>
            <a:ext cx="9021909" cy="5583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The T1CON Register</a:t>
            </a:r>
            <a:endParaRPr lang="en-US" dirty="0"/>
          </a:p>
        </p:txBody>
      </p:sp>
      <p:pic>
        <p:nvPicPr>
          <p:cNvPr id="2050" name="Picture 2"/>
          <p:cNvPicPr>
            <a:picLocks noChangeAspect="1" noChangeArrowheads="1"/>
          </p:cNvPicPr>
          <p:nvPr>
            <p:custDataLst>
              <p:tags r:id="rId2"/>
            </p:custDataLst>
          </p:nvPr>
        </p:nvPicPr>
        <p:blipFill>
          <a:blip r:embed="rId4" cstate="print"/>
          <a:srcRect/>
          <a:stretch>
            <a:fillRect/>
          </a:stretch>
        </p:blipFill>
        <p:spPr bwMode="auto">
          <a:xfrm>
            <a:off x="1828800" y="822959"/>
            <a:ext cx="5562600" cy="60350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Timer Setup Example</a:t>
            </a:r>
            <a:endParaRPr lang="en-US" dirty="0"/>
          </a:p>
        </p:txBody>
      </p:sp>
      <p:sp>
        <p:nvSpPr>
          <p:cNvPr id="3" name="Content Placeholder 2"/>
          <p:cNvSpPr>
            <a:spLocks noGrp="1"/>
          </p:cNvSpPr>
          <p:nvPr>
            <p:ph idx="1"/>
            <p:custDataLst>
              <p:tags r:id="rId2"/>
            </p:custDataLst>
          </p:nvPr>
        </p:nvSpPr>
        <p:spPr/>
        <p:txBody>
          <a:bodyPr/>
          <a:lstStyle/>
          <a:p>
            <a:r>
              <a:rPr lang="en-US" dirty="0" smtClean="0"/>
              <a:t>Given that you would like Timer 1 to be enabled, driven off of the main clock oscillator, with no gate synchronization, and </a:t>
            </a:r>
            <a:r>
              <a:rPr lang="en-US" dirty="0" err="1" smtClean="0"/>
              <a:t>prescaler</a:t>
            </a:r>
            <a:r>
              <a:rPr lang="en-US" dirty="0" smtClean="0"/>
              <a:t> of 64, and we want to continue to function in idle mode.</a:t>
            </a:r>
          </a:p>
          <a:p>
            <a:r>
              <a:rPr lang="en-US" dirty="0" smtClean="0"/>
              <a:t>The T1CON register should be </a:t>
            </a:r>
          </a:p>
          <a:p>
            <a:pPr>
              <a:buNone/>
            </a:pPr>
            <a:r>
              <a:rPr lang="en-US" dirty="0" smtClean="0"/>
              <a:t>		T1CON </a:t>
            </a:r>
            <a:r>
              <a:rPr lang="en-US" smtClean="0"/>
              <a:t>= 0b1000 </a:t>
            </a:r>
            <a:r>
              <a:rPr lang="en-US" dirty="0" smtClean="0"/>
              <a:t>0000 0010 0000;</a:t>
            </a:r>
          </a:p>
          <a:p>
            <a:pPr>
              <a:buNone/>
            </a:pPr>
            <a:r>
              <a:rPr lang="en-US" dirty="0" smtClean="0"/>
              <a:t>		T1CON = 0x8020;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in C</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47 operators that can be used in C</a:t>
            </a:r>
          </a:p>
          <a:p>
            <a:r>
              <a:rPr lang="en-US" dirty="0" smtClean="0"/>
              <a:t>Operators are used to make complex expressions</a:t>
            </a:r>
          </a:p>
          <a:p>
            <a:r>
              <a:rPr lang="en-US" dirty="0" smtClean="0"/>
              <a:t>In general operators operate on variables and the numbe</a:t>
            </a:r>
            <a:r>
              <a:rPr lang="en-US" dirty="0" smtClean="0"/>
              <a:t>r of operands can classify some of the operators</a:t>
            </a:r>
          </a:p>
          <a:p>
            <a:pPr lvl="1"/>
            <a:r>
              <a:rPr lang="en-US" dirty="0" smtClean="0"/>
              <a:t>Unary</a:t>
            </a:r>
          </a:p>
          <a:p>
            <a:pPr lvl="1"/>
            <a:r>
              <a:rPr lang="en-US" dirty="0" smtClean="0"/>
              <a:t>Binary</a:t>
            </a:r>
          </a:p>
          <a:p>
            <a:pPr lvl="1"/>
            <a:r>
              <a:rPr lang="en-US" dirty="0" smtClean="0"/>
              <a:t>Ternary</a:t>
            </a:r>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Timer Setup Example </a:t>
            </a:r>
            <a:endParaRPr lang="en-US" dirty="0"/>
          </a:p>
        </p:txBody>
      </p:sp>
      <p:sp>
        <p:nvSpPr>
          <p:cNvPr id="3" name="Content Placeholder 2"/>
          <p:cNvSpPr>
            <a:spLocks noGrp="1"/>
          </p:cNvSpPr>
          <p:nvPr>
            <p:ph idx="1"/>
            <p:custDataLst>
              <p:tags r:id="rId2"/>
            </p:custDataLst>
          </p:nvPr>
        </p:nvSpPr>
        <p:spPr/>
        <p:txBody>
          <a:bodyPr/>
          <a:lstStyle/>
          <a:p>
            <a:r>
              <a:rPr lang="en-US" dirty="0" smtClean="0"/>
              <a:t>Given the last setup, and that the external oscillator is 32 MHz and that the PLL is not used what is the period of one count of the TMR1 counter</a:t>
            </a:r>
          </a:p>
          <a:p>
            <a:pPr lvl="1">
              <a:buNone/>
            </a:pPr>
            <a:r>
              <a:rPr lang="en-US" dirty="0" smtClean="0"/>
              <a:t>T = 2/32 MHz * 64 = 4 </a:t>
            </a:r>
            <a:r>
              <a:rPr lang="en-US" dirty="0" err="1" smtClean="0"/>
              <a:t>uSeconds</a:t>
            </a:r>
            <a:r>
              <a:rPr lang="en-US"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Easy Delay in C</a:t>
            </a:r>
            <a:endParaRPr lang="en-US" dirty="0"/>
          </a:p>
        </p:txBody>
      </p:sp>
      <p:sp>
        <p:nvSpPr>
          <p:cNvPr id="3" name="Content Placeholder 2"/>
          <p:cNvSpPr>
            <a:spLocks noGrp="1"/>
          </p:cNvSpPr>
          <p:nvPr>
            <p:ph idx="1"/>
            <p:custDataLst>
              <p:tags r:id="rId2"/>
            </p:custDataLst>
          </p:nvPr>
        </p:nvSpPr>
        <p:spPr/>
        <p:txBody>
          <a:bodyPr/>
          <a:lstStyle/>
          <a:p>
            <a:pPr>
              <a:buNone/>
            </a:pPr>
            <a:r>
              <a:rPr lang="en-US" dirty="0" smtClean="0"/>
              <a:t>#define Delay4ms	1000</a:t>
            </a:r>
          </a:p>
          <a:p>
            <a:pPr>
              <a:buNone/>
            </a:pPr>
            <a:r>
              <a:rPr lang="en-US" smtClean="0"/>
              <a:t>TMR1 = 0;</a:t>
            </a:r>
            <a:endParaRPr lang="en-US" dirty="0" smtClean="0"/>
          </a:p>
          <a:p>
            <a:pPr>
              <a:buNone/>
            </a:pPr>
            <a:r>
              <a:rPr lang="en-US" dirty="0" smtClean="0"/>
              <a:t>while (TMR1&lt; Delay4ms)</a:t>
            </a:r>
          </a:p>
          <a:p>
            <a:pPr>
              <a:buNone/>
            </a:pPr>
            <a:r>
              <a:rPr lang="en-US" dirty="0" smtClean="0"/>
              <a:t>{</a:t>
            </a:r>
          </a:p>
          <a:p>
            <a:pPr>
              <a:buNone/>
            </a:pPr>
            <a:r>
              <a:rPr lang="en-US" dirty="0" smtClean="0"/>
              <a:t>	//just wait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107950" y="115888"/>
            <a:ext cx="2592388" cy="395287"/>
          </a:xfrm>
          <a:prstGeom prst="rect">
            <a:avLst/>
          </a:prstGeom>
          <a:noFill/>
          <a:ln w="28575">
            <a:solidFill>
              <a:srgbClr val="FF3300"/>
            </a:solidFill>
            <a:miter lim="800000"/>
            <a:headEnd/>
            <a:tailEnd/>
          </a:ln>
        </p:spPr>
        <p:txBody>
          <a:bodyPr>
            <a:spAutoFit/>
          </a:bodyPr>
          <a:lstStyle/>
          <a:p>
            <a:pPr algn="ctr"/>
            <a:r>
              <a:rPr lang="en-GB" sz="1800"/>
              <a:t>Example</a:t>
            </a:r>
            <a:r>
              <a:rPr lang="en-GB" sz="1800" i="1"/>
              <a:t> </a:t>
            </a:r>
            <a:r>
              <a:rPr lang="en-GB" sz="1800"/>
              <a:t>C File Structure</a:t>
            </a:r>
            <a:endParaRPr lang="en-GB" sz="1800" b="1" u="sng"/>
          </a:p>
        </p:txBody>
      </p:sp>
      <p:pic>
        <p:nvPicPr>
          <p:cNvPr id="26627" name="Picture 4" descr="Fig395"/>
          <p:cNvPicPr>
            <a:picLocks noChangeAspect="1" noChangeArrowheads="1"/>
          </p:cNvPicPr>
          <p:nvPr/>
        </p:nvPicPr>
        <p:blipFill>
          <a:blip r:embed="rId3" cstate="print"/>
          <a:srcRect/>
          <a:stretch>
            <a:fillRect/>
          </a:stretch>
        </p:blipFill>
        <p:spPr bwMode="auto">
          <a:xfrm>
            <a:off x="250825" y="2205038"/>
            <a:ext cx="8281988" cy="4346575"/>
          </a:xfrm>
          <a:prstGeom prst="rect">
            <a:avLst/>
          </a:prstGeom>
          <a:noFill/>
          <a:ln w="9525">
            <a:noFill/>
            <a:miter lim="800000"/>
            <a:headEnd/>
            <a:tailEnd/>
          </a:ln>
        </p:spPr>
      </p:pic>
      <p:sp>
        <p:nvSpPr>
          <p:cNvPr id="26628" name="Text Box 5"/>
          <p:cNvSpPr txBox="1">
            <a:spLocks noChangeArrowheads="1"/>
          </p:cNvSpPr>
          <p:nvPr/>
        </p:nvSpPr>
        <p:spPr bwMode="auto">
          <a:xfrm>
            <a:off x="107950" y="620713"/>
            <a:ext cx="8642350" cy="1474787"/>
          </a:xfrm>
          <a:prstGeom prst="rect">
            <a:avLst/>
          </a:prstGeom>
          <a:solidFill>
            <a:srgbClr val="FFFF99"/>
          </a:solidFill>
          <a:ln w="9525">
            <a:solidFill>
              <a:srgbClr val="FF3300"/>
            </a:solidFill>
            <a:miter lim="800000"/>
            <a:headEnd/>
            <a:tailEnd/>
          </a:ln>
        </p:spPr>
        <p:txBody>
          <a:bodyPr>
            <a:spAutoFit/>
          </a:bodyPr>
          <a:lstStyle/>
          <a:p>
            <a:r>
              <a:rPr lang="en-US" sz="1800"/>
              <a:t>Header and library files are extensively used, with the result that hardly any C source files are stand-alone. Once the ‘extra’ files are incorporated, the final executable program is built up from a number of contributing files, often in quite a complex way. In turn, the process of compiling a C program creates a range of output files. The process of compiling is illustrated below.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Assembler Code in C</a:t>
            </a:r>
            <a:endParaRPr lang="en-US" dirty="0"/>
          </a:p>
        </p:txBody>
      </p:sp>
      <p:sp>
        <p:nvSpPr>
          <p:cNvPr id="3" name="Content Placeholder 2"/>
          <p:cNvSpPr>
            <a:spLocks noGrp="1"/>
          </p:cNvSpPr>
          <p:nvPr>
            <p:ph idx="1"/>
          </p:nvPr>
        </p:nvSpPr>
        <p:spPr/>
        <p:txBody>
          <a:bodyPr/>
          <a:lstStyle/>
          <a:p>
            <a:r>
              <a:rPr lang="en-US" dirty="0" smtClean="0"/>
              <a:t>You need exact timing in a function</a:t>
            </a:r>
          </a:p>
          <a:p>
            <a:r>
              <a:rPr lang="en-US" dirty="0" smtClean="0"/>
              <a:t>You need control over memory in a way that is not being done with the C compiler. </a:t>
            </a:r>
          </a:p>
          <a:p>
            <a:r>
              <a:rPr lang="en-US" dirty="0" smtClean="0"/>
              <a:t>XC16 C</a:t>
            </a:r>
            <a:r>
              <a:rPr lang="en-US" dirty="0" smtClean="0"/>
              <a:t> </a:t>
            </a:r>
            <a:r>
              <a:rPr lang="en-US" dirty="0" smtClean="0"/>
              <a:t>compiler (see chapter </a:t>
            </a:r>
            <a:r>
              <a:rPr lang="en-US" dirty="0" smtClean="0"/>
              <a:t>13 </a:t>
            </a:r>
            <a:r>
              <a:rPr lang="en-US" dirty="0" smtClean="0"/>
              <a:t>in Compiler user guide) supports:</a:t>
            </a:r>
          </a:p>
          <a:p>
            <a:pPr lvl="1"/>
            <a:r>
              <a:rPr lang="en-US" dirty="0" smtClean="0"/>
              <a:t>Using C variables and functions in assembler code</a:t>
            </a:r>
          </a:p>
          <a:p>
            <a:pPr lvl="1"/>
            <a:r>
              <a:rPr lang="en-US" dirty="0" smtClean="0"/>
              <a:t>Using assembler variables and functions in C code </a:t>
            </a:r>
          </a:p>
          <a:p>
            <a:r>
              <a:rPr lang="en-US" dirty="0" smtClean="0"/>
              <a:t>Drawback – code is no longer portable</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line Assembler Code</a:t>
            </a:r>
            <a:endParaRPr lang="en-US" dirty="0"/>
          </a:p>
        </p:txBody>
      </p:sp>
      <p:sp>
        <p:nvSpPr>
          <p:cNvPr id="3" name="Content Placeholder 2"/>
          <p:cNvSpPr>
            <a:spLocks noGrp="1"/>
          </p:cNvSpPr>
          <p:nvPr>
            <p:ph idx="1"/>
          </p:nvPr>
        </p:nvSpPr>
        <p:spPr/>
        <p:txBody>
          <a:bodyPr/>
          <a:lstStyle/>
          <a:p>
            <a:r>
              <a:rPr lang="en-US" dirty="0" smtClean="0"/>
              <a:t>The C30 compiler will allow using inline assembly language </a:t>
            </a:r>
          </a:p>
          <a:p>
            <a:r>
              <a:rPr lang="en-US" dirty="0" smtClean="0"/>
              <a:t>An example:</a:t>
            </a:r>
          </a:p>
          <a:p>
            <a:pPr lvl="1">
              <a:buNone/>
            </a:pPr>
            <a:r>
              <a:rPr lang="en-US" dirty="0" smtClean="0"/>
              <a:t>	</a:t>
            </a:r>
            <a:r>
              <a:rPr lang="en-US" dirty="0" err="1" smtClean="0"/>
              <a:t>asm</a:t>
            </a:r>
            <a:r>
              <a:rPr lang="en-US" dirty="0" smtClean="0"/>
              <a:t>("</a:t>
            </a:r>
            <a:r>
              <a:rPr lang="en-US" dirty="0" err="1" smtClean="0"/>
              <a:t>nop</a:t>
            </a:r>
            <a:r>
              <a:rPr lang="en-US" dirty="0" smtClean="0"/>
              <a:t>");</a:t>
            </a:r>
          </a:p>
          <a:p>
            <a:pPr lvl="1">
              <a:buNone/>
            </a:pPr>
            <a:r>
              <a:rPr lang="en-US" dirty="0" smtClean="0"/>
              <a:t>Will cause a </a:t>
            </a:r>
            <a:r>
              <a:rPr lang="en-US" dirty="0" err="1" smtClean="0"/>
              <a:t>nop</a:t>
            </a:r>
            <a:r>
              <a:rPr lang="en-US" dirty="0" smtClean="0"/>
              <a:t> assembly language instruction to be place in the C-Code.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in C</a:t>
            </a:r>
            <a:endParaRPr lang="en-US" dirty="0"/>
          </a:p>
        </p:txBody>
      </p:sp>
      <p:sp>
        <p:nvSpPr>
          <p:cNvPr id="3" name="Content Placeholder 2"/>
          <p:cNvSpPr>
            <a:spLocks noGrp="1"/>
          </p:cNvSpPr>
          <p:nvPr>
            <p:ph idx="1"/>
          </p:nvPr>
        </p:nvSpPr>
        <p:spPr/>
        <p:txBody>
          <a:bodyPr>
            <a:normAutofit/>
          </a:bodyPr>
          <a:lstStyle/>
          <a:p>
            <a:r>
              <a:rPr lang="en-US" dirty="0" smtClean="0"/>
              <a:t>Order </a:t>
            </a:r>
            <a:r>
              <a:rPr lang="en-US" dirty="0" smtClean="0"/>
              <a:t>of </a:t>
            </a:r>
            <a:r>
              <a:rPr lang="en-US" dirty="0" smtClean="0"/>
              <a:t>Precedent must be known to evaluate correctly</a:t>
            </a:r>
            <a:endParaRPr lang="en-US" dirty="0" smtClean="0"/>
          </a:p>
          <a:p>
            <a:r>
              <a:rPr lang="en-US" dirty="0" smtClean="0"/>
              <a:t>All are evaluated left to right except unary operators</a:t>
            </a:r>
          </a:p>
          <a:p>
            <a:pPr lvl="1"/>
            <a:r>
              <a:rPr lang="en-US" dirty="0" smtClean="0"/>
              <a:t>Example X/Y will mean X divided by Y</a:t>
            </a:r>
          </a:p>
          <a:p>
            <a:r>
              <a:rPr lang="en-US" dirty="0" smtClean="0"/>
              <a:t>Unary operator is evaluated from right to left </a:t>
            </a:r>
          </a:p>
          <a:p>
            <a:pPr lvl="1"/>
            <a:r>
              <a:rPr lang="en-US" dirty="0" smtClean="0"/>
              <a:t>Example !X the logical value or X is inverted</a:t>
            </a:r>
          </a:p>
          <a:p>
            <a:r>
              <a:rPr lang="en-US" dirty="0" smtClean="0"/>
              <a:t>See table A6.5 in appendix 6 of your text  </a:t>
            </a:r>
          </a:p>
        </p:txBody>
      </p:sp>
    </p:spTree>
    <p:extLst>
      <p:ext uri="{BB962C8B-B14F-4D97-AF65-F5344CB8AC3E}">
        <p14:creationId xmlns:p14="http://schemas.microsoft.com/office/powerpoint/2010/main" val="305988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 Logical Operators</a:t>
            </a:r>
            <a:endParaRPr lang="en-US" dirty="0"/>
          </a:p>
        </p:txBody>
      </p:sp>
      <p:sp>
        <p:nvSpPr>
          <p:cNvPr id="3" name="Content Placeholder 2"/>
          <p:cNvSpPr>
            <a:spLocks noGrp="1"/>
          </p:cNvSpPr>
          <p:nvPr>
            <p:ph idx="1"/>
            <p:custDataLst>
              <p:tags r:id="rId2"/>
            </p:custDataLst>
          </p:nvPr>
        </p:nvSpPr>
        <p:spPr/>
        <p:txBody>
          <a:bodyPr/>
          <a:lstStyle/>
          <a:p>
            <a:r>
              <a:rPr lang="en-US" dirty="0" smtClean="0"/>
              <a:t>In C there is no distinction between arithmetic expressions and logical ones</a:t>
            </a:r>
          </a:p>
          <a:p>
            <a:pPr lvl="1"/>
            <a:r>
              <a:rPr lang="en-US" dirty="0" smtClean="0"/>
              <a:t>FALSE is represented by the integer 0</a:t>
            </a:r>
          </a:p>
          <a:p>
            <a:pPr lvl="1"/>
            <a:r>
              <a:rPr lang="en-US" dirty="0" smtClean="0"/>
              <a:t>TRUE is represented by any integer not 0 but if the result of a logical operation will be 1</a:t>
            </a:r>
          </a:p>
          <a:p>
            <a:r>
              <a:rPr lang="en-US" dirty="0" smtClean="0"/>
              <a:t>||		The logical OR operator</a:t>
            </a:r>
          </a:p>
          <a:p>
            <a:r>
              <a:rPr lang="en-US" dirty="0" smtClean="0"/>
              <a:t>&amp;&amp;		The logical AND operator</a:t>
            </a:r>
          </a:p>
          <a:p>
            <a:r>
              <a:rPr lang="en-US" dirty="0" smtClean="0"/>
              <a:t>!		The logical not operator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4638"/>
            <a:ext cx="2743200" cy="6202362"/>
          </a:xfrm>
        </p:spPr>
        <p:txBody>
          <a:bodyPr>
            <a:normAutofit/>
          </a:bodyPr>
          <a:lstStyle/>
          <a:p>
            <a:r>
              <a:rPr lang="en-US" sz="3600" dirty="0" smtClean="0"/>
              <a:t>Simple order of Precedence Chart</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2000080230"/>
              </p:ext>
            </p:extLst>
          </p:nvPr>
        </p:nvGraphicFramePr>
        <p:xfrm>
          <a:off x="2870788" y="-6"/>
          <a:ext cx="6120813" cy="6858005"/>
        </p:xfrm>
        <a:graphic>
          <a:graphicData uri="http://schemas.openxmlformats.org/drawingml/2006/table">
            <a:tbl>
              <a:tblPr/>
              <a:tblGrid>
                <a:gridCol w="2040271"/>
                <a:gridCol w="2040271"/>
                <a:gridCol w="2040271"/>
              </a:tblGrid>
              <a:tr h="318572">
                <a:tc gridSpan="3">
                  <a:txBody>
                    <a:bodyPr/>
                    <a:lstStyle/>
                    <a:p>
                      <a:r>
                        <a:rPr lang="en-US" sz="1100" dirty="0"/>
                        <a:t>Operator Precedence Chart</a:t>
                      </a:r>
                    </a:p>
                  </a:txBody>
                  <a:tcPr marL="54530" marR="54530" marT="27265" marB="27265" anchor="ctr"/>
                </a:tc>
                <a:tc hMerge="1">
                  <a:txBody>
                    <a:bodyPr/>
                    <a:lstStyle/>
                    <a:p>
                      <a:endParaRPr lang="en-US"/>
                    </a:p>
                  </a:txBody>
                  <a:tcPr/>
                </a:tc>
                <a:tc hMerge="1">
                  <a:txBody>
                    <a:bodyPr/>
                    <a:lstStyle/>
                    <a:p>
                      <a:endParaRPr lang="en-US"/>
                    </a:p>
                  </a:txBody>
                  <a:tcPr/>
                </a:tc>
              </a:tr>
              <a:tr h="318572">
                <a:tc>
                  <a:txBody>
                    <a:bodyPr/>
                    <a:lstStyle/>
                    <a:p>
                      <a:r>
                        <a:rPr lang="en-US" sz="1100" b="1">
                          <a:solidFill>
                            <a:srgbClr val="000080"/>
                          </a:solidFill>
                          <a:effectLst/>
                        </a:rPr>
                        <a:t>Operator Type</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B w="9525" cap="flat" cmpd="sng" algn="ctr">
                      <a:solidFill>
                        <a:srgbClr val="000080"/>
                      </a:solidFill>
                      <a:prstDash val="solid"/>
                      <a:round/>
                      <a:headEnd type="none" w="med" len="med"/>
                      <a:tailEnd type="none" w="med" len="med"/>
                    </a:lnB>
                  </a:tcPr>
                </a:tc>
                <a:tc>
                  <a:txBody>
                    <a:bodyPr/>
                    <a:lstStyle/>
                    <a:p>
                      <a:r>
                        <a:rPr lang="en-US" sz="1100" b="1">
                          <a:solidFill>
                            <a:srgbClr val="000080"/>
                          </a:solidFill>
                          <a:effectLst/>
                        </a:rPr>
                        <a:t>Operator</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a:txBody>
                    <a:bodyPr/>
                    <a:lstStyle/>
                    <a:p>
                      <a:r>
                        <a:rPr lang="en-US" sz="1100" b="1">
                          <a:solidFill>
                            <a:srgbClr val="000080"/>
                          </a:solidFill>
                          <a:effectLst/>
                        </a:rPr>
                        <a:t>Associativity</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r>
              <a:tr h="799332">
                <a:tc>
                  <a:txBody>
                    <a:bodyPr/>
                    <a:lstStyle/>
                    <a:p>
                      <a:r>
                        <a:rPr lang="en-US" sz="1100">
                          <a:effectLst/>
                        </a:rPr>
                        <a:t>Primary Expression Operators</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a:txBody>
                    <a:bodyPr/>
                    <a:lstStyle/>
                    <a:p>
                      <a:r>
                        <a:rPr lang="en-US" sz="1100">
                          <a:effectLst/>
                        </a:rPr>
                        <a:t>() [] . -&gt; </a:t>
                      </a:r>
                      <a:r>
                        <a:rPr lang="en-US" sz="1100" i="1">
                          <a:effectLst/>
                        </a:rPr>
                        <a:t>expr</a:t>
                      </a:r>
                      <a:r>
                        <a:rPr lang="en-US" sz="1100">
                          <a:effectLst/>
                        </a:rPr>
                        <a:t>++ </a:t>
                      </a:r>
                      <a:r>
                        <a:rPr lang="en-US" sz="1100" i="1">
                          <a:effectLst/>
                        </a:rPr>
                        <a:t>expr</a:t>
                      </a:r>
                      <a:r>
                        <a:rPr lang="en-US" sz="1100">
                          <a:effectLst/>
                        </a:rPr>
                        <a: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a:txBody>
                    <a:bodyPr/>
                    <a:lstStyle/>
                    <a:p>
                      <a:r>
                        <a:rPr lang="en-US" sz="1100">
                          <a:effectLst/>
                        </a:rPr>
                        <a:t>left-to-right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r>
              <a:tr h="1039713">
                <a:tc>
                  <a:txBody>
                    <a:bodyPr/>
                    <a:lstStyle/>
                    <a:p>
                      <a:r>
                        <a:rPr lang="en-US" sz="1100">
                          <a:effectLst/>
                        </a:rPr>
                        <a:t>Unary Operators</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a:txBody>
                    <a:bodyPr/>
                    <a:lstStyle/>
                    <a:p>
                      <a:r>
                        <a:rPr lang="en-US" sz="1100">
                          <a:effectLst/>
                        </a:rPr>
                        <a:t>* &amp; + - ! ~ ++</a:t>
                      </a:r>
                      <a:r>
                        <a:rPr lang="en-US" sz="1100" i="1">
                          <a:effectLst/>
                        </a:rPr>
                        <a:t>expr</a:t>
                      </a:r>
                      <a:r>
                        <a:rPr lang="en-US" sz="1100">
                          <a:effectLst/>
                        </a:rPr>
                        <a:t> --</a:t>
                      </a:r>
                      <a:r>
                        <a:rPr lang="en-US" sz="1100" i="1">
                          <a:effectLst/>
                        </a:rPr>
                        <a:t>expr</a:t>
                      </a:r>
                      <a:r>
                        <a:rPr lang="en-US" sz="1100">
                          <a:effectLst/>
                        </a:rPr>
                        <a:t> (</a:t>
                      </a:r>
                      <a:r>
                        <a:rPr lang="en-US" sz="1100" i="1">
                          <a:effectLst/>
                        </a:rPr>
                        <a:t>typecast</a:t>
                      </a:r>
                      <a:r>
                        <a:rPr lang="en-US" sz="1100">
                          <a:effectLst/>
                        </a:rPr>
                        <a:t>) sizeof</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a:txBody>
                    <a:bodyPr/>
                    <a:lstStyle/>
                    <a:p>
                      <a:r>
                        <a:rPr lang="en-US" sz="1100">
                          <a:effectLst/>
                        </a:rPr>
                        <a:t>right-to-left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r>
              <a:tr h="318572">
                <a:tc rowSpan="10">
                  <a:txBody>
                    <a:bodyPr/>
                    <a:lstStyle/>
                    <a:p>
                      <a:r>
                        <a:rPr lang="en-US" sz="1100">
                          <a:effectLst/>
                        </a:rPr>
                        <a:t>Binary Operators</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a:txBody>
                    <a:bodyPr/>
                    <a:lstStyle/>
                    <a:p>
                      <a:r>
                        <a:rPr lang="en-US" sz="1100">
                          <a:effectLst/>
                        </a:rPr>
                        <a:t>* / %</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rowSpan="10">
                  <a:txBody>
                    <a:bodyPr/>
                    <a:lstStyle/>
                    <a:p>
                      <a:r>
                        <a:rPr lang="en-US" sz="1100">
                          <a:effectLst/>
                        </a:rPr>
                        <a:t>left-to-right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r>
              <a:tr h="318572">
                <a:tc vMerge="1">
                  <a:txBody>
                    <a:bodyPr/>
                    <a:lstStyle/>
                    <a:p>
                      <a:endParaRPr lang="en-US"/>
                    </a:p>
                  </a:txBody>
                  <a:tcPr/>
                </a:tc>
                <a:tc>
                  <a:txBody>
                    <a:bodyPr/>
                    <a:lstStyle/>
                    <a:p>
                      <a:r>
                        <a:rPr lang="en-US" sz="1100">
                          <a:effectLst/>
                        </a:rPr>
                        <a:t>+ -</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vMerge="1">
                  <a:txBody>
                    <a:bodyPr/>
                    <a:lstStyle/>
                    <a:p>
                      <a:endParaRPr lang="en-US"/>
                    </a:p>
                  </a:txBody>
                  <a:tcPr/>
                </a:tc>
              </a:tr>
              <a:tr h="318572">
                <a:tc vMerge="1">
                  <a:txBody>
                    <a:bodyPr/>
                    <a:lstStyle/>
                    <a:p>
                      <a:endParaRPr lang="en-US"/>
                    </a:p>
                  </a:txBody>
                  <a:tcPr/>
                </a:tc>
                <a:tc>
                  <a:txBody>
                    <a:bodyPr/>
                    <a:lstStyle/>
                    <a:p>
                      <a:r>
                        <a:rPr lang="en-US" sz="1100">
                          <a:effectLst/>
                        </a:rPr>
                        <a:t>&gt;&gt; &lt;&lt;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vMerge="1">
                  <a:txBody>
                    <a:bodyPr/>
                    <a:lstStyle/>
                    <a:p>
                      <a:endParaRPr lang="en-US"/>
                    </a:p>
                  </a:txBody>
                  <a:tcPr/>
                </a:tc>
              </a:tr>
              <a:tr h="318572">
                <a:tc vMerge="1">
                  <a:txBody>
                    <a:bodyPr/>
                    <a:lstStyle/>
                    <a:p>
                      <a:endParaRPr lang="en-US"/>
                    </a:p>
                  </a:txBody>
                  <a:tcPr/>
                </a:tc>
                <a:tc>
                  <a:txBody>
                    <a:bodyPr/>
                    <a:lstStyle/>
                    <a:p>
                      <a:r>
                        <a:rPr lang="en-US" sz="1100">
                          <a:effectLst/>
                        </a:rPr>
                        <a:t>&lt; &gt; &lt;= &gt;=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vMerge="1">
                  <a:txBody>
                    <a:bodyPr/>
                    <a:lstStyle/>
                    <a:p>
                      <a:endParaRPr lang="en-US"/>
                    </a:p>
                  </a:txBody>
                  <a:tcPr/>
                </a:tc>
              </a:tr>
              <a:tr h="318572">
                <a:tc vMerge="1">
                  <a:txBody>
                    <a:bodyPr/>
                    <a:lstStyle/>
                    <a:p>
                      <a:endParaRPr lang="en-US"/>
                    </a:p>
                  </a:txBody>
                  <a:tcPr/>
                </a:tc>
                <a:tc>
                  <a:txBody>
                    <a:bodyPr/>
                    <a:lstStyle/>
                    <a:p>
                      <a:r>
                        <a:rPr lang="en-US" sz="1100">
                          <a:effectLst/>
                        </a:rPr>
                        <a:t>== !=</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vMerge="1">
                  <a:txBody>
                    <a:bodyPr/>
                    <a:lstStyle/>
                    <a:p>
                      <a:endParaRPr lang="en-US"/>
                    </a:p>
                  </a:txBody>
                  <a:tcPr/>
                </a:tc>
              </a:tr>
              <a:tr h="318572">
                <a:tc vMerge="1">
                  <a:txBody>
                    <a:bodyPr/>
                    <a:lstStyle/>
                    <a:p>
                      <a:endParaRPr lang="en-US"/>
                    </a:p>
                  </a:txBody>
                  <a:tcPr/>
                </a:tc>
                <a:tc>
                  <a:txBody>
                    <a:bodyPr/>
                    <a:lstStyle/>
                    <a:p>
                      <a:r>
                        <a:rPr lang="en-US" sz="1100">
                          <a:effectLst/>
                        </a:rPr>
                        <a:t>&amp;</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vMerge="1">
                  <a:txBody>
                    <a:bodyPr/>
                    <a:lstStyle/>
                    <a:p>
                      <a:endParaRPr lang="en-US"/>
                    </a:p>
                  </a:txBody>
                  <a:tcPr/>
                </a:tc>
              </a:tr>
              <a:tr h="318572">
                <a:tc vMerge="1">
                  <a:txBody>
                    <a:bodyPr/>
                    <a:lstStyle/>
                    <a:p>
                      <a:endParaRPr lang="en-US"/>
                    </a:p>
                  </a:txBody>
                  <a:tcPr/>
                </a:tc>
                <a:tc>
                  <a:txBody>
                    <a:bodyPr/>
                    <a:lstStyle/>
                    <a:p>
                      <a:r>
                        <a:rPr lang="en-US" sz="1100">
                          <a:effectLst/>
                        </a:rPr>
                        <a: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vMerge="1">
                  <a:txBody>
                    <a:bodyPr/>
                    <a:lstStyle/>
                    <a:p>
                      <a:endParaRPr lang="en-US"/>
                    </a:p>
                  </a:txBody>
                  <a:tcPr/>
                </a:tc>
              </a:tr>
              <a:tr h="318572">
                <a:tc vMerge="1">
                  <a:txBody>
                    <a:bodyPr/>
                    <a:lstStyle/>
                    <a:p>
                      <a:endParaRPr lang="en-US"/>
                    </a:p>
                  </a:txBody>
                  <a:tcPr/>
                </a:tc>
                <a:tc>
                  <a:txBody>
                    <a:bodyPr/>
                    <a:lstStyle/>
                    <a:p>
                      <a:r>
                        <a:rPr lang="en-US" sz="1100">
                          <a:effectLst/>
                        </a:rPr>
                        <a: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vMerge="1">
                  <a:txBody>
                    <a:bodyPr/>
                    <a:lstStyle/>
                    <a:p>
                      <a:endParaRPr lang="en-US"/>
                    </a:p>
                  </a:txBody>
                  <a:tcPr/>
                </a:tc>
              </a:tr>
              <a:tr h="318572">
                <a:tc vMerge="1">
                  <a:txBody>
                    <a:bodyPr/>
                    <a:lstStyle/>
                    <a:p>
                      <a:endParaRPr lang="en-US"/>
                    </a:p>
                  </a:txBody>
                  <a:tcPr/>
                </a:tc>
                <a:tc>
                  <a:txBody>
                    <a:bodyPr/>
                    <a:lstStyle/>
                    <a:p>
                      <a:r>
                        <a:rPr lang="en-US" sz="1100">
                          <a:effectLst/>
                        </a:rPr>
                        <a:t>&amp;&amp;</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vMerge="1">
                  <a:txBody>
                    <a:bodyPr/>
                    <a:lstStyle/>
                    <a:p>
                      <a:endParaRPr lang="en-US"/>
                    </a:p>
                  </a:txBody>
                  <a:tcPr/>
                </a:tc>
              </a:tr>
              <a:tr h="318572">
                <a:tc vMerge="1">
                  <a:txBody>
                    <a:bodyPr/>
                    <a:lstStyle/>
                    <a:p>
                      <a:endParaRPr lang="en-US"/>
                    </a:p>
                  </a:txBody>
                  <a:tcPr/>
                </a:tc>
                <a:tc>
                  <a:txBody>
                    <a:bodyPr/>
                    <a:lstStyle/>
                    <a:p>
                      <a:r>
                        <a:rPr lang="en-US" sz="1100">
                          <a:effectLst/>
                        </a:rPr>
                        <a: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vMerge="1">
                  <a:txBody>
                    <a:bodyPr/>
                    <a:lstStyle/>
                    <a:p>
                      <a:endParaRPr lang="en-US"/>
                    </a:p>
                  </a:txBody>
                  <a:tcPr/>
                </a:tc>
              </a:tr>
              <a:tr h="318572">
                <a:tc>
                  <a:txBody>
                    <a:bodyPr/>
                    <a:lstStyle/>
                    <a:p>
                      <a:r>
                        <a:rPr lang="en-US" sz="1100">
                          <a:effectLst/>
                        </a:rPr>
                        <a:t>Ternary Operator</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a:txBody>
                    <a:bodyPr/>
                    <a:lstStyle/>
                    <a:p>
                      <a:r>
                        <a:rPr lang="en-US" sz="1100">
                          <a:effectLst/>
                        </a:rPr>
                        <a: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a:txBody>
                    <a:bodyPr/>
                    <a:lstStyle/>
                    <a:p>
                      <a:r>
                        <a:rPr lang="en-US" sz="1100">
                          <a:effectLst/>
                        </a:rPr>
                        <a:t>right-to-left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r>
              <a:tr h="558952">
                <a:tc>
                  <a:txBody>
                    <a:bodyPr/>
                    <a:lstStyle/>
                    <a:p>
                      <a:r>
                        <a:rPr lang="en-US" sz="1100">
                          <a:effectLst/>
                        </a:rPr>
                        <a:t>Assignment Operators</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a:txBody>
                    <a:bodyPr/>
                    <a:lstStyle/>
                    <a:p>
                      <a:r>
                        <a:rPr lang="en-US" sz="1100">
                          <a:effectLst/>
                        </a:rPr>
                        <a:t>= += -= *= /= %= &gt;&gt;= &lt;&lt;= &amp;= ^= |=</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a:txBody>
                    <a:bodyPr/>
                    <a:lstStyle/>
                    <a:p>
                      <a:r>
                        <a:rPr lang="en-US" sz="1100">
                          <a:effectLst/>
                        </a:rPr>
                        <a:t>right-to-left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r>
              <a:tr h="318572">
                <a:tc>
                  <a:txBody>
                    <a:bodyPr/>
                    <a:lstStyle/>
                    <a:p>
                      <a:r>
                        <a:rPr lang="en-US" sz="1100">
                          <a:effectLst/>
                        </a:rPr>
                        <a:t>Comma</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a:txBody>
                    <a:bodyPr/>
                    <a:lstStyle/>
                    <a:p>
                      <a:r>
                        <a:rPr lang="en-US" sz="1100">
                          <a:effectLst/>
                        </a:rPr>
                        <a: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c>
                  <a:txBody>
                    <a:bodyPr/>
                    <a:lstStyle/>
                    <a:p>
                      <a:r>
                        <a:rPr lang="en-US" sz="1100" dirty="0">
                          <a:effectLst/>
                        </a:rPr>
                        <a:t>left-to-right</a:t>
                      </a:r>
                    </a:p>
                  </a:txBody>
                  <a:tcPr marL="54530" marR="54530" marT="27265" marB="27265"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026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Parenthesis Operator ()</a:t>
            </a:r>
            <a:endParaRPr lang="en-US" dirty="0"/>
          </a:p>
        </p:txBody>
      </p:sp>
      <p:sp>
        <p:nvSpPr>
          <p:cNvPr id="3" name="Content Placeholder 2"/>
          <p:cNvSpPr>
            <a:spLocks noGrp="1"/>
          </p:cNvSpPr>
          <p:nvPr>
            <p:ph idx="1"/>
          </p:nvPr>
        </p:nvSpPr>
        <p:spPr/>
        <p:txBody>
          <a:bodyPr/>
          <a:lstStyle/>
          <a:p>
            <a:r>
              <a:rPr lang="en-US" dirty="0" smtClean="0"/>
              <a:t>Has the highest precedence</a:t>
            </a:r>
          </a:p>
          <a:p>
            <a:r>
              <a:rPr lang="en-US" dirty="0" smtClean="0"/>
              <a:t>Can be nested and used to make order of operation clearer</a:t>
            </a:r>
          </a:p>
          <a:p>
            <a:r>
              <a:rPr lang="en-US" dirty="0" smtClean="0"/>
              <a:t>Example</a:t>
            </a:r>
          </a:p>
          <a:p>
            <a:pPr lvl="1">
              <a:buNone/>
            </a:pPr>
            <a:r>
              <a:rPr lang="en-US" dirty="0" smtClean="0"/>
              <a:t>x = y/3-34*temp</a:t>
            </a:r>
            <a:r>
              <a:rPr lang="en-US" dirty="0" smtClean="0"/>
              <a:t>&amp;&amp;127</a:t>
            </a:r>
            <a:endParaRPr lang="en-US" dirty="0" smtClean="0"/>
          </a:p>
          <a:p>
            <a:pPr lvl="1">
              <a:buNone/>
            </a:pPr>
            <a:r>
              <a:rPr lang="en-US" dirty="0" smtClean="0"/>
              <a:t>x </a:t>
            </a:r>
            <a:r>
              <a:rPr lang="en-US" dirty="0" smtClean="0"/>
              <a:t>=((</a:t>
            </a:r>
            <a:r>
              <a:rPr lang="en-US" dirty="0" smtClean="0"/>
              <a:t>y/3) – </a:t>
            </a:r>
            <a:r>
              <a:rPr lang="en-US" dirty="0" smtClean="0"/>
              <a:t>(</a:t>
            </a:r>
            <a:r>
              <a:rPr lang="en-US" dirty="0" smtClean="0"/>
              <a:t>34*Temp</a:t>
            </a:r>
            <a:r>
              <a:rPr lang="en-US" dirty="0" smtClean="0"/>
              <a:t>)) &amp;&amp; 127;</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Logical Operator Examples</a:t>
            </a:r>
            <a:endParaRPr lang="en-US" dirty="0"/>
          </a:p>
        </p:txBody>
      </p:sp>
      <p:sp>
        <p:nvSpPr>
          <p:cNvPr id="3" name="Content Placeholder 2"/>
          <p:cNvSpPr>
            <a:spLocks noGrp="1"/>
          </p:cNvSpPr>
          <p:nvPr>
            <p:ph idx="1"/>
            <p:custDataLst>
              <p:tags r:id="rId2"/>
            </p:custDataLst>
          </p:nvPr>
        </p:nvSpPr>
        <p:spPr/>
        <p:txBody>
          <a:bodyPr/>
          <a:lstStyle/>
          <a:p>
            <a:r>
              <a:rPr lang="en-US" dirty="0" smtClean="0"/>
              <a:t>a = 17;</a:t>
            </a:r>
          </a:p>
          <a:p>
            <a:r>
              <a:rPr lang="en-US" dirty="0" smtClean="0"/>
              <a:t>b = 1;</a:t>
            </a:r>
          </a:p>
          <a:p>
            <a:r>
              <a:rPr lang="en-US" dirty="0" smtClean="0"/>
              <a:t>c =(a||b);	c is 1</a:t>
            </a:r>
          </a:p>
          <a:p>
            <a:r>
              <a:rPr lang="en-US" dirty="0" smtClean="0"/>
              <a:t>c = (a &amp;&amp; b); 	c is 1</a:t>
            </a:r>
          </a:p>
          <a:p>
            <a:r>
              <a:rPr lang="en-US" dirty="0" smtClean="0"/>
              <a:t>c=(!a);		c is 0</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 Relational Operators</a:t>
            </a:r>
            <a:endParaRPr lang="en-US" dirty="0"/>
          </a:p>
        </p:txBody>
      </p:sp>
      <p:graphicFrame>
        <p:nvGraphicFramePr>
          <p:cNvPr id="5" name="Content Placeholder 4"/>
          <p:cNvGraphicFramePr>
            <a:graphicFrameLocks noGrp="1"/>
          </p:cNvGraphicFramePr>
          <p:nvPr>
            <p:ph idx="1"/>
            <p:custDataLst>
              <p:tags r:id="rId2"/>
            </p:custDataLst>
          </p:nvPr>
        </p:nvGraphicFramePr>
        <p:xfrm>
          <a:off x="457200" y="1600200"/>
          <a:ext cx="8229600" cy="43332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OPERATOR</a:t>
                      </a:r>
                      <a:endParaRPr lang="en-US" dirty="0"/>
                    </a:p>
                  </a:txBody>
                  <a:tcPr/>
                </a:tc>
                <a:tc>
                  <a:txBody>
                    <a:bodyPr/>
                    <a:lstStyle/>
                    <a:p>
                      <a:pPr algn="ctr"/>
                      <a:r>
                        <a:rPr lang="en-US" dirty="0" smtClean="0"/>
                        <a:t>ACTION</a:t>
                      </a:r>
                      <a:endParaRPr lang="en-US" dirty="0"/>
                    </a:p>
                  </a:txBody>
                  <a:tcPr/>
                </a:tc>
              </a:tr>
              <a:tr h="370840">
                <a:tc>
                  <a:txBody>
                    <a:bodyPr/>
                    <a:lstStyle/>
                    <a:p>
                      <a:pPr algn="ctr"/>
                      <a:r>
                        <a:rPr lang="en-US" sz="3200" dirty="0" smtClean="0"/>
                        <a:t>&gt;</a:t>
                      </a:r>
                      <a:endParaRPr lang="en-US" sz="3200" dirty="0"/>
                    </a:p>
                  </a:txBody>
                  <a:tcPr/>
                </a:tc>
                <a:tc>
                  <a:txBody>
                    <a:bodyPr/>
                    <a:lstStyle/>
                    <a:p>
                      <a:pPr algn="ctr"/>
                      <a:r>
                        <a:rPr lang="en-US" sz="3200" dirty="0" smtClean="0"/>
                        <a:t>Greater than</a:t>
                      </a:r>
                      <a:endParaRPr lang="en-US" sz="3200" dirty="0"/>
                    </a:p>
                  </a:txBody>
                  <a:tcPr/>
                </a:tc>
              </a:tr>
              <a:tr h="370840">
                <a:tc>
                  <a:txBody>
                    <a:bodyPr/>
                    <a:lstStyle/>
                    <a:p>
                      <a:pPr algn="ctr"/>
                      <a:r>
                        <a:rPr lang="en-US" sz="3200" dirty="0" smtClean="0"/>
                        <a:t>&gt;=</a:t>
                      </a:r>
                      <a:endParaRPr lang="en-US" sz="3200" dirty="0"/>
                    </a:p>
                  </a:txBody>
                  <a:tcPr/>
                </a:tc>
                <a:tc>
                  <a:txBody>
                    <a:bodyPr/>
                    <a:lstStyle/>
                    <a:p>
                      <a:pPr algn="ctr"/>
                      <a:r>
                        <a:rPr lang="en-US" sz="3200" dirty="0" smtClean="0"/>
                        <a:t>Greater than or equal to</a:t>
                      </a:r>
                      <a:r>
                        <a:rPr lang="en-US" sz="3200" baseline="0" dirty="0" smtClean="0"/>
                        <a:t> </a:t>
                      </a:r>
                      <a:endParaRPr lang="en-US" sz="3200" dirty="0"/>
                    </a:p>
                  </a:txBody>
                  <a:tcPr/>
                </a:tc>
              </a:tr>
              <a:tr h="370840">
                <a:tc>
                  <a:txBody>
                    <a:bodyPr/>
                    <a:lstStyle/>
                    <a:p>
                      <a:pPr algn="ctr"/>
                      <a:r>
                        <a:rPr lang="en-US" sz="3200" dirty="0" smtClean="0"/>
                        <a:t>&lt;</a:t>
                      </a:r>
                      <a:endParaRPr lang="en-US" sz="3200" dirty="0"/>
                    </a:p>
                  </a:txBody>
                  <a:tcPr/>
                </a:tc>
                <a:tc>
                  <a:txBody>
                    <a:bodyPr/>
                    <a:lstStyle/>
                    <a:p>
                      <a:pPr algn="ctr"/>
                      <a:r>
                        <a:rPr lang="en-US" sz="3200" dirty="0" smtClean="0"/>
                        <a:t>Less</a:t>
                      </a:r>
                      <a:r>
                        <a:rPr lang="en-US" sz="3200" baseline="0" dirty="0" smtClean="0"/>
                        <a:t> than</a:t>
                      </a:r>
                      <a:endParaRPr lang="en-US" sz="3200" dirty="0"/>
                    </a:p>
                  </a:txBody>
                  <a:tcPr/>
                </a:tc>
              </a:tr>
              <a:tr h="370840">
                <a:tc>
                  <a:txBody>
                    <a:bodyPr/>
                    <a:lstStyle/>
                    <a:p>
                      <a:pPr algn="ctr"/>
                      <a:r>
                        <a:rPr lang="en-US" sz="3200" dirty="0" smtClean="0"/>
                        <a:t>&lt;=</a:t>
                      </a:r>
                      <a:endParaRPr lang="en-US" sz="3200" dirty="0"/>
                    </a:p>
                  </a:txBody>
                  <a:tcPr/>
                </a:tc>
                <a:tc>
                  <a:txBody>
                    <a:bodyPr/>
                    <a:lstStyle/>
                    <a:p>
                      <a:pPr algn="ctr"/>
                      <a:r>
                        <a:rPr lang="en-US" sz="3200" dirty="0" smtClean="0"/>
                        <a:t>Less than or equal</a:t>
                      </a:r>
                      <a:r>
                        <a:rPr lang="en-US" sz="3200" baseline="0" dirty="0" smtClean="0"/>
                        <a:t> to </a:t>
                      </a:r>
                      <a:endParaRPr lang="en-US" sz="3200" dirty="0"/>
                    </a:p>
                  </a:txBody>
                  <a:tcPr/>
                </a:tc>
              </a:tr>
              <a:tr h="370840">
                <a:tc>
                  <a:txBody>
                    <a:bodyPr/>
                    <a:lstStyle/>
                    <a:p>
                      <a:pPr algn="ctr"/>
                      <a:r>
                        <a:rPr lang="en-US" sz="3200" dirty="0" smtClean="0"/>
                        <a:t>==</a:t>
                      </a:r>
                      <a:endParaRPr lang="en-US" sz="3200" dirty="0"/>
                    </a:p>
                  </a:txBody>
                  <a:tcPr/>
                </a:tc>
                <a:tc>
                  <a:txBody>
                    <a:bodyPr/>
                    <a:lstStyle/>
                    <a:p>
                      <a:pPr algn="ctr"/>
                      <a:r>
                        <a:rPr lang="en-US" sz="3200" dirty="0" smtClean="0"/>
                        <a:t>Equal</a:t>
                      </a:r>
                      <a:r>
                        <a:rPr lang="en-US" sz="3200" baseline="0" dirty="0" smtClean="0"/>
                        <a:t> to</a:t>
                      </a:r>
                      <a:endParaRPr lang="en-US" sz="3200" dirty="0"/>
                    </a:p>
                  </a:txBody>
                  <a:tcPr/>
                </a:tc>
              </a:tr>
              <a:tr h="370840">
                <a:tc>
                  <a:txBody>
                    <a:bodyPr/>
                    <a:lstStyle/>
                    <a:p>
                      <a:pPr algn="ctr"/>
                      <a:r>
                        <a:rPr lang="en-US" sz="3200" dirty="0" smtClean="0"/>
                        <a:t>!=</a:t>
                      </a:r>
                      <a:endParaRPr lang="en-US" sz="3200" dirty="0"/>
                    </a:p>
                  </a:txBody>
                  <a:tcPr/>
                </a:tc>
                <a:tc>
                  <a:txBody>
                    <a:bodyPr/>
                    <a:lstStyle/>
                    <a:p>
                      <a:pPr algn="ctr"/>
                      <a:r>
                        <a:rPr lang="en-US" sz="3200" smtClean="0"/>
                        <a:t>Not Equal to </a:t>
                      </a: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Relational Operator Examples</a:t>
            </a:r>
            <a:endParaRPr lang="en-US" dirty="0"/>
          </a:p>
        </p:txBody>
      </p:sp>
      <p:sp>
        <p:nvSpPr>
          <p:cNvPr id="3" name="Content Placeholder 2"/>
          <p:cNvSpPr>
            <a:spLocks noGrp="1"/>
          </p:cNvSpPr>
          <p:nvPr>
            <p:ph idx="1"/>
            <p:custDataLst>
              <p:tags r:id="rId2"/>
            </p:custDataLst>
          </p:nvPr>
        </p:nvSpPr>
        <p:spPr/>
        <p:txBody>
          <a:bodyPr/>
          <a:lstStyle/>
          <a:p>
            <a:pPr>
              <a:buNone/>
            </a:pPr>
            <a:r>
              <a:rPr lang="en-US" dirty="0" smtClean="0"/>
              <a:t>a = 10;</a:t>
            </a:r>
          </a:p>
          <a:p>
            <a:pPr>
              <a:buNone/>
            </a:pPr>
            <a:r>
              <a:rPr lang="en-US" dirty="0" smtClean="0"/>
              <a:t>c = (a &gt;1);    	// c is 1</a:t>
            </a:r>
          </a:p>
          <a:p>
            <a:pPr>
              <a:buNone/>
            </a:pPr>
            <a:r>
              <a:rPr lang="en-US" dirty="0" smtClean="0"/>
              <a:t>c = (-a &gt;= 0);	// c is 0</a:t>
            </a:r>
          </a:p>
          <a:p>
            <a:pPr>
              <a:buNone/>
            </a:pPr>
            <a:r>
              <a:rPr lang="en-US" dirty="0" smtClean="0"/>
              <a:t>c = (a == 17);	// c is 0</a:t>
            </a:r>
          </a:p>
          <a:p>
            <a:pPr>
              <a:buNone/>
            </a:pPr>
            <a:r>
              <a:rPr lang="en-US" dirty="0" smtClean="0"/>
              <a:t>c = (a != 3);	// c is 1</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2377</TotalTime>
  <Words>1513</Words>
  <Application>Microsoft Office PowerPoint</Application>
  <PresentationFormat>On-screen Show (4:3)</PresentationFormat>
  <Paragraphs>219</Paragraphs>
  <Slides>24</Slides>
  <Notes>13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CPE 490 Embedded Systems</vt:lpstr>
      <vt:lpstr>Operators in C</vt:lpstr>
      <vt:lpstr>Operators in C</vt:lpstr>
      <vt:lpstr>C Logical Operators</vt:lpstr>
      <vt:lpstr>Simple order of Precedence Chart</vt:lpstr>
      <vt:lpstr>Parenthesis Operator ()</vt:lpstr>
      <vt:lpstr>Logical Operator Examples</vt:lpstr>
      <vt:lpstr>C Relational Operators</vt:lpstr>
      <vt:lpstr>Relational Operator Examples</vt:lpstr>
      <vt:lpstr>Order of Precedents</vt:lpstr>
      <vt:lpstr>Examples</vt:lpstr>
      <vt:lpstr>Preprocessor Directives</vt:lpstr>
      <vt:lpstr># define</vt:lpstr>
      <vt:lpstr># define examples</vt:lpstr>
      <vt:lpstr>while Keyword</vt:lpstr>
      <vt:lpstr>while loop example</vt:lpstr>
      <vt:lpstr>dsPIC33 Timer 1</vt:lpstr>
      <vt:lpstr>The T1CON Register</vt:lpstr>
      <vt:lpstr>Timer Setup Example</vt:lpstr>
      <vt:lpstr>Timer Setup Example </vt:lpstr>
      <vt:lpstr>Easy Delay in C</vt:lpstr>
      <vt:lpstr>PowerPoint Presentation</vt:lpstr>
      <vt:lpstr>Why Assembler Code in C</vt:lpstr>
      <vt:lpstr>In line Assembler Code</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167</cp:revision>
  <dcterms:created xsi:type="dcterms:W3CDTF">2010-08-12T20:36:28Z</dcterms:created>
  <dcterms:modified xsi:type="dcterms:W3CDTF">2014-01-23T15:48:29Z</dcterms:modified>
</cp:coreProperties>
</file>