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9" r:id="rId2"/>
    <p:sldId id="260" r:id="rId3"/>
    <p:sldId id="288" r:id="rId4"/>
    <p:sldId id="261" r:id="rId5"/>
    <p:sldId id="262" r:id="rId6"/>
    <p:sldId id="263" r:id="rId7"/>
    <p:sldId id="264" r:id="rId8"/>
    <p:sldId id="265" r:id="rId9"/>
    <p:sldId id="279" r:id="rId10"/>
    <p:sldId id="280" r:id="rId11"/>
    <p:sldId id="281" r:id="rId12"/>
    <p:sldId id="282" r:id="rId13"/>
    <p:sldId id="285" r:id="rId14"/>
    <p:sldId id="286" r:id="rId15"/>
    <p:sldId id="283" r:id="rId16"/>
    <p:sldId id="284" r:id="rId17"/>
    <p:sldId id="287" r:id="rId18"/>
    <p:sldId id="266" r:id="rId19"/>
    <p:sldId id="267" r:id="rId20"/>
    <p:sldId id="289" r:id="rId21"/>
    <p:sldId id="268" r:id="rId22"/>
    <p:sldId id="269" r:id="rId23"/>
    <p:sldId id="270" r:id="rId24"/>
    <p:sldId id="271" r:id="rId25"/>
    <p:sldId id="290" r:id="rId26"/>
    <p:sldId id="275" r:id="rId27"/>
    <p:sldId id="277" r:id="rId28"/>
    <p:sldId id="278" r:id="rId29"/>
  </p:sldIdLst>
  <p:sldSz cx="9144000" cy="6858000" type="screen4x3"/>
  <p:notesSz cx="6950075" cy="9236075"/>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932" autoAdjust="0"/>
  </p:normalViewPr>
  <p:slideViewPr>
    <p:cSldViewPr>
      <p:cViewPr>
        <p:scale>
          <a:sx n="70" d="100"/>
          <a:sy n="70" d="100"/>
        </p:scale>
        <p:origin x="-1164" y="-2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E7AF4A68-0A7A-41DD-81A3-E1D25698EEF2}" type="datetimeFigureOut">
              <a:rPr lang="en-US" smtClean="0"/>
              <a:pPr/>
              <a:t>1/30/2014</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2F2A554E-F8A3-451C-8227-DDB614CE2180}" type="slidenum">
              <a:rPr lang="en-US" smtClean="0"/>
              <a:pPr/>
              <a:t>‹#›</a:t>
            </a:fld>
            <a:endParaRPr lang="en-US" dirty="0"/>
          </a:p>
        </p:txBody>
      </p:sp>
    </p:spTree>
    <p:extLst>
      <p:ext uri="{BB962C8B-B14F-4D97-AF65-F5344CB8AC3E}">
        <p14:creationId xmlns:p14="http://schemas.microsoft.com/office/powerpoint/2010/main" val="306109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Total of 4 M of</a:t>
            </a:r>
            <a:r>
              <a:rPr lang="en-US" baseline="0" dirty="0" smtClean="0"/>
              <a:t> addressable instructions are available from the 23 bit PC. (2^23 addresses * instructions /2 addresses</a:t>
            </a:r>
            <a:r>
              <a:rPr lang="en-US" baseline="0" dirty="0" smtClean="0"/>
              <a:t>)  This space ends at 0x7FFFFF</a:t>
            </a:r>
            <a:endParaRPr lang="en-US" baseline="0" dirty="0" smtClean="0"/>
          </a:p>
          <a:p>
            <a:endParaRPr lang="en-US" baseline="0" dirty="0" smtClean="0"/>
          </a:p>
          <a:p>
            <a:r>
              <a:rPr lang="en-US" baseline="0" dirty="0" smtClean="0"/>
              <a:t>Reset and interrupt vectors are located from 0 to 0x1FE (510 decimal meaning that there are 256 instruction spaces.  </a:t>
            </a:r>
          </a:p>
          <a:p>
            <a:endParaRPr lang="en-US" baseline="0" dirty="0" smtClean="0"/>
          </a:p>
          <a:p>
            <a:r>
              <a:rPr lang="en-US" baseline="0" dirty="0" smtClean="0"/>
              <a:t>Regular program memory is from 0x200 (512)  to 0x2ABFE (175,102) or 87296 instruction </a:t>
            </a:r>
            <a:r>
              <a:rPr lang="en-US" baseline="0" dirty="0" err="1" smtClean="0"/>
              <a:t>workds</a:t>
            </a:r>
            <a:r>
              <a:rPr lang="en-US" baseline="0" dirty="0" smtClean="0"/>
              <a:t>  </a:t>
            </a:r>
          </a:p>
          <a:p>
            <a:endParaRPr lang="en-US" baseline="0" dirty="0" smtClean="0"/>
          </a:p>
          <a:p>
            <a:r>
              <a:rPr lang="en-US" baseline="0" dirty="0" smtClean="0"/>
              <a:t>Configuration memory starts at 0x800000 that is one higher than what is addressable by the 23 bit PC counter in this space only the configuration 0xF80000 to F80016 and Device ID  spaces can be found between 0xFF0000 to 0xFFFFFE FFFFE = 65534-&gt;(65534/2 = 32K) </a:t>
            </a:r>
          </a:p>
        </p:txBody>
      </p:sp>
      <p:sp>
        <p:nvSpPr>
          <p:cNvPr id="4" name="Slide Number Placeholder 3"/>
          <p:cNvSpPr>
            <a:spLocks noGrp="1"/>
          </p:cNvSpPr>
          <p:nvPr>
            <p:ph type="sldNum" sz="quarter" idx="10"/>
          </p:nvPr>
        </p:nvSpPr>
        <p:spPr/>
        <p:txBody>
          <a:bodyPr/>
          <a:lstStyle/>
          <a:p>
            <a:fld id="{2F2A554E-F8A3-451C-8227-DDB614CE2180}"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Doze mode used to reduce</a:t>
            </a:r>
            <a:r>
              <a:rPr lang="en-US" baseline="0" dirty="0" smtClean="0"/>
              <a:t> power see section 10.3 of the data sheet. </a:t>
            </a:r>
            <a:r>
              <a:rPr lang="en-US" baseline="0" dirty="0" smtClean="0"/>
              <a:t>Basically DOZE can slow down your rate of instruction execution while leaving peripherals running at the unreduced speed. </a:t>
            </a:r>
            <a:endParaRPr lang="en-US" baseline="0" dirty="0" smtClean="0"/>
          </a:p>
          <a:p>
            <a:endParaRPr lang="en-US" baseline="0" dirty="0" smtClean="0"/>
          </a:p>
          <a:p>
            <a:r>
              <a:rPr lang="en-US" baseline="0" dirty="0" smtClean="0"/>
              <a:t>Switching of clock sources for power savings is allowed and can be done dynamically.</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16</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FOSC</a:t>
            </a:r>
            <a:r>
              <a:rPr lang="en-US" dirty="0" smtClean="0"/>
              <a:t> </a:t>
            </a:r>
            <a:r>
              <a:rPr lang="en-US" dirty="0" err="1" smtClean="0"/>
              <a:t>FCKSM</a:t>
            </a:r>
            <a:r>
              <a:rPr lang="en-US" dirty="0" smtClean="0"/>
              <a:t> 10-clock switching is disabled</a:t>
            </a:r>
          </a:p>
          <a:p>
            <a:r>
              <a:rPr lang="en-US" dirty="0" err="1" smtClean="0"/>
              <a:t>FOSC</a:t>
            </a:r>
            <a:r>
              <a:rPr lang="en-US" dirty="0" smtClean="0"/>
              <a:t> </a:t>
            </a:r>
            <a:r>
              <a:rPr lang="en-US" dirty="0" err="1" smtClean="0"/>
              <a:t>OSCIOFNC</a:t>
            </a:r>
            <a:r>
              <a:rPr lang="en-US" dirty="0" smtClean="0"/>
              <a:t> 1 - OSC2 is a clock output</a:t>
            </a:r>
          </a:p>
          <a:p>
            <a:r>
              <a:rPr lang="en-US" dirty="0" err="1" smtClean="0"/>
              <a:t>FOSC</a:t>
            </a:r>
            <a:r>
              <a:rPr lang="en-US" dirty="0" smtClean="0"/>
              <a:t> </a:t>
            </a:r>
            <a:r>
              <a:rPr lang="en-US" dirty="0" err="1" smtClean="0"/>
              <a:t>POSCMD</a:t>
            </a:r>
            <a:r>
              <a:rPr lang="en-US" dirty="0" smtClean="0"/>
              <a:t> 01 - XT Crystal Oscillator mode</a:t>
            </a:r>
          </a:p>
          <a:p>
            <a:r>
              <a:rPr lang="en-US" dirty="0" smtClean="0"/>
              <a:t>We</a:t>
            </a:r>
            <a:r>
              <a:rPr lang="en-US" baseline="0" dirty="0" smtClean="0"/>
              <a:t> want to disable clock switching, keep OSC2 as a clock output Oscillator. (range is 3-10 MHz the crystal on the explorer 16 board is 8 MHz).</a:t>
            </a:r>
          </a:p>
          <a:p>
            <a:endParaRPr lang="en-US" baseline="0" dirty="0" smtClean="0"/>
          </a:p>
          <a:p>
            <a:r>
              <a:rPr lang="en-US" baseline="0" dirty="0" smtClean="0"/>
              <a:t>The configuration will be 0xFFBD again for this word</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18</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a:t>
            </a:r>
            <a:r>
              <a:rPr lang="en-US" baseline="0" dirty="0" smtClean="0"/>
              <a:t> debugging purposes we don’t want the watchdog on.  For safety reasons it will be on by default.  All other bit field are don’t cares once we decide to disable so the configuration word will be 0x7F</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19</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20</a:t>
            </a:fld>
            <a:endParaRPr lang="en-US" dirty="0"/>
          </a:p>
        </p:txBody>
      </p:sp>
    </p:spTree>
    <p:extLst>
      <p:ext uri="{BB962C8B-B14F-4D97-AF65-F5344CB8AC3E}">
        <p14:creationId xmlns:p14="http://schemas.microsoft.com/office/powerpoint/2010/main" val="849424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time that reset is held</a:t>
            </a:r>
            <a:r>
              <a:rPr lang="en-US" baseline="0" dirty="0" smtClean="0"/>
              <a:t> on processor right after SYSRST* is released.  We will use the longest time 128 </a:t>
            </a:r>
            <a:r>
              <a:rPr lang="en-US" baseline="0" dirty="0" err="1" smtClean="0"/>
              <a:t>ms.</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21</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JTAG is</a:t>
            </a:r>
            <a:r>
              <a:rPr lang="en-US" baseline="0" dirty="0" smtClean="0"/>
              <a:t> a boundary scan ability to verify the </a:t>
            </a:r>
            <a:r>
              <a:rPr lang="en-US" baseline="0" dirty="0" err="1" smtClean="0"/>
              <a:t>ucontroller</a:t>
            </a:r>
            <a:r>
              <a:rPr lang="en-US" baseline="0" dirty="0" smtClean="0"/>
              <a:t> quickly.  For now lets leave it at the default.  According to the schematic the PGEC1 and PGED1 are connected to the </a:t>
            </a:r>
            <a:r>
              <a:rPr lang="en-US" baseline="0" dirty="0" err="1" smtClean="0"/>
              <a:t>PICKit</a:t>
            </a:r>
            <a:r>
              <a:rPr lang="en-US" baseline="0" dirty="0" smtClean="0"/>
              <a:t> 3 connector so we can leave this configuration word as FF</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22</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23</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_</a:t>
            </a:r>
            <a:r>
              <a:rPr lang="en-US" dirty="0" err="1" smtClean="0"/>
              <a:t>FOSC</a:t>
            </a:r>
            <a:r>
              <a:rPr lang="en-US" dirty="0" smtClean="0"/>
              <a:t>(</a:t>
            </a:r>
            <a:r>
              <a:rPr lang="en-US" dirty="0" err="1" smtClean="0"/>
              <a:t>FCKSM_CSDCMD</a:t>
            </a:r>
            <a:r>
              <a:rPr lang="en-US" dirty="0" smtClean="0"/>
              <a:t> &amp; </a:t>
            </a:r>
            <a:r>
              <a:rPr lang="en-US" dirty="0" err="1" smtClean="0"/>
              <a:t>POSCMD_XT</a:t>
            </a:r>
            <a:r>
              <a:rPr lang="en-US" dirty="0" smtClean="0"/>
              <a:t> &amp; </a:t>
            </a:r>
            <a:r>
              <a:rPr lang="en-US" dirty="0" err="1" smtClean="0"/>
              <a:t>OSCIOFNC_OFF</a:t>
            </a:r>
            <a:r>
              <a:rPr lang="en-US" dirty="0" smtClean="0"/>
              <a:t>);</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24</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seems</a:t>
            </a:r>
            <a:r>
              <a:rPr lang="en-US" baseline="0" dirty="0" smtClean="0"/>
              <a:t> like having MPLBX generate nicely commented code is </a:t>
            </a:r>
            <a:r>
              <a:rPr lang="en-US" baseline="0" dirty="0" err="1" smtClean="0"/>
              <a:t>somewhate</a:t>
            </a:r>
            <a:r>
              <a:rPr lang="en-US" baseline="0" dirty="0" smtClean="0"/>
              <a:t> </a:t>
            </a:r>
            <a:r>
              <a:rPr lang="en-US" baseline="0" dirty="0" err="1" smtClean="0"/>
              <a:t>bteer</a:t>
            </a:r>
            <a:r>
              <a:rPr lang="en-US" baseline="0" dirty="0" smtClean="0"/>
              <a:t> than putting together the macros.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25</a:t>
            </a:fld>
            <a:endParaRPr lang="en-US" dirty="0"/>
          </a:p>
        </p:txBody>
      </p:sp>
    </p:spTree>
    <p:extLst>
      <p:ext uri="{BB962C8B-B14F-4D97-AF65-F5344CB8AC3E}">
        <p14:creationId xmlns:p14="http://schemas.microsoft.com/office/powerpoint/2010/main" val="3776088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code will not run if</a:t>
            </a:r>
            <a:r>
              <a:rPr lang="en-US" baseline="0" dirty="0" smtClean="0"/>
              <a:t> the condition is not initial met.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Configuration bits can be programmed (read as ‘0’), or left </a:t>
            </a:r>
            <a:r>
              <a:rPr lang="en-US" dirty="0" err="1" smtClean="0"/>
              <a:t>unprogrammed</a:t>
            </a:r>
            <a:r>
              <a:rPr lang="en-US" dirty="0" smtClean="0"/>
              <a:t> (read as ‘1’), to select various device configurations. These bits are mapped starting at program memory location 0xF80000.</a:t>
            </a:r>
          </a:p>
          <a:p>
            <a:r>
              <a:rPr lang="en-US" dirty="0" smtClean="0"/>
              <a:t>To prevent inadvertent configuration changes during code execution, all programmable Configuration bits are write-once. After a bit is initially programmed during a power cycle, it cannot be written to again. Changing a device configuration requires that power to the device be cycled.</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our setup</a:t>
            </a:r>
            <a:r>
              <a:rPr lang="en-US" baseline="0" dirty="0" smtClean="0"/>
              <a:t> we will leave this at all 1s </a:t>
            </a:r>
          </a:p>
          <a:p>
            <a:r>
              <a:rPr lang="en-US" baseline="0" dirty="0" smtClean="0"/>
              <a:t>The boot sector if used can be used to download a program to your embedded system.  This can be from some mass storage device.  You want to protect the boot loader from being overwritten.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Leave at all 1s</a:t>
            </a:r>
          </a:p>
          <a:p>
            <a:endParaRPr lang="en-US" dirty="0" smtClean="0"/>
          </a:p>
          <a:p>
            <a:r>
              <a:rPr lang="en-US" dirty="0" smtClean="0"/>
              <a:t>This section is used secure code from</a:t>
            </a:r>
            <a:r>
              <a:rPr lang="en-US" baseline="0" dirty="0" smtClean="0"/>
              <a:t> being read to hide proprietary code from even third party vendors working on code with you.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Leave at all 1s</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want</a:t>
            </a:r>
            <a:r>
              <a:rPr lang="en-US" baseline="0" dirty="0" smtClean="0"/>
              <a:t> start up with FRC or IESO=1, and we want initial oscillator to be Primary (XT, HS, EC) oscillator with </a:t>
            </a:r>
            <a:r>
              <a:rPr lang="en-US" baseline="0" dirty="0" err="1" smtClean="0"/>
              <a:t>PLL</a:t>
            </a:r>
            <a:r>
              <a:rPr lang="en-US" baseline="0" dirty="0" smtClean="0"/>
              <a:t>,  </a:t>
            </a:r>
            <a:r>
              <a:rPr lang="en-US" baseline="0" dirty="0" err="1" smtClean="0"/>
              <a:t>FNOSC</a:t>
            </a:r>
            <a:r>
              <a:rPr lang="en-US" baseline="0" dirty="0" smtClean="0"/>
              <a:t> = 011 or FOSCSEL = 0xFFFB.  </a:t>
            </a:r>
          </a:p>
          <a:p>
            <a:endParaRPr lang="en-US" baseline="0" dirty="0" smtClean="0"/>
          </a:p>
          <a:p>
            <a:r>
              <a:rPr lang="en-US" baseline="0" dirty="0" smtClean="0"/>
              <a:t>Using the internal RC oscillator will make the code start up fast, although the time base can now change.  I believe you could make </a:t>
            </a:r>
            <a:r>
              <a:rPr lang="en-US" baseline="0" dirty="0" err="1" smtClean="0"/>
              <a:t>IESO</a:t>
            </a:r>
            <a:r>
              <a:rPr lang="en-US" baseline="0" dirty="0" smtClean="0"/>
              <a:t>=0 and be ok just start up slower.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illustrates how a crystal</a:t>
            </a:r>
            <a:r>
              <a:rPr lang="en-US" baseline="0" dirty="0" smtClean="0"/>
              <a:t> oscillator starts up.  The Crystal start up time can depend on :</a:t>
            </a:r>
          </a:p>
          <a:p>
            <a:pPr>
              <a:buFont typeface="Arial" pitchFamily="34" charset="0"/>
              <a:buChar char="•"/>
            </a:pPr>
            <a:r>
              <a:rPr lang="en-US" dirty="0" smtClean="0"/>
              <a:t>Crystal and resonator frequency</a:t>
            </a:r>
          </a:p>
          <a:p>
            <a:r>
              <a:rPr lang="en-US" dirty="0" smtClean="0"/>
              <a:t>• Capacitor values used (C1 and C2 in Figure 7-3)</a:t>
            </a:r>
          </a:p>
          <a:p>
            <a:r>
              <a:rPr lang="en-US" dirty="0" smtClean="0"/>
              <a:t>• Device </a:t>
            </a:r>
            <a:r>
              <a:rPr lang="en-US" dirty="0" err="1" smtClean="0"/>
              <a:t>VDD</a:t>
            </a:r>
            <a:r>
              <a:rPr lang="en-US" dirty="0" smtClean="0"/>
              <a:t> rise time</a:t>
            </a:r>
          </a:p>
          <a:p>
            <a:r>
              <a:rPr lang="en-US" dirty="0" smtClean="0"/>
              <a:t>• System temperature</a:t>
            </a:r>
          </a:p>
          <a:p>
            <a:r>
              <a:rPr lang="en-US" dirty="0" smtClean="0"/>
              <a:t>• Series resistor value and type if used</a:t>
            </a:r>
          </a:p>
          <a:p>
            <a:r>
              <a:rPr lang="en-US" dirty="0" smtClean="0"/>
              <a:t>• Oscillator mode selection of device (selects the gain of the internal oscillator inverter)</a:t>
            </a:r>
          </a:p>
          <a:p>
            <a:r>
              <a:rPr lang="en-US" dirty="0" smtClean="0"/>
              <a:t>• Crystal quality</a:t>
            </a:r>
          </a:p>
          <a:p>
            <a:r>
              <a:rPr lang="en-US" dirty="0" smtClean="0"/>
              <a:t>• Oscillator circuit layout</a:t>
            </a:r>
          </a:p>
          <a:p>
            <a:r>
              <a:rPr lang="en-US" dirty="0" smtClean="0"/>
              <a:t>• System noise</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Tost</a:t>
            </a:r>
            <a:r>
              <a:rPr lang="en-US" dirty="0" smtClean="0"/>
              <a:t> is always</a:t>
            </a:r>
            <a:r>
              <a:rPr lang="en-US" baseline="0" dirty="0" smtClean="0"/>
              <a:t> on no way to stop it.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4916"/>
            <a:r>
              <a:rPr lang="en-US" dirty="0" err="1" smtClean="0"/>
              <a:t>PLL</a:t>
            </a:r>
            <a:r>
              <a:rPr lang="en-US" dirty="0" smtClean="0"/>
              <a:t> use possible.</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6207B-1711-4687-BB55-029F94A2F853}" type="datetimeFigureOut">
              <a:rPr lang="en-US" smtClean="0"/>
              <a:pPr/>
              <a:t>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6207B-1711-4687-BB55-029F94A2F853}" type="datetimeFigureOut">
              <a:rPr lang="en-US" smtClean="0"/>
              <a:pPr/>
              <a:t>1/30/2014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6207B-1711-4687-BB55-029F94A2F853}" type="datetimeFigureOut">
              <a:rPr lang="en-US" smtClean="0"/>
              <a:pPr/>
              <a:t>1/30/2014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6207B-1711-4687-BB55-029F94A2F853}" type="datetimeFigureOut">
              <a:rPr lang="en-US" smtClean="0"/>
              <a:pPr/>
              <a:t>1/30/2014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6207B-1711-4687-BB55-029F94A2F853}" type="datetimeFigureOut">
              <a:rPr lang="en-US" smtClean="0"/>
              <a:pPr/>
              <a:t>1/30/2014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1/30/2014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1/30/2014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6207B-1711-4687-BB55-029F94A2F853}" type="datetimeFigureOut">
              <a:rPr lang="en-US" smtClean="0"/>
              <a:pPr/>
              <a:t>1/30/2014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DE225-D4EE-4A2C-A959-86F8DD50626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gif"/><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5.png"/><Relationship Id="rId4"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6.png"/><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8.png"/><Relationship Id="rId4"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9.png"/><Relationship Id="rId4"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5.png"/><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7.pn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CPE </a:t>
            </a:r>
            <a:r>
              <a:rPr lang="en-US" smtClean="0"/>
              <a:t>490 </a:t>
            </a:r>
            <a:r>
              <a:rPr lang="en-US" dirty="0" smtClean="0"/>
              <a:t>Embedded Systems</a:t>
            </a:r>
            <a:endParaRPr lang="en-US" dirty="0"/>
          </a:p>
        </p:txBody>
      </p:sp>
      <p:sp>
        <p:nvSpPr>
          <p:cNvPr id="3" name="Content Placeholder 2"/>
          <p:cNvSpPr>
            <a:spLocks noGrp="1"/>
          </p:cNvSpPr>
          <p:nvPr>
            <p:ph idx="1"/>
            <p:custDataLst>
              <p:tags r:id="rId2"/>
            </p:custDataLst>
          </p:nvPr>
        </p:nvSpPr>
        <p:spPr>
          <a:xfrm>
            <a:off x="457200" y="1600201"/>
            <a:ext cx="8229600" cy="2895600"/>
          </a:xfrm>
        </p:spPr>
        <p:txBody>
          <a:bodyPr>
            <a:normAutofit/>
          </a:bodyPr>
          <a:lstStyle/>
          <a:p>
            <a:r>
              <a:rPr lang="en-US" dirty="0" err="1" smtClean="0"/>
              <a:t>dsPIC</a:t>
            </a:r>
            <a:r>
              <a:rPr lang="en-US" dirty="0" smtClean="0"/>
              <a:t> 33 Configuration bits</a:t>
            </a:r>
          </a:p>
          <a:p>
            <a:r>
              <a:rPr lang="en-US" dirty="0" smtClean="0"/>
              <a:t>Clock options </a:t>
            </a:r>
          </a:p>
          <a:p>
            <a:r>
              <a:rPr lang="en-US" dirty="0" smtClean="0"/>
              <a:t>More loops for and do</a:t>
            </a:r>
          </a:p>
          <a:p>
            <a:endParaRPr lang="en-US" dirty="0"/>
          </a:p>
          <a:p>
            <a:pPr>
              <a:buNone/>
            </a:pPr>
            <a:endParaRPr lang="en-US" dirty="0"/>
          </a:p>
          <a:p>
            <a:endParaRPr lang="en-US" dirty="0"/>
          </a:p>
        </p:txBody>
      </p:sp>
      <p:pic>
        <p:nvPicPr>
          <p:cNvPr id="4" name="Picture 3" descr="Geneva Header.gif"/>
          <p:cNvPicPr>
            <a:picLocks noChangeAspect="1"/>
          </p:cNvPicPr>
          <p:nvPr>
            <p:custDataLst>
              <p:tags r:id="rId3"/>
            </p:custDataLst>
          </p:nvPr>
        </p:nvPicPr>
        <p:blipFill>
          <a:blip r:embed="rId5" cstate="print"/>
          <a:stretch>
            <a:fillRect/>
          </a:stretch>
        </p:blipFill>
        <p:spPr>
          <a:xfrm>
            <a:off x="990600" y="4419600"/>
            <a:ext cx="6800850" cy="2076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Capture of </a:t>
            </a:r>
            <a:r>
              <a:rPr lang="en-US" dirty="0" err="1" smtClean="0"/>
              <a:t>Osc</a:t>
            </a:r>
            <a:r>
              <a:rPr lang="en-US" dirty="0" smtClean="0"/>
              <a:t> Startup</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143000" y="1447800"/>
            <a:ext cx="7162800" cy="519272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FRC</a:t>
            </a:r>
            <a:r>
              <a:rPr lang="en-US" dirty="0" smtClean="0"/>
              <a:t> Oscillator Options</a:t>
            </a:r>
            <a:endParaRPr lang="en-US" dirty="0"/>
          </a:p>
        </p:txBody>
      </p:sp>
      <p:sp>
        <p:nvSpPr>
          <p:cNvPr id="3" name="Content Placeholder 2"/>
          <p:cNvSpPr>
            <a:spLocks noGrp="1"/>
          </p:cNvSpPr>
          <p:nvPr>
            <p:ph idx="1"/>
          </p:nvPr>
        </p:nvSpPr>
        <p:spPr/>
        <p:txBody>
          <a:bodyPr>
            <a:normAutofit lnSpcReduction="10000"/>
          </a:bodyPr>
          <a:lstStyle/>
          <a:p>
            <a:r>
              <a:rPr lang="en-US" dirty="0" smtClean="0"/>
              <a:t>The Internal Fast RC (</a:t>
            </a:r>
            <a:r>
              <a:rPr lang="en-US" dirty="0" err="1" smtClean="0"/>
              <a:t>FRC</a:t>
            </a:r>
            <a:r>
              <a:rPr lang="en-US" dirty="0" smtClean="0"/>
              <a:t>) Oscillator provides a nominal 7.37 MHz clock without requiring an external crystal or ceramic resonator, which results in system cost savings for applications that do not require a precise clock reference.</a:t>
            </a:r>
          </a:p>
          <a:p>
            <a:r>
              <a:rPr lang="en-US" dirty="0" smtClean="0"/>
              <a:t>RC can be tuned with a SFR in range of -12% to +11.625%</a:t>
            </a:r>
          </a:p>
          <a:p>
            <a:r>
              <a:rPr lang="en-US" dirty="0" smtClean="0"/>
              <a:t>Post scale divide 1,2,4,8,16,32,64,256</a:t>
            </a:r>
          </a:p>
          <a:p>
            <a:r>
              <a:rPr lang="en-US" dirty="0" err="1" smtClean="0"/>
              <a:t>FRC</a:t>
            </a:r>
            <a:r>
              <a:rPr lang="en-US" dirty="0" smtClean="0"/>
              <a:t> starts up almost immediately. </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External Clock (EC) option</a:t>
            </a:r>
            <a:endParaRPr lang="en-US" dirty="0"/>
          </a:p>
        </p:txBody>
      </p:sp>
      <p:sp>
        <p:nvSpPr>
          <p:cNvPr id="3" name="Content Placeholder 2"/>
          <p:cNvSpPr>
            <a:spLocks noGrp="1"/>
          </p:cNvSpPr>
          <p:nvPr>
            <p:ph idx="1"/>
          </p:nvPr>
        </p:nvSpPr>
        <p:spPr>
          <a:xfrm>
            <a:off x="457200" y="1143000"/>
            <a:ext cx="8229600" cy="1828800"/>
          </a:xfrm>
        </p:spPr>
        <p:txBody>
          <a:bodyPr/>
          <a:lstStyle/>
          <a:p>
            <a:r>
              <a:rPr lang="en-US" dirty="0" smtClean="0"/>
              <a:t>A separate clock with its own driving circuit external to the </a:t>
            </a:r>
            <a:r>
              <a:rPr lang="en-US" dirty="0" err="1" smtClean="0"/>
              <a:t>dsPic</a:t>
            </a:r>
            <a:endParaRPr lang="en-US" dirty="0" smtClean="0"/>
          </a:p>
          <a:p>
            <a:r>
              <a:rPr lang="en-US" dirty="0" smtClean="0"/>
              <a:t>Can free up an I/O pin</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590800" y="2867025"/>
            <a:ext cx="5581650" cy="39909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Power RC Oscillator </a:t>
            </a:r>
            <a:endParaRPr lang="en-US" dirty="0"/>
          </a:p>
        </p:txBody>
      </p:sp>
      <p:sp>
        <p:nvSpPr>
          <p:cNvPr id="3" name="Content Placeholder 2"/>
          <p:cNvSpPr>
            <a:spLocks noGrp="1"/>
          </p:cNvSpPr>
          <p:nvPr>
            <p:ph idx="1"/>
          </p:nvPr>
        </p:nvSpPr>
        <p:spPr/>
        <p:txBody>
          <a:bodyPr>
            <a:normAutofit lnSpcReduction="10000"/>
          </a:bodyPr>
          <a:lstStyle/>
          <a:p>
            <a:r>
              <a:rPr lang="en-US" dirty="0" smtClean="0"/>
              <a:t>The Low-Power RC (</a:t>
            </a:r>
            <a:r>
              <a:rPr lang="en-US" dirty="0" err="1" smtClean="0"/>
              <a:t>LPRC</a:t>
            </a:r>
            <a:r>
              <a:rPr lang="en-US" dirty="0" smtClean="0"/>
              <a:t>) oscillator provides a nominal clock frequency of 32 kHz. </a:t>
            </a:r>
          </a:p>
          <a:p>
            <a:r>
              <a:rPr lang="en-US" dirty="0" smtClean="0"/>
              <a:t>The </a:t>
            </a:r>
            <a:r>
              <a:rPr lang="en-US" dirty="0" err="1" smtClean="0"/>
              <a:t>LPRC</a:t>
            </a:r>
            <a:r>
              <a:rPr lang="en-US" dirty="0" smtClean="0"/>
              <a:t> is the clock source for the Power-up Timer (</a:t>
            </a:r>
            <a:r>
              <a:rPr lang="en-US" dirty="0" err="1" smtClean="0"/>
              <a:t>PWRT</a:t>
            </a:r>
            <a:r>
              <a:rPr lang="en-US" dirty="0" smtClean="0"/>
              <a:t>), Watchdog Timer (</a:t>
            </a:r>
            <a:r>
              <a:rPr lang="en-US" dirty="0" err="1" smtClean="0"/>
              <a:t>WDT</a:t>
            </a:r>
            <a:r>
              <a:rPr lang="en-US" dirty="0" smtClean="0"/>
              <a:t>) and Fail-safe Clock Monitor (</a:t>
            </a:r>
            <a:r>
              <a:rPr lang="en-US" dirty="0" err="1" smtClean="0"/>
              <a:t>FSCM</a:t>
            </a:r>
            <a:r>
              <a:rPr lang="en-US" dirty="0" smtClean="0"/>
              <a:t>) circuits. </a:t>
            </a:r>
          </a:p>
          <a:p>
            <a:r>
              <a:rPr lang="en-US" dirty="0" smtClean="0"/>
              <a:t>It can also be used to provide a low-frequency clock source option for the device in those applications where power consumption is critical and timing accuracy is not required.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Low Power Oscillator</a:t>
            </a:r>
            <a:endParaRPr lang="en-US" dirty="0"/>
          </a:p>
        </p:txBody>
      </p:sp>
      <p:sp>
        <p:nvSpPr>
          <p:cNvPr id="3" name="Content Placeholder 2"/>
          <p:cNvSpPr>
            <a:spLocks noGrp="1"/>
          </p:cNvSpPr>
          <p:nvPr>
            <p:ph idx="1"/>
          </p:nvPr>
        </p:nvSpPr>
        <p:spPr/>
        <p:txBody>
          <a:bodyPr/>
          <a:lstStyle/>
          <a:p>
            <a:r>
              <a:rPr lang="en-US" dirty="0" smtClean="0"/>
              <a:t>The Low-Power Secondary Oscillator enables a 32.768 kHz watch crystal to be attached to the dsPIC33F device as a secondary crystal clock source for low-power operation. </a:t>
            </a:r>
          </a:p>
          <a:p>
            <a:r>
              <a:rPr lang="en-US" dirty="0" smtClean="0"/>
              <a:t>It uses the </a:t>
            </a:r>
            <a:r>
              <a:rPr lang="en-US" dirty="0" err="1" smtClean="0"/>
              <a:t>SOSCIand</a:t>
            </a:r>
            <a:r>
              <a:rPr lang="en-US" dirty="0" smtClean="0"/>
              <a:t> </a:t>
            </a:r>
            <a:r>
              <a:rPr lang="en-US" dirty="0" err="1" smtClean="0"/>
              <a:t>SOSCO</a:t>
            </a:r>
            <a:r>
              <a:rPr lang="en-US" dirty="0" smtClean="0"/>
              <a:t> pins. </a:t>
            </a:r>
          </a:p>
          <a:p>
            <a:r>
              <a:rPr lang="en-US" dirty="0" smtClean="0"/>
              <a:t>The Low-Power Secondary Oscillator can also drive Timer1 for Real-Time Clock (</a:t>
            </a:r>
            <a:r>
              <a:rPr lang="en-US" dirty="0" err="1" smtClean="0"/>
              <a:t>RTC</a:t>
            </a:r>
            <a:r>
              <a:rPr lang="en-US" dirty="0" smtClean="0"/>
              <a:t>) applications.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XT and HS Crystal Oscillators</a:t>
            </a:r>
            <a:endParaRPr lang="en-US" dirty="0"/>
          </a:p>
        </p:txBody>
      </p:sp>
      <p:sp>
        <p:nvSpPr>
          <p:cNvPr id="3" name="Content Placeholder 2"/>
          <p:cNvSpPr>
            <a:spLocks noGrp="1"/>
          </p:cNvSpPr>
          <p:nvPr>
            <p:ph idx="1"/>
          </p:nvPr>
        </p:nvSpPr>
        <p:spPr>
          <a:xfrm>
            <a:off x="457200" y="838201"/>
            <a:ext cx="8229600" cy="2667000"/>
          </a:xfrm>
        </p:spPr>
        <p:txBody>
          <a:bodyPr/>
          <a:lstStyle/>
          <a:p>
            <a:r>
              <a:rPr lang="en-US" dirty="0" smtClean="0"/>
              <a:t>XT: medium gain, medium frequency mode used to work with crystal frequencies of 3 to 10 </a:t>
            </a:r>
            <a:r>
              <a:rPr lang="en-US" dirty="0" err="1" smtClean="0"/>
              <a:t>MHz.</a:t>
            </a:r>
            <a:endParaRPr lang="en-US" dirty="0" smtClean="0"/>
          </a:p>
          <a:p>
            <a:r>
              <a:rPr lang="en-US" dirty="0" smtClean="0"/>
              <a:t>HS: high-gain, high-frequency mode used to work with crystal frequencies of 10 to 40 </a:t>
            </a:r>
            <a:r>
              <a:rPr lang="en-US" dirty="0" err="1" smtClean="0"/>
              <a:t>MHz.</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143000" y="3562350"/>
            <a:ext cx="6991350" cy="32956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457200" y="76701"/>
            <a:ext cx="8229600" cy="6781299"/>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Phased Locked Loop Operation</a:t>
            </a:r>
            <a:endParaRPr lang="en-US" dirty="0"/>
          </a:p>
        </p:txBody>
      </p:sp>
      <p:sp>
        <p:nvSpPr>
          <p:cNvPr id="3" name="Content Placeholder 2"/>
          <p:cNvSpPr>
            <a:spLocks noGrp="1"/>
          </p:cNvSpPr>
          <p:nvPr>
            <p:ph idx="1"/>
          </p:nvPr>
        </p:nvSpPr>
        <p:spPr>
          <a:xfrm>
            <a:off x="457200" y="4800600"/>
            <a:ext cx="8229600" cy="1676400"/>
          </a:xfrm>
        </p:spPr>
        <p:txBody>
          <a:bodyPr>
            <a:normAutofit fontScale="92500" lnSpcReduction="20000"/>
          </a:bodyPr>
          <a:lstStyle/>
          <a:p>
            <a:r>
              <a:rPr lang="en-US" dirty="0" smtClean="0"/>
              <a:t>A </a:t>
            </a:r>
            <a:r>
              <a:rPr lang="en-US" dirty="0" err="1" smtClean="0"/>
              <a:t>PLL</a:t>
            </a:r>
            <a:r>
              <a:rPr lang="en-US" dirty="0" smtClean="0"/>
              <a:t> is used to increase the source clocks frequency. </a:t>
            </a:r>
          </a:p>
          <a:p>
            <a:r>
              <a:rPr lang="en-US" dirty="0" smtClean="0"/>
              <a:t>The lowest frequency in is 1.6 MHz that can be boosted to 80 MHz</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609600" y="838199"/>
            <a:ext cx="7696200" cy="388645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FOSC Main Oscillator </a:t>
            </a:r>
            <a:endParaRPr lang="en-US" dirty="0"/>
          </a:p>
        </p:txBody>
      </p:sp>
      <p:pic>
        <p:nvPicPr>
          <p:cNvPr id="7170" name="Picture 2"/>
          <p:cNvPicPr>
            <a:picLocks noChangeAspect="1" noChangeArrowheads="1"/>
          </p:cNvPicPr>
          <p:nvPr>
            <p:custDataLst>
              <p:tags r:id="rId2"/>
            </p:custDataLst>
          </p:nvPr>
        </p:nvPicPr>
        <p:blipFill>
          <a:blip r:embed="rId5" cstate="print"/>
          <a:srcRect/>
          <a:stretch>
            <a:fillRect/>
          </a:stretch>
        </p:blipFill>
        <p:spPr bwMode="auto">
          <a:xfrm>
            <a:off x="1" y="1524000"/>
            <a:ext cx="9144000" cy="28670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1143000"/>
          </a:xfrm>
        </p:spPr>
        <p:txBody>
          <a:bodyPr/>
          <a:lstStyle/>
          <a:p>
            <a:r>
              <a:rPr lang="en-US" dirty="0" smtClean="0"/>
              <a:t>FWDT Watch Dog</a:t>
            </a:r>
            <a:endParaRPr lang="en-US" dirty="0"/>
          </a:p>
        </p:txBody>
      </p:sp>
      <p:pic>
        <p:nvPicPr>
          <p:cNvPr id="8194" name="Picture 2"/>
          <p:cNvPicPr>
            <a:picLocks noChangeAspect="1" noChangeArrowheads="1"/>
          </p:cNvPicPr>
          <p:nvPr>
            <p:custDataLst>
              <p:tags r:id="rId2"/>
            </p:custDataLst>
          </p:nvPr>
        </p:nvPicPr>
        <p:blipFill>
          <a:blip r:embed="rId5" cstate="print"/>
          <a:srcRect/>
          <a:stretch>
            <a:fillRect/>
          </a:stretch>
        </p:blipFill>
        <p:spPr bwMode="auto">
          <a:xfrm>
            <a:off x="152400" y="1295400"/>
            <a:ext cx="8763000" cy="5105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4" cstate="print"/>
          <a:srcRect/>
          <a:stretch>
            <a:fillRect/>
          </a:stretch>
        </p:blipFill>
        <p:spPr bwMode="auto">
          <a:xfrm>
            <a:off x="0" y="2819400"/>
            <a:ext cx="5334000" cy="2187543"/>
          </a:xfrm>
          <a:prstGeom prst="rect">
            <a:avLst/>
          </a:prstGeom>
          <a:noFill/>
          <a:ln w="9525">
            <a:noFill/>
            <a:miter lim="800000"/>
            <a:headEnd/>
            <a:tailEnd/>
          </a:ln>
        </p:spPr>
      </p:pic>
      <p:sp>
        <p:nvSpPr>
          <p:cNvPr id="2" name="Title 1"/>
          <p:cNvSpPr>
            <a:spLocks noGrp="1"/>
          </p:cNvSpPr>
          <p:nvPr>
            <p:ph type="title"/>
            <p:custDataLst>
              <p:tags r:id="rId1"/>
            </p:custDataLst>
          </p:nvPr>
        </p:nvSpPr>
        <p:spPr>
          <a:xfrm>
            <a:off x="228600" y="0"/>
            <a:ext cx="3657600" cy="2362200"/>
          </a:xfrm>
        </p:spPr>
        <p:txBody>
          <a:bodyPr>
            <a:normAutofit/>
          </a:bodyPr>
          <a:lstStyle/>
          <a:p>
            <a:r>
              <a:rPr lang="en-US" dirty="0" smtClean="0"/>
              <a:t>dsPIC33 Program Memory</a:t>
            </a:r>
            <a:endParaRPr lang="en-US" dirty="0"/>
          </a:p>
        </p:txBody>
      </p:sp>
      <p:pic>
        <p:nvPicPr>
          <p:cNvPr id="3" name="Picture 2"/>
          <p:cNvPicPr>
            <a:picLocks noChangeAspect="1" noChangeArrowheads="1"/>
          </p:cNvPicPr>
          <p:nvPr/>
        </p:nvPicPr>
        <p:blipFill>
          <a:blip r:embed="rId5" cstate="print"/>
          <a:srcRect/>
          <a:stretch>
            <a:fillRect/>
          </a:stretch>
        </p:blipFill>
        <p:spPr bwMode="auto">
          <a:xfrm>
            <a:off x="4914900" y="0"/>
            <a:ext cx="42291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 SYSTEM</a:t>
            </a:r>
            <a:endParaRPr lang="en-US" dirty="0"/>
          </a:p>
        </p:txBody>
      </p:sp>
      <p:sp>
        <p:nvSpPr>
          <p:cNvPr id="3" name="Content Placeholder 2"/>
          <p:cNvSpPr>
            <a:spLocks noGrp="1"/>
          </p:cNvSpPr>
          <p:nvPr>
            <p:ph idx="1"/>
          </p:nvPr>
        </p:nvSpPr>
        <p:spPr>
          <a:xfrm>
            <a:off x="457200" y="5105400"/>
            <a:ext cx="8229600" cy="1020763"/>
          </a:xfrm>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6" y="1371600"/>
            <a:ext cx="9208395"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2876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FPWRT Power on Reset Hold</a:t>
            </a:r>
            <a:endParaRPr lang="en-US" dirty="0"/>
          </a:p>
        </p:txBody>
      </p:sp>
      <p:pic>
        <p:nvPicPr>
          <p:cNvPr id="9218" name="Picture 2"/>
          <p:cNvPicPr>
            <a:picLocks noChangeAspect="1" noChangeArrowheads="1"/>
          </p:cNvPicPr>
          <p:nvPr>
            <p:custDataLst>
              <p:tags r:id="rId2"/>
            </p:custDataLst>
          </p:nvPr>
        </p:nvPicPr>
        <p:blipFill>
          <a:blip r:embed="rId5" cstate="print"/>
          <a:srcRect/>
          <a:stretch>
            <a:fillRect/>
          </a:stretch>
        </p:blipFill>
        <p:spPr bwMode="auto">
          <a:xfrm>
            <a:off x="200025" y="2286000"/>
            <a:ext cx="8743950" cy="2286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FICD In Circuit Debugging </a:t>
            </a:r>
            <a:endParaRPr lang="en-US" dirty="0"/>
          </a:p>
        </p:txBody>
      </p:sp>
      <p:pic>
        <p:nvPicPr>
          <p:cNvPr id="10242" name="Picture 2"/>
          <p:cNvPicPr>
            <a:picLocks noChangeAspect="1" noChangeArrowheads="1"/>
          </p:cNvPicPr>
          <p:nvPr>
            <p:custDataLst>
              <p:tags r:id="rId2"/>
            </p:custDataLst>
          </p:nvPr>
        </p:nvPicPr>
        <p:blipFill>
          <a:blip r:embed="rId5" cstate="print"/>
          <a:srcRect/>
          <a:stretch>
            <a:fillRect/>
          </a:stretch>
        </p:blipFill>
        <p:spPr bwMode="auto">
          <a:xfrm>
            <a:off x="0" y="2185614"/>
            <a:ext cx="9144000" cy="2086349"/>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1143000"/>
          </a:xfrm>
        </p:spPr>
        <p:txBody>
          <a:bodyPr/>
          <a:lstStyle/>
          <a:p>
            <a:r>
              <a:rPr lang="en-US" dirty="0" smtClean="0"/>
              <a:t>Configuration Method Options</a:t>
            </a:r>
            <a:endParaRPr lang="en-US" dirty="0"/>
          </a:p>
        </p:txBody>
      </p:sp>
      <p:sp>
        <p:nvSpPr>
          <p:cNvPr id="3" name="Content Placeholder 2"/>
          <p:cNvSpPr>
            <a:spLocks noGrp="1"/>
          </p:cNvSpPr>
          <p:nvPr>
            <p:ph idx="1"/>
            <p:custDataLst>
              <p:tags r:id="rId2"/>
            </p:custDataLst>
          </p:nvPr>
        </p:nvSpPr>
        <p:spPr>
          <a:xfrm>
            <a:off x="457200" y="914400"/>
            <a:ext cx="8229600" cy="5638800"/>
          </a:xfrm>
        </p:spPr>
        <p:txBody>
          <a:bodyPr>
            <a:normAutofit/>
          </a:bodyPr>
          <a:lstStyle/>
          <a:p>
            <a:r>
              <a:rPr lang="en-US" dirty="0" smtClean="0"/>
              <a:t>In MPLAB X you must set configuration bits in code</a:t>
            </a:r>
          </a:p>
          <a:p>
            <a:r>
              <a:rPr lang="en-US" dirty="0" smtClean="0"/>
              <a:t>There are two methods of setting configuration bits in code</a:t>
            </a:r>
          </a:p>
          <a:p>
            <a:pPr lvl="1"/>
            <a:r>
              <a:rPr lang="en-US" dirty="0" smtClean="0"/>
              <a:t>Macros that are defined in the header for the device </a:t>
            </a:r>
          </a:p>
          <a:p>
            <a:pPr lvl="1"/>
            <a:r>
              <a:rPr lang="en-US" dirty="0"/>
              <a:t>p</a:t>
            </a:r>
            <a:r>
              <a:rPr lang="en-US" dirty="0" smtClean="0"/>
              <a:t>ragma# statements </a:t>
            </a:r>
          </a:p>
          <a:p>
            <a:r>
              <a:rPr lang="en-US" dirty="0" smtClean="0"/>
              <a:t>MPLAB X provides a way of viewing and generating pragma statements.  </a:t>
            </a:r>
            <a:r>
              <a:rPr lang="en-US" dirty="0" smtClean="0"/>
              <a:t>Access it by going to Window-&gt;PIC </a:t>
            </a:r>
            <a:r>
              <a:rPr lang="en-US" dirty="0" err="1" smtClean="0"/>
              <a:t>MemoryViews</a:t>
            </a:r>
            <a:r>
              <a:rPr lang="en-US" dirty="0" smtClean="0"/>
              <a:t>-&gt;</a:t>
            </a:r>
            <a:r>
              <a:rPr lang="en-US" dirty="0" err="1" smtClean="0"/>
              <a:t>ConfigurationBits</a:t>
            </a: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1143000"/>
          </a:xfrm>
        </p:spPr>
        <p:txBody>
          <a:bodyPr>
            <a:normAutofit fontScale="90000"/>
          </a:bodyPr>
          <a:lstStyle/>
          <a:p>
            <a:r>
              <a:rPr lang="en-US" dirty="0" smtClean="0"/>
              <a:t>Using Configuration Macros from </a:t>
            </a:r>
            <a:br>
              <a:rPr lang="en-US" dirty="0" smtClean="0"/>
            </a:br>
            <a:r>
              <a:rPr lang="en-US" dirty="0" smtClean="0"/>
              <a:t>p33FJ256GP710A. h  Header file</a:t>
            </a:r>
            <a:endParaRPr lang="en-US" dirty="0"/>
          </a:p>
        </p:txBody>
      </p:sp>
      <p:sp>
        <p:nvSpPr>
          <p:cNvPr id="4" name="TextBox 3"/>
          <p:cNvSpPr txBox="1"/>
          <p:nvPr>
            <p:custDataLst>
              <p:tags r:id="rId2"/>
            </p:custDataLst>
          </p:nvPr>
        </p:nvSpPr>
        <p:spPr>
          <a:xfrm>
            <a:off x="0" y="1143000"/>
            <a:ext cx="8610600" cy="3416320"/>
          </a:xfrm>
          <a:prstGeom prst="rect">
            <a:avLst/>
          </a:prstGeom>
          <a:noFill/>
        </p:spPr>
        <p:txBody>
          <a:bodyPr wrap="square" rtlCol="0">
            <a:spAutoFit/>
          </a:bodyPr>
          <a:lstStyle/>
          <a:p>
            <a:r>
              <a:rPr lang="en-US" dirty="0" smtClean="0"/>
              <a:t>/* Register FOSC (0xf80008)	*/</a:t>
            </a:r>
          </a:p>
          <a:p>
            <a:r>
              <a:rPr lang="en-US" dirty="0" smtClean="0"/>
              <a:t>extern __attribute__((space(</a:t>
            </a:r>
            <a:r>
              <a:rPr lang="en-US" dirty="0" err="1" smtClean="0"/>
              <a:t>prog</a:t>
            </a:r>
            <a:r>
              <a:rPr lang="en-US" dirty="0" smtClean="0"/>
              <a:t>))) </a:t>
            </a:r>
            <a:r>
              <a:rPr lang="en-US" dirty="0" err="1" smtClean="0"/>
              <a:t>int</a:t>
            </a:r>
            <a:r>
              <a:rPr lang="en-US" dirty="0" smtClean="0"/>
              <a:t> _FOSC;</a:t>
            </a:r>
          </a:p>
          <a:p>
            <a:r>
              <a:rPr lang="en-US" dirty="0" smtClean="0"/>
              <a:t>#define _FOSC(x) __attribute__((section("__</a:t>
            </a:r>
            <a:r>
              <a:rPr lang="en-US" dirty="0" err="1" smtClean="0"/>
              <a:t>FOSC.sec</a:t>
            </a:r>
            <a:r>
              <a:rPr lang="en-US" dirty="0" smtClean="0"/>
              <a:t>"),space(</a:t>
            </a:r>
            <a:r>
              <a:rPr lang="en-US" dirty="0" err="1" smtClean="0"/>
              <a:t>prog</a:t>
            </a:r>
            <a:r>
              <a:rPr lang="en-US" dirty="0" smtClean="0"/>
              <a:t>))) </a:t>
            </a:r>
            <a:r>
              <a:rPr lang="en-US" dirty="0" err="1" smtClean="0"/>
              <a:t>int</a:t>
            </a:r>
            <a:r>
              <a:rPr lang="en-US" dirty="0" smtClean="0"/>
              <a:t> _FOSC = (x);</a:t>
            </a:r>
          </a:p>
          <a:p>
            <a:r>
              <a:rPr lang="en-US" dirty="0" smtClean="0"/>
              <a:t>#define FCKSM_CSECME         0xFF3F</a:t>
            </a:r>
          </a:p>
          <a:p>
            <a:r>
              <a:rPr lang="en-US" dirty="0" smtClean="0"/>
              <a:t>#define FCKSM_CSECMD         0xFF7F</a:t>
            </a:r>
          </a:p>
          <a:p>
            <a:r>
              <a:rPr lang="en-US" dirty="0" smtClean="0"/>
              <a:t>#define FCKSM_CSDCMD         0xFFBF</a:t>
            </a:r>
          </a:p>
          <a:p>
            <a:r>
              <a:rPr lang="en-US" dirty="0" smtClean="0"/>
              <a:t>#define OSCIOFNC_ON          0xFFFB</a:t>
            </a:r>
          </a:p>
          <a:p>
            <a:r>
              <a:rPr lang="en-US" dirty="0" smtClean="0"/>
              <a:t>#define OSCIOFNC_OFF         0xFFFF</a:t>
            </a:r>
          </a:p>
          <a:p>
            <a:r>
              <a:rPr lang="en-US" dirty="0" smtClean="0"/>
              <a:t>#define POSCMD_EC            0xFFFC</a:t>
            </a:r>
          </a:p>
          <a:p>
            <a:r>
              <a:rPr lang="en-US" dirty="0" smtClean="0"/>
              <a:t>#define POSCMD_XT            0xFFFD</a:t>
            </a:r>
          </a:p>
          <a:p>
            <a:r>
              <a:rPr lang="en-US" dirty="0" smtClean="0"/>
              <a:t>#define POSCMD_HS            0xFFFE</a:t>
            </a:r>
          </a:p>
          <a:p>
            <a:r>
              <a:rPr lang="en-US" dirty="0" smtClean="0"/>
              <a:t>#define POSCMD_NONE          0xFFFF</a:t>
            </a:r>
            <a:endParaRPr lang="en-US" dirty="0"/>
          </a:p>
        </p:txBody>
      </p:sp>
      <p:pic>
        <p:nvPicPr>
          <p:cNvPr id="5" name="Picture 2"/>
          <p:cNvPicPr>
            <a:picLocks noChangeAspect="1" noChangeArrowheads="1"/>
          </p:cNvPicPr>
          <p:nvPr>
            <p:custDataLst>
              <p:tags r:id="rId3"/>
            </p:custDataLst>
          </p:nvPr>
        </p:nvPicPr>
        <p:blipFill>
          <a:blip r:embed="rId6" cstate="print"/>
          <a:srcRect/>
          <a:stretch>
            <a:fillRect/>
          </a:stretch>
        </p:blipFill>
        <p:spPr bwMode="auto">
          <a:xfrm>
            <a:off x="1447799" y="4444920"/>
            <a:ext cx="7696201" cy="241308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Pragma</a:t>
            </a:r>
            <a:endParaRPr lang="en-US" dirty="0"/>
          </a:p>
        </p:txBody>
      </p:sp>
      <p:sp>
        <p:nvSpPr>
          <p:cNvPr id="3" name="Content Placeholder 2"/>
          <p:cNvSpPr>
            <a:spLocks noGrp="1"/>
          </p:cNvSpPr>
          <p:nvPr>
            <p:ph idx="1"/>
          </p:nvPr>
        </p:nvSpPr>
        <p:spPr>
          <a:xfrm>
            <a:off x="457200" y="5029200"/>
            <a:ext cx="8229600" cy="1096963"/>
          </a:xfrm>
        </p:spPr>
        <p:txBody>
          <a:bodyPr/>
          <a:lstStyle/>
          <a:p>
            <a:endParaRPr lang="en-US" dirty="0"/>
          </a:p>
        </p:txBody>
      </p:sp>
      <p:sp>
        <p:nvSpPr>
          <p:cNvPr id="4" name="Rectangle 3"/>
          <p:cNvSpPr/>
          <p:nvPr/>
        </p:nvSpPr>
        <p:spPr>
          <a:xfrm>
            <a:off x="685800" y="2136339"/>
            <a:ext cx="7620000" cy="2031325"/>
          </a:xfrm>
          <a:prstGeom prst="rect">
            <a:avLst/>
          </a:prstGeom>
        </p:spPr>
        <p:txBody>
          <a:bodyPr wrap="square">
            <a:spAutoFit/>
          </a:bodyPr>
          <a:lstStyle/>
          <a:p>
            <a:r>
              <a:rPr lang="en-US" dirty="0"/>
              <a:t>// FOSC</a:t>
            </a:r>
          </a:p>
          <a:p>
            <a:r>
              <a:rPr lang="en-US" dirty="0"/>
              <a:t>#pragma </a:t>
            </a:r>
            <a:r>
              <a:rPr lang="en-US" dirty="0" err="1"/>
              <a:t>config</a:t>
            </a:r>
            <a:r>
              <a:rPr lang="en-US" dirty="0"/>
              <a:t> POSCMD = XT              // Primary Oscillator Source (XT Oscillator Mode)</a:t>
            </a:r>
          </a:p>
          <a:p>
            <a:r>
              <a:rPr lang="en-US" dirty="0"/>
              <a:t>#pragma </a:t>
            </a:r>
            <a:r>
              <a:rPr lang="en-US" dirty="0" err="1"/>
              <a:t>config</a:t>
            </a:r>
            <a:r>
              <a:rPr lang="en-US" dirty="0"/>
              <a:t> OSCIOFNC = OFF           // OSC2 Pin Function (OSC2 pin has clock out function)</a:t>
            </a:r>
          </a:p>
          <a:p>
            <a:r>
              <a:rPr lang="en-US" dirty="0"/>
              <a:t>#pragma </a:t>
            </a:r>
            <a:r>
              <a:rPr lang="en-US" dirty="0" err="1"/>
              <a:t>config</a:t>
            </a:r>
            <a:r>
              <a:rPr lang="en-US" dirty="0"/>
              <a:t> FCKSM = CSDCMD           // Clock Switching and Monitor (Both Clock Switching and Fail-Safe Clock Monitor are disabled)</a:t>
            </a:r>
          </a:p>
        </p:txBody>
      </p:sp>
    </p:spTree>
    <p:extLst>
      <p:ext uri="{BB962C8B-B14F-4D97-AF65-F5344CB8AC3E}">
        <p14:creationId xmlns:p14="http://schemas.microsoft.com/office/powerpoint/2010/main" val="1917676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Single Dimensional Arrays </a:t>
            </a:r>
            <a:endParaRPr lang="en-US" dirty="0"/>
          </a:p>
        </p:txBody>
      </p:sp>
      <p:sp>
        <p:nvSpPr>
          <p:cNvPr id="3" name="Content Placeholder 2"/>
          <p:cNvSpPr>
            <a:spLocks noGrp="1"/>
          </p:cNvSpPr>
          <p:nvPr>
            <p:ph idx="1"/>
            <p:custDataLst>
              <p:tags r:id="rId2"/>
            </p:custDataLst>
          </p:nvPr>
        </p:nvSpPr>
        <p:spPr/>
        <p:txBody>
          <a:bodyPr/>
          <a:lstStyle/>
          <a:p>
            <a:r>
              <a:rPr lang="en-US" dirty="0" smtClean="0"/>
              <a:t>Declaration is:    </a:t>
            </a:r>
            <a:r>
              <a:rPr lang="en-US" i="1" dirty="0" smtClean="0"/>
              <a:t>type </a:t>
            </a:r>
            <a:r>
              <a:rPr lang="en-US" i="1" dirty="0" err="1" smtClean="0"/>
              <a:t>var_name</a:t>
            </a:r>
            <a:r>
              <a:rPr lang="en-US" i="1" dirty="0" smtClean="0"/>
              <a:t>[size];</a:t>
            </a:r>
          </a:p>
          <a:p>
            <a:r>
              <a:rPr lang="en-US" dirty="0" smtClean="0"/>
              <a:t>Where type is as detailed above. </a:t>
            </a:r>
          </a:p>
          <a:p>
            <a:r>
              <a:rPr lang="en-US" dirty="0" err="1" smtClean="0"/>
              <a:t>Var_name</a:t>
            </a:r>
            <a:r>
              <a:rPr lang="en-US" dirty="0" smtClean="0"/>
              <a:t> follows the naming convention</a:t>
            </a:r>
          </a:p>
          <a:p>
            <a:r>
              <a:rPr lang="en-US" dirty="0" smtClean="0"/>
              <a:t>Size represents the number in the array.</a:t>
            </a:r>
          </a:p>
          <a:p>
            <a:r>
              <a:rPr lang="en-US" dirty="0" smtClean="0"/>
              <a:t>Example</a:t>
            </a:r>
          </a:p>
          <a:p>
            <a:pPr>
              <a:buNone/>
            </a:pPr>
            <a:r>
              <a:rPr lang="en-US" dirty="0" err="1" smtClean="0"/>
              <a:t>int</a:t>
            </a:r>
            <a:r>
              <a:rPr lang="en-US" dirty="0" smtClean="0"/>
              <a:t> </a:t>
            </a:r>
            <a:r>
              <a:rPr lang="en-US" dirty="0" err="1" smtClean="0"/>
              <a:t>i</a:t>
            </a:r>
            <a:r>
              <a:rPr lang="en-US" dirty="0" smtClean="0"/>
              <a:t>[10];  // declares </a:t>
            </a:r>
            <a:r>
              <a:rPr lang="en-US" dirty="0" err="1" smtClean="0"/>
              <a:t>i</a:t>
            </a:r>
            <a:r>
              <a:rPr lang="en-US" dirty="0" smtClean="0"/>
              <a:t> as an array of 10X16 integers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for Loops</a:t>
            </a:r>
            <a:endParaRPr lang="en-US" dirty="0"/>
          </a:p>
        </p:txBody>
      </p:sp>
      <p:sp>
        <p:nvSpPr>
          <p:cNvPr id="4" name="Content Placeholder 3"/>
          <p:cNvSpPr>
            <a:spLocks noGrp="1"/>
          </p:cNvSpPr>
          <p:nvPr>
            <p:ph idx="1"/>
            <p:custDataLst>
              <p:tags r:id="rId2"/>
            </p:custDataLst>
          </p:nvPr>
        </p:nvSpPr>
        <p:spPr/>
        <p:txBody>
          <a:bodyPr>
            <a:normAutofit lnSpcReduction="10000"/>
          </a:bodyPr>
          <a:lstStyle/>
          <a:p>
            <a:r>
              <a:rPr lang="en-US" dirty="0" smtClean="0"/>
              <a:t>Example</a:t>
            </a:r>
          </a:p>
          <a:p>
            <a:pPr>
              <a:buNone/>
            </a:pPr>
            <a:r>
              <a:rPr lang="en-US" dirty="0" smtClean="0"/>
              <a:t>For (initialization; condition;, increment)</a:t>
            </a:r>
          </a:p>
          <a:p>
            <a:pPr>
              <a:buNone/>
            </a:pPr>
            <a:r>
              <a:rPr lang="en-US" dirty="0" smtClean="0"/>
              <a:t>	{</a:t>
            </a:r>
          </a:p>
          <a:p>
            <a:pPr>
              <a:buNone/>
            </a:pPr>
            <a:r>
              <a:rPr lang="en-US" dirty="0" smtClean="0"/>
              <a:t>		code to be repeated</a:t>
            </a:r>
          </a:p>
          <a:p>
            <a:pPr>
              <a:buNone/>
            </a:pPr>
            <a:r>
              <a:rPr lang="en-US" dirty="0" smtClean="0"/>
              <a:t>	}</a:t>
            </a:r>
          </a:p>
          <a:p>
            <a:r>
              <a:rPr lang="en-US" smtClean="0"/>
              <a:t>Use example </a:t>
            </a:r>
            <a:endParaRPr lang="en-US" dirty="0" smtClean="0"/>
          </a:p>
          <a:p>
            <a:pPr>
              <a:buNone/>
            </a:pPr>
            <a:r>
              <a:rPr lang="en-US" dirty="0" err="1" smtClean="0"/>
              <a:t>int</a:t>
            </a:r>
            <a:r>
              <a:rPr lang="en-US" dirty="0" smtClean="0"/>
              <a:t> num;</a:t>
            </a:r>
          </a:p>
          <a:p>
            <a:pPr>
              <a:buNone/>
            </a:pPr>
            <a:r>
              <a:rPr lang="en-US" dirty="0" smtClean="0"/>
              <a:t>for (num=1; num&lt;1000; num++)</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Incrementing / Decrementing</a:t>
            </a:r>
            <a:endParaRPr lang="en-US" dirty="0"/>
          </a:p>
        </p:txBody>
      </p:sp>
      <p:sp>
        <p:nvSpPr>
          <p:cNvPr id="3" name="Content Placeholder 2"/>
          <p:cNvSpPr>
            <a:spLocks noGrp="1"/>
          </p:cNvSpPr>
          <p:nvPr>
            <p:ph idx="1"/>
            <p:custDataLst>
              <p:tags r:id="rId2"/>
            </p:custDataLst>
          </p:nvPr>
        </p:nvSpPr>
        <p:spPr/>
        <p:txBody>
          <a:bodyPr/>
          <a:lstStyle/>
          <a:p>
            <a:r>
              <a:rPr lang="en-US" dirty="0" smtClean="0"/>
              <a:t>The third entry into the for loop can be any incrementing or decrementing statement, the increments or decrement can be by any value.</a:t>
            </a:r>
          </a:p>
          <a:p>
            <a:r>
              <a:rPr lang="en-US" dirty="0" smtClean="0"/>
              <a:t>Examples</a:t>
            </a:r>
          </a:p>
          <a:p>
            <a:pPr lvl="1">
              <a:buNone/>
            </a:pPr>
            <a:r>
              <a:rPr lang="en-US" dirty="0" err="1" smtClean="0"/>
              <a:t>i</a:t>
            </a:r>
            <a:r>
              <a:rPr lang="en-US" dirty="0" smtClean="0"/>
              <a:t> =i+1 or </a:t>
            </a:r>
            <a:r>
              <a:rPr lang="en-US" dirty="0" err="1" smtClean="0"/>
              <a:t>i</a:t>
            </a:r>
            <a:r>
              <a:rPr lang="en-US" dirty="0" smtClean="0"/>
              <a:t>++</a:t>
            </a:r>
          </a:p>
          <a:p>
            <a:pPr lvl="1">
              <a:buNone/>
            </a:pPr>
            <a:r>
              <a:rPr lang="en-US" dirty="0" err="1" smtClean="0"/>
              <a:t>i</a:t>
            </a:r>
            <a:r>
              <a:rPr lang="en-US" dirty="0" smtClean="0"/>
              <a:t> = </a:t>
            </a:r>
            <a:r>
              <a:rPr lang="en-US" dirty="0" err="1" smtClean="0"/>
              <a:t>i</a:t>
            </a:r>
            <a:r>
              <a:rPr lang="en-US" dirty="0" smtClean="0"/>
              <a:t> -1 or </a:t>
            </a:r>
            <a:r>
              <a:rPr lang="en-US" dirty="0" err="1" smtClean="0"/>
              <a:t>i</a:t>
            </a:r>
            <a:r>
              <a:rPr lang="en-US" dirty="0" smtClean="0"/>
              <a:t>--</a:t>
            </a:r>
          </a:p>
          <a:p>
            <a:pPr lvl="1">
              <a:buNone/>
            </a:pPr>
            <a:r>
              <a:rPr lang="en-US" dirty="0" err="1" smtClean="0"/>
              <a:t>i</a:t>
            </a:r>
            <a:r>
              <a:rPr lang="en-US" dirty="0" smtClean="0"/>
              <a:t> =</a:t>
            </a:r>
            <a:r>
              <a:rPr lang="en-US" dirty="0" err="1" smtClean="0"/>
              <a:t>i</a:t>
            </a:r>
            <a:r>
              <a:rPr lang="en-US" dirty="0" smtClean="0"/>
              <a:t> +2</a:t>
            </a:r>
          </a:p>
          <a:p>
            <a:pPr lvl="1">
              <a:buNone/>
            </a:pPr>
            <a:r>
              <a:rPr lang="en-US" dirty="0" err="1" smtClean="0"/>
              <a:t>i</a:t>
            </a:r>
            <a:r>
              <a:rPr lang="en-US" dirty="0" smtClean="0"/>
              <a:t> = </a:t>
            </a:r>
            <a:r>
              <a:rPr lang="en-US" dirty="0" err="1" smtClean="0"/>
              <a:t>i</a:t>
            </a:r>
            <a:r>
              <a:rPr lang="en-US" smtClean="0"/>
              <a:t> -5</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Accessing Configuration Memory with Code</a:t>
            </a:r>
            <a:endParaRPr lang="en-US" dirty="0"/>
          </a:p>
        </p:txBody>
      </p:sp>
      <p:sp>
        <p:nvSpPr>
          <p:cNvPr id="3" name="Content Placeholder 2"/>
          <p:cNvSpPr>
            <a:spLocks noGrp="1"/>
          </p:cNvSpPr>
          <p:nvPr>
            <p:ph idx="1"/>
          </p:nvPr>
        </p:nvSpPr>
        <p:spPr/>
        <p:txBody>
          <a:bodyPr/>
          <a:lstStyle/>
          <a:p>
            <a:r>
              <a:rPr lang="en-US" dirty="0" smtClean="0"/>
              <a:t>Memory can only be accessed with special assembly instructions called table read and write instructions</a:t>
            </a:r>
          </a:p>
          <a:p>
            <a:r>
              <a:rPr lang="en-US" dirty="0" smtClean="0"/>
              <a:t>Address is formed with 16 LS bits in a working register and the  8 most MS bits in SFR TBLPAG</a:t>
            </a:r>
          </a:p>
          <a:p>
            <a:r>
              <a:rPr lang="en-US" dirty="0" smtClean="0"/>
              <a:t>Memory is by default 1 at power up and any bit can be set to 0 once per power up cycle </a:t>
            </a:r>
            <a:endParaRPr lang="en-US" dirty="0"/>
          </a:p>
        </p:txBody>
      </p:sp>
    </p:spTree>
    <p:extLst>
      <p:ext uri="{BB962C8B-B14F-4D97-AF65-F5344CB8AC3E}">
        <p14:creationId xmlns:p14="http://schemas.microsoft.com/office/powerpoint/2010/main" val="325427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1143000"/>
          </a:xfrm>
        </p:spPr>
        <p:txBody>
          <a:bodyPr/>
          <a:lstStyle/>
          <a:p>
            <a:r>
              <a:rPr lang="en-US" dirty="0" smtClean="0"/>
              <a:t>Configuration Bits </a:t>
            </a:r>
            <a:endParaRPr lang="en-US" dirty="0"/>
          </a:p>
        </p:txBody>
      </p:sp>
      <p:pic>
        <p:nvPicPr>
          <p:cNvPr id="2050" name="Picture 2"/>
          <p:cNvPicPr>
            <a:picLocks noChangeAspect="1" noChangeArrowheads="1"/>
          </p:cNvPicPr>
          <p:nvPr>
            <p:custDataLst>
              <p:tags r:id="rId2"/>
            </p:custDataLst>
          </p:nvPr>
        </p:nvPicPr>
        <p:blipFill>
          <a:blip r:embed="rId5" cstate="print"/>
          <a:srcRect/>
          <a:stretch>
            <a:fillRect/>
          </a:stretch>
        </p:blipFill>
        <p:spPr bwMode="auto">
          <a:xfrm>
            <a:off x="19050" y="881063"/>
            <a:ext cx="9105900" cy="509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1143000"/>
          </a:xfrm>
        </p:spPr>
        <p:txBody>
          <a:bodyPr/>
          <a:lstStyle/>
          <a:p>
            <a:r>
              <a:rPr lang="en-US" dirty="0" smtClean="0"/>
              <a:t>FBS Boot Sector Configuration</a:t>
            </a:r>
            <a:endParaRPr lang="en-US" dirty="0"/>
          </a:p>
        </p:txBody>
      </p:sp>
      <p:pic>
        <p:nvPicPr>
          <p:cNvPr id="3074" name="Picture 2"/>
          <p:cNvPicPr>
            <a:picLocks noChangeAspect="1" noChangeArrowheads="1"/>
          </p:cNvPicPr>
          <p:nvPr>
            <p:custDataLst>
              <p:tags r:id="rId2"/>
            </p:custDataLst>
          </p:nvPr>
        </p:nvPicPr>
        <p:blipFill>
          <a:blip r:embed="rId5" cstate="print"/>
          <a:srcRect/>
          <a:stretch>
            <a:fillRect/>
          </a:stretch>
        </p:blipFill>
        <p:spPr bwMode="auto">
          <a:xfrm>
            <a:off x="838200" y="838200"/>
            <a:ext cx="7300913" cy="58271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rot="10800000" flipV="1">
            <a:off x="6553200" y="533400"/>
            <a:ext cx="2438400" cy="3078162"/>
          </a:xfrm>
        </p:spPr>
        <p:txBody>
          <a:bodyPr>
            <a:normAutofit fontScale="90000"/>
          </a:bodyPr>
          <a:lstStyle/>
          <a:p>
            <a:r>
              <a:rPr lang="en-US" dirty="0" err="1" smtClean="0"/>
              <a:t>FSS</a:t>
            </a:r>
            <a:r>
              <a:rPr lang="en-US" dirty="0" smtClean="0"/>
              <a:t/>
            </a:r>
            <a:br>
              <a:rPr lang="en-US" dirty="0" smtClean="0"/>
            </a:br>
            <a:r>
              <a:rPr lang="en-US" b="1" dirty="0" smtClean="0"/>
              <a:t>Secure Code Segment</a:t>
            </a:r>
            <a:r>
              <a:rPr lang="en-US" dirty="0" smtClean="0"/>
              <a:t/>
            </a:r>
            <a:br>
              <a:rPr lang="en-US" dirty="0" smtClean="0"/>
            </a:br>
            <a:endParaRPr lang="en-US" dirty="0"/>
          </a:p>
        </p:txBody>
      </p:sp>
      <p:pic>
        <p:nvPicPr>
          <p:cNvPr id="4099" name="Picture 3"/>
          <p:cNvPicPr>
            <a:picLocks noChangeAspect="1" noChangeArrowheads="1"/>
          </p:cNvPicPr>
          <p:nvPr>
            <p:custDataLst>
              <p:tags r:id="rId2"/>
            </p:custDataLst>
          </p:nvPr>
        </p:nvPicPr>
        <p:blipFill>
          <a:blip r:embed="rId5" cstate="print"/>
          <a:srcRect/>
          <a:stretch>
            <a:fillRect/>
          </a:stretch>
        </p:blipFill>
        <p:spPr bwMode="auto">
          <a:xfrm>
            <a:off x="0" y="0"/>
            <a:ext cx="6858000" cy="6858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FGS General Segment </a:t>
            </a:r>
            <a:endParaRPr lang="en-US" dirty="0"/>
          </a:p>
        </p:txBody>
      </p:sp>
      <p:pic>
        <p:nvPicPr>
          <p:cNvPr id="5122" name="Picture 2"/>
          <p:cNvPicPr>
            <a:picLocks noChangeAspect="1" noChangeArrowheads="1"/>
          </p:cNvPicPr>
          <p:nvPr>
            <p:custDataLst>
              <p:tags r:id="rId2"/>
            </p:custDataLst>
          </p:nvPr>
        </p:nvPicPr>
        <p:blipFill>
          <a:blip r:embed="rId5" cstate="print"/>
          <a:srcRect/>
          <a:stretch>
            <a:fillRect/>
          </a:stretch>
        </p:blipFill>
        <p:spPr bwMode="auto">
          <a:xfrm>
            <a:off x="680" y="2362200"/>
            <a:ext cx="9127672" cy="2286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FOSCSEL Oscillator Selection</a:t>
            </a:r>
            <a:endParaRPr lang="en-US" dirty="0"/>
          </a:p>
        </p:txBody>
      </p:sp>
      <p:pic>
        <p:nvPicPr>
          <p:cNvPr id="6146" name="Picture 2"/>
          <p:cNvPicPr>
            <a:picLocks noChangeAspect="1" noChangeArrowheads="1"/>
          </p:cNvPicPr>
          <p:nvPr>
            <p:custDataLst>
              <p:tags r:id="rId2"/>
            </p:custDataLst>
          </p:nvPr>
        </p:nvPicPr>
        <p:blipFill>
          <a:blip r:embed="rId5" cstate="print"/>
          <a:srcRect/>
          <a:stretch>
            <a:fillRect/>
          </a:stretch>
        </p:blipFill>
        <p:spPr bwMode="auto">
          <a:xfrm>
            <a:off x="-44294" y="1752600"/>
            <a:ext cx="9035893" cy="3281371"/>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Clock Start UP</a:t>
            </a:r>
            <a:endParaRPr lang="en-US" dirty="0"/>
          </a:p>
        </p:txBody>
      </p:sp>
      <p:sp>
        <p:nvSpPr>
          <p:cNvPr id="3" name="Content Placeholder 2"/>
          <p:cNvSpPr>
            <a:spLocks noGrp="1"/>
          </p:cNvSpPr>
          <p:nvPr>
            <p:ph idx="1"/>
          </p:nvPr>
        </p:nvSpPr>
        <p:spPr>
          <a:xfrm>
            <a:off x="304800" y="5791200"/>
            <a:ext cx="8229600" cy="1066800"/>
          </a:xfrm>
        </p:spPr>
        <p:txBody>
          <a:bodyPr>
            <a:normAutofit lnSpcReduction="10000"/>
          </a:bodyPr>
          <a:lstStyle/>
          <a:p>
            <a:r>
              <a:rPr lang="en-US" dirty="0" err="1" smtClean="0"/>
              <a:t>Vih</a:t>
            </a:r>
            <a:r>
              <a:rPr lang="en-US" dirty="0" smtClean="0"/>
              <a:t> = . 7Vdd</a:t>
            </a:r>
          </a:p>
          <a:p>
            <a:r>
              <a:rPr lang="en-US" dirty="0" err="1" smtClean="0"/>
              <a:t>Vil</a:t>
            </a:r>
            <a:r>
              <a:rPr lang="en-US" dirty="0" smtClean="0"/>
              <a:t> = .2 </a:t>
            </a:r>
            <a:r>
              <a:rPr lang="en-US" dirty="0" err="1" smtClean="0"/>
              <a:t>Vdd</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52400" y="1202367"/>
            <a:ext cx="8763000" cy="4492330"/>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2960</TotalTime>
  <Words>1376</Words>
  <Application>Microsoft Office PowerPoint</Application>
  <PresentationFormat>On-screen Show (4:3)</PresentationFormat>
  <Paragraphs>158</Paragraphs>
  <Slides>28</Slides>
  <Notes>19</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CPE 490 Embedded Systems</vt:lpstr>
      <vt:lpstr>dsPIC33 Program Memory</vt:lpstr>
      <vt:lpstr>Accessing Configuration Memory with Code</vt:lpstr>
      <vt:lpstr>Configuration Bits </vt:lpstr>
      <vt:lpstr>FBS Boot Sector Configuration</vt:lpstr>
      <vt:lpstr>FSS Secure Code Segment </vt:lpstr>
      <vt:lpstr>FGS General Segment </vt:lpstr>
      <vt:lpstr>FOSCSEL Oscillator Selection</vt:lpstr>
      <vt:lpstr>Clock Start UP</vt:lpstr>
      <vt:lpstr>Scope Capture of Osc Startup</vt:lpstr>
      <vt:lpstr>FRC Oscillator Options</vt:lpstr>
      <vt:lpstr>External Clock (EC) option</vt:lpstr>
      <vt:lpstr>Low Power RC Oscillator </vt:lpstr>
      <vt:lpstr>Secondary Low Power Oscillator</vt:lpstr>
      <vt:lpstr>XT and HS Crystal Oscillators</vt:lpstr>
      <vt:lpstr>PowerPoint Presentation</vt:lpstr>
      <vt:lpstr>Phased Locked Loop Operation</vt:lpstr>
      <vt:lpstr>FOSC Main Oscillator </vt:lpstr>
      <vt:lpstr>FWDT Watch Dog</vt:lpstr>
      <vt:lpstr>RESET SYSTEM</vt:lpstr>
      <vt:lpstr>FPWRT Power on Reset Hold</vt:lpstr>
      <vt:lpstr>FICD In Circuit Debugging </vt:lpstr>
      <vt:lpstr>Configuration Method Options</vt:lpstr>
      <vt:lpstr>Using Configuration Macros from  p33FJ256GP710A. h  Header file</vt:lpstr>
      <vt:lpstr>Using Pragma</vt:lpstr>
      <vt:lpstr>Single Dimensional Arrays </vt:lpstr>
      <vt:lpstr>for Loops</vt:lpstr>
      <vt:lpstr>Incrementing / Decrementing</vt:lpstr>
    </vt:vector>
  </TitlesOfParts>
  <Company>Geneva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wdbarlow</dc:creator>
  <cp:lastModifiedBy>William D Barlow</cp:lastModifiedBy>
  <cp:revision>221</cp:revision>
  <dcterms:created xsi:type="dcterms:W3CDTF">2010-08-12T20:36:28Z</dcterms:created>
  <dcterms:modified xsi:type="dcterms:W3CDTF">2014-01-30T16:15:27Z</dcterms:modified>
</cp:coreProperties>
</file>