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352" r:id="rId3"/>
    <p:sldId id="353" r:id="rId4"/>
    <p:sldId id="354" r:id="rId5"/>
    <p:sldId id="355" r:id="rId6"/>
    <p:sldId id="325" r:id="rId7"/>
    <p:sldId id="323" r:id="rId8"/>
    <p:sldId id="324"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Lst>
  <p:sldSz cx="9144000" cy="6858000" type="screen4x3"/>
  <p:notesSz cx="6950075" cy="92360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800" autoAdjust="0"/>
  </p:normalViewPr>
  <p:slideViewPr>
    <p:cSldViewPr>
      <p:cViewPr varScale="1">
        <p:scale>
          <a:sx n="58" d="100"/>
          <a:sy n="58" d="100"/>
        </p:scale>
        <p:origin x="-14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70195-73DB-4AB0-B6D4-7B9DD74CFD2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39C8EEA-11DF-4AE1-AB53-19599A66B7F8}">
      <dgm:prSet phldrT="[Text]"/>
      <dgm:spPr/>
      <dgm:t>
        <a:bodyPr/>
        <a:lstStyle/>
        <a:p>
          <a:r>
            <a:rPr lang="en-US" dirty="0" smtClean="0"/>
            <a:t>Define Task</a:t>
          </a:r>
          <a:endParaRPr lang="en-US" dirty="0"/>
        </a:p>
      </dgm:t>
    </dgm:pt>
    <dgm:pt modelId="{C7917AF0-C0A0-4829-97A0-A5DA03038EAF}" type="parTrans" cxnId="{6196BEAF-7DFD-479A-B2D2-CF620A4F5D45}">
      <dgm:prSet/>
      <dgm:spPr/>
      <dgm:t>
        <a:bodyPr/>
        <a:lstStyle/>
        <a:p>
          <a:endParaRPr lang="en-US"/>
        </a:p>
      </dgm:t>
    </dgm:pt>
    <dgm:pt modelId="{C11DD006-47D7-4B89-AD4F-8C92C2B1DA20}" type="sibTrans" cxnId="{6196BEAF-7DFD-479A-B2D2-CF620A4F5D45}">
      <dgm:prSet/>
      <dgm:spPr/>
      <dgm:t>
        <a:bodyPr/>
        <a:lstStyle/>
        <a:p>
          <a:endParaRPr lang="en-US"/>
        </a:p>
      </dgm:t>
    </dgm:pt>
    <dgm:pt modelId="{6A798847-CC4A-49CC-94F3-BC871AC46F4F}">
      <dgm:prSet phldrT="[Text]"/>
      <dgm:spPr/>
      <dgm:t>
        <a:bodyPr/>
        <a:lstStyle/>
        <a:p>
          <a:r>
            <a:rPr lang="en-US" dirty="0" smtClean="0"/>
            <a:t>Create Task #1</a:t>
          </a:r>
          <a:endParaRPr lang="en-US" dirty="0"/>
        </a:p>
      </dgm:t>
    </dgm:pt>
    <dgm:pt modelId="{B17B095D-12FB-414B-92F3-7067058712F3}" type="parTrans" cxnId="{5E77C5E4-4098-40CE-A46D-1933164E9C06}">
      <dgm:prSet/>
      <dgm:spPr/>
      <dgm:t>
        <a:bodyPr/>
        <a:lstStyle/>
        <a:p>
          <a:endParaRPr lang="en-US"/>
        </a:p>
      </dgm:t>
    </dgm:pt>
    <dgm:pt modelId="{48579E05-F324-4E11-B23C-C543FA9F9895}" type="sibTrans" cxnId="{5E77C5E4-4098-40CE-A46D-1933164E9C06}">
      <dgm:prSet/>
      <dgm:spPr/>
      <dgm:t>
        <a:bodyPr/>
        <a:lstStyle/>
        <a:p>
          <a:endParaRPr lang="en-US"/>
        </a:p>
      </dgm:t>
    </dgm:pt>
    <dgm:pt modelId="{DA025E55-CD7D-40F0-8F8E-1929F6C322DE}">
      <dgm:prSet phldrT="[Text]"/>
      <dgm:spPr/>
      <dgm:t>
        <a:bodyPr/>
        <a:lstStyle/>
        <a:p>
          <a:r>
            <a:rPr lang="en-US" dirty="0" smtClean="0"/>
            <a:t>Create Task #2</a:t>
          </a:r>
          <a:endParaRPr lang="en-US" dirty="0"/>
        </a:p>
      </dgm:t>
    </dgm:pt>
    <dgm:pt modelId="{0CCD81FB-5CE4-4159-B210-83624762AC9D}" type="parTrans" cxnId="{DB587B78-0058-4609-AD90-D32B234570DE}">
      <dgm:prSet/>
      <dgm:spPr/>
      <dgm:t>
        <a:bodyPr/>
        <a:lstStyle/>
        <a:p>
          <a:endParaRPr lang="en-US"/>
        </a:p>
      </dgm:t>
    </dgm:pt>
    <dgm:pt modelId="{398EE116-D14D-48F4-952A-85E80DCAF83C}" type="sibTrans" cxnId="{DB587B78-0058-4609-AD90-D32B234570DE}">
      <dgm:prSet/>
      <dgm:spPr/>
      <dgm:t>
        <a:bodyPr/>
        <a:lstStyle/>
        <a:p>
          <a:endParaRPr lang="en-US"/>
        </a:p>
      </dgm:t>
    </dgm:pt>
    <dgm:pt modelId="{5895B993-106C-411B-A75F-BDD9613D9ADD}" type="pres">
      <dgm:prSet presAssocID="{4BD70195-73DB-4AB0-B6D4-7B9DD74CFD2A}" presName="hierChild1" presStyleCnt="0">
        <dgm:presLayoutVars>
          <dgm:chPref val="1"/>
          <dgm:dir/>
          <dgm:animOne val="branch"/>
          <dgm:animLvl val="lvl"/>
          <dgm:resizeHandles/>
        </dgm:presLayoutVars>
      </dgm:prSet>
      <dgm:spPr/>
    </dgm:pt>
    <dgm:pt modelId="{5CF880CE-1E47-4719-84A3-6072E8E631E1}" type="pres">
      <dgm:prSet presAssocID="{139C8EEA-11DF-4AE1-AB53-19599A66B7F8}" presName="hierRoot1" presStyleCnt="0"/>
      <dgm:spPr/>
    </dgm:pt>
    <dgm:pt modelId="{0F478458-BDC9-44A3-B85C-755882D3B680}" type="pres">
      <dgm:prSet presAssocID="{139C8EEA-11DF-4AE1-AB53-19599A66B7F8}" presName="composite" presStyleCnt="0"/>
      <dgm:spPr/>
    </dgm:pt>
    <dgm:pt modelId="{F690CB35-E1B7-4FFB-8500-957FAB70C2DC}" type="pres">
      <dgm:prSet presAssocID="{139C8EEA-11DF-4AE1-AB53-19599A66B7F8}" presName="background" presStyleLbl="node0" presStyleIdx="0" presStyleCnt="1"/>
      <dgm:spPr/>
    </dgm:pt>
    <dgm:pt modelId="{FCDD350A-7039-4B00-B471-00EFBFAC7C2B}" type="pres">
      <dgm:prSet presAssocID="{139C8EEA-11DF-4AE1-AB53-19599A66B7F8}" presName="text" presStyleLbl="fgAcc0" presStyleIdx="0" presStyleCnt="1">
        <dgm:presLayoutVars>
          <dgm:chPref val="3"/>
        </dgm:presLayoutVars>
      </dgm:prSet>
      <dgm:spPr/>
      <dgm:t>
        <a:bodyPr/>
        <a:lstStyle/>
        <a:p>
          <a:endParaRPr lang="en-US"/>
        </a:p>
      </dgm:t>
    </dgm:pt>
    <dgm:pt modelId="{02672703-83E0-404E-8F13-D9D6C87C2E72}" type="pres">
      <dgm:prSet presAssocID="{139C8EEA-11DF-4AE1-AB53-19599A66B7F8}" presName="hierChild2" presStyleCnt="0"/>
      <dgm:spPr/>
    </dgm:pt>
    <dgm:pt modelId="{9D3559DF-9F16-416B-982B-107AE3C0E64A}" type="pres">
      <dgm:prSet presAssocID="{B17B095D-12FB-414B-92F3-7067058712F3}" presName="Name10" presStyleLbl="parChTrans1D2" presStyleIdx="0" presStyleCnt="2"/>
      <dgm:spPr/>
    </dgm:pt>
    <dgm:pt modelId="{B23C67F1-51CB-46A3-A83A-B105999F3184}" type="pres">
      <dgm:prSet presAssocID="{6A798847-CC4A-49CC-94F3-BC871AC46F4F}" presName="hierRoot2" presStyleCnt="0"/>
      <dgm:spPr/>
    </dgm:pt>
    <dgm:pt modelId="{5371A584-2F69-4354-8E16-17F94204B108}" type="pres">
      <dgm:prSet presAssocID="{6A798847-CC4A-49CC-94F3-BC871AC46F4F}" presName="composite2" presStyleCnt="0"/>
      <dgm:spPr/>
    </dgm:pt>
    <dgm:pt modelId="{8C7B29BA-294B-4C54-9CAE-94C3419379DB}" type="pres">
      <dgm:prSet presAssocID="{6A798847-CC4A-49CC-94F3-BC871AC46F4F}" presName="background2" presStyleLbl="node2" presStyleIdx="0" presStyleCnt="2"/>
      <dgm:spPr/>
    </dgm:pt>
    <dgm:pt modelId="{37E7138F-5D2F-427A-83F6-B8A6F6E979DF}" type="pres">
      <dgm:prSet presAssocID="{6A798847-CC4A-49CC-94F3-BC871AC46F4F}" presName="text2" presStyleLbl="fgAcc2" presStyleIdx="0" presStyleCnt="2">
        <dgm:presLayoutVars>
          <dgm:chPref val="3"/>
        </dgm:presLayoutVars>
      </dgm:prSet>
      <dgm:spPr/>
      <dgm:t>
        <a:bodyPr/>
        <a:lstStyle/>
        <a:p>
          <a:endParaRPr lang="en-US"/>
        </a:p>
      </dgm:t>
    </dgm:pt>
    <dgm:pt modelId="{A67D4A06-EEEC-4150-9FBC-954AD52A2CBD}" type="pres">
      <dgm:prSet presAssocID="{6A798847-CC4A-49CC-94F3-BC871AC46F4F}" presName="hierChild3" presStyleCnt="0"/>
      <dgm:spPr/>
    </dgm:pt>
    <dgm:pt modelId="{69029CFB-67C9-4088-883F-C4E94F8C306D}" type="pres">
      <dgm:prSet presAssocID="{0CCD81FB-5CE4-4159-B210-83624762AC9D}" presName="Name10" presStyleLbl="parChTrans1D2" presStyleIdx="1" presStyleCnt="2"/>
      <dgm:spPr/>
    </dgm:pt>
    <dgm:pt modelId="{2F47E27A-378B-4F13-8A61-B6A7463AC114}" type="pres">
      <dgm:prSet presAssocID="{DA025E55-CD7D-40F0-8F8E-1929F6C322DE}" presName="hierRoot2" presStyleCnt="0"/>
      <dgm:spPr/>
    </dgm:pt>
    <dgm:pt modelId="{21B27E40-92D6-460F-BDD5-EDD7687EA258}" type="pres">
      <dgm:prSet presAssocID="{DA025E55-CD7D-40F0-8F8E-1929F6C322DE}" presName="composite2" presStyleCnt="0"/>
      <dgm:spPr/>
    </dgm:pt>
    <dgm:pt modelId="{D96C26E1-6417-4B55-8B13-DB6D51A9B711}" type="pres">
      <dgm:prSet presAssocID="{DA025E55-CD7D-40F0-8F8E-1929F6C322DE}" presName="background2" presStyleLbl="node2" presStyleIdx="1" presStyleCnt="2"/>
      <dgm:spPr/>
    </dgm:pt>
    <dgm:pt modelId="{CE2A55AF-DE65-43C1-89AF-588205AFDAA8}" type="pres">
      <dgm:prSet presAssocID="{DA025E55-CD7D-40F0-8F8E-1929F6C322DE}" presName="text2" presStyleLbl="fgAcc2" presStyleIdx="1" presStyleCnt="2">
        <dgm:presLayoutVars>
          <dgm:chPref val="3"/>
        </dgm:presLayoutVars>
      </dgm:prSet>
      <dgm:spPr/>
      <dgm:t>
        <a:bodyPr/>
        <a:lstStyle/>
        <a:p>
          <a:endParaRPr lang="en-US"/>
        </a:p>
      </dgm:t>
    </dgm:pt>
    <dgm:pt modelId="{4164C8D4-D38C-438C-9B57-DB206844A560}" type="pres">
      <dgm:prSet presAssocID="{DA025E55-CD7D-40F0-8F8E-1929F6C322DE}" presName="hierChild3" presStyleCnt="0"/>
      <dgm:spPr/>
    </dgm:pt>
  </dgm:ptLst>
  <dgm:cxnLst>
    <dgm:cxn modelId="{6196BEAF-7DFD-479A-B2D2-CF620A4F5D45}" srcId="{4BD70195-73DB-4AB0-B6D4-7B9DD74CFD2A}" destId="{139C8EEA-11DF-4AE1-AB53-19599A66B7F8}" srcOrd="0" destOrd="0" parTransId="{C7917AF0-C0A0-4829-97A0-A5DA03038EAF}" sibTransId="{C11DD006-47D7-4B89-AD4F-8C92C2B1DA20}"/>
    <dgm:cxn modelId="{E1B81811-5439-4464-8E4D-58CDFE863F8D}" type="presOf" srcId="{6A798847-CC4A-49CC-94F3-BC871AC46F4F}" destId="{37E7138F-5D2F-427A-83F6-B8A6F6E979DF}" srcOrd="0" destOrd="0" presId="urn:microsoft.com/office/officeart/2005/8/layout/hierarchy1"/>
    <dgm:cxn modelId="{7A96B1BC-49C9-4899-A3FD-168852A18398}" type="presOf" srcId="{B17B095D-12FB-414B-92F3-7067058712F3}" destId="{9D3559DF-9F16-416B-982B-107AE3C0E64A}" srcOrd="0" destOrd="0" presId="urn:microsoft.com/office/officeart/2005/8/layout/hierarchy1"/>
    <dgm:cxn modelId="{71FAF6FF-B7F3-45EA-8119-091EC52E9A07}" type="presOf" srcId="{139C8EEA-11DF-4AE1-AB53-19599A66B7F8}" destId="{FCDD350A-7039-4B00-B471-00EFBFAC7C2B}" srcOrd="0" destOrd="0" presId="urn:microsoft.com/office/officeart/2005/8/layout/hierarchy1"/>
    <dgm:cxn modelId="{F9AEA856-0031-4345-A50B-452FF302546F}" type="presOf" srcId="{0CCD81FB-5CE4-4159-B210-83624762AC9D}" destId="{69029CFB-67C9-4088-883F-C4E94F8C306D}" srcOrd="0" destOrd="0" presId="urn:microsoft.com/office/officeart/2005/8/layout/hierarchy1"/>
    <dgm:cxn modelId="{5E77C5E4-4098-40CE-A46D-1933164E9C06}" srcId="{139C8EEA-11DF-4AE1-AB53-19599A66B7F8}" destId="{6A798847-CC4A-49CC-94F3-BC871AC46F4F}" srcOrd="0" destOrd="0" parTransId="{B17B095D-12FB-414B-92F3-7067058712F3}" sibTransId="{48579E05-F324-4E11-B23C-C543FA9F9895}"/>
    <dgm:cxn modelId="{9EA1CBC2-294C-4EA5-80FA-207C22542C95}" type="presOf" srcId="{4BD70195-73DB-4AB0-B6D4-7B9DD74CFD2A}" destId="{5895B993-106C-411B-A75F-BDD9613D9ADD}" srcOrd="0" destOrd="0" presId="urn:microsoft.com/office/officeart/2005/8/layout/hierarchy1"/>
    <dgm:cxn modelId="{DB587B78-0058-4609-AD90-D32B234570DE}" srcId="{139C8EEA-11DF-4AE1-AB53-19599A66B7F8}" destId="{DA025E55-CD7D-40F0-8F8E-1929F6C322DE}" srcOrd="1" destOrd="0" parTransId="{0CCD81FB-5CE4-4159-B210-83624762AC9D}" sibTransId="{398EE116-D14D-48F4-952A-85E80DCAF83C}"/>
    <dgm:cxn modelId="{ED584400-4192-4760-A1C8-944894FB4A0E}" type="presOf" srcId="{DA025E55-CD7D-40F0-8F8E-1929F6C322DE}" destId="{CE2A55AF-DE65-43C1-89AF-588205AFDAA8}" srcOrd="0" destOrd="0" presId="urn:microsoft.com/office/officeart/2005/8/layout/hierarchy1"/>
    <dgm:cxn modelId="{1E5E369D-C988-45DB-B6CB-8011277266E7}" type="presParOf" srcId="{5895B993-106C-411B-A75F-BDD9613D9ADD}" destId="{5CF880CE-1E47-4719-84A3-6072E8E631E1}" srcOrd="0" destOrd="0" presId="urn:microsoft.com/office/officeart/2005/8/layout/hierarchy1"/>
    <dgm:cxn modelId="{7111E413-C5B7-47DC-A7D1-D64767CC0203}" type="presParOf" srcId="{5CF880CE-1E47-4719-84A3-6072E8E631E1}" destId="{0F478458-BDC9-44A3-B85C-755882D3B680}" srcOrd="0" destOrd="0" presId="urn:microsoft.com/office/officeart/2005/8/layout/hierarchy1"/>
    <dgm:cxn modelId="{88FE8741-45D5-4C37-B25C-DEB2EAC57660}" type="presParOf" srcId="{0F478458-BDC9-44A3-B85C-755882D3B680}" destId="{F690CB35-E1B7-4FFB-8500-957FAB70C2DC}" srcOrd="0" destOrd="0" presId="urn:microsoft.com/office/officeart/2005/8/layout/hierarchy1"/>
    <dgm:cxn modelId="{761950A9-ECC4-47A7-82C2-1933E7C398A6}" type="presParOf" srcId="{0F478458-BDC9-44A3-B85C-755882D3B680}" destId="{FCDD350A-7039-4B00-B471-00EFBFAC7C2B}" srcOrd="1" destOrd="0" presId="urn:microsoft.com/office/officeart/2005/8/layout/hierarchy1"/>
    <dgm:cxn modelId="{6FAEF2C8-BC48-42FA-9ECE-35336EAA5F25}" type="presParOf" srcId="{5CF880CE-1E47-4719-84A3-6072E8E631E1}" destId="{02672703-83E0-404E-8F13-D9D6C87C2E72}" srcOrd="1" destOrd="0" presId="urn:microsoft.com/office/officeart/2005/8/layout/hierarchy1"/>
    <dgm:cxn modelId="{40E0DACC-AA59-4218-9348-1BE30A2751AA}" type="presParOf" srcId="{02672703-83E0-404E-8F13-D9D6C87C2E72}" destId="{9D3559DF-9F16-416B-982B-107AE3C0E64A}" srcOrd="0" destOrd="0" presId="urn:microsoft.com/office/officeart/2005/8/layout/hierarchy1"/>
    <dgm:cxn modelId="{1494989E-F964-4619-8B95-CB0C15DEDFA9}" type="presParOf" srcId="{02672703-83E0-404E-8F13-D9D6C87C2E72}" destId="{B23C67F1-51CB-46A3-A83A-B105999F3184}" srcOrd="1" destOrd="0" presId="urn:microsoft.com/office/officeart/2005/8/layout/hierarchy1"/>
    <dgm:cxn modelId="{D12F4C78-385D-4682-827F-B94A622F3119}" type="presParOf" srcId="{B23C67F1-51CB-46A3-A83A-B105999F3184}" destId="{5371A584-2F69-4354-8E16-17F94204B108}" srcOrd="0" destOrd="0" presId="urn:microsoft.com/office/officeart/2005/8/layout/hierarchy1"/>
    <dgm:cxn modelId="{73A8EFDD-6121-4A0A-B48D-1AB141CB41BA}" type="presParOf" srcId="{5371A584-2F69-4354-8E16-17F94204B108}" destId="{8C7B29BA-294B-4C54-9CAE-94C3419379DB}" srcOrd="0" destOrd="0" presId="urn:microsoft.com/office/officeart/2005/8/layout/hierarchy1"/>
    <dgm:cxn modelId="{A25948EC-2190-4486-993C-B3CB9AB22DE5}" type="presParOf" srcId="{5371A584-2F69-4354-8E16-17F94204B108}" destId="{37E7138F-5D2F-427A-83F6-B8A6F6E979DF}" srcOrd="1" destOrd="0" presId="urn:microsoft.com/office/officeart/2005/8/layout/hierarchy1"/>
    <dgm:cxn modelId="{91C99379-A84F-4DB8-BFDD-5C5B330BE2D7}" type="presParOf" srcId="{B23C67F1-51CB-46A3-A83A-B105999F3184}" destId="{A67D4A06-EEEC-4150-9FBC-954AD52A2CBD}" srcOrd="1" destOrd="0" presId="urn:microsoft.com/office/officeart/2005/8/layout/hierarchy1"/>
    <dgm:cxn modelId="{49A0A9D8-5560-4F63-A0CE-9CB650337BB3}" type="presParOf" srcId="{02672703-83E0-404E-8F13-D9D6C87C2E72}" destId="{69029CFB-67C9-4088-883F-C4E94F8C306D}" srcOrd="2" destOrd="0" presId="urn:microsoft.com/office/officeart/2005/8/layout/hierarchy1"/>
    <dgm:cxn modelId="{A1460502-E680-4FDE-900C-3653BAED0BD9}" type="presParOf" srcId="{02672703-83E0-404E-8F13-D9D6C87C2E72}" destId="{2F47E27A-378B-4F13-8A61-B6A7463AC114}" srcOrd="3" destOrd="0" presId="urn:microsoft.com/office/officeart/2005/8/layout/hierarchy1"/>
    <dgm:cxn modelId="{0B1A8DBF-76D1-4B7A-B73C-3E86D0CD7561}" type="presParOf" srcId="{2F47E27A-378B-4F13-8A61-B6A7463AC114}" destId="{21B27E40-92D6-460F-BDD5-EDD7687EA258}" srcOrd="0" destOrd="0" presId="urn:microsoft.com/office/officeart/2005/8/layout/hierarchy1"/>
    <dgm:cxn modelId="{47A5F438-FA47-4818-ACD5-11A65CC0687E}" type="presParOf" srcId="{21B27E40-92D6-460F-BDD5-EDD7687EA258}" destId="{D96C26E1-6417-4B55-8B13-DB6D51A9B711}" srcOrd="0" destOrd="0" presId="urn:microsoft.com/office/officeart/2005/8/layout/hierarchy1"/>
    <dgm:cxn modelId="{B9ECE915-5901-477C-809F-0846CFD0FF6D}" type="presParOf" srcId="{21B27E40-92D6-460F-BDD5-EDD7687EA258}" destId="{CE2A55AF-DE65-43C1-89AF-588205AFDAA8}" srcOrd="1" destOrd="0" presId="urn:microsoft.com/office/officeart/2005/8/layout/hierarchy1"/>
    <dgm:cxn modelId="{245FDCD9-5C1A-481F-B1F6-8CB7A03046BE}" type="presParOf" srcId="{2F47E27A-378B-4F13-8A61-B6A7463AC114}" destId="{4164C8D4-D38C-438C-9B57-DB206844A5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29CFB-67C9-4088-883F-C4E94F8C306D}">
      <dsp:nvSpPr>
        <dsp:cNvPr id="0" name=""/>
        <dsp:cNvSpPr/>
      </dsp:nvSpPr>
      <dsp:spPr>
        <a:xfrm>
          <a:off x="3824257" y="1579658"/>
          <a:ext cx="1519564" cy="723174"/>
        </a:xfrm>
        <a:custGeom>
          <a:avLst/>
          <a:gdLst/>
          <a:ahLst/>
          <a:cxnLst/>
          <a:rect l="0" t="0" r="0" b="0"/>
          <a:pathLst>
            <a:path>
              <a:moveTo>
                <a:pt x="0" y="0"/>
              </a:moveTo>
              <a:lnTo>
                <a:pt x="0" y="492822"/>
              </a:lnTo>
              <a:lnTo>
                <a:pt x="1519564" y="492822"/>
              </a:lnTo>
              <a:lnTo>
                <a:pt x="1519564" y="7231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559DF-9F16-416B-982B-107AE3C0E64A}">
      <dsp:nvSpPr>
        <dsp:cNvPr id="0" name=""/>
        <dsp:cNvSpPr/>
      </dsp:nvSpPr>
      <dsp:spPr>
        <a:xfrm>
          <a:off x="2304692" y="1579658"/>
          <a:ext cx="1519564" cy="723174"/>
        </a:xfrm>
        <a:custGeom>
          <a:avLst/>
          <a:gdLst/>
          <a:ahLst/>
          <a:cxnLst/>
          <a:rect l="0" t="0" r="0" b="0"/>
          <a:pathLst>
            <a:path>
              <a:moveTo>
                <a:pt x="1519564" y="0"/>
              </a:moveTo>
              <a:lnTo>
                <a:pt x="1519564" y="492822"/>
              </a:lnTo>
              <a:lnTo>
                <a:pt x="0" y="492822"/>
              </a:lnTo>
              <a:lnTo>
                <a:pt x="0" y="7231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0CB35-E1B7-4FFB-8500-957FAB70C2DC}">
      <dsp:nvSpPr>
        <dsp:cNvPr id="0" name=""/>
        <dsp:cNvSpPr/>
      </dsp:nvSpPr>
      <dsp:spPr>
        <a:xfrm>
          <a:off x="2580977" y="692"/>
          <a:ext cx="2486560" cy="15789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D350A-7039-4B00-B471-00EFBFAC7C2B}">
      <dsp:nvSpPr>
        <dsp:cNvPr id="0" name=""/>
        <dsp:cNvSpPr/>
      </dsp:nvSpPr>
      <dsp:spPr>
        <a:xfrm>
          <a:off x="2857261" y="263163"/>
          <a:ext cx="2486560" cy="15789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Define Task</a:t>
          </a:r>
          <a:endParaRPr lang="en-US" sz="4100" kern="1200" dirty="0"/>
        </a:p>
      </dsp:txBody>
      <dsp:txXfrm>
        <a:off x="2903507" y="309409"/>
        <a:ext cx="2394068" cy="1486474"/>
      </dsp:txXfrm>
    </dsp:sp>
    <dsp:sp modelId="{8C7B29BA-294B-4C54-9CAE-94C3419379DB}">
      <dsp:nvSpPr>
        <dsp:cNvPr id="0" name=""/>
        <dsp:cNvSpPr/>
      </dsp:nvSpPr>
      <dsp:spPr>
        <a:xfrm>
          <a:off x="1061412" y="2302833"/>
          <a:ext cx="2486560" cy="15789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7138F-5D2F-427A-83F6-B8A6F6E979DF}">
      <dsp:nvSpPr>
        <dsp:cNvPr id="0" name=""/>
        <dsp:cNvSpPr/>
      </dsp:nvSpPr>
      <dsp:spPr>
        <a:xfrm>
          <a:off x="1337696" y="2565304"/>
          <a:ext cx="2486560" cy="15789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Create Task #1</a:t>
          </a:r>
          <a:endParaRPr lang="en-US" sz="4100" kern="1200" dirty="0"/>
        </a:p>
      </dsp:txBody>
      <dsp:txXfrm>
        <a:off x="1383942" y="2611550"/>
        <a:ext cx="2394068" cy="1486474"/>
      </dsp:txXfrm>
    </dsp:sp>
    <dsp:sp modelId="{D96C26E1-6417-4B55-8B13-DB6D51A9B711}">
      <dsp:nvSpPr>
        <dsp:cNvPr id="0" name=""/>
        <dsp:cNvSpPr/>
      </dsp:nvSpPr>
      <dsp:spPr>
        <a:xfrm>
          <a:off x="4100542" y="2302833"/>
          <a:ext cx="2486560" cy="15789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A55AF-DE65-43C1-89AF-588205AFDAA8}">
      <dsp:nvSpPr>
        <dsp:cNvPr id="0" name=""/>
        <dsp:cNvSpPr/>
      </dsp:nvSpPr>
      <dsp:spPr>
        <a:xfrm>
          <a:off x="4376826" y="2565304"/>
          <a:ext cx="2486560" cy="15789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Create Task #2</a:t>
          </a:r>
          <a:endParaRPr lang="en-US" sz="4100" kern="1200" dirty="0"/>
        </a:p>
      </dsp:txBody>
      <dsp:txXfrm>
        <a:off x="4423072" y="2611550"/>
        <a:ext cx="2394068" cy="14864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3/20/2014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13250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other tips on what I sent</a:t>
            </a:r>
            <a:r>
              <a:rPr lang="en-US" baseline="0" dirty="0" smtClean="0"/>
              <a:t> out earlier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extLst>
      <p:ext uri="{BB962C8B-B14F-4D97-AF65-F5344CB8AC3E}">
        <p14:creationId xmlns:p14="http://schemas.microsoft.com/office/powerpoint/2010/main" val="10620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portTICK_RATE_MS</a:t>
            </a:r>
            <a:r>
              <a:rPr lang="en-US" baseline="0" dirty="0" smtClean="0"/>
              <a:t> is going to be the number of milliseconds </a:t>
            </a:r>
            <a:r>
              <a:rPr lang="en-US" baseline="0" dirty="0" smtClean="0"/>
              <a:t>per one clock </a:t>
            </a:r>
            <a:r>
              <a:rPr lang="en-US" baseline="0" dirty="0" smtClean="0"/>
              <a:t>tick.  The delay will be for 250 </a:t>
            </a:r>
            <a:r>
              <a:rPr lang="en-US" baseline="0" dirty="0" err="1" smtClean="0"/>
              <a:t>ms.</a:t>
            </a:r>
            <a:r>
              <a:rPr lang="en-US" baseline="0" dirty="0" smtClean="0"/>
              <a:t> Therefore this task will be blocked for 250 </a:t>
            </a:r>
            <a:r>
              <a:rPr lang="en-US" baseline="0" dirty="0" err="1" smtClean="0"/>
              <a:t>ms.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other delay will only occur from moment you block and can not promise periodic behavior unless the code run time is always exactly the same.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case we made two instances of the task.  Task 1 has a priority of 1 while Task 2 has a priority of 2.  If the delay was not done by blocking task 1 would never run because task 2 would starve it.  But since task 2 can now be blocked this opens time for task1 to run and since both tasks can be blocked the idle task will also run.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prototype</a:t>
            </a:r>
            <a:r>
              <a:rPr lang="en-US" baseline="0" dirty="0" smtClean="0"/>
              <a:t> must be followed, in that the function can return nothing and the there is only one void pointer as a parameter (this could give you access to many variable).</a:t>
            </a:r>
          </a:p>
          <a:p>
            <a:endParaRPr lang="en-US" baseline="0" dirty="0" smtClean="0"/>
          </a:p>
          <a:p>
            <a:r>
              <a:rPr lang="en-US" baseline="0" dirty="0" smtClean="0"/>
              <a:t>You can declare variables in the function as normal but you can not declare an variable static.  The reason is that you could create more than one instances of the task function when create API is used (more on this later).</a:t>
            </a:r>
          </a:p>
          <a:p>
            <a:endParaRPr lang="en-US" baseline="0" dirty="0" smtClean="0"/>
          </a:p>
          <a:p>
            <a:r>
              <a:rPr lang="en-US" baseline="0" dirty="0" smtClean="0"/>
              <a:t>A task is normally implemented as an infinite loop it will  hog the processor until it at interrupt tick it is preempted or it puts itself asleep, by blocking (more on this later).  Do not put a return statement into this code. </a:t>
            </a:r>
          </a:p>
          <a:p>
            <a:endParaRPr lang="en-US" baseline="0" dirty="0" smtClean="0"/>
          </a:p>
          <a:p>
            <a:r>
              <a:rPr lang="en-US" baseline="0" dirty="0" smtClean="0"/>
              <a:t>It a task should ever exit the for loop then it must destroy itself  before the task returns.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pvTaskCode</a:t>
            </a:r>
            <a:r>
              <a:rPr lang="en-US" dirty="0" smtClean="0"/>
              <a:t> – a pointer to the function</a:t>
            </a:r>
            <a:r>
              <a:rPr lang="en-US" baseline="0" dirty="0" smtClean="0"/>
              <a:t> that implements the task see previous slid it would be a pointer to </a:t>
            </a:r>
            <a:r>
              <a:rPr lang="en-US" baseline="0" dirty="0" err="1" smtClean="0"/>
              <a:t>ATaskFunction</a:t>
            </a:r>
            <a:r>
              <a:rPr lang="en-US" baseline="0" dirty="0" smtClean="0"/>
              <a:t>.</a:t>
            </a:r>
          </a:p>
          <a:p>
            <a:r>
              <a:rPr lang="en-US" b="1" baseline="0" dirty="0" err="1" smtClean="0"/>
              <a:t>pcName</a:t>
            </a:r>
            <a:r>
              <a:rPr lang="en-US" b="1" baseline="0" dirty="0" smtClean="0"/>
              <a:t> </a:t>
            </a:r>
            <a:r>
              <a:rPr lang="en-US" baseline="0" dirty="0" smtClean="0"/>
              <a:t> is a string that describes the task, this is not used by the kernel and is used for debugging purposes only</a:t>
            </a:r>
            <a:endParaRPr lang="en-US" b="1" baseline="0" dirty="0" smtClean="0"/>
          </a:p>
          <a:p>
            <a:r>
              <a:rPr lang="en-US" b="1" baseline="0" dirty="0" err="1" smtClean="0"/>
              <a:t>usStackDepth</a:t>
            </a:r>
            <a:r>
              <a:rPr lang="en-US" b="1" baseline="0" dirty="0" smtClean="0"/>
              <a:t> </a:t>
            </a:r>
            <a:r>
              <a:rPr lang="en-US" baseline="0" dirty="0" smtClean="0"/>
              <a:t>is a an integer (16 bits) that describes the stack size, in words (16 bits) that will be reserved for this instance of the task.  This is a guess but the minimum size declared in the demo is 105 bytes.  In reality you will take a guess and then use given tools to track the stack usage. </a:t>
            </a:r>
          </a:p>
          <a:p>
            <a:r>
              <a:rPr lang="en-US" b="1" dirty="0" err="1" smtClean="0"/>
              <a:t>pvParameters</a:t>
            </a:r>
            <a:r>
              <a:rPr lang="en-US" b="0" baseline="0" dirty="0" smtClean="0"/>
              <a:t> the task function does have this parameter in its input list you can use this pointer to make the correct instance of the task.  This just initializes function because it will only be called once. </a:t>
            </a:r>
          </a:p>
          <a:p>
            <a:r>
              <a:rPr lang="en-US" b="1" baseline="0" dirty="0" err="1" smtClean="0"/>
              <a:t>uxPriority</a:t>
            </a:r>
            <a:r>
              <a:rPr lang="en-US" b="1" baseline="0" dirty="0" smtClean="0"/>
              <a:t> </a:t>
            </a:r>
            <a:r>
              <a:rPr lang="en-US" b="0" baseline="0" dirty="0" smtClean="0"/>
              <a:t> this gives the priority of the task in our case the priority starts a zero and goes up to 3 so when creating a task the priority should be 1,2, or 3. </a:t>
            </a:r>
          </a:p>
          <a:p>
            <a:r>
              <a:rPr lang="en-US" b="1" baseline="0" dirty="0" err="1" smtClean="0"/>
              <a:t>pxCreated</a:t>
            </a:r>
            <a:r>
              <a:rPr lang="en-US" b="1" baseline="0" dirty="0" smtClean="0"/>
              <a:t> Task </a:t>
            </a:r>
            <a:r>
              <a:rPr lang="en-US" b="0" baseline="0" dirty="0" smtClean="0"/>
              <a:t> is used to pass a handle to the </a:t>
            </a:r>
            <a:r>
              <a:rPr lang="en-US" b="0" baseline="0" dirty="0" err="1" smtClean="0"/>
              <a:t>kernal</a:t>
            </a:r>
            <a:r>
              <a:rPr lang="en-US" b="0" baseline="0" dirty="0" smtClean="0"/>
              <a:t> to an integer that will be assigned by the task creator, you then can use this handle in other API function calls like delete a task. </a:t>
            </a:r>
          </a:p>
          <a:p>
            <a:endParaRPr lang="en-US" b="0" baseline="0" dirty="0" smtClean="0"/>
          </a:p>
          <a:p>
            <a:r>
              <a:rPr lang="en-US" b="0" baseline="0" dirty="0" smtClean="0"/>
              <a:t>Return value is an integer either </a:t>
            </a:r>
            <a:r>
              <a:rPr lang="en-US" b="0" baseline="0" dirty="0" err="1" smtClean="0"/>
              <a:t>pdTRUE</a:t>
            </a:r>
            <a:r>
              <a:rPr lang="en-US" b="0" baseline="0" dirty="0" smtClean="0"/>
              <a:t> (this is an integer 1) or </a:t>
            </a:r>
            <a:r>
              <a:rPr lang="en-US" b="0" baseline="0" dirty="0" err="1" smtClean="0"/>
              <a:t>errCOULD_NOT_ALLOCATE_REQUIRED_MEMORY</a:t>
            </a:r>
            <a:r>
              <a:rPr lang="en-US" b="0" baseline="0" dirty="0" smtClean="0"/>
              <a:t> = -1</a:t>
            </a:r>
          </a:p>
          <a:p>
            <a:endParaRPr lang="en-US" b="0" baseline="0" dirty="0" smtClean="0"/>
          </a:p>
          <a:p>
            <a:r>
              <a:rPr lang="en-US" b="0" baseline="0" dirty="0" smtClean="0"/>
              <a:t>Types</a:t>
            </a:r>
          </a:p>
          <a:p>
            <a:r>
              <a:rPr lang="en-US" b="0" baseline="0" dirty="0" err="1" smtClean="0"/>
              <a:t>port</a:t>
            </a:r>
            <a:r>
              <a:rPr lang="en-US" sz="1400" b="0" baseline="0" dirty="0" err="1" smtClean="0"/>
              <a:t>BASE_TYPE</a:t>
            </a:r>
            <a:r>
              <a:rPr lang="en-US" sz="1400" b="0" baseline="0" dirty="0" smtClean="0"/>
              <a:t>:  Define</a:t>
            </a:r>
            <a:r>
              <a:rPr lang="en-US" sz="1200" b="0" baseline="0" dirty="0" smtClean="0"/>
              <a:t>d as the most efficient data type for the architecture (for dsPIC33 that would be 16 bit or integer. </a:t>
            </a:r>
            <a:endParaRPr lang="en-US" b="1"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main code we create 2</a:t>
            </a:r>
            <a:r>
              <a:rPr lang="en-US" baseline="0" dirty="0" smtClean="0"/>
              <a:t> instances of the same task but by feeding different char string we will print two different messages.</a:t>
            </a:r>
          </a:p>
          <a:p>
            <a:endParaRPr lang="en-US" baseline="0" dirty="0" smtClean="0"/>
          </a:p>
          <a:p>
            <a:r>
              <a:rPr lang="en-US" baseline="0" dirty="0" smtClean="0"/>
              <a:t>It is important that these strings are permanent so they are declared static const, I believe we could get away with just making them const with our compiler</a:t>
            </a:r>
          </a:p>
          <a:p>
            <a:endParaRPr lang="en-US" baseline="0" dirty="0" smtClean="0"/>
          </a:p>
          <a:p>
            <a:r>
              <a:rPr lang="en-US" baseline="0" dirty="0" smtClean="0"/>
              <a:t>Each task function is defined by </a:t>
            </a:r>
            <a:r>
              <a:rPr lang="en-US" baseline="0" dirty="0" err="1" smtClean="0"/>
              <a:t>vTaskFunction</a:t>
            </a:r>
            <a:r>
              <a:rPr lang="en-US" baseline="0" dirty="0" smtClean="0"/>
              <a:t>, they have different </a:t>
            </a:r>
            <a:r>
              <a:rPr lang="en-US" baseline="0" dirty="0" err="1" smtClean="0"/>
              <a:t>dbug</a:t>
            </a:r>
            <a:r>
              <a:rPr lang="en-US" baseline="0" dirty="0" smtClean="0"/>
              <a:t> tags, the same 1000 byte stack space (most likely way too big), the string passed to the function (notice how the char pointer is cast to be void pointer), with priority level 1, and finally no handle is passed.  </a:t>
            </a:r>
          </a:p>
          <a:p>
            <a:endParaRPr lang="en-US" baseline="0" dirty="0" smtClean="0"/>
          </a:p>
          <a:p>
            <a:r>
              <a:rPr lang="en-US" baseline="0" dirty="0" smtClean="0"/>
              <a:t>The for loop is only if </a:t>
            </a:r>
            <a:r>
              <a:rPr lang="en-US" baseline="0" dirty="0" err="1" smtClean="0"/>
              <a:t>VTaskStartScheduler</a:t>
            </a:r>
            <a:r>
              <a:rPr lang="en-US" baseline="0" dirty="0" smtClean="0"/>
              <a:t> would fail because of the lack of resources, so if you end up trapped in the for loop you know something has gone wrong.  </a:t>
            </a:r>
            <a:r>
              <a:rPr lang="en-US" baseline="0" dirty="0" smtClean="0"/>
              <a:t>Missing and it could be a good idea is to check the return value from </a:t>
            </a:r>
            <a:r>
              <a:rPr lang="en-US" baseline="0" dirty="0" err="1" smtClean="0"/>
              <a:t>xTaskCreate</a:t>
            </a:r>
            <a:r>
              <a:rPr lang="en-US" baseline="0" dirty="0" smtClean="0"/>
              <a:t> to make sure that a task was created.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follows the prototype we just saw</a:t>
            </a:r>
          </a:p>
          <a:p>
            <a:r>
              <a:rPr lang="en-US" dirty="0" smtClean="0"/>
              <a:t>The</a:t>
            </a:r>
            <a:r>
              <a:rPr lang="en-US" baseline="0" dirty="0" smtClean="0"/>
              <a:t> </a:t>
            </a:r>
            <a:r>
              <a:rPr lang="en-US" baseline="0" dirty="0" err="1" smtClean="0"/>
              <a:t>pvParameters</a:t>
            </a:r>
            <a:r>
              <a:rPr lang="en-US" baseline="0" dirty="0" smtClean="0"/>
              <a:t> is a void pointer, we cast it to be a character pointer and then use it print out a string. </a:t>
            </a:r>
          </a:p>
          <a:p>
            <a:r>
              <a:rPr lang="en-US" baseline="0" dirty="0" smtClean="0"/>
              <a:t>The infinite loop is proper for a task as we discussed</a:t>
            </a:r>
          </a:p>
          <a:p>
            <a:r>
              <a:rPr lang="en-US" baseline="0" dirty="0" smtClean="0"/>
              <a:t>The for loop is a delay, that is very inefficient.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of the tasks are examples of continuous tasks that is they never are blocked waiting for an event.  These tasks will continue to run, never letting a task at priority 0 (the idle task) to run.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demo</a:t>
            </a:r>
            <a:r>
              <a:rPr lang="en-US" baseline="0" dirty="0" smtClean="0"/>
              <a:t> program for the </a:t>
            </a:r>
            <a:r>
              <a:rPr lang="en-US" baseline="0" dirty="0" err="1" smtClean="0"/>
              <a:t>dsPIC</a:t>
            </a:r>
            <a:r>
              <a:rPr lang="en-US" baseline="0" dirty="0" smtClean="0"/>
              <a:t> the frequency is set at 1000 Hz or every 1 </a:t>
            </a:r>
            <a:r>
              <a:rPr lang="en-US" baseline="0" dirty="0" err="1" smtClean="0"/>
              <a:t>ms.</a:t>
            </a:r>
            <a:r>
              <a:rPr lang="en-US" baseline="0" dirty="0" smtClean="0"/>
              <a:t>  </a:t>
            </a:r>
            <a:r>
              <a:rPr lang="en-US" baseline="0" dirty="0" err="1" smtClean="0"/>
              <a:t>ConfigTICK_RATE_HZ</a:t>
            </a:r>
            <a:r>
              <a:rPr lang="en-US" baseline="0" dirty="0" smtClean="0"/>
              <a:t> is defined </a:t>
            </a:r>
            <a:r>
              <a:rPr lang="en-US" baseline="0" dirty="0" err="1" smtClean="0"/>
              <a:t>FREERTOSCONFIG.h</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pxTaskToSuspend</a:t>
            </a:r>
            <a:r>
              <a:rPr lang="en-US" dirty="0" smtClean="0"/>
              <a:t>  is</a:t>
            </a:r>
            <a:r>
              <a:rPr lang="en-US" baseline="0" dirty="0" smtClean="0"/>
              <a:t> created when a pointer is given in the </a:t>
            </a:r>
            <a:r>
              <a:rPr lang="en-US" baseline="0" dirty="0" err="1" smtClean="0"/>
              <a:t>taskcreate</a:t>
            </a:r>
            <a:r>
              <a:rPr lang="en-US" baseline="0" dirty="0" smtClean="0"/>
              <a:t> call</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extLst>
      <p:ext uri="{BB962C8B-B14F-4D97-AF65-F5344CB8AC3E}">
        <p14:creationId xmlns:p14="http://schemas.microsoft.com/office/powerpoint/2010/main" val="208303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an absolute delay from the time that it is called.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3/20/2014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hyperlink" Target="http://www.freertos.org/" TargetMode="Externa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a:t>
            </a:r>
            <a:br>
              <a:rPr lang="en-US" dirty="0" smtClean="0"/>
            </a:br>
            <a:r>
              <a:rPr lang="en-US" dirty="0" smtClean="0"/>
              <a:t>Lecture </a:t>
            </a:r>
            <a:r>
              <a:rPr lang="en-US" dirty="0" smtClean="0"/>
              <a:t>16</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fontScale="85000" lnSpcReduction="10000"/>
          </a:bodyPr>
          <a:lstStyle/>
          <a:p>
            <a:r>
              <a:rPr lang="en-US" dirty="0" err="1" smtClean="0"/>
              <a:t>FreeRTOS</a:t>
            </a:r>
            <a:r>
              <a:rPr lang="en-US" dirty="0" smtClean="0"/>
              <a:t> Implementation </a:t>
            </a:r>
            <a:endParaRPr lang="en-US" dirty="0" smtClean="0"/>
          </a:p>
          <a:p>
            <a:endParaRPr lang="en-US" dirty="0" smtClean="0"/>
          </a:p>
          <a:p>
            <a:endParaRPr lang="en-US" dirty="0" smtClean="0"/>
          </a:p>
          <a:p>
            <a:endParaRPr lang="en-US" dirty="0" smtClean="0"/>
          </a:p>
          <a:p>
            <a:endParaRPr lang="en-US" dirty="0" smtClean="0"/>
          </a:p>
          <a:p>
            <a:pPr>
              <a:buNone/>
            </a:pPr>
            <a:r>
              <a:rPr lang="en-US" sz="1800" dirty="0" smtClean="0"/>
              <a:t>Much of this presentation comes from </a:t>
            </a:r>
            <a:r>
              <a:rPr lang="en-US" sz="1800" dirty="0" smtClean="0">
                <a:hlinkClick r:id="rId5"/>
              </a:rPr>
              <a:t>www.freertos.org</a:t>
            </a:r>
            <a:r>
              <a:rPr lang="en-US" sz="1800" dirty="0" smtClean="0"/>
              <a:t> tutorial</a:t>
            </a:r>
          </a:p>
          <a:p>
            <a:pPr>
              <a:buNone/>
            </a:pPr>
            <a:r>
              <a:rPr lang="en-US" sz="1800" dirty="0" smtClean="0"/>
              <a:t>As well as “Using the </a:t>
            </a:r>
            <a:r>
              <a:rPr lang="en-US" sz="1800" dirty="0" err="1" smtClean="0"/>
              <a:t>FreeRTOS</a:t>
            </a:r>
            <a:r>
              <a:rPr lang="en-US" sz="1800" dirty="0" smtClean="0"/>
              <a:t> Real Time </a:t>
            </a:r>
            <a:r>
              <a:rPr lang="en-US" sz="1800" dirty="0" err="1" smtClean="0"/>
              <a:t>Kernal</a:t>
            </a:r>
            <a:r>
              <a:rPr lang="en-US" sz="1800" dirty="0" smtClean="0"/>
              <a:t>, A Practical Guide”, Richard Barry, 2010 version 1.3.2.</a:t>
            </a:r>
          </a:p>
          <a:p>
            <a:pPr>
              <a:buNone/>
            </a:pP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Continuous Processing Tasks</a:t>
            </a:r>
            <a:endParaRPr lang="en-US" dirty="0"/>
          </a:p>
        </p:txBody>
      </p:sp>
      <p:sp>
        <p:nvSpPr>
          <p:cNvPr id="3" name="Content Placeholder 2"/>
          <p:cNvSpPr>
            <a:spLocks noGrp="1"/>
          </p:cNvSpPr>
          <p:nvPr>
            <p:ph idx="1"/>
            <p:custDataLst>
              <p:tags r:id="rId2"/>
            </p:custDataLst>
          </p:nvPr>
        </p:nvSpPr>
        <p:spPr/>
        <p:txBody>
          <a:bodyPr/>
          <a:lstStyle/>
          <a:p>
            <a:r>
              <a:rPr lang="en-US" dirty="0" smtClean="0"/>
              <a:t>They never block them selves (more in this later)</a:t>
            </a:r>
          </a:p>
          <a:p>
            <a:r>
              <a:rPr lang="en-US" dirty="0" smtClean="0"/>
              <a:t>Rule: If the lowest priority is 0 and a continuous process tasks has a non zero positive integer value of X then all priorities less than X will never run.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Timing Diagram</a:t>
            </a:r>
            <a:endParaRPr lang="en-US" dirty="0"/>
          </a:p>
        </p:txBody>
      </p:sp>
      <p:pic>
        <p:nvPicPr>
          <p:cNvPr id="4098" name="Picture 2"/>
          <p:cNvPicPr>
            <a:picLocks noChangeAspect="1" noChangeArrowheads="1"/>
          </p:cNvPicPr>
          <p:nvPr>
            <p:custDataLst>
              <p:tags r:id="rId2"/>
            </p:custDataLst>
          </p:nvPr>
        </p:nvPicPr>
        <p:blipFill>
          <a:blip r:embed="rId5" cstate="print"/>
          <a:srcRect/>
          <a:stretch>
            <a:fillRect/>
          </a:stretch>
        </p:blipFill>
        <p:spPr bwMode="auto">
          <a:xfrm>
            <a:off x="919163" y="1438275"/>
            <a:ext cx="7305675" cy="39814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838200"/>
          </a:xfrm>
        </p:spPr>
        <p:txBody>
          <a:bodyPr/>
          <a:lstStyle/>
          <a:p>
            <a:r>
              <a:rPr lang="en-US" dirty="0" smtClean="0"/>
              <a:t>Tick Interrupt</a:t>
            </a:r>
            <a:endParaRPr lang="en-US" dirty="0"/>
          </a:p>
        </p:txBody>
      </p:sp>
      <p:sp>
        <p:nvSpPr>
          <p:cNvPr id="3" name="Content Placeholder 2"/>
          <p:cNvSpPr>
            <a:spLocks noGrp="1"/>
          </p:cNvSpPr>
          <p:nvPr>
            <p:ph idx="1"/>
            <p:custDataLst>
              <p:tags r:id="rId2"/>
            </p:custDataLst>
          </p:nvPr>
        </p:nvSpPr>
        <p:spPr>
          <a:xfrm>
            <a:off x="457200" y="990600"/>
            <a:ext cx="8229600" cy="5638800"/>
          </a:xfrm>
        </p:spPr>
        <p:txBody>
          <a:bodyPr>
            <a:normAutofit fontScale="92500" lnSpcReduction="10000"/>
          </a:bodyPr>
          <a:lstStyle/>
          <a:p>
            <a:r>
              <a:rPr lang="en-US" dirty="0" smtClean="0"/>
              <a:t>To be able to select the next task to run, the scheduler itself must execute at the end of each time slice.</a:t>
            </a:r>
          </a:p>
          <a:p>
            <a:r>
              <a:rPr lang="en-US" dirty="0" smtClean="0"/>
              <a:t>A periodic interrupt called the tick interrupt is created this is how the scheduler runs at the end of each time slice</a:t>
            </a:r>
          </a:p>
          <a:p>
            <a:r>
              <a:rPr lang="en-US" dirty="0" smtClean="0"/>
              <a:t>The tick interrupt frequency is defined as </a:t>
            </a:r>
            <a:r>
              <a:rPr lang="en-US" dirty="0" err="1" smtClean="0"/>
              <a:t>configTICK_RATE_HZ</a:t>
            </a:r>
            <a:r>
              <a:rPr lang="en-US" dirty="0" smtClean="0"/>
              <a:t> while the period in milliseconds is defined as </a:t>
            </a:r>
            <a:r>
              <a:rPr lang="en-US" dirty="0" err="1" smtClean="0"/>
              <a:t>portTICK_RATE_MS</a:t>
            </a:r>
            <a:endParaRPr lang="en-US" dirty="0" smtClean="0"/>
          </a:p>
          <a:p>
            <a:r>
              <a:rPr lang="en-US" dirty="0" smtClean="0"/>
              <a:t>The tick count is the total number of tick interrupts.  Tasks don’t worry about roll over as it is already taken care of in the kernel.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Tick Interrupt Frequency Tradeoff</a:t>
            </a:r>
            <a:endParaRPr lang="en-US" dirty="0"/>
          </a:p>
        </p:txBody>
      </p:sp>
      <p:sp>
        <p:nvSpPr>
          <p:cNvPr id="3" name="Content Placeholder 2"/>
          <p:cNvSpPr>
            <a:spLocks noGrp="1"/>
          </p:cNvSpPr>
          <p:nvPr>
            <p:ph idx="1"/>
            <p:custDataLst>
              <p:tags r:id="rId2"/>
            </p:custDataLst>
          </p:nvPr>
        </p:nvSpPr>
        <p:spPr/>
        <p:txBody>
          <a:bodyPr/>
          <a:lstStyle/>
          <a:p>
            <a:r>
              <a:rPr lang="en-US" dirty="0" smtClean="0"/>
              <a:t>The higher the frequency the less efficient the code that is the interrupt latency becomes are greater percentage of run time of the processor</a:t>
            </a:r>
          </a:p>
          <a:p>
            <a:r>
              <a:rPr lang="en-US" dirty="0" smtClean="0"/>
              <a:t>The lower the frequency to the lower the resolution of control.  Pre-emptive task switching can only happen at the tick interrupt.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custDataLst>
              <p:tags r:id="rId1"/>
            </p:custDataLst>
          </p:nvPr>
        </p:nvPicPr>
        <p:blipFill>
          <a:blip r:embed="rId4" cstate="print"/>
          <a:srcRect/>
          <a:stretch>
            <a:fillRect/>
          </a:stretch>
        </p:blipFill>
        <p:spPr bwMode="auto">
          <a:xfrm>
            <a:off x="152400" y="1143000"/>
            <a:ext cx="8696325" cy="5448300"/>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Graphical Example of Tick Interrupt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Starving a Task</a:t>
            </a:r>
            <a:endParaRPr lang="en-US" dirty="0"/>
          </a:p>
        </p:txBody>
      </p:sp>
      <p:sp>
        <p:nvSpPr>
          <p:cNvPr id="3" name="Content Placeholder 2"/>
          <p:cNvSpPr>
            <a:spLocks noGrp="1"/>
          </p:cNvSpPr>
          <p:nvPr>
            <p:ph idx="1"/>
            <p:custDataLst>
              <p:tags r:id="rId2"/>
            </p:custDataLst>
          </p:nvPr>
        </p:nvSpPr>
        <p:spPr/>
        <p:txBody>
          <a:bodyPr/>
          <a:lstStyle/>
          <a:p>
            <a:r>
              <a:rPr lang="en-US" dirty="0" smtClean="0"/>
              <a:t>If task 2 has a higher priority then task 1 and task 2 is continuous task it will never relinquish control to task 1.</a:t>
            </a:r>
          </a:p>
          <a:p>
            <a:r>
              <a:rPr lang="en-US" dirty="0" smtClean="0"/>
              <a:t>In this case task 2 starves task 1.  We can see that it would be good if task 2 could go to sleep or be blocked for a period of time or until an event occurs.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 y="0"/>
            <a:ext cx="8229600" cy="1143000"/>
          </a:xfrm>
        </p:spPr>
        <p:txBody>
          <a:bodyPr/>
          <a:lstStyle/>
          <a:p>
            <a:r>
              <a:rPr lang="en-US" dirty="0" smtClean="0"/>
              <a:t>Blocked State</a:t>
            </a:r>
            <a:endParaRPr lang="en-US" dirty="0"/>
          </a:p>
        </p:txBody>
      </p:sp>
      <p:sp>
        <p:nvSpPr>
          <p:cNvPr id="3" name="Content Placeholder 2"/>
          <p:cNvSpPr>
            <a:spLocks noGrp="1"/>
          </p:cNvSpPr>
          <p:nvPr>
            <p:ph idx="1"/>
            <p:custDataLst>
              <p:tags r:id="rId2"/>
            </p:custDataLst>
          </p:nvPr>
        </p:nvSpPr>
        <p:spPr>
          <a:xfrm>
            <a:off x="457200" y="1143000"/>
            <a:ext cx="8229600" cy="4983163"/>
          </a:xfrm>
        </p:spPr>
        <p:txBody>
          <a:bodyPr>
            <a:normAutofit lnSpcReduction="10000"/>
          </a:bodyPr>
          <a:lstStyle/>
          <a:p>
            <a:r>
              <a:rPr lang="en-US" dirty="0" smtClean="0"/>
              <a:t>A task that is waiting for an event is said to be in the blocked state, a subset of the not running state,</a:t>
            </a:r>
          </a:p>
          <a:p>
            <a:r>
              <a:rPr lang="en-US" dirty="0" smtClean="0"/>
              <a:t>A task can be waiting for two different types of events:</a:t>
            </a:r>
          </a:p>
          <a:p>
            <a:pPr lvl="1"/>
            <a:r>
              <a:rPr lang="en-US" dirty="0" smtClean="0"/>
              <a:t>Time related event, periodic or absolute time</a:t>
            </a:r>
          </a:p>
          <a:p>
            <a:pPr lvl="1"/>
            <a:r>
              <a:rPr lang="en-US" dirty="0" smtClean="0"/>
              <a:t>Synchronization event that originates from another task or an interrupt.  These events are communicated through queues, and semaphores.</a:t>
            </a:r>
          </a:p>
          <a:p>
            <a:r>
              <a:rPr lang="en-US" dirty="0" smtClean="0"/>
              <a:t>The task puts itself into the blocked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Suspended State</a:t>
            </a:r>
            <a:endParaRPr lang="en-US" dirty="0"/>
          </a:p>
        </p:txBody>
      </p:sp>
      <p:sp>
        <p:nvSpPr>
          <p:cNvPr id="3" name="Content Placeholder 2"/>
          <p:cNvSpPr>
            <a:spLocks noGrp="1"/>
          </p:cNvSpPr>
          <p:nvPr>
            <p:ph idx="1"/>
            <p:custDataLst>
              <p:tags r:id="rId2"/>
            </p:custDataLst>
          </p:nvPr>
        </p:nvSpPr>
        <p:spPr/>
        <p:txBody>
          <a:bodyPr/>
          <a:lstStyle/>
          <a:p>
            <a:r>
              <a:rPr lang="en-US" dirty="0" smtClean="0"/>
              <a:t>A task is suspended through an API call:</a:t>
            </a:r>
          </a:p>
          <a:p>
            <a:pPr lvl="1"/>
            <a:r>
              <a:rPr lang="en-US" dirty="0" err="1" smtClean="0"/>
              <a:t>vTaskSuspend</a:t>
            </a:r>
            <a:r>
              <a:rPr lang="en-US" dirty="0" smtClean="0"/>
              <a:t>( </a:t>
            </a:r>
            <a:r>
              <a:rPr lang="en-US" dirty="0" err="1" smtClean="0"/>
              <a:t>xTaskHandle</a:t>
            </a:r>
            <a:r>
              <a:rPr lang="en-US" dirty="0" smtClean="0"/>
              <a:t> </a:t>
            </a:r>
            <a:r>
              <a:rPr lang="en-US" dirty="0" err="1" smtClean="0"/>
              <a:t>pxTaskToSuspend</a:t>
            </a:r>
            <a:r>
              <a:rPr lang="en-US" dirty="0" smtClean="0"/>
              <a:t>)</a:t>
            </a:r>
            <a:endParaRPr lang="en-US" dirty="0" smtClean="0"/>
          </a:p>
          <a:p>
            <a:r>
              <a:rPr lang="en-US" dirty="0" smtClean="0"/>
              <a:t>The only way it can come out of suspension is to make an API call:</a:t>
            </a:r>
          </a:p>
          <a:p>
            <a:pPr lvl="1"/>
            <a:r>
              <a:rPr lang="en-US" dirty="0" err="1"/>
              <a:t>vTaskResume</a:t>
            </a:r>
            <a:r>
              <a:rPr lang="en-US" dirty="0"/>
              <a:t>(</a:t>
            </a:r>
            <a:r>
              <a:rPr lang="en-US" dirty="0" err="1"/>
              <a:t>xTaskHandle</a:t>
            </a:r>
            <a:r>
              <a:rPr lang="en-US" dirty="0"/>
              <a:t> </a:t>
            </a:r>
            <a:r>
              <a:rPr lang="en-US" dirty="0" err="1" smtClean="0"/>
              <a:t>pxTaskToResume</a:t>
            </a:r>
            <a:r>
              <a:rPr lang="en-US" dirty="0" smtClean="0"/>
              <a:t>)</a:t>
            </a:r>
            <a:endParaRPr lang="en-US" dirty="0" smtClean="0"/>
          </a:p>
          <a:p>
            <a:r>
              <a:rPr lang="en-US" dirty="0" smtClean="0"/>
              <a:t>Most application do not use the suspend state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custDataLst>
              <p:tags r:id="rId1"/>
            </p:custDataLst>
          </p:nvPr>
        </p:nvPicPr>
        <p:blipFill>
          <a:blip r:embed="rId4" cstate="print"/>
          <a:srcRect/>
          <a:stretch>
            <a:fillRect/>
          </a:stretch>
        </p:blipFill>
        <p:spPr bwMode="auto">
          <a:xfrm>
            <a:off x="2514600" y="1295400"/>
            <a:ext cx="4278317" cy="5562600"/>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Task State Machine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Time Delays Using APIs</a:t>
            </a:r>
            <a:endParaRPr lang="en-US" dirty="0"/>
          </a:p>
        </p:txBody>
      </p:sp>
      <p:sp>
        <p:nvSpPr>
          <p:cNvPr id="3" name="Content Placeholder 2"/>
          <p:cNvSpPr>
            <a:spLocks noGrp="1"/>
          </p:cNvSpPr>
          <p:nvPr>
            <p:ph idx="1"/>
            <p:custDataLst>
              <p:tags r:id="rId2"/>
            </p:custDataLst>
          </p:nvPr>
        </p:nvSpPr>
        <p:spPr/>
        <p:txBody>
          <a:bodyPr/>
          <a:lstStyle/>
          <a:p>
            <a:r>
              <a:rPr lang="en-US" dirty="0" smtClean="0"/>
              <a:t>There are two different API function calls to block a task. </a:t>
            </a:r>
          </a:p>
          <a:p>
            <a:pPr lvl="1"/>
            <a:r>
              <a:rPr lang="en-US" dirty="0" err="1" smtClean="0"/>
              <a:t>vTaskDelay</a:t>
            </a:r>
            <a:endParaRPr lang="en-US" dirty="0" smtClean="0"/>
          </a:p>
          <a:p>
            <a:pPr lvl="1"/>
            <a:r>
              <a:rPr lang="en-US" dirty="0" err="1" smtClean="0"/>
              <a:t>vTaskDelayUntil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Moment #1</a:t>
            </a:r>
            <a:endParaRPr lang="en-US" dirty="0"/>
          </a:p>
        </p:txBody>
      </p:sp>
      <p:sp>
        <p:nvSpPr>
          <p:cNvPr id="3" name="Content Placeholder 2"/>
          <p:cNvSpPr>
            <a:spLocks noGrp="1"/>
          </p:cNvSpPr>
          <p:nvPr>
            <p:ph idx="1"/>
          </p:nvPr>
        </p:nvSpPr>
        <p:spPr/>
        <p:txBody>
          <a:bodyPr/>
          <a:lstStyle/>
          <a:p>
            <a:r>
              <a:rPr lang="en-US" dirty="0"/>
              <a:t> </a:t>
            </a:r>
            <a:r>
              <a:rPr lang="en-US" dirty="0" smtClean="0"/>
              <a:t>Are </a:t>
            </a:r>
            <a:r>
              <a:rPr lang="en-US" dirty="0"/>
              <a:t>not two sparrows sold for a penny</a:t>
            </a:r>
            <a:r>
              <a:rPr lang="en-US" dirty="0" smtClean="0"/>
              <a:t>? </a:t>
            </a:r>
            <a:r>
              <a:rPr lang="en-US" dirty="0"/>
              <a:t>And not one of them will fall to the ground apart from your Father. </a:t>
            </a:r>
            <a:r>
              <a:rPr lang="en-US" dirty="0" smtClean="0"/>
              <a:t>But </a:t>
            </a:r>
            <a:r>
              <a:rPr lang="en-US" dirty="0"/>
              <a:t>even the hairs of your head are all numbered. </a:t>
            </a:r>
            <a:r>
              <a:rPr lang="en-US" dirty="0" smtClean="0"/>
              <a:t>Fear </a:t>
            </a:r>
            <a:r>
              <a:rPr lang="en-US" dirty="0"/>
              <a:t>not, therefore; you are of more value than many sparrows</a:t>
            </a:r>
            <a:r>
              <a:rPr lang="en-US" dirty="0" smtClean="0"/>
              <a:t>.  Matt 10:29-31 (ESV)</a:t>
            </a:r>
          </a:p>
          <a:p>
            <a:r>
              <a:rPr lang="en-US" dirty="0" smtClean="0"/>
              <a:t>God cares and will show up in every aspect of your engineering career. </a:t>
            </a:r>
            <a:endParaRPr lang="en-US" dirty="0"/>
          </a:p>
        </p:txBody>
      </p:sp>
    </p:spTree>
    <p:extLst>
      <p:ext uri="{BB962C8B-B14F-4D97-AF65-F5344CB8AC3E}">
        <p14:creationId xmlns:p14="http://schemas.microsoft.com/office/powerpoint/2010/main" val="3211903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vTaskDelay</a:t>
            </a:r>
            <a:r>
              <a:rPr lang="en-US" dirty="0" smtClean="0"/>
              <a:t>()</a:t>
            </a:r>
            <a:endParaRPr lang="en-US" dirty="0"/>
          </a:p>
        </p:txBody>
      </p:sp>
      <p:sp>
        <p:nvSpPr>
          <p:cNvPr id="3" name="Content Placeholder 2"/>
          <p:cNvSpPr>
            <a:spLocks noGrp="1"/>
          </p:cNvSpPr>
          <p:nvPr>
            <p:ph idx="1"/>
            <p:custDataLst>
              <p:tags r:id="rId2"/>
            </p:custDataLst>
          </p:nvPr>
        </p:nvSpPr>
        <p:spPr/>
        <p:txBody>
          <a:bodyPr/>
          <a:lstStyle/>
          <a:p>
            <a:r>
              <a:rPr lang="en-US" dirty="0" smtClean="0"/>
              <a:t>Prototype</a:t>
            </a:r>
          </a:p>
          <a:p>
            <a:pPr>
              <a:buNone/>
            </a:pPr>
            <a:r>
              <a:rPr lang="en-US" sz="2800" dirty="0" smtClean="0"/>
              <a:t>Void </a:t>
            </a:r>
            <a:r>
              <a:rPr lang="en-US" sz="2800" dirty="0" err="1" smtClean="0"/>
              <a:t>vTaskDelay</a:t>
            </a:r>
            <a:r>
              <a:rPr lang="en-US" sz="2800" dirty="0" smtClean="0"/>
              <a:t>( </a:t>
            </a:r>
            <a:r>
              <a:rPr lang="en-US" sz="2800" dirty="0" err="1" smtClean="0"/>
              <a:t>portTickType</a:t>
            </a:r>
            <a:r>
              <a:rPr lang="en-US" sz="2800" dirty="0" smtClean="0"/>
              <a:t>  </a:t>
            </a:r>
            <a:r>
              <a:rPr lang="en-US" sz="2800" dirty="0" err="1" smtClean="0"/>
              <a:t>xTicksToDelay</a:t>
            </a:r>
            <a:r>
              <a:rPr lang="en-US" sz="2800" dirty="0" smtClean="0"/>
              <a:t>);</a:t>
            </a:r>
          </a:p>
          <a:p>
            <a:pPr>
              <a:buNone/>
            </a:pPr>
            <a:endParaRPr lang="en-US" sz="2800" dirty="0" smtClean="0"/>
          </a:p>
          <a:p>
            <a:r>
              <a:rPr lang="en-US" dirty="0" smtClean="0"/>
              <a:t>Where </a:t>
            </a:r>
            <a:r>
              <a:rPr lang="en-US" dirty="0" err="1" smtClean="0"/>
              <a:t>xTicksToDelay</a:t>
            </a:r>
            <a:r>
              <a:rPr lang="en-US" dirty="0" smtClean="0"/>
              <a:t> is the number of tick interrupts that the calling task should remain in the blocked state before going back to the ready sate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Task Using Blocking State</a:t>
            </a:r>
            <a:endParaRPr lang="en-US" dirty="0"/>
          </a:p>
        </p:txBody>
      </p:sp>
      <p:sp>
        <p:nvSpPr>
          <p:cNvPr id="3" name="Content Placeholder 2"/>
          <p:cNvSpPr>
            <a:spLocks noGrp="1"/>
          </p:cNvSpPr>
          <p:nvPr>
            <p:ph idx="1"/>
            <p:custDataLst>
              <p:tags r:id="rId2"/>
            </p:custDataLst>
          </p:nvPr>
        </p:nvSpPr>
        <p:spPr/>
        <p:txBody>
          <a:bodyPr>
            <a:normAutofit lnSpcReduction="10000"/>
          </a:bodyPr>
          <a:lstStyle/>
          <a:p>
            <a:pPr>
              <a:buNone/>
            </a:pPr>
            <a:r>
              <a:rPr lang="en-US" sz="2800" dirty="0" smtClean="0"/>
              <a:t>void </a:t>
            </a:r>
            <a:r>
              <a:rPr lang="en-US" sz="2800" dirty="0" err="1" smtClean="0"/>
              <a:t>vTaskFunction</a:t>
            </a:r>
            <a:r>
              <a:rPr lang="en-US" sz="2800" dirty="0" smtClean="0"/>
              <a:t>( void *</a:t>
            </a:r>
            <a:r>
              <a:rPr lang="en-US" sz="2800" dirty="0" err="1" smtClean="0"/>
              <a:t>pvParameters</a:t>
            </a:r>
            <a:r>
              <a:rPr lang="en-US" sz="2800" dirty="0" smtClean="0"/>
              <a:t> ) {</a:t>
            </a:r>
          </a:p>
          <a:p>
            <a:pPr>
              <a:buNone/>
            </a:pPr>
            <a:r>
              <a:rPr lang="en-US" sz="2800" dirty="0" smtClean="0"/>
              <a:t>char *</a:t>
            </a:r>
            <a:r>
              <a:rPr lang="en-US" sz="2800" dirty="0" err="1" smtClean="0"/>
              <a:t>pcTaskName</a:t>
            </a:r>
            <a:r>
              <a:rPr lang="en-US" sz="2800" dirty="0" smtClean="0"/>
              <a:t>;</a:t>
            </a:r>
          </a:p>
          <a:p>
            <a:pPr>
              <a:buNone/>
            </a:pPr>
            <a:r>
              <a:rPr lang="en-US" sz="2800" dirty="0" smtClean="0"/>
              <a:t>	</a:t>
            </a:r>
            <a:r>
              <a:rPr lang="en-US" sz="2800" dirty="0" err="1" smtClean="0"/>
              <a:t>pcTaskName</a:t>
            </a:r>
            <a:r>
              <a:rPr lang="en-US" sz="2800" dirty="0" smtClean="0"/>
              <a:t> = (char *) </a:t>
            </a:r>
            <a:r>
              <a:rPr lang="en-US" sz="2800" dirty="0" err="1" smtClean="0"/>
              <a:t>pvParameters</a:t>
            </a:r>
            <a:r>
              <a:rPr lang="en-US" sz="2800" dirty="0" smtClean="0"/>
              <a:t>;</a:t>
            </a:r>
          </a:p>
          <a:p>
            <a:pPr>
              <a:buNone/>
            </a:pPr>
            <a:r>
              <a:rPr lang="en-US" sz="2800" dirty="0" smtClean="0"/>
              <a:t>	for ( ; ; ) {</a:t>
            </a:r>
          </a:p>
          <a:p>
            <a:pPr>
              <a:buNone/>
            </a:pPr>
            <a:r>
              <a:rPr lang="en-US" sz="2800" dirty="0" smtClean="0"/>
              <a:t>		</a:t>
            </a:r>
            <a:r>
              <a:rPr lang="en-US" sz="2800" dirty="0" err="1" smtClean="0"/>
              <a:t>vPrintString</a:t>
            </a:r>
            <a:r>
              <a:rPr lang="en-US" sz="2800" dirty="0" smtClean="0"/>
              <a:t>( </a:t>
            </a:r>
            <a:r>
              <a:rPr lang="en-US" sz="2800" dirty="0" err="1" smtClean="0"/>
              <a:t>pcTaskName</a:t>
            </a:r>
            <a:r>
              <a:rPr lang="en-US" sz="2800" dirty="0" smtClean="0"/>
              <a:t> );</a:t>
            </a:r>
          </a:p>
          <a:p>
            <a:pPr>
              <a:buNone/>
            </a:pPr>
            <a:r>
              <a:rPr lang="en-US" sz="2800" dirty="0" smtClean="0"/>
              <a:t>		</a:t>
            </a:r>
            <a:r>
              <a:rPr lang="en-US" sz="2800" dirty="0" err="1" smtClean="0"/>
              <a:t>vTaskDelay</a:t>
            </a:r>
            <a:r>
              <a:rPr lang="en-US" sz="2800" dirty="0" smtClean="0"/>
              <a:t>( 250 / </a:t>
            </a:r>
            <a:r>
              <a:rPr lang="en-US" sz="2800" dirty="0" err="1" smtClean="0"/>
              <a:t>portTICK_RATE_MS</a:t>
            </a:r>
            <a:r>
              <a:rPr lang="en-US" sz="2800" dirty="0" smtClean="0"/>
              <a:t> );</a:t>
            </a:r>
          </a:p>
          <a:p>
            <a:pPr>
              <a:buNone/>
            </a:pPr>
            <a:r>
              <a:rPr lang="en-US" sz="2800" dirty="0" smtClean="0"/>
              <a:t>		}</a:t>
            </a:r>
          </a:p>
          <a:p>
            <a:pPr>
              <a:buNone/>
            </a:pPr>
            <a:r>
              <a:rPr lang="en-US" sz="2800" dirty="0" smtClean="0"/>
              <a:t>}</a:t>
            </a:r>
          </a:p>
          <a:p>
            <a:pPr>
              <a:buNone/>
            </a:pPr>
            <a:r>
              <a:rPr lang="en-US" sz="2800" dirty="0"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vTaskDelayUntil</a:t>
            </a:r>
            <a:r>
              <a:rPr lang="en-US" dirty="0" smtClean="0"/>
              <a:t>()</a:t>
            </a:r>
            <a:endParaRPr lang="en-US" dirty="0"/>
          </a:p>
        </p:txBody>
      </p:sp>
      <p:sp>
        <p:nvSpPr>
          <p:cNvPr id="3" name="Content Placeholder 2"/>
          <p:cNvSpPr>
            <a:spLocks noGrp="1"/>
          </p:cNvSpPr>
          <p:nvPr>
            <p:ph idx="1"/>
            <p:custDataLst>
              <p:tags r:id="rId2"/>
            </p:custDataLst>
          </p:nvPr>
        </p:nvSpPr>
        <p:spPr/>
        <p:txBody>
          <a:bodyPr/>
          <a:lstStyle/>
          <a:p>
            <a:r>
              <a:rPr lang="en-US" dirty="0" smtClean="0"/>
              <a:t>This is used when we want a task to be called periodically.</a:t>
            </a:r>
          </a:p>
          <a:p>
            <a:r>
              <a:rPr lang="en-US" dirty="0" smtClean="0"/>
              <a:t>It will record the current tick time when the API is unblocked and apply the time delay to this time.  In this way the time it takes to execute the task is not a factor.</a:t>
            </a:r>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vTaskDelayUntil</a:t>
            </a:r>
            <a:r>
              <a:rPr lang="en-US" dirty="0" smtClean="0"/>
              <a:t>()</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t>void </a:t>
            </a:r>
            <a:r>
              <a:rPr lang="en-US" dirty="0" err="1" smtClean="0"/>
              <a:t>vTaskDelay”Until</a:t>
            </a:r>
            <a:r>
              <a:rPr lang="en-US" dirty="0" smtClean="0"/>
              <a:t>( </a:t>
            </a:r>
            <a:r>
              <a:rPr lang="en-US" dirty="0" err="1" smtClean="0"/>
              <a:t>portTickType</a:t>
            </a:r>
            <a:r>
              <a:rPr lang="en-US" dirty="0" smtClean="0"/>
              <a:t> * </a:t>
            </a:r>
            <a:r>
              <a:rPr lang="en-US" dirty="0" err="1" smtClean="0"/>
              <a:t>pxPreviousWakeTime</a:t>
            </a:r>
            <a:r>
              <a:rPr lang="en-US" dirty="0" smtClean="0"/>
              <a:t>, </a:t>
            </a:r>
            <a:r>
              <a:rPr lang="en-US" dirty="0" err="1" smtClean="0"/>
              <a:t>portTickType</a:t>
            </a:r>
            <a:r>
              <a:rPr lang="en-US" dirty="0" smtClean="0"/>
              <a:t> </a:t>
            </a:r>
            <a:r>
              <a:rPr lang="en-US" dirty="0" err="1" smtClean="0"/>
              <a:t>xTimeIncrement</a:t>
            </a:r>
            <a:r>
              <a:rPr lang="en-US" dirty="0" smtClean="0"/>
              <a:t>);</a:t>
            </a:r>
          </a:p>
          <a:p>
            <a:r>
              <a:rPr lang="en-US" dirty="0" err="1" smtClean="0"/>
              <a:t>pxPreviousWakeTime</a:t>
            </a:r>
            <a:r>
              <a:rPr lang="en-US" dirty="0" smtClean="0"/>
              <a:t> is the time tick accumulated count when the </a:t>
            </a:r>
            <a:r>
              <a:rPr lang="en-US" b="1" dirty="0" smtClean="0"/>
              <a:t>task</a:t>
            </a:r>
            <a:r>
              <a:rPr lang="en-US" dirty="0" smtClean="0"/>
              <a:t> was called.</a:t>
            </a:r>
          </a:p>
          <a:p>
            <a:r>
              <a:rPr lang="en-US" dirty="0" err="1" smtClean="0"/>
              <a:t>xTimeIncrement</a:t>
            </a:r>
            <a:r>
              <a:rPr lang="en-US" dirty="0" smtClean="0"/>
              <a:t> is an integer that sets the period of periodic calling of the task.  Its units are time ticks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1"/>
            </p:custDataLst>
          </p:nvPr>
        </p:nvSpPr>
        <p:spPr>
          <a:xfrm>
            <a:off x="0" y="0"/>
            <a:ext cx="9144000" cy="6524863"/>
          </a:xfrm>
          <a:prstGeom prst="rect">
            <a:avLst/>
          </a:prstGeom>
          <a:noFill/>
        </p:spPr>
        <p:txBody>
          <a:bodyPr wrap="square" rtlCol="0">
            <a:spAutoFit/>
          </a:bodyPr>
          <a:lstStyle/>
          <a:p>
            <a:r>
              <a:rPr lang="en-US" sz="1900" b="1" dirty="0" smtClean="0"/>
              <a:t>void </a:t>
            </a:r>
            <a:r>
              <a:rPr lang="en-US" sz="1900" b="1" dirty="0" err="1" smtClean="0"/>
              <a:t>vTaskFunction</a:t>
            </a:r>
            <a:r>
              <a:rPr lang="en-US" sz="1900" b="1" dirty="0" smtClean="0"/>
              <a:t>( void *</a:t>
            </a:r>
            <a:r>
              <a:rPr lang="en-US" sz="1900" b="1" dirty="0" err="1" smtClean="0"/>
              <a:t>pvParameters</a:t>
            </a:r>
            <a:r>
              <a:rPr lang="en-US" sz="1900" b="1" dirty="0" smtClean="0"/>
              <a:t> )</a:t>
            </a:r>
          </a:p>
          <a:p>
            <a:r>
              <a:rPr lang="en-US" sz="1900" b="1" dirty="0" smtClean="0"/>
              <a:t>{</a:t>
            </a:r>
          </a:p>
          <a:p>
            <a:r>
              <a:rPr lang="en-US" sz="1900" b="1" dirty="0" smtClean="0"/>
              <a:t>char	*</a:t>
            </a:r>
            <a:r>
              <a:rPr lang="en-US" sz="1900" b="1" dirty="0" err="1" smtClean="0"/>
              <a:t>pcTaskname</a:t>
            </a:r>
            <a:r>
              <a:rPr lang="en-US" sz="1900" b="1" dirty="0" smtClean="0"/>
              <a:t>;</a:t>
            </a:r>
          </a:p>
          <a:p>
            <a:r>
              <a:rPr lang="en-US" sz="1900" b="1" dirty="0" err="1" smtClean="0"/>
              <a:t>portTickType</a:t>
            </a:r>
            <a:r>
              <a:rPr lang="en-US" sz="1900" b="1" dirty="0" smtClean="0"/>
              <a:t> </a:t>
            </a:r>
            <a:r>
              <a:rPr lang="en-US" sz="1900" b="1" dirty="0" err="1" smtClean="0"/>
              <a:t>xLastWakeTime</a:t>
            </a:r>
            <a:r>
              <a:rPr lang="en-US" sz="1900" b="1" dirty="0" smtClean="0"/>
              <a:t>;</a:t>
            </a:r>
          </a:p>
          <a:p>
            <a:r>
              <a:rPr lang="en-US" sz="1900" b="1" dirty="0" smtClean="0"/>
              <a:t>	</a:t>
            </a:r>
            <a:r>
              <a:rPr lang="en-US" sz="1900" b="1" dirty="0" err="1" smtClean="0"/>
              <a:t>pcTaskName</a:t>
            </a:r>
            <a:r>
              <a:rPr lang="en-US" sz="1900" b="1" dirty="0" smtClean="0"/>
              <a:t> = ( char * ) </a:t>
            </a:r>
            <a:r>
              <a:rPr lang="en-US" sz="1900" b="1" dirty="0" err="1" smtClean="0"/>
              <a:t>pvParameters</a:t>
            </a:r>
            <a:r>
              <a:rPr lang="en-US" sz="1900" b="1" dirty="0" smtClean="0"/>
              <a:t>;</a:t>
            </a:r>
          </a:p>
          <a:p>
            <a:pPr lvl="2"/>
            <a:r>
              <a:rPr lang="en-US" sz="1900" dirty="0" smtClean="0"/>
              <a:t>/* The </a:t>
            </a:r>
            <a:r>
              <a:rPr lang="en-US" sz="1900" dirty="0" err="1" smtClean="0"/>
              <a:t>xLastWakeTime</a:t>
            </a:r>
            <a:r>
              <a:rPr lang="en-US" sz="1900" dirty="0" smtClean="0"/>
              <a:t> variable needs to be initialized with the current tick count.  Note that this is the only time the variable is written to explicitly.  After this </a:t>
            </a:r>
            <a:r>
              <a:rPr lang="en-US" sz="1900" dirty="0" err="1" smtClean="0"/>
              <a:t>xLastWakeTime</a:t>
            </a:r>
            <a:r>
              <a:rPr lang="en-US" sz="1900" dirty="0" smtClean="0"/>
              <a:t> is updated automatically internally within </a:t>
            </a:r>
            <a:r>
              <a:rPr lang="en-US" sz="1900" dirty="0" err="1" smtClean="0"/>
              <a:t>vTaskDelayUntil</a:t>
            </a:r>
            <a:r>
              <a:rPr lang="en-US" sz="1900" dirty="0" smtClean="0"/>
              <a:t>(). */</a:t>
            </a:r>
          </a:p>
          <a:p>
            <a:r>
              <a:rPr lang="en-US" sz="1900" dirty="0" smtClean="0"/>
              <a:t>	</a:t>
            </a:r>
            <a:r>
              <a:rPr lang="en-US" sz="1900" b="1" dirty="0" err="1" smtClean="0"/>
              <a:t>xLastWakeTime</a:t>
            </a:r>
            <a:r>
              <a:rPr lang="en-US" sz="1900" b="1" dirty="0" smtClean="0"/>
              <a:t> = </a:t>
            </a:r>
            <a:r>
              <a:rPr lang="en-US" sz="1900" b="1" dirty="0" err="1" smtClean="0"/>
              <a:t>xTaksGetTickCount</a:t>
            </a:r>
            <a:r>
              <a:rPr lang="en-US" sz="1900" b="1" dirty="0" smtClean="0"/>
              <a:t>();</a:t>
            </a:r>
          </a:p>
          <a:p>
            <a:pPr lvl="2"/>
            <a:r>
              <a:rPr lang="en-US" sz="1900" dirty="0" smtClean="0"/>
              <a:t>/* As per most tasks, this task is implemented in an infinite loop. */</a:t>
            </a:r>
          </a:p>
          <a:p>
            <a:r>
              <a:rPr lang="en-US" sz="1900" dirty="0" smtClean="0"/>
              <a:t>	</a:t>
            </a:r>
            <a:r>
              <a:rPr lang="en-US" sz="1900" b="1" dirty="0" smtClean="0"/>
              <a:t>for( ;; )</a:t>
            </a:r>
          </a:p>
          <a:p>
            <a:r>
              <a:rPr lang="en-US" sz="1900" b="1" dirty="0" smtClean="0"/>
              <a:t>	{</a:t>
            </a:r>
          </a:p>
          <a:p>
            <a:r>
              <a:rPr lang="en-US" sz="1900" dirty="0" smtClean="0"/>
              <a:t>		/* Print out the name of the task. */</a:t>
            </a:r>
          </a:p>
          <a:p>
            <a:r>
              <a:rPr lang="en-US" sz="1900" dirty="0" smtClean="0"/>
              <a:t>	</a:t>
            </a:r>
            <a:r>
              <a:rPr lang="en-US" sz="1900" b="1" dirty="0" smtClean="0"/>
              <a:t>	</a:t>
            </a:r>
            <a:r>
              <a:rPr lang="en-US" sz="1900" b="1" dirty="0" err="1" smtClean="0"/>
              <a:t>vPrintString</a:t>
            </a:r>
            <a:r>
              <a:rPr lang="en-US" sz="1900" b="1" dirty="0" smtClean="0"/>
              <a:t>( </a:t>
            </a:r>
            <a:r>
              <a:rPr lang="en-US" sz="1900" b="1" dirty="0" err="1" smtClean="0"/>
              <a:t>pcTaskNAme</a:t>
            </a:r>
            <a:r>
              <a:rPr lang="en-US" sz="1900" b="1" dirty="0" smtClean="0"/>
              <a:t> );</a:t>
            </a:r>
          </a:p>
          <a:p>
            <a:pPr lvl="4"/>
            <a:r>
              <a:rPr lang="en-US" sz="1900" dirty="0" smtClean="0"/>
              <a:t>/* This task should execute exactly every 250 </a:t>
            </a:r>
            <a:r>
              <a:rPr lang="en-US" sz="1900" dirty="0" err="1" smtClean="0"/>
              <a:t>ms.</a:t>
            </a:r>
            <a:r>
              <a:rPr lang="en-US" sz="1900" dirty="0" smtClean="0"/>
              <a:t>  As per the </a:t>
            </a:r>
            <a:r>
              <a:rPr lang="en-US" sz="1900" dirty="0" err="1" smtClean="0"/>
              <a:t>VTaskDelay</a:t>
            </a:r>
            <a:r>
              <a:rPr lang="en-US" sz="1900" dirty="0" smtClean="0"/>
              <a:t>() function, time is measured in ticks, and the </a:t>
            </a:r>
            <a:r>
              <a:rPr lang="en-US" sz="1900" dirty="0" err="1" smtClean="0"/>
              <a:t>portTICK_RATE_MS</a:t>
            </a:r>
            <a:r>
              <a:rPr lang="en-US" sz="1900" dirty="0" smtClean="0"/>
              <a:t> constant is used to convert milliseconds into ticks.  </a:t>
            </a:r>
            <a:r>
              <a:rPr lang="en-US" sz="1900" dirty="0" err="1" smtClean="0"/>
              <a:t>xLastWakeTime</a:t>
            </a:r>
            <a:r>
              <a:rPr lang="en-US" sz="1900" dirty="0" smtClean="0"/>
              <a:t> is automatically updated within </a:t>
            </a:r>
            <a:r>
              <a:rPr lang="en-US" sz="1900" dirty="0" err="1" smtClean="0"/>
              <a:t>vTaskDelayUntil</a:t>
            </a:r>
            <a:r>
              <a:rPr lang="en-US" sz="1900" dirty="0" smtClean="0"/>
              <a:t>() so is not explicitly updated by the task. */</a:t>
            </a:r>
          </a:p>
          <a:p>
            <a:pPr lvl="4"/>
            <a:r>
              <a:rPr lang="en-US" sz="1900" b="1" dirty="0" err="1" smtClean="0"/>
              <a:t>vTaskDelayUntil</a:t>
            </a:r>
            <a:r>
              <a:rPr lang="en-US" sz="1900" b="1" dirty="0" smtClean="0"/>
              <a:t>( &amp;</a:t>
            </a:r>
            <a:r>
              <a:rPr lang="en-US" sz="1900" b="1" dirty="0" err="1" smtClean="0"/>
              <a:t>xLastWakeTime</a:t>
            </a:r>
            <a:r>
              <a:rPr lang="en-US" sz="1900" b="1" dirty="0" smtClean="0"/>
              <a:t>, (250 / </a:t>
            </a:r>
            <a:r>
              <a:rPr lang="en-US" sz="1900" b="1" dirty="0" err="1" smtClean="0"/>
              <a:t>port_TICK_RATE_MS</a:t>
            </a:r>
            <a:r>
              <a:rPr lang="en-US" sz="1900" b="1" dirty="0" smtClean="0"/>
              <a:t>);</a:t>
            </a:r>
          </a:p>
          <a:p>
            <a:pPr lvl="2"/>
            <a:r>
              <a:rPr lang="en-US" sz="1900" b="1" dirty="0" smtClean="0"/>
              <a:t>}</a:t>
            </a:r>
          </a:p>
          <a:p>
            <a:r>
              <a:rPr lang="en-US" sz="1900" b="1" dirty="0" smtClean="0"/>
              <a:t>}</a:t>
            </a:r>
            <a:endParaRPr lang="en-US" sz="19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Example Task Creation Using Blocking State</a:t>
            </a:r>
            <a:endParaRPr lang="en-US" dirty="0"/>
          </a:p>
        </p:txBody>
      </p:sp>
      <p:sp>
        <p:nvSpPr>
          <p:cNvPr id="3" name="Content Placeholder 2"/>
          <p:cNvSpPr>
            <a:spLocks noGrp="1"/>
          </p:cNvSpPr>
          <p:nvPr>
            <p:ph idx="1"/>
            <p:custDataLst>
              <p:tags r:id="rId2"/>
            </p:custDataLst>
          </p:nvPr>
        </p:nvSpPr>
        <p:spPr>
          <a:xfrm>
            <a:off x="457200" y="1600200"/>
            <a:ext cx="8229600" cy="5257800"/>
          </a:xfrm>
        </p:spPr>
        <p:txBody>
          <a:bodyPr>
            <a:normAutofit fontScale="92500" lnSpcReduction="20000"/>
          </a:bodyPr>
          <a:lstStyle/>
          <a:p>
            <a:pPr>
              <a:buNone/>
            </a:pPr>
            <a:r>
              <a:rPr lang="en-US" dirty="0" smtClean="0"/>
              <a:t>static const char *pcTextForTask1 = “Task 1 is running \r\n”;</a:t>
            </a:r>
          </a:p>
          <a:p>
            <a:pPr>
              <a:buNone/>
            </a:pPr>
            <a:r>
              <a:rPr lang="en-US" dirty="0" smtClean="0"/>
              <a:t>static const char *pcTextForTask2 = “Task 2 is running \r\n”;</a:t>
            </a:r>
          </a:p>
          <a:p>
            <a:pPr>
              <a:buNone/>
            </a:pPr>
            <a:r>
              <a:rPr lang="en-US" dirty="0" err="1" smtClean="0"/>
              <a:t>int</a:t>
            </a:r>
            <a:r>
              <a:rPr lang="en-US" dirty="0" smtClean="0"/>
              <a:t> main( void ) {</a:t>
            </a:r>
          </a:p>
          <a:p>
            <a:pPr>
              <a:buNone/>
            </a:pPr>
            <a:r>
              <a:rPr lang="en-US" dirty="0" smtClean="0"/>
              <a:t>	</a:t>
            </a:r>
            <a:r>
              <a:rPr lang="en-US" dirty="0" err="1" smtClean="0"/>
              <a:t>xTaskCreate</a:t>
            </a:r>
            <a:r>
              <a:rPr lang="en-US" dirty="0" smtClean="0"/>
              <a:t>( </a:t>
            </a:r>
            <a:r>
              <a:rPr lang="en-US" dirty="0" err="1" smtClean="0"/>
              <a:t>vTaskFunction</a:t>
            </a:r>
            <a:r>
              <a:rPr lang="en-US" dirty="0" smtClean="0"/>
              <a:t>, “TSK 1”, 1000, (void*) pcTestForTask1, 1, null);</a:t>
            </a:r>
          </a:p>
          <a:p>
            <a:pPr>
              <a:buNone/>
            </a:pPr>
            <a:r>
              <a:rPr lang="en-US" dirty="0" smtClean="0"/>
              <a:t>	</a:t>
            </a:r>
            <a:r>
              <a:rPr lang="en-US" dirty="0" err="1" smtClean="0"/>
              <a:t>xTaskCreate</a:t>
            </a:r>
            <a:r>
              <a:rPr lang="en-US" dirty="0" smtClean="0"/>
              <a:t>( </a:t>
            </a:r>
            <a:r>
              <a:rPr lang="en-US" dirty="0" err="1" smtClean="0"/>
              <a:t>vTaskFunction</a:t>
            </a:r>
            <a:r>
              <a:rPr lang="en-US" dirty="0" smtClean="0"/>
              <a:t>, “TSK 2”, 1000, (void*) pcTestForTask2, 2, null);</a:t>
            </a:r>
          </a:p>
          <a:p>
            <a:pPr>
              <a:buNone/>
            </a:pPr>
            <a:r>
              <a:rPr lang="en-US" dirty="0" smtClean="0"/>
              <a:t>	</a:t>
            </a:r>
            <a:r>
              <a:rPr lang="en-US" dirty="0" err="1" smtClean="0"/>
              <a:t>vTaskStartScheduler</a:t>
            </a:r>
            <a:r>
              <a:rPr lang="en-US" dirty="0" smtClean="0"/>
              <a:t>();</a:t>
            </a:r>
          </a:p>
          <a:p>
            <a:pPr>
              <a:buNone/>
            </a:pPr>
            <a:r>
              <a:rPr lang="en-US" dirty="0" smtClean="0"/>
              <a:t>	for( ; ; );</a:t>
            </a:r>
          </a:p>
          <a:p>
            <a:pPr>
              <a:buNone/>
            </a:pPr>
            <a:r>
              <a:rPr lang="en-US" dirty="0" smtClean="0"/>
              <a:t>}</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custDataLst>
              <p:tags r:id="rId1"/>
            </p:custDataLst>
          </p:nvPr>
        </p:nvPicPr>
        <p:blipFill>
          <a:blip r:embed="rId4" cstate="print"/>
          <a:srcRect/>
          <a:stretch>
            <a:fillRect/>
          </a:stretch>
        </p:blipFill>
        <p:spPr bwMode="auto">
          <a:xfrm>
            <a:off x="0" y="923925"/>
            <a:ext cx="9143999" cy="5934075"/>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Timing Diagram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Moment #2</a:t>
            </a:r>
            <a:endParaRPr lang="en-US" dirty="0"/>
          </a:p>
        </p:txBody>
      </p:sp>
      <p:sp>
        <p:nvSpPr>
          <p:cNvPr id="3" name="Content Placeholder 2"/>
          <p:cNvSpPr>
            <a:spLocks noGrp="1"/>
          </p:cNvSpPr>
          <p:nvPr>
            <p:ph idx="1"/>
          </p:nvPr>
        </p:nvSpPr>
        <p:spPr/>
        <p:txBody>
          <a:bodyPr/>
          <a:lstStyle/>
          <a:p>
            <a:r>
              <a:rPr lang="en-US" dirty="0" smtClean="0"/>
              <a:t>Think about building a ‘portfolio’ for interviewing</a:t>
            </a:r>
            <a:endParaRPr lang="en-US" dirty="0"/>
          </a:p>
          <a:p>
            <a:r>
              <a:rPr lang="en-US" dirty="0" smtClean="0"/>
              <a:t>Be prepared to talk in detail about a significant engineering accomplishment on an interview</a:t>
            </a:r>
          </a:p>
          <a:p>
            <a:r>
              <a:rPr lang="en-US" dirty="0" smtClean="0"/>
              <a:t>It is important that you show ownership and mastery of project. </a:t>
            </a:r>
          </a:p>
          <a:p>
            <a:endParaRPr lang="en-US" dirty="0"/>
          </a:p>
        </p:txBody>
      </p:sp>
    </p:spTree>
    <p:extLst>
      <p:ext uri="{BB962C8B-B14F-4D97-AF65-F5344CB8AC3E}">
        <p14:creationId xmlns:p14="http://schemas.microsoft.com/office/powerpoint/2010/main" val="22887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Senior Moment #2</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Coursework is fine, but we are more interested in seeing what you have built and how you have built it.</a:t>
            </a:r>
            <a:r>
              <a:rPr lang="en-US" dirty="0"/>
              <a:t> – </a:t>
            </a:r>
            <a:r>
              <a:rPr lang="en-US" b="1" dirty="0"/>
              <a:t>Marc </a:t>
            </a:r>
            <a:r>
              <a:rPr lang="en-US" b="1" dirty="0" err="1"/>
              <a:t>Raibert</a:t>
            </a:r>
            <a:r>
              <a:rPr lang="en-US" b="1" dirty="0"/>
              <a:t>, Co-founder and President, Boston Dynamics</a:t>
            </a:r>
            <a:br>
              <a:rPr lang="en-US" b="1" dirty="0"/>
            </a:br>
            <a:r>
              <a:rPr lang="en-US" b="1" dirty="0"/>
              <a:t/>
            </a:r>
            <a:br>
              <a:rPr lang="en-US" b="1" dirty="0"/>
            </a:br>
            <a:r>
              <a:rPr lang="en-US" i="1" dirty="0"/>
              <a:t>Boeing prefers to hire students with demonstrated experience in their field, either through outside coursework, an internship or a relevant project while in school</a:t>
            </a:r>
            <a:r>
              <a:rPr lang="en-US" dirty="0"/>
              <a:t>. – </a:t>
            </a:r>
            <a:r>
              <a:rPr lang="en-US" b="1" dirty="0"/>
              <a:t>Pamela R. Simpson, Vice President of Human Resources for Engineering, Operations, and Technology, Boeing</a:t>
            </a:r>
            <a:endParaRPr lang="en-US" dirty="0"/>
          </a:p>
        </p:txBody>
      </p:sp>
    </p:spTree>
    <p:extLst>
      <p:ext uri="{BB962C8B-B14F-4D97-AF65-F5344CB8AC3E}">
        <p14:creationId xmlns:p14="http://schemas.microsoft.com/office/powerpoint/2010/main" val="283858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and Creating Tasks in </a:t>
            </a:r>
            <a:r>
              <a:rPr lang="en-US" dirty="0" err="1" smtClean="0"/>
              <a:t>FreeRTOS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625753"/>
              </p:ext>
            </p:extLst>
          </p:nvPr>
        </p:nvGraphicFramePr>
        <p:xfrm>
          <a:off x="762000" y="1981200"/>
          <a:ext cx="7924800" cy="4144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41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 y="0"/>
            <a:ext cx="8229600" cy="1143000"/>
          </a:xfrm>
        </p:spPr>
        <p:txBody>
          <a:bodyPr/>
          <a:lstStyle/>
          <a:p>
            <a:r>
              <a:rPr lang="en-US" dirty="0" smtClean="0"/>
              <a:t>User Written Task function</a:t>
            </a:r>
            <a:endParaRPr lang="en-US" dirty="0"/>
          </a:p>
        </p:txBody>
      </p:sp>
      <p:sp>
        <p:nvSpPr>
          <p:cNvPr id="3" name="Content Placeholder 2"/>
          <p:cNvSpPr>
            <a:spLocks noGrp="1"/>
          </p:cNvSpPr>
          <p:nvPr>
            <p:ph idx="1"/>
            <p:custDataLst>
              <p:tags r:id="rId2"/>
            </p:custDataLst>
          </p:nvPr>
        </p:nvSpPr>
        <p:spPr>
          <a:xfrm>
            <a:off x="457200" y="1295400"/>
            <a:ext cx="8229600" cy="5257800"/>
          </a:xfrm>
        </p:spPr>
        <p:txBody>
          <a:bodyPr>
            <a:normAutofit fontScale="92500" lnSpcReduction="20000"/>
          </a:bodyPr>
          <a:lstStyle/>
          <a:p>
            <a:r>
              <a:rPr lang="en-US" dirty="0" smtClean="0"/>
              <a:t>Prototype:</a:t>
            </a:r>
          </a:p>
          <a:p>
            <a:pPr algn="ctr">
              <a:buNone/>
            </a:pPr>
            <a:r>
              <a:rPr lang="en-US" sz="2800" dirty="0" smtClean="0"/>
              <a:t>void </a:t>
            </a:r>
            <a:r>
              <a:rPr lang="en-US" sz="2800" dirty="0" err="1" smtClean="0"/>
              <a:t>ATaskFunction</a:t>
            </a:r>
            <a:r>
              <a:rPr lang="en-US" sz="2800" dirty="0" smtClean="0"/>
              <a:t>( void *</a:t>
            </a:r>
            <a:r>
              <a:rPr lang="en-US" sz="2800" dirty="0" err="1" smtClean="0"/>
              <a:t>pvParameters</a:t>
            </a:r>
            <a:r>
              <a:rPr lang="en-US" sz="2800" dirty="0" smtClean="0"/>
              <a:t>);</a:t>
            </a:r>
          </a:p>
          <a:p>
            <a:r>
              <a:rPr lang="en-US" dirty="0" smtClean="0"/>
              <a:t>Example</a:t>
            </a:r>
          </a:p>
          <a:p>
            <a:pPr>
              <a:buNone/>
            </a:pPr>
            <a:r>
              <a:rPr lang="en-US" sz="2800" dirty="0" smtClean="0"/>
              <a:t>void </a:t>
            </a:r>
            <a:r>
              <a:rPr lang="en-US" sz="2800" dirty="0" err="1" smtClean="0"/>
              <a:t>ATaskFunction</a:t>
            </a:r>
            <a:r>
              <a:rPr lang="en-US" sz="2800" dirty="0" smtClean="0"/>
              <a:t>(void *</a:t>
            </a:r>
            <a:r>
              <a:rPr lang="en-US" sz="2800" dirty="0" err="1" smtClean="0"/>
              <a:t>pvParameters</a:t>
            </a:r>
            <a:r>
              <a:rPr lang="en-US" sz="2800" dirty="0" smtClean="0"/>
              <a:t>)</a:t>
            </a:r>
          </a:p>
          <a:p>
            <a:pPr>
              <a:buNone/>
            </a:pPr>
            <a:r>
              <a:rPr lang="en-US" sz="2800" dirty="0" smtClean="0"/>
              <a:t>	{</a:t>
            </a:r>
          </a:p>
          <a:p>
            <a:pPr>
              <a:buNone/>
            </a:pPr>
            <a:r>
              <a:rPr lang="en-US" sz="2800" dirty="0" smtClean="0"/>
              <a:t>	</a:t>
            </a:r>
            <a:r>
              <a:rPr lang="en-US" sz="2800" dirty="0" err="1" smtClean="0"/>
              <a:t>int</a:t>
            </a:r>
            <a:r>
              <a:rPr lang="en-US" sz="2800" dirty="0" smtClean="0"/>
              <a:t> </a:t>
            </a:r>
            <a:r>
              <a:rPr lang="en-US" sz="2800" dirty="0" err="1" smtClean="0"/>
              <a:t>iVariableExample</a:t>
            </a:r>
            <a:r>
              <a:rPr lang="en-US" sz="2800" dirty="0" smtClean="0"/>
              <a:t> = 0;</a:t>
            </a:r>
          </a:p>
          <a:p>
            <a:pPr>
              <a:buNone/>
            </a:pPr>
            <a:r>
              <a:rPr lang="en-US" sz="2800" dirty="0" smtClean="0"/>
              <a:t>	for ( ; ;)</a:t>
            </a:r>
          </a:p>
          <a:p>
            <a:pPr>
              <a:buNone/>
            </a:pPr>
            <a:r>
              <a:rPr lang="en-US" sz="2800" dirty="0" smtClean="0"/>
              <a:t>		{</a:t>
            </a:r>
          </a:p>
          <a:p>
            <a:pPr>
              <a:buNone/>
            </a:pPr>
            <a:r>
              <a:rPr lang="en-US" sz="2800" dirty="0" smtClean="0"/>
              <a:t>		//code implementation goes here</a:t>
            </a:r>
          </a:p>
          <a:p>
            <a:pPr>
              <a:buNone/>
            </a:pPr>
            <a:r>
              <a:rPr lang="en-US" sz="2800" dirty="0" smtClean="0"/>
              <a:t>		}</a:t>
            </a:r>
          </a:p>
          <a:p>
            <a:pPr>
              <a:buNone/>
            </a:pPr>
            <a:r>
              <a:rPr lang="en-US" sz="2800" dirty="0" smtClean="0"/>
              <a:t>	</a:t>
            </a:r>
            <a:r>
              <a:rPr lang="en-US" sz="2800" dirty="0" err="1" smtClean="0"/>
              <a:t>vTaskDelete</a:t>
            </a:r>
            <a:r>
              <a:rPr lang="en-US" sz="2800" dirty="0" smtClean="0"/>
              <a:t>( NULL );</a:t>
            </a:r>
          </a:p>
          <a:p>
            <a:pPr>
              <a:buNone/>
            </a:pPr>
            <a:r>
              <a:rPr lang="en-US" sz="2800"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Creating </a:t>
            </a:r>
            <a:r>
              <a:rPr lang="en-US" dirty="0" smtClean="0"/>
              <a:t>(Spawn) a </a:t>
            </a:r>
            <a:r>
              <a:rPr lang="en-US" dirty="0" smtClean="0"/>
              <a:t>Task</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Prototype:</a:t>
            </a:r>
          </a:p>
          <a:p>
            <a:pPr>
              <a:buNone/>
            </a:pPr>
            <a:r>
              <a:rPr lang="en-US" sz="2800" dirty="0" err="1" smtClean="0"/>
              <a:t>port</a:t>
            </a:r>
            <a:r>
              <a:rPr lang="en-US" dirty="0" err="1" smtClean="0"/>
              <a:t>Base_Type</a:t>
            </a:r>
            <a:r>
              <a:rPr lang="en-US" sz="2800" dirty="0" smtClean="0"/>
              <a:t>  </a:t>
            </a:r>
            <a:r>
              <a:rPr lang="en-US" sz="2800" dirty="0" err="1" smtClean="0"/>
              <a:t>xTaskCreate</a:t>
            </a:r>
            <a:r>
              <a:rPr lang="en-US" sz="2800" dirty="0" smtClean="0"/>
              <a:t>(</a:t>
            </a:r>
          </a:p>
          <a:p>
            <a:pPr>
              <a:buNone/>
            </a:pPr>
            <a:r>
              <a:rPr lang="en-US" sz="2800" dirty="0" smtClean="0"/>
              <a:t>		</a:t>
            </a:r>
            <a:r>
              <a:rPr lang="en-US" sz="2800" dirty="0" err="1" smtClean="0"/>
              <a:t>pdTASK_CODE</a:t>
            </a:r>
            <a:r>
              <a:rPr lang="en-US" sz="2800" dirty="0" smtClean="0"/>
              <a:t>  </a:t>
            </a:r>
            <a:r>
              <a:rPr lang="en-US" sz="2800" dirty="0" err="1" smtClean="0"/>
              <a:t>pvTaskCode</a:t>
            </a:r>
            <a:r>
              <a:rPr lang="en-US" sz="2800" dirty="0" smtClean="0"/>
              <a:t>,</a:t>
            </a:r>
          </a:p>
          <a:p>
            <a:pPr>
              <a:buNone/>
            </a:pPr>
            <a:r>
              <a:rPr lang="en-US" sz="2800" dirty="0" smtClean="0"/>
              <a:t>		const signed char * </a:t>
            </a:r>
            <a:r>
              <a:rPr lang="en-US" sz="2800" dirty="0" err="1" smtClean="0"/>
              <a:t>const</a:t>
            </a:r>
            <a:r>
              <a:rPr lang="en-US" sz="2800" dirty="0" smtClean="0"/>
              <a:t> </a:t>
            </a:r>
            <a:r>
              <a:rPr lang="en-US" sz="2800" dirty="0" err="1" smtClean="0"/>
              <a:t>pcName</a:t>
            </a:r>
            <a:r>
              <a:rPr lang="en-US" sz="2800" smtClean="0"/>
              <a:t>,</a:t>
            </a:r>
            <a:endParaRPr lang="en-US" sz="2800" dirty="0" smtClean="0"/>
          </a:p>
          <a:p>
            <a:pPr>
              <a:buNone/>
            </a:pPr>
            <a:r>
              <a:rPr lang="en-US" sz="2800" dirty="0" smtClean="0"/>
              <a:t>		unsigned short </a:t>
            </a:r>
            <a:r>
              <a:rPr lang="en-US" sz="2800" dirty="0" err="1" smtClean="0"/>
              <a:t>usStackDepth</a:t>
            </a:r>
            <a:r>
              <a:rPr lang="en-US" sz="2800" dirty="0" smtClean="0"/>
              <a:t>,</a:t>
            </a:r>
          </a:p>
          <a:p>
            <a:pPr>
              <a:buNone/>
            </a:pPr>
            <a:r>
              <a:rPr lang="en-US" sz="2800" dirty="0" smtClean="0"/>
              <a:t>		void  *</a:t>
            </a:r>
            <a:r>
              <a:rPr lang="en-US" sz="2800" dirty="0" err="1" smtClean="0"/>
              <a:t>pvParameters</a:t>
            </a:r>
            <a:r>
              <a:rPr lang="en-US" sz="2800" dirty="0" smtClean="0"/>
              <a:t>,</a:t>
            </a:r>
          </a:p>
          <a:p>
            <a:pPr>
              <a:buNone/>
            </a:pPr>
            <a:r>
              <a:rPr lang="en-US" sz="2800" dirty="0" smtClean="0"/>
              <a:t>		unsigned </a:t>
            </a:r>
            <a:r>
              <a:rPr lang="en-US" sz="2800" dirty="0" err="1" smtClean="0"/>
              <a:t>portBASE_TYPE</a:t>
            </a:r>
            <a:r>
              <a:rPr lang="en-US" sz="2800" dirty="0" smtClean="0"/>
              <a:t> </a:t>
            </a:r>
            <a:r>
              <a:rPr lang="en-US" sz="2800" dirty="0" err="1" smtClean="0"/>
              <a:t>uxPriority</a:t>
            </a:r>
            <a:r>
              <a:rPr lang="en-US" sz="2800" dirty="0" smtClean="0"/>
              <a:t>,</a:t>
            </a:r>
          </a:p>
          <a:p>
            <a:pPr>
              <a:buNone/>
            </a:pPr>
            <a:r>
              <a:rPr lang="en-US" sz="2800" dirty="0" smtClean="0"/>
              <a:t>		</a:t>
            </a:r>
            <a:r>
              <a:rPr lang="en-US" sz="2800" dirty="0" err="1" smtClean="0"/>
              <a:t>xTaskHandle</a:t>
            </a:r>
            <a:r>
              <a:rPr lang="en-US" sz="2800" dirty="0" smtClean="0"/>
              <a:t> *</a:t>
            </a:r>
            <a:r>
              <a:rPr lang="en-US" sz="2800" dirty="0" err="1" smtClean="0"/>
              <a:t>pxCreatedTask</a:t>
            </a:r>
            <a:endParaRPr lang="en-US" sz="2800" dirty="0" smtClean="0"/>
          </a:p>
          <a:p>
            <a:pPr>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914400"/>
          </a:xfrm>
        </p:spPr>
        <p:txBody>
          <a:bodyPr>
            <a:normAutofit fontScale="90000"/>
          </a:bodyPr>
          <a:lstStyle/>
          <a:p>
            <a:r>
              <a:rPr lang="en-US" dirty="0" smtClean="0"/>
              <a:t>Example Make 2 Instances of the Task</a:t>
            </a:r>
            <a:endParaRPr lang="en-US" dirty="0"/>
          </a:p>
        </p:txBody>
      </p:sp>
      <p:sp>
        <p:nvSpPr>
          <p:cNvPr id="3" name="Content Placeholder 2"/>
          <p:cNvSpPr>
            <a:spLocks noGrp="1"/>
          </p:cNvSpPr>
          <p:nvPr>
            <p:ph idx="1"/>
            <p:custDataLst>
              <p:tags r:id="rId2"/>
            </p:custDataLst>
          </p:nvPr>
        </p:nvSpPr>
        <p:spPr>
          <a:xfrm>
            <a:off x="228600" y="762000"/>
            <a:ext cx="8915400" cy="6096000"/>
          </a:xfrm>
        </p:spPr>
        <p:txBody>
          <a:bodyPr>
            <a:noAutofit/>
          </a:bodyPr>
          <a:lstStyle/>
          <a:p>
            <a:pPr>
              <a:buNone/>
            </a:pPr>
            <a:r>
              <a:rPr lang="en-US" sz="2800" dirty="0" smtClean="0"/>
              <a:t>static const char *pcTextForTask1 = “Task 1 is running \r\n”;</a:t>
            </a:r>
          </a:p>
          <a:p>
            <a:pPr>
              <a:buNone/>
            </a:pPr>
            <a:r>
              <a:rPr lang="en-US" sz="2800" dirty="0" smtClean="0"/>
              <a:t>static const char *pcTextForTask2 = “Task 2 is running \r\n”;</a:t>
            </a:r>
          </a:p>
          <a:p>
            <a:pPr>
              <a:buNone/>
            </a:pPr>
            <a:r>
              <a:rPr lang="en-US" sz="2800" dirty="0" err="1" smtClean="0"/>
              <a:t>int</a:t>
            </a:r>
            <a:r>
              <a:rPr lang="en-US" sz="2800" dirty="0" smtClean="0"/>
              <a:t> main( void ) {</a:t>
            </a:r>
          </a:p>
          <a:p>
            <a:pPr>
              <a:buNone/>
            </a:pPr>
            <a:r>
              <a:rPr lang="en-US" sz="2800" dirty="0" smtClean="0"/>
              <a:t>	</a:t>
            </a:r>
            <a:r>
              <a:rPr lang="en-US" sz="2800" dirty="0" err="1" smtClean="0"/>
              <a:t>xTaskCreate</a:t>
            </a:r>
            <a:r>
              <a:rPr lang="en-US" sz="2800" dirty="0" smtClean="0"/>
              <a:t>( </a:t>
            </a:r>
            <a:r>
              <a:rPr lang="en-US" sz="2800" dirty="0" err="1" smtClean="0"/>
              <a:t>vTaskFunction</a:t>
            </a:r>
            <a:r>
              <a:rPr lang="en-US" sz="2800" dirty="0" smtClean="0"/>
              <a:t>, “TSK 1”, 1000, (void*) pcTestForTask1, 1, null);</a:t>
            </a:r>
          </a:p>
          <a:p>
            <a:pPr>
              <a:buNone/>
            </a:pPr>
            <a:r>
              <a:rPr lang="en-US" sz="2800" dirty="0" smtClean="0"/>
              <a:t>	</a:t>
            </a:r>
            <a:r>
              <a:rPr lang="en-US" sz="2800" dirty="0" err="1" smtClean="0"/>
              <a:t>xTaskCreate</a:t>
            </a:r>
            <a:r>
              <a:rPr lang="en-US" sz="2800" dirty="0" smtClean="0"/>
              <a:t>( </a:t>
            </a:r>
            <a:r>
              <a:rPr lang="en-US" sz="2800" dirty="0" err="1" smtClean="0"/>
              <a:t>vTaskFunction</a:t>
            </a:r>
            <a:r>
              <a:rPr lang="en-US" sz="2800" dirty="0" smtClean="0"/>
              <a:t>, “TSK 2”, 1000, (void*) pcTestForTask2, 1, null);</a:t>
            </a:r>
          </a:p>
          <a:p>
            <a:pPr>
              <a:buNone/>
            </a:pPr>
            <a:r>
              <a:rPr lang="en-US" sz="2800" dirty="0" smtClean="0"/>
              <a:t>	</a:t>
            </a:r>
            <a:r>
              <a:rPr lang="en-US" sz="2800" dirty="0" err="1" smtClean="0"/>
              <a:t>vTaskStartScheduler</a:t>
            </a:r>
            <a:r>
              <a:rPr lang="en-US" sz="2800" dirty="0" smtClean="0"/>
              <a:t>();</a:t>
            </a:r>
          </a:p>
          <a:p>
            <a:pPr>
              <a:buNone/>
            </a:pPr>
            <a:r>
              <a:rPr lang="en-US" sz="2800" dirty="0" smtClean="0"/>
              <a:t>	for( ; ; );</a:t>
            </a:r>
          </a:p>
          <a:p>
            <a:pPr>
              <a:buNone/>
            </a:pPr>
            <a:r>
              <a:rPr lang="en-US" sz="28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914400"/>
          </a:xfrm>
        </p:spPr>
        <p:txBody>
          <a:bodyPr>
            <a:normAutofit/>
          </a:bodyPr>
          <a:lstStyle/>
          <a:p>
            <a:r>
              <a:rPr lang="en-US" dirty="0" smtClean="0"/>
              <a:t>Example Declare a Task</a:t>
            </a:r>
            <a:endParaRPr lang="en-US" dirty="0"/>
          </a:p>
        </p:txBody>
      </p:sp>
      <p:sp>
        <p:nvSpPr>
          <p:cNvPr id="3" name="Content Placeholder 2"/>
          <p:cNvSpPr>
            <a:spLocks noGrp="1"/>
          </p:cNvSpPr>
          <p:nvPr>
            <p:ph idx="1"/>
            <p:custDataLst>
              <p:tags r:id="rId2"/>
            </p:custDataLst>
          </p:nvPr>
        </p:nvSpPr>
        <p:spPr>
          <a:xfrm>
            <a:off x="457200" y="762000"/>
            <a:ext cx="8229600" cy="6096000"/>
          </a:xfrm>
        </p:spPr>
        <p:txBody>
          <a:bodyPr>
            <a:noAutofit/>
          </a:bodyPr>
          <a:lstStyle/>
          <a:p>
            <a:pPr>
              <a:buNone/>
            </a:pPr>
            <a:r>
              <a:rPr lang="en-US" sz="2800" dirty="0" smtClean="0"/>
              <a:t>void </a:t>
            </a:r>
            <a:r>
              <a:rPr lang="en-US" sz="2800" dirty="0" err="1" smtClean="0"/>
              <a:t>vTaskFunction</a:t>
            </a:r>
            <a:r>
              <a:rPr lang="en-US" sz="2800" dirty="0" smtClean="0"/>
              <a:t>( void *</a:t>
            </a:r>
            <a:r>
              <a:rPr lang="en-US" sz="2800" dirty="0" err="1" smtClean="0"/>
              <a:t>pvParameters</a:t>
            </a:r>
            <a:r>
              <a:rPr lang="en-US" sz="2800" dirty="0" smtClean="0"/>
              <a:t>)</a:t>
            </a:r>
          </a:p>
          <a:p>
            <a:pPr>
              <a:buNone/>
            </a:pPr>
            <a:r>
              <a:rPr lang="en-US" sz="2800" dirty="0" smtClean="0"/>
              <a:t>{</a:t>
            </a:r>
          </a:p>
          <a:p>
            <a:pPr>
              <a:buNone/>
            </a:pPr>
            <a:r>
              <a:rPr lang="en-US" sz="2800" dirty="0" smtClean="0"/>
              <a:t>char *</a:t>
            </a:r>
            <a:r>
              <a:rPr lang="en-US" sz="2800" dirty="0" err="1" smtClean="0"/>
              <a:t>pcTaskName</a:t>
            </a:r>
            <a:r>
              <a:rPr lang="en-US" sz="2800" dirty="0" smtClean="0"/>
              <a:t>;</a:t>
            </a:r>
          </a:p>
          <a:p>
            <a:pPr>
              <a:buNone/>
            </a:pPr>
            <a:r>
              <a:rPr lang="en-US" sz="2800" dirty="0" smtClean="0"/>
              <a:t>volatile unsigned long </a:t>
            </a:r>
            <a:r>
              <a:rPr lang="en-US" sz="2800" dirty="0" err="1" smtClean="0"/>
              <a:t>ul</a:t>
            </a:r>
            <a:r>
              <a:rPr lang="en-US" sz="2800" dirty="0" smtClean="0"/>
              <a:t>;</a:t>
            </a:r>
          </a:p>
          <a:p>
            <a:pPr>
              <a:buNone/>
            </a:pPr>
            <a:r>
              <a:rPr lang="en-US" sz="2800" dirty="0" smtClean="0"/>
              <a:t>	</a:t>
            </a:r>
            <a:r>
              <a:rPr lang="en-US" sz="2800" dirty="0" err="1" smtClean="0"/>
              <a:t>pcTaskName</a:t>
            </a:r>
            <a:r>
              <a:rPr lang="en-US" sz="2800" dirty="0" smtClean="0"/>
              <a:t> = ( char * ) </a:t>
            </a:r>
            <a:r>
              <a:rPr lang="en-US" sz="2800" dirty="0" err="1" smtClean="0"/>
              <a:t>pvParameters</a:t>
            </a:r>
            <a:r>
              <a:rPr lang="en-US" sz="2800" dirty="0" smtClean="0"/>
              <a:t>;</a:t>
            </a:r>
          </a:p>
          <a:p>
            <a:pPr>
              <a:buNone/>
            </a:pPr>
            <a:r>
              <a:rPr lang="en-US" sz="2800" dirty="0" smtClean="0"/>
              <a:t>	for ( ; ; ) {</a:t>
            </a:r>
          </a:p>
          <a:p>
            <a:pPr>
              <a:buNone/>
            </a:pPr>
            <a:r>
              <a:rPr lang="en-US" sz="2800" dirty="0" smtClean="0"/>
              <a:t>		</a:t>
            </a:r>
            <a:r>
              <a:rPr lang="en-US" sz="2800" dirty="0" err="1" smtClean="0"/>
              <a:t>vPrintString</a:t>
            </a:r>
            <a:r>
              <a:rPr lang="en-US" sz="2800" dirty="0" smtClean="0"/>
              <a:t>(</a:t>
            </a:r>
            <a:r>
              <a:rPr lang="en-US" sz="2800" dirty="0" err="1" smtClean="0"/>
              <a:t>pcTaskName</a:t>
            </a:r>
            <a:r>
              <a:rPr lang="en-US" sz="2800" dirty="0" smtClean="0"/>
              <a:t>);</a:t>
            </a:r>
          </a:p>
          <a:p>
            <a:pPr>
              <a:buNone/>
            </a:pPr>
            <a:r>
              <a:rPr lang="en-US" sz="2800" dirty="0" smtClean="0"/>
              <a:t>		for ( </a:t>
            </a:r>
            <a:r>
              <a:rPr lang="en-US" sz="2800" dirty="0" err="1" smtClean="0"/>
              <a:t>ul</a:t>
            </a:r>
            <a:r>
              <a:rPr lang="en-US" sz="2800" dirty="0" smtClean="0"/>
              <a:t> = 0; </a:t>
            </a:r>
            <a:r>
              <a:rPr lang="en-US" sz="2800" dirty="0" err="1" smtClean="0"/>
              <a:t>ul</a:t>
            </a:r>
            <a:r>
              <a:rPr lang="en-US" sz="2800" dirty="0" smtClean="0"/>
              <a:t> &lt; </a:t>
            </a:r>
            <a:r>
              <a:rPr lang="en-US" sz="2800" dirty="0" err="1" smtClean="0"/>
              <a:t>mainDelay_Loop_Count</a:t>
            </a:r>
            <a:r>
              <a:rPr lang="en-US" sz="2800" dirty="0" smtClean="0"/>
              <a:t>; </a:t>
            </a:r>
            <a:r>
              <a:rPr lang="en-US" sz="2800" dirty="0" err="1" smtClean="0"/>
              <a:t>ul</a:t>
            </a:r>
            <a:r>
              <a:rPr lang="en-US" sz="2800" dirty="0" smtClean="0"/>
              <a:t>++)</a:t>
            </a:r>
          </a:p>
          <a:p>
            <a:pPr>
              <a:buNone/>
            </a:pPr>
            <a:r>
              <a:rPr lang="en-US" sz="2800" dirty="0" smtClean="0"/>
              <a:t>			{</a:t>
            </a:r>
          </a:p>
          <a:p>
            <a:pPr>
              <a:buNone/>
            </a:pPr>
            <a:r>
              <a:rPr lang="en-US" sz="2800" dirty="0" smtClean="0"/>
              <a:t>			}</a:t>
            </a:r>
          </a:p>
          <a:p>
            <a:pPr>
              <a:buNone/>
            </a:pPr>
            <a:r>
              <a:rPr lang="en-US" sz="2800" dirty="0" smtClean="0"/>
              <a:t>		}			</a:t>
            </a:r>
          </a:p>
          <a:p>
            <a:pPr>
              <a:buNone/>
            </a:pPr>
            <a:r>
              <a:rPr lang="en-US" sz="2800" dirty="0" smtClean="0"/>
              <a:t>}	</a:t>
            </a:r>
            <a:endParaRPr lang="en-US" sz="28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5671</TotalTime>
  <Words>1766</Words>
  <Application>Microsoft Office PowerPoint</Application>
  <PresentationFormat>On-screen Show (4:3)</PresentationFormat>
  <Paragraphs>198</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CPE 490 Embedded Systems Lecture 16</vt:lpstr>
      <vt:lpstr>Senior Moment #1</vt:lpstr>
      <vt:lpstr>Senior Moment #2</vt:lpstr>
      <vt:lpstr>Senior Moment #2</vt:lpstr>
      <vt:lpstr>Defining and Creating Tasks in FreeRTOS</vt:lpstr>
      <vt:lpstr>User Written Task function</vt:lpstr>
      <vt:lpstr>Creating (Spawn) a Task</vt:lpstr>
      <vt:lpstr>Example Make 2 Instances of the Task</vt:lpstr>
      <vt:lpstr>Example Declare a Task</vt:lpstr>
      <vt:lpstr>Continuous Processing Tasks</vt:lpstr>
      <vt:lpstr>Example Timing Diagram</vt:lpstr>
      <vt:lpstr>Tick Interrupt</vt:lpstr>
      <vt:lpstr>Tick Interrupt Frequency Tradeoff</vt:lpstr>
      <vt:lpstr>Graphical Example of Tick Interrupt</vt:lpstr>
      <vt:lpstr>Starving a Task</vt:lpstr>
      <vt:lpstr>Blocked State</vt:lpstr>
      <vt:lpstr>Suspended State</vt:lpstr>
      <vt:lpstr>Task State Machine </vt:lpstr>
      <vt:lpstr>Time Delays Using APIs</vt:lpstr>
      <vt:lpstr>vTaskDelay()</vt:lpstr>
      <vt:lpstr>Example Task Using Blocking State</vt:lpstr>
      <vt:lpstr>vTaskDelayUntil()</vt:lpstr>
      <vt:lpstr>vTaskDelayUntil()</vt:lpstr>
      <vt:lpstr>PowerPoint Presentation</vt:lpstr>
      <vt:lpstr>Example Task Creation Using Blocking State</vt:lpstr>
      <vt:lpstr>Timing Diagram </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368</cp:revision>
  <dcterms:created xsi:type="dcterms:W3CDTF">2010-08-12T20:36:28Z</dcterms:created>
  <dcterms:modified xsi:type="dcterms:W3CDTF">2014-03-20T14:58:54Z</dcterms:modified>
</cp:coreProperties>
</file>