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9" r:id="rId2"/>
    <p:sldId id="354" r:id="rId3"/>
    <p:sldId id="342" r:id="rId4"/>
    <p:sldId id="343" r:id="rId5"/>
    <p:sldId id="344" r:id="rId6"/>
    <p:sldId id="345" r:id="rId7"/>
    <p:sldId id="346" r:id="rId8"/>
    <p:sldId id="347" r:id="rId9"/>
    <p:sldId id="348" r:id="rId10"/>
    <p:sldId id="349" r:id="rId11"/>
    <p:sldId id="350" r:id="rId12"/>
    <p:sldId id="351" r:id="rId13"/>
    <p:sldId id="352" r:id="rId14"/>
    <p:sldId id="355" r:id="rId15"/>
    <p:sldId id="356" r:id="rId16"/>
    <p:sldId id="357" r:id="rId17"/>
    <p:sldId id="358" r:id="rId18"/>
    <p:sldId id="359" r:id="rId19"/>
    <p:sldId id="360" r:id="rId20"/>
    <p:sldId id="361" r:id="rId21"/>
    <p:sldId id="362" r:id="rId22"/>
    <p:sldId id="363" r:id="rId23"/>
    <p:sldId id="373" r:id="rId24"/>
    <p:sldId id="364" r:id="rId25"/>
    <p:sldId id="365" r:id="rId26"/>
    <p:sldId id="366" r:id="rId27"/>
    <p:sldId id="374" r:id="rId28"/>
    <p:sldId id="367" r:id="rId29"/>
    <p:sldId id="368" r:id="rId30"/>
    <p:sldId id="369" r:id="rId31"/>
    <p:sldId id="370" r:id="rId32"/>
    <p:sldId id="371" r:id="rId33"/>
    <p:sldId id="372" r:id="rId34"/>
  </p:sldIdLst>
  <p:sldSz cx="9144000" cy="6858000" type="screen4x3"/>
  <p:notesSz cx="6950075" cy="9236075"/>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52" autoAdjust="0"/>
  </p:normalViewPr>
  <p:slideViewPr>
    <p:cSldViewPr>
      <p:cViewPr varScale="1">
        <p:scale>
          <a:sx n="88" d="100"/>
          <a:sy n="88" d="100"/>
        </p:scale>
        <p:origin x="-65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3/25/2014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extLst>
      <p:ext uri="{BB962C8B-B14F-4D97-AF65-F5344CB8AC3E}">
        <p14:creationId xmlns:p14="http://schemas.microsoft.com/office/powerpoint/2010/main" val="3189109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portTICK_RATE_MS</a:t>
            </a:r>
            <a:r>
              <a:rPr lang="en-US" baseline="0" dirty="0" smtClean="0"/>
              <a:t> is going to be the number of milliseconds in on clock tick.  The delay will be for 250 </a:t>
            </a:r>
            <a:r>
              <a:rPr lang="en-US" baseline="0" dirty="0" err="1" smtClean="0"/>
              <a:t>ms.</a:t>
            </a:r>
            <a:r>
              <a:rPr lang="en-US" baseline="0" dirty="0" smtClean="0"/>
              <a:t> Therefore this task will be blocked for 250 </a:t>
            </a:r>
            <a:r>
              <a:rPr lang="en-US" baseline="0" dirty="0" err="1" smtClean="0"/>
              <a:t>ms.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28</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smtClean="0">
                <a:solidFill>
                  <a:schemeClr val="tx1"/>
                </a:solidFill>
                <a:latin typeface="+mn-lt"/>
                <a:ea typeface="+mn-ea"/>
                <a:cs typeface="+mn-cs"/>
              </a:rPr>
              <a:t>Functions that are visible only to other functions in the same file are known as static functions.</a:t>
            </a:r>
            <a:endParaRPr lang="en-US" dirty="0" smtClean="0"/>
          </a:p>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29</a:t>
            </a:fld>
            <a:endParaRPr lang="en-US" dirty="0"/>
          </a:p>
        </p:txBody>
      </p:sp>
    </p:spTree>
    <p:extLst>
      <p:ext uri="{BB962C8B-B14F-4D97-AF65-F5344CB8AC3E}">
        <p14:creationId xmlns:p14="http://schemas.microsoft.com/office/powerpoint/2010/main" val="3293983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a:t>
            </a:r>
            <a:r>
              <a:rPr lang="en-US" baseline="0" dirty="0" smtClean="0"/>
              <a:t> case we made two instances of the task.  Task 1 has a priority of 1 while Task 2 has a priority of 2.  If the delay was not done by blocking task 1 would never run because task 2 would starve it.  But since task 2 can now be blocked this opens time for task1 to run and since both tasks can be blocked the idle task will also run.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Configuration variables</a:t>
            </a:r>
            <a:r>
              <a:rPr lang="en-US" baseline="0" dirty="0" smtClean="0"/>
              <a:t> are found in </a:t>
            </a:r>
            <a:r>
              <a:rPr lang="en-US" baseline="0" dirty="0" err="1" smtClean="0"/>
              <a:t>freeRTOSConfig.h</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idle</a:t>
            </a:r>
            <a:r>
              <a:rPr lang="en-US" baseline="0" dirty="0" smtClean="0"/>
              <a:t> task performs clean up duty for the kernel resources after a delete occurs and therefore must run.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a:t>
            </a:r>
            <a:r>
              <a:rPr lang="en-US" baseline="0" dirty="0" smtClean="0"/>
              <a:t> case we made two instances of the task.  Task 1 has a priority of 1 while Task 2 has a priority of 2.  If the delay was not done by blocking task 1 would never run because task 2 would starve it.  But since task 2 can now be blocked this opens time for task1 to run and since both tasks can be blocked the idle task will also run.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Multiple readers or writers can be waiting</a:t>
            </a:r>
            <a:r>
              <a:rPr lang="en-US" baseline="0" dirty="0" smtClean="0"/>
              <a:t> for a read or write to occur only the highest priority task will be unblocked when that occurs.   If at the same priority the one that has been waiting the longest will be unblocked.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next read will always</a:t>
            </a:r>
            <a:r>
              <a:rPr lang="en-US" baseline="0" dirty="0" smtClean="0"/>
              <a:t> be at the front of queue.</a:t>
            </a:r>
          </a:p>
          <a:p>
            <a:endParaRPr lang="en-US" baseline="0" dirty="0" smtClean="0"/>
          </a:p>
          <a:p>
            <a:r>
              <a:rPr lang="en-US" baseline="0" dirty="0" smtClean="0"/>
              <a:t>The const void * pointer: const is an indication that the API function can not modify the value pointed at. </a:t>
            </a:r>
          </a:p>
          <a:p>
            <a:endParaRPr lang="en-US" baseline="0" dirty="0" smtClean="0"/>
          </a:p>
          <a:p>
            <a:r>
              <a:rPr lang="en-US" baseline="0" dirty="0" smtClean="0"/>
              <a:t>If </a:t>
            </a:r>
            <a:r>
              <a:rPr lang="en-US" baseline="0" dirty="0" err="1" smtClean="0"/>
              <a:t>xTicksToWait</a:t>
            </a:r>
            <a:r>
              <a:rPr lang="en-US" baseline="0" dirty="0" smtClean="0"/>
              <a:t> is set equal to </a:t>
            </a:r>
            <a:r>
              <a:rPr lang="en-US" baseline="0" dirty="0" err="1" smtClean="0"/>
              <a:t>portMAX_DELAY</a:t>
            </a:r>
            <a:r>
              <a:rPr lang="en-US" baseline="0" dirty="0" smtClean="0"/>
              <a:t> will cause wait to be indefinite, if 0 then it will return without blocking the calling thread.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receive function will permanently remove data from the front of the queue.</a:t>
            </a:r>
          </a:p>
          <a:p>
            <a:r>
              <a:rPr lang="en-US" baseline="0" dirty="0" smtClean="0"/>
              <a:t>The peek function will only get the value but not remove it  </a:t>
            </a:r>
          </a:p>
          <a:p>
            <a:endParaRPr lang="en-US" baseline="0" dirty="0" smtClean="0"/>
          </a:p>
          <a:p>
            <a:r>
              <a:rPr lang="en-US" baseline="0" dirty="0" err="1" smtClean="0"/>
              <a:t>PVBuffer</a:t>
            </a:r>
            <a:r>
              <a:rPr lang="en-US" baseline="0" dirty="0" smtClean="0"/>
              <a:t> is a pointer to the memory into which the received data will be copied.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3/25/2014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3/25/2014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3/25/2014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3/25/2014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3/25/2014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3/25/2014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3/25/2014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3/25/2014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3/25/2014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3/25/2014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3/25/2014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3/25/2014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gif"/><Relationship Id="rId5" Type="http://schemas.openxmlformats.org/officeDocument/2006/relationships/hyperlink" Target="http://www.freertos.org/" TargetMode="Externa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err="1"/>
              <a:t>CPE</a:t>
            </a:r>
            <a:r>
              <a:rPr lang="en-US" dirty="0"/>
              <a:t> </a:t>
            </a:r>
            <a:r>
              <a:rPr lang="en-US" dirty="0" smtClean="0"/>
              <a:t>490 Embedded Systems</a:t>
            </a:r>
            <a:br>
              <a:rPr lang="en-US" dirty="0" smtClean="0"/>
            </a:br>
            <a:r>
              <a:rPr lang="en-US" dirty="0" smtClean="0"/>
              <a:t>Lecture 17</a:t>
            </a:r>
            <a:endParaRPr lang="en-US" dirty="0"/>
          </a:p>
        </p:txBody>
      </p:sp>
      <p:sp>
        <p:nvSpPr>
          <p:cNvPr id="3" name="Content Placeholder 2"/>
          <p:cNvSpPr>
            <a:spLocks noGrp="1"/>
          </p:cNvSpPr>
          <p:nvPr>
            <p:ph idx="1"/>
            <p:custDataLst>
              <p:tags r:id="rId2"/>
            </p:custDataLst>
          </p:nvPr>
        </p:nvSpPr>
        <p:spPr>
          <a:xfrm>
            <a:off x="457200" y="1600201"/>
            <a:ext cx="8229600" cy="2895600"/>
          </a:xfrm>
        </p:spPr>
        <p:txBody>
          <a:bodyPr>
            <a:normAutofit lnSpcReduction="10000"/>
          </a:bodyPr>
          <a:lstStyle/>
          <a:p>
            <a:r>
              <a:rPr lang="en-US" dirty="0" err="1" smtClean="0"/>
              <a:t>FreeRTOS</a:t>
            </a:r>
            <a:r>
              <a:rPr lang="en-US" dirty="0" smtClean="0"/>
              <a:t> </a:t>
            </a:r>
          </a:p>
          <a:p>
            <a:pPr lvl="1"/>
            <a:r>
              <a:rPr lang="en-US" dirty="0" smtClean="0"/>
              <a:t>Idle Task </a:t>
            </a:r>
            <a:endParaRPr lang="en-US" dirty="0" smtClean="0"/>
          </a:p>
          <a:p>
            <a:pPr lvl="1"/>
            <a:r>
              <a:rPr lang="en-US" dirty="0"/>
              <a:t>Q</a:t>
            </a:r>
            <a:r>
              <a:rPr lang="en-US" smtClean="0"/>
              <a:t>ueues</a:t>
            </a:r>
            <a:endParaRPr lang="en-US" dirty="0" smtClean="0"/>
          </a:p>
          <a:p>
            <a:endParaRPr lang="en-US" dirty="0" smtClean="0"/>
          </a:p>
          <a:p>
            <a:pPr>
              <a:buNone/>
            </a:pPr>
            <a:r>
              <a:rPr lang="en-US" sz="1800" dirty="0" smtClean="0"/>
              <a:t>Much of this presentation comes from </a:t>
            </a:r>
            <a:r>
              <a:rPr lang="en-US" sz="1800" dirty="0" smtClean="0">
                <a:hlinkClick r:id="rId5"/>
              </a:rPr>
              <a:t>www.freertos.org</a:t>
            </a:r>
            <a:r>
              <a:rPr lang="en-US" sz="1800" dirty="0" smtClean="0"/>
              <a:t> tutorial</a:t>
            </a:r>
          </a:p>
          <a:p>
            <a:pPr>
              <a:buNone/>
            </a:pPr>
            <a:r>
              <a:rPr lang="en-US" sz="1800" dirty="0" smtClean="0"/>
              <a:t>As well as “Using the </a:t>
            </a:r>
            <a:r>
              <a:rPr lang="en-US" sz="1800" dirty="0" err="1" smtClean="0"/>
              <a:t>FreeRTOS</a:t>
            </a:r>
            <a:r>
              <a:rPr lang="en-US" sz="1800" dirty="0" smtClean="0"/>
              <a:t> Real Time </a:t>
            </a:r>
            <a:r>
              <a:rPr lang="en-US" sz="1800" dirty="0" err="1" smtClean="0"/>
              <a:t>Kernal</a:t>
            </a:r>
            <a:r>
              <a:rPr lang="en-US" sz="1800" dirty="0" smtClean="0"/>
              <a:t>, A Practical Guide”, Richard Barry, 2010 version 1.3.2.</a:t>
            </a:r>
          </a:p>
          <a:p>
            <a:pPr>
              <a:buNone/>
            </a:pPr>
            <a:endParaRPr lang="en-US" dirty="0"/>
          </a:p>
          <a:p>
            <a:pPr>
              <a:buNone/>
            </a:pPr>
            <a:endParaRPr lang="en-US" dirty="0"/>
          </a:p>
          <a:p>
            <a:endParaRPr lang="en-US" dirty="0"/>
          </a:p>
        </p:txBody>
      </p:sp>
      <p:pic>
        <p:nvPicPr>
          <p:cNvPr id="4" name="Picture 3" descr="Geneva Header.gif"/>
          <p:cNvPicPr>
            <a:picLocks noChangeAspect="1"/>
          </p:cNvPicPr>
          <p:nvPr>
            <p:custDataLst>
              <p:tags r:id="rId3"/>
            </p:custDataLst>
          </p:nvPr>
        </p:nvPicPr>
        <p:blipFill>
          <a:blip r:embed="rId6" cstate="print"/>
          <a:stretch>
            <a:fillRect/>
          </a:stretch>
        </p:blipFill>
        <p:spPr>
          <a:xfrm>
            <a:off x="990600" y="4419600"/>
            <a:ext cx="6800850" cy="2076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Idle Task Hook Example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Declare a variable that will be incremented by the hook function */</a:t>
            </a:r>
          </a:p>
          <a:p>
            <a:pPr>
              <a:buNone/>
            </a:pPr>
            <a:r>
              <a:rPr lang="en-US" dirty="0" smtClean="0"/>
              <a:t>unsigned long </a:t>
            </a:r>
            <a:r>
              <a:rPr lang="en-US" dirty="0" err="1" smtClean="0"/>
              <a:t>ulIdleCycleCount</a:t>
            </a:r>
            <a:r>
              <a:rPr lang="en-US" dirty="0" smtClean="0"/>
              <a:t> = 0;</a:t>
            </a:r>
          </a:p>
          <a:p>
            <a:pPr>
              <a:buNone/>
            </a:pPr>
            <a:r>
              <a:rPr lang="en-US" dirty="0" smtClean="0"/>
              <a:t>Void </a:t>
            </a:r>
            <a:r>
              <a:rPr lang="en-US" dirty="0" err="1" smtClean="0"/>
              <a:t>vApplicationIdleHook</a:t>
            </a:r>
            <a:r>
              <a:rPr lang="en-US" dirty="0" smtClean="0"/>
              <a:t>( void) </a:t>
            </a:r>
          </a:p>
          <a:p>
            <a:pPr lvl="1">
              <a:buNone/>
            </a:pPr>
            <a:r>
              <a:rPr lang="en-US" dirty="0" smtClean="0"/>
              <a:t>{</a:t>
            </a:r>
          </a:p>
          <a:p>
            <a:pPr lvl="1">
              <a:buNone/>
            </a:pPr>
            <a:r>
              <a:rPr lang="en-US" dirty="0" smtClean="0"/>
              <a:t>/* This hook function does nothing but increment a counter */</a:t>
            </a:r>
          </a:p>
          <a:p>
            <a:pPr lvl="1">
              <a:buNone/>
            </a:pPr>
            <a:r>
              <a:rPr lang="en-US" dirty="0" err="1" smtClean="0"/>
              <a:t>ulIdleCycleCount</a:t>
            </a:r>
            <a:r>
              <a:rPr lang="en-US" dirty="0" smtClean="0"/>
              <a:t>++;</a:t>
            </a:r>
          </a:p>
          <a:p>
            <a:pPr lvl="1">
              <a:buNone/>
            </a:pP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Idle Task Hook Example (cont) </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void </a:t>
            </a:r>
            <a:r>
              <a:rPr lang="en-US" dirty="0" err="1" smtClean="0"/>
              <a:t>vTaskFunction</a:t>
            </a:r>
            <a:r>
              <a:rPr lang="en-US" dirty="0" smtClean="0"/>
              <a:t>( void *</a:t>
            </a:r>
            <a:r>
              <a:rPr lang="en-US" dirty="0" err="1" smtClean="0"/>
              <a:t>pvParameters</a:t>
            </a:r>
            <a:r>
              <a:rPr lang="en-US" dirty="0" smtClean="0"/>
              <a:t> )</a:t>
            </a:r>
          </a:p>
          <a:p>
            <a:pPr>
              <a:buNone/>
            </a:pPr>
            <a:r>
              <a:rPr lang="en-US" dirty="0" smtClean="0"/>
              <a:t>{</a:t>
            </a:r>
          </a:p>
          <a:p>
            <a:pPr>
              <a:buNone/>
            </a:pPr>
            <a:r>
              <a:rPr lang="en-US" dirty="0" smtClean="0"/>
              <a:t>char *</a:t>
            </a:r>
            <a:r>
              <a:rPr lang="en-US" dirty="0" err="1" smtClean="0"/>
              <a:t>pcTaskName</a:t>
            </a:r>
            <a:r>
              <a:rPr lang="en-US" dirty="0" smtClean="0"/>
              <a:t>;</a:t>
            </a:r>
          </a:p>
          <a:p>
            <a:pPr lvl="1">
              <a:buNone/>
            </a:pPr>
            <a:r>
              <a:rPr lang="en-US" dirty="0" err="1" smtClean="0"/>
              <a:t>pcTaskName</a:t>
            </a:r>
            <a:r>
              <a:rPr lang="en-US" dirty="0" smtClean="0"/>
              <a:t> = (char *) </a:t>
            </a:r>
            <a:r>
              <a:rPr lang="en-US" dirty="0" err="1" smtClean="0"/>
              <a:t>pvParameters</a:t>
            </a:r>
            <a:r>
              <a:rPr lang="en-US" dirty="0" smtClean="0"/>
              <a:t>;</a:t>
            </a:r>
          </a:p>
          <a:p>
            <a:pPr lvl="1">
              <a:buNone/>
            </a:pPr>
            <a:r>
              <a:rPr lang="en-US" dirty="0" smtClean="0"/>
              <a:t>for ( ;; ) {</a:t>
            </a:r>
          </a:p>
          <a:p>
            <a:pPr lvl="2">
              <a:buNone/>
            </a:pPr>
            <a:r>
              <a:rPr lang="en-US" dirty="0" err="1" smtClean="0"/>
              <a:t>vPrintStringand</a:t>
            </a:r>
            <a:r>
              <a:rPr lang="en-US" dirty="0" smtClean="0"/>
              <a:t> Number( </a:t>
            </a:r>
            <a:r>
              <a:rPr lang="en-US" dirty="0" err="1" smtClean="0"/>
              <a:t>pcTaskName</a:t>
            </a:r>
            <a:r>
              <a:rPr lang="en-US" dirty="0" smtClean="0"/>
              <a:t>, </a:t>
            </a:r>
            <a:r>
              <a:rPr lang="en-US" dirty="0" err="1" smtClean="0"/>
              <a:t>UlIdleCycleCount</a:t>
            </a:r>
            <a:r>
              <a:rPr lang="en-US" dirty="0" smtClean="0"/>
              <a:t>);</a:t>
            </a:r>
          </a:p>
          <a:p>
            <a:pPr lvl="2">
              <a:buNone/>
            </a:pPr>
            <a:r>
              <a:rPr lang="en-US" dirty="0" err="1" smtClean="0"/>
              <a:t>vTaskDelay</a:t>
            </a:r>
            <a:r>
              <a:rPr lang="en-US" dirty="0" smtClean="0"/>
              <a:t>(250/ </a:t>
            </a:r>
            <a:r>
              <a:rPr lang="en-US" dirty="0" err="1" smtClean="0"/>
              <a:t>portTICK_RATE_MS</a:t>
            </a:r>
            <a:r>
              <a:rPr lang="en-US" dirty="0" smtClean="0"/>
              <a:t> );</a:t>
            </a:r>
          </a:p>
          <a:p>
            <a:pPr lvl="2">
              <a:buNone/>
            </a:pPr>
            <a:r>
              <a:rPr lang="en-US" dirty="0" smtClean="0"/>
              <a:t>}</a:t>
            </a:r>
          </a:p>
          <a:p>
            <a:pPr>
              <a:buNone/>
            </a:pP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Example Task Creation Using Blocking State</a:t>
            </a:r>
            <a:endParaRPr lang="en-US" dirty="0"/>
          </a:p>
        </p:txBody>
      </p:sp>
      <p:sp>
        <p:nvSpPr>
          <p:cNvPr id="3" name="Content Placeholder 2"/>
          <p:cNvSpPr>
            <a:spLocks noGrp="1"/>
          </p:cNvSpPr>
          <p:nvPr>
            <p:ph idx="1"/>
            <p:custDataLst>
              <p:tags r:id="rId2"/>
            </p:custDataLst>
          </p:nvPr>
        </p:nvSpPr>
        <p:spPr>
          <a:xfrm>
            <a:off x="457200" y="1600200"/>
            <a:ext cx="8229600" cy="5257800"/>
          </a:xfrm>
        </p:spPr>
        <p:txBody>
          <a:bodyPr>
            <a:normAutofit fontScale="92500" lnSpcReduction="20000"/>
          </a:bodyPr>
          <a:lstStyle/>
          <a:p>
            <a:pPr>
              <a:buNone/>
            </a:pPr>
            <a:r>
              <a:rPr lang="en-US" dirty="0" smtClean="0"/>
              <a:t>static const char *pcTextForTask1 = “Task 1 is running \r\n”;</a:t>
            </a:r>
          </a:p>
          <a:p>
            <a:pPr>
              <a:buNone/>
            </a:pPr>
            <a:r>
              <a:rPr lang="en-US" dirty="0" smtClean="0"/>
              <a:t>static const char *pcTextForTask2 = “Task 2 is running \r\n”;</a:t>
            </a:r>
          </a:p>
          <a:p>
            <a:pPr>
              <a:buNone/>
            </a:pPr>
            <a:r>
              <a:rPr lang="en-US" dirty="0" err="1" smtClean="0"/>
              <a:t>int</a:t>
            </a:r>
            <a:r>
              <a:rPr lang="en-US" dirty="0" smtClean="0"/>
              <a:t> main( void ) {</a:t>
            </a:r>
          </a:p>
          <a:p>
            <a:pPr>
              <a:buNone/>
            </a:pPr>
            <a:r>
              <a:rPr lang="en-US" dirty="0" smtClean="0"/>
              <a:t>	</a:t>
            </a:r>
            <a:r>
              <a:rPr lang="en-US" dirty="0" err="1" smtClean="0"/>
              <a:t>xTaskCreate</a:t>
            </a:r>
            <a:r>
              <a:rPr lang="en-US" dirty="0" smtClean="0"/>
              <a:t>( </a:t>
            </a:r>
            <a:r>
              <a:rPr lang="en-US" dirty="0" err="1" smtClean="0"/>
              <a:t>vTaskFunction</a:t>
            </a:r>
            <a:r>
              <a:rPr lang="en-US" dirty="0" smtClean="0"/>
              <a:t>, “TSK 1”, 1000, (void*) pcTestForTask1, 1, null);</a:t>
            </a:r>
          </a:p>
          <a:p>
            <a:pPr>
              <a:buNone/>
            </a:pPr>
            <a:r>
              <a:rPr lang="en-US" dirty="0" smtClean="0"/>
              <a:t>	</a:t>
            </a:r>
            <a:r>
              <a:rPr lang="en-US" dirty="0" err="1" smtClean="0"/>
              <a:t>xTaskCreate</a:t>
            </a:r>
            <a:r>
              <a:rPr lang="en-US" dirty="0" smtClean="0"/>
              <a:t>( </a:t>
            </a:r>
            <a:r>
              <a:rPr lang="en-US" dirty="0" err="1" smtClean="0"/>
              <a:t>vTaskFunction</a:t>
            </a:r>
            <a:r>
              <a:rPr lang="en-US" dirty="0" smtClean="0"/>
              <a:t>, “TSK 2”, 1000, (void*) pcTestForTask2, 2, null);</a:t>
            </a:r>
          </a:p>
          <a:p>
            <a:pPr>
              <a:buNone/>
            </a:pPr>
            <a:r>
              <a:rPr lang="en-US" dirty="0" smtClean="0"/>
              <a:t>	</a:t>
            </a:r>
            <a:r>
              <a:rPr lang="en-US" dirty="0" err="1" smtClean="0"/>
              <a:t>vTaskStartScheduler</a:t>
            </a:r>
            <a:r>
              <a:rPr lang="en-US" dirty="0" smtClean="0"/>
              <a:t>();</a:t>
            </a:r>
          </a:p>
          <a:p>
            <a:pPr>
              <a:buNone/>
            </a:pPr>
            <a:r>
              <a:rPr lang="en-US" dirty="0" smtClean="0"/>
              <a:t>	for( ; ; );</a:t>
            </a:r>
          </a:p>
          <a:p>
            <a:pPr>
              <a:buNone/>
            </a:pPr>
            <a:r>
              <a:rPr lang="en-US" dirty="0" smtClean="0"/>
              <a:t>}</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output w/ Idle Task Hook</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Task 2 is running</a:t>
            </a:r>
          </a:p>
          <a:p>
            <a:pPr>
              <a:buNone/>
            </a:pPr>
            <a:r>
              <a:rPr lang="en-US" dirty="0" err="1" smtClean="0"/>
              <a:t>ulIdleCycleCount</a:t>
            </a:r>
            <a:r>
              <a:rPr lang="en-US" dirty="0" smtClean="0"/>
              <a:t> = 0</a:t>
            </a:r>
          </a:p>
          <a:p>
            <a:pPr>
              <a:buNone/>
            </a:pPr>
            <a:r>
              <a:rPr lang="en-US" dirty="0" smtClean="0"/>
              <a:t>Task 1 is running </a:t>
            </a:r>
          </a:p>
          <a:p>
            <a:pPr>
              <a:buNone/>
            </a:pPr>
            <a:r>
              <a:rPr lang="en-US" dirty="0" err="1" smtClean="0"/>
              <a:t>ulIdleCycleCount</a:t>
            </a:r>
            <a:r>
              <a:rPr lang="en-US" dirty="0" smtClean="0"/>
              <a:t> =0</a:t>
            </a:r>
          </a:p>
          <a:p>
            <a:pPr>
              <a:buNone/>
            </a:pPr>
            <a:r>
              <a:rPr lang="en-US" dirty="0" smtClean="0"/>
              <a:t>Task 2 is running </a:t>
            </a:r>
          </a:p>
          <a:p>
            <a:pPr>
              <a:buNone/>
            </a:pPr>
            <a:r>
              <a:rPr lang="en-US" dirty="0" err="1" smtClean="0"/>
              <a:t>ulIdleCycleCount</a:t>
            </a:r>
            <a:r>
              <a:rPr lang="en-US" dirty="0" smtClean="0"/>
              <a:t> =3869504</a:t>
            </a:r>
          </a:p>
          <a:p>
            <a:pPr>
              <a:buNone/>
            </a:pPr>
            <a:r>
              <a:rPr lang="en-US" dirty="0" smtClean="0"/>
              <a:t>Task 1 is running </a:t>
            </a:r>
          </a:p>
          <a:p>
            <a:pPr>
              <a:buNone/>
            </a:pPr>
            <a:r>
              <a:rPr lang="en-US" dirty="0" err="1" smtClean="0"/>
              <a:t>ulIdleCycleCount</a:t>
            </a:r>
            <a:r>
              <a:rPr lang="en-US" dirty="0" smtClean="0"/>
              <a:t> =3869504</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Queue in </a:t>
            </a:r>
            <a:r>
              <a:rPr lang="en-US" dirty="0" err="1" smtClean="0"/>
              <a:t>FreeRTOS</a:t>
            </a:r>
            <a:endParaRPr lang="en-US" dirty="0"/>
          </a:p>
        </p:txBody>
      </p:sp>
      <p:sp>
        <p:nvSpPr>
          <p:cNvPr id="3" name="Content Placeholder 2"/>
          <p:cNvSpPr>
            <a:spLocks noGrp="1"/>
          </p:cNvSpPr>
          <p:nvPr>
            <p:ph idx="1"/>
          </p:nvPr>
        </p:nvSpPr>
        <p:spPr/>
        <p:txBody>
          <a:bodyPr/>
          <a:lstStyle/>
          <a:p>
            <a:r>
              <a:rPr lang="en-US" dirty="0" smtClean="0"/>
              <a:t>Each task can be thought of as a mini program</a:t>
            </a:r>
          </a:p>
          <a:p>
            <a:r>
              <a:rPr lang="en-US" dirty="0" smtClean="0"/>
              <a:t>How can one program get information to another?</a:t>
            </a:r>
          </a:p>
          <a:p>
            <a:r>
              <a:rPr lang="en-US" dirty="0" smtClean="0"/>
              <a:t>How can tasks synchronize upon events including events driven by processing data</a:t>
            </a:r>
          </a:p>
          <a:p>
            <a:r>
              <a:rPr lang="en-US" dirty="0" smtClean="0"/>
              <a:t>A queue can be created that will allow information to be shared</a:t>
            </a:r>
            <a:endParaRPr lang="en-US" dirty="0"/>
          </a:p>
        </p:txBody>
      </p:sp>
    </p:spTree>
    <p:extLst>
      <p:ext uri="{BB962C8B-B14F-4D97-AF65-F5344CB8AC3E}">
        <p14:creationId xmlns:p14="http://schemas.microsoft.com/office/powerpoint/2010/main" val="507889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 Queue</a:t>
            </a:r>
            <a:endParaRPr lang="en-US" dirty="0"/>
          </a:p>
        </p:txBody>
      </p:sp>
      <p:sp>
        <p:nvSpPr>
          <p:cNvPr id="3" name="Content Placeholder 2"/>
          <p:cNvSpPr>
            <a:spLocks noGrp="1"/>
          </p:cNvSpPr>
          <p:nvPr>
            <p:ph idx="1"/>
          </p:nvPr>
        </p:nvSpPr>
        <p:spPr>
          <a:xfrm>
            <a:off x="457200" y="1371600"/>
            <a:ext cx="8229600" cy="2209799"/>
          </a:xfrm>
        </p:spPr>
        <p:txBody>
          <a:bodyPr>
            <a:normAutofit fontScale="92500" lnSpcReduction="20000"/>
          </a:bodyPr>
          <a:lstStyle/>
          <a:p>
            <a:r>
              <a:rPr lang="en-US" dirty="0" smtClean="0"/>
              <a:t>A holds a finite number of fixed sized data items</a:t>
            </a:r>
          </a:p>
          <a:p>
            <a:r>
              <a:rPr lang="en-US" dirty="0" smtClean="0"/>
              <a:t>The </a:t>
            </a:r>
            <a:r>
              <a:rPr lang="en-US" b="1" dirty="0" smtClean="0"/>
              <a:t>Length</a:t>
            </a:r>
            <a:r>
              <a:rPr lang="en-US" dirty="0" smtClean="0"/>
              <a:t> of a queue is the max number of items it can hold </a:t>
            </a:r>
          </a:p>
          <a:p>
            <a:r>
              <a:rPr lang="en-US" dirty="0" smtClean="0"/>
              <a:t>Normally queues are First in First Out (FIFO) buffers</a:t>
            </a:r>
            <a:endParaRPr lang="en-US" dirty="0"/>
          </a:p>
        </p:txBody>
      </p:sp>
      <p:pic>
        <p:nvPicPr>
          <p:cNvPr id="1026" name="Picture 2"/>
          <p:cNvPicPr>
            <a:picLocks noChangeAspect="1" noChangeArrowheads="1"/>
          </p:cNvPicPr>
          <p:nvPr/>
        </p:nvPicPr>
        <p:blipFill>
          <a:blip r:embed="rId2" cstate="print"/>
          <a:srcRect l="11250" t="28125" r="11875" b="55469"/>
          <a:stretch>
            <a:fillRect/>
          </a:stretch>
        </p:blipFill>
        <p:spPr bwMode="auto">
          <a:xfrm>
            <a:off x="1752600" y="4267200"/>
            <a:ext cx="5791200" cy="1561171"/>
          </a:xfrm>
          <a:prstGeom prst="rect">
            <a:avLst/>
          </a:prstGeom>
          <a:noFill/>
          <a:ln w="9525">
            <a:noFill/>
            <a:miter lim="800000"/>
            <a:headEnd/>
            <a:tailEnd/>
          </a:ln>
        </p:spPr>
      </p:pic>
      <p:sp>
        <p:nvSpPr>
          <p:cNvPr id="5" name="Right Arrow 4"/>
          <p:cNvSpPr/>
          <p:nvPr/>
        </p:nvSpPr>
        <p:spPr>
          <a:xfrm>
            <a:off x="685800" y="51816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7543800" y="51054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200" y="4572000"/>
            <a:ext cx="1295400" cy="584775"/>
          </a:xfrm>
          <a:prstGeom prst="rect">
            <a:avLst/>
          </a:prstGeom>
          <a:noFill/>
        </p:spPr>
        <p:txBody>
          <a:bodyPr wrap="square" rtlCol="0">
            <a:spAutoFit/>
          </a:bodyPr>
          <a:lstStyle/>
          <a:p>
            <a:r>
              <a:rPr lang="en-US" sz="3200" dirty="0" smtClean="0"/>
              <a:t>In</a:t>
            </a:r>
            <a:endParaRPr lang="en-US" sz="3200" dirty="0"/>
          </a:p>
        </p:txBody>
      </p:sp>
      <p:sp>
        <p:nvSpPr>
          <p:cNvPr id="8" name="TextBox 7"/>
          <p:cNvSpPr txBox="1"/>
          <p:nvPr/>
        </p:nvSpPr>
        <p:spPr>
          <a:xfrm>
            <a:off x="7696200" y="4343400"/>
            <a:ext cx="1295400" cy="584775"/>
          </a:xfrm>
          <a:prstGeom prst="rect">
            <a:avLst/>
          </a:prstGeom>
          <a:noFill/>
        </p:spPr>
        <p:txBody>
          <a:bodyPr wrap="square" rtlCol="0">
            <a:spAutoFit/>
          </a:bodyPr>
          <a:lstStyle/>
          <a:p>
            <a:r>
              <a:rPr lang="en-US" sz="3200" dirty="0" smtClean="0"/>
              <a:t>Out</a:t>
            </a:r>
            <a:endParaRPr lang="en-US" sz="3200" dirty="0"/>
          </a:p>
        </p:txBody>
      </p:sp>
    </p:spTree>
    <p:extLst>
      <p:ext uri="{BB962C8B-B14F-4D97-AF65-F5344CB8AC3E}">
        <p14:creationId xmlns:p14="http://schemas.microsoft.com/office/powerpoint/2010/main" val="2838128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 as Objects</a:t>
            </a:r>
            <a:endParaRPr lang="en-US" dirty="0"/>
          </a:p>
        </p:txBody>
      </p:sp>
      <p:sp>
        <p:nvSpPr>
          <p:cNvPr id="3" name="Content Placeholder 2"/>
          <p:cNvSpPr>
            <a:spLocks noGrp="1"/>
          </p:cNvSpPr>
          <p:nvPr>
            <p:ph idx="1"/>
          </p:nvPr>
        </p:nvSpPr>
        <p:spPr/>
        <p:txBody>
          <a:bodyPr/>
          <a:lstStyle/>
          <a:p>
            <a:r>
              <a:rPr lang="en-US" dirty="0" smtClean="0"/>
              <a:t>A queue is its own object not owned by the creator of the task</a:t>
            </a:r>
          </a:p>
          <a:p>
            <a:r>
              <a:rPr lang="en-US" dirty="0" smtClean="0"/>
              <a:t>Multiple writers and readers of the queue are possible</a:t>
            </a:r>
          </a:p>
          <a:p>
            <a:r>
              <a:rPr lang="en-US" dirty="0" smtClean="0"/>
              <a:t>A queue having multiple writers is common, multiple readers is rare. </a:t>
            </a:r>
            <a:endParaRPr lang="en-US" dirty="0"/>
          </a:p>
        </p:txBody>
      </p:sp>
    </p:spTree>
    <p:extLst>
      <p:ext uri="{BB962C8B-B14F-4D97-AF65-F5344CB8AC3E}">
        <p14:creationId xmlns:p14="http://schemas.microsoft.com/office/powerpoint/2010/main" val="3610355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Blocking on Queue Reads and Writes</a:t>
            </a:r>
            <a:endParaRPr lang="en-US" dirty="0"/>
          </a:p>
        </p:txBody>
      </p:sp>
      <p:sp>
        <p:nvSpPr>
          <p:cNvPr id="3" name="Content Placeholder 2"/>
          <p:cNvSpPr>
            <a:spLocks noGrp="1"/>
          </p:cNvSpPr>
          <p:nvPr>
            <p:ph idx="1"/>
          </p:nvPr>
        </p:nvSpPr>
        <p:spPr/>
        <p:txBody>
          <a:bodyPr>
            <a:normAutofit fontScale="92500"/>
          </a:bodyPr>
          <a:lstStyle/>
          <a:p>
            <a:r>
              <a:rPr lang="en-US" dirty="0" smtClean="0"/>
              <a:t>If a task wants to read from the queue but the data has not been written yet, the task can block itself until the queue has been written to. </a:t>
            </a:r>
          </a:p>
          <a:p>
            <a:r>
              <a:rPr lang="en-US" dirty="0" smtClean="0"/>
              <a:t>If a task wants to write to the queue but the queue’s length has been reached then a task can block itself waiting for a queue read by another task to occur.</a:t>
            </a:r>
          </a:p>
          <a:p>
            <a:r>
              <a:rPr lang="en-US" dirty="0" smtClean="0"/>
              <a:t>In both cases a task can specify a max amount of time to wait. </a:t>
            </a:r>
            <a:endParaRPr lang="en-US" dirty="0"/>
          </a:p>
        </p:txBody>
      </p:sp>
    </p:spTree>
    <p:extLst>
      <p:ext uri="{BB962C8B-B14F-4D97-AF65-F5344CB8AC3E}">
        <p14:creationId xmlns:p14="http://schemas.microsoft.com/office/powerpoint/2010/main" val="4200549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l="29909" t="13957" r="27890" b="46248"/>
          <a:stretch>
            <a:fillRect/>
          </a:stretch>
        </p:blipFill>
        <p:spPr bwMode="auto">
          <a:xfrm>
            <a:off x="228600" y="0"/>
            <a:ext cx="8382000" cy="6705600"/>
          </a:xfrm>
          <a:prstGeom prst="rect">
            <a:avLst/>
          </a:prstGeom>
          <a:noFill/>
          <a:ln w="9525">
            <a:noFill/>
            <a:miter lim="800000"/>
            <a:headEnd/>
            <a:tailEnd/>
          </a:ln>
        </p:spPr>
      </p:pic>
    </p:spTree>
    <p:extLst>
      <p:ext uri="{BB962C8B-B14F-4D97-AF65-F5344CB8AC3E}">
        <p14:creationId xmlns:p14="http://schemas.microsoft.com/office/powerpoint/2010/main" val="511275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cstate="print"/>
          <a:srcRect l="29909" t="54581" r="27890" b="18889"/>
          <a:stretch>
            <a:fillRect/>
          </a:stretch>
        </p:blipFill>
        <p:spPr bwMode="auto">
          <a:xfrm>
            <a:off x="228600" y="0"/>
            <a:ext cx="8915400" cy="6705600"/>
          </a:xfrm>
          <a:prstGeom prst="rect">
            <a:avLst/>
          </a:prstGeom>
          <a:noFill/>
          <a:ln w="9525">
            <a:noFill/>
            <a:miter lim="800000"/>
            <a:headEnd/>
            <a:tailEnd/>
          </a:ln>
        </p:spPr>
      </p:pic>
    </p:spTree>
    <p:extLst>
      <p:ext uri="{BB962C8B-B14F-4D97-AF65-F5344CB8AC3E}">
        <p14:creationId xmlns:p14="http://schemas.microsoft.com/office/powerpoint/2010/main" val="2883610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Example Task Using Blocking State</a:t>
            </a:r>
            <a:endParaRPr lang="en-US" dirty="0"/>
          </a:p>
        </p:txBody>
      </p:sp>
      <p:sp>
        <p:nvSpPr>
          <p:cNvPr id="3" name="Content Placeholder 2"/>
          <p:cNvSpPr>
            <a:spLocks noGrp="1"/>
          </p:cNvSpPr>
          <p:nvPr>
            <p:ph idx="1"/>
            <p:custDataLst>
              <p:tags r:id="rId2"/>
            </p:custDataLst>
          </p:nvPr>
        </p:nvSpPr>
        <p:spPr/>
        <p:txBody>
          <a:bodyPr>
            <a:normAutofit lnSpcReduction="10000"/>
          </a:bodyPr>
          <a:lstStyle/>
          <a:p>
            <a:pPr>
              <a:buNone/>
            </a:pPr>
            <a:r>
              <a:rPr lang="en-US" sz="2800" dirty="0" smtClean="0"/>
              <a:t>void </a:t>
            </a:r>
            <a:r>
              <a:rPr lang="en-US" sz="2800" dirty="0" err="1" smtClean="0"/>
              <a:t>vTaskFunction</a:t>
            </a:r>
            <a:r>
              <a:rPr lang="en-US" sz="2800" dirty="0" smtClean="0"/>
              <a:t>( void *</a:t>
            </a:r>
            <a:r>
              <a:rPr lang="en-US" sz="2800" dirty="0" err="1" smtClean="0"/>
              <a:t>pvParameters</a:t>
            </a:r>
            <a:r>
              <a:rPr lang="en-US" sz="2800" dirty="0" smtClean="0"/>
              <a:t> ) {</a:t>
            </a:r>
          </a:p>
          <a:p>
            <a:pPr>
              <a:buNone/>
            </a:pPr>
            <a:r>
              <a:rPr lang="en-US" sz="2800" dirty="0" smtClean="0"/>
              <a:t>char *</a:t>
            </a:r>
            <a:r>
              <a:rPr lang="en-US" sz="2800" dirty="0" err="1" smtClean="0"/>
              <a:t>pcTaskName</a:t>
            </a:r>
            <a:r>
              <a:rPr lang="en-US" sz="2800" dirty="0" smtClean="0"/>
              <a:t>;</a:t>
            </a:r>
          </a:p>
          <a:p>
            <a:pPr>
              <a:buNone/>
            </a:pPr>
            <a:r>
              <a:rPr lang="en-US" sz="2800" dirty="0" smtClean="0"/>
              <a:t>	</a:t>
            </a:r>
            <a:r>
              <a:rPr lang="en-US" sz="2800" dirty="0" err="1" smtClean="0"/>
              <a:t>pcTaskName</a:t>
            </a:r>
            <a:r>
              <a:rPr lang="en-US" sz="2800" dirty="0" smtClean="0"/>
              <a:t> = (char *) </a:t>
            </a:r>
            <a:r>
              <a:rPr lang="en-US" sz="2800" dirty="0" err="1" smtClean="0"/>
              <a:t>pvParameters</a:t>
            </a:r>
            <a:r>
              <a:rPr lang="en-US" sz="2800" dirty="0" smtClean="0"/>
              <a:t>;</a:t>
            </a:r>
          </a:p>
          <a:p>
            <a:pPr>
              <a:buNone/>
            </a:pPr>
            <a:r>
              <a:rPr lang="en-US" sz="2800" dirty="0" smtClean="0"/>
              <a:t>	for ( ; ; ) {</a:t>
            </a:r>
          </a:p>
          <a:p>
            <a:pPr>
              <a:buNone/>
            </a:pPr>
            <a:r>
              <a:rPr lang="en-US" sz="2800" dirty="0" smtClean="0"/>
              <a:t>		</a:t>
            </a:r>
            <a:r>
              <a:rPr lang="en-US" sz="2800" dirty="0" err="1" smtClean="0"/>
              <a:t>vPrintString</a:t>
            </a:r>
            <a:r>
              <a:rPr lang="en-US" sz="2800" dirty="0" smtClean="0"/>
              <a:t>( </a:t>
            </a:r>
            <a:r>
              <a:rPr lang="en-US" sz="2800" dirty="0" err="1" smtClean="0"/>
              <a:t>pcTaskName</a:t>
            </a:r>
            <a:r>
              <a:rPr lang="en-US" sz="2800" dirty="0" smtClean="0"/>
              <a:t> );</a:t>
            </a:r>
          </a:p>
          <a:p>
            <a:pPr>
              <a:buNone/>
            </a:pPr>
            <a:r>
              <a:rPr lang="en-US" sz="2800" dirty="0" smtClean="0"/>
              <a:t>		</a:t>
            </a:r>
            <a:r>
              <a:rPr lang="en-US" sz="2800" dirty="0" err="1" smtClean="0"/>
              <a:t>vTaskDelay</a:t>
            </a:r>
            <a:r>
              <a:rPr lang="en-US" sz="2800" dirty="0" smtClean="0"/>
              <a:t>( 250 / </a:t>
            </a:r>
            <a:r>
              <a:rPr lang="en-US" sz="2800" dirty="0" err="1" smtClean="0"/>
              <a:t>portTICK_RATE_MS</a:t>
            </a:r>
            <a:r>
              <a:rPr lang="en-US" sz="2800" dirty="0" smtClean="0"/>
              <a:t> );</a:t>
            </a:r>
          </a:p>
          <a:p>
            <a:pPr>
              <a:buNone/>
            </a:pPr>
            <a:r>
              <a:rPr lang="en-US" sz="2800" dirty="0" smtClean="0"/>
              <a:t>		}</a:t>
            </a:r>
          </a:p>
          <a:p>
            <a:pPr>
              <a:buNone/>
            </a:pPr>
            <a:r>
              <a:rPr lang="en-US" sz="2800" dirty="0" smtClean="0"/>
              <a:t>}</a:t>
            </a:r>
          </a:p>
          <a:p>
            <a:pPr>
              <a:buNone/>
            </a:pPr>
            <a:r>
              <a:rPr lang="en-US" sz="2800" dirty="0" smtClean="0"/>
              <a:t>	</a:t>
            </a:r>
          </a:p>
        </p:txBody>
      </p:sp>
    </p:spTree>
    <p:extLst>
      <p:ext uri="{BB962C8B-B14F-4D97-AF65-F5344CB8AC3E}">
        <p14:creationId xmlns:p14="http://schemas.microsoft.com/office/powerpoint/2010/main" val="218838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Creating a Queue</a:t>
            </a:r>
            <a:endParaRPr lang="en-US" dirty="0"/>
          </a:p>
        </p:txBody>
      </p:sp>
      <p:sp>
        <p:nvSpPr>
          <p:cNvPr id="3" name="Content Placeholder 2"/>
          <p:cNvSpPr>
            <a:spLocks noGrp="1"/>
          </p:cNvSpPr>
          <p:nvPr>
            <p:ph idx="1"/>
          </p:nvPr>
        </p:nvSpPr>
        <p:spPr>
          <a:xfrm>
            <a:off x="457200" y="1219200"/>
            <a:ext cx="8229600" cy="5486400"/>
          </a:xfrm>
        </p:spPr>
        <p:txBody>
          <a:bodyPr>
            <a:normAutofit/>
          </a:bodyPr>
          <a:lstStyle/>
          <a:p>
            <a:r>
              <a:rPr lang="en-US" dirty="0" smtClean="0"/>
              <a:t>Prototype</a:t>
            </a:r>
          </a:p>
          <a:p>
            <a:pPr lvl="1">
              <a:buNone/>
            </a:pPr>
            <a:r>
              <a:rPr lang="en-US" dirty="0" err="1" smtClean="0"/>
              <a:t>xQueueHandle</a:t>
            </a:r>
            <a:r>
              <a:rPr lang="en-US" dirty="0" smtClean="0"/>
              <a:t> </a:t>
            </a:r>
            <a:r>
              <a:rPr lang="en-US" dirty="0" err="1" smtClean="0"/>
              <a:t>xQueueCreate</a:t>
            </a:r>
            <a:r>
              <a:rPr lang="en-US" dirty="0" smtClean="0"/>
              <a:t>( </a:t>
            </a:r>
          </a:p>
          <a:p>
            <a:pPr lvl="1">
              <a:buNone/>
            </a:pPr>
            <a:r>
              <a:rPr lang="en-US" dirty="0" smtClean="0"/>
              <a:t>unsigned </a:t>
            </a:r>
            <a:r>
              <a:rPr lang="en-US" dirty="0" err="1" smtClean="0"/>
              <a:t>portBASE_TYPE</a:t>
            </a:r>
            <a:r>
              <a:rPr lang="en-US" dirty="0" smtClean="0"/>
              <a:t> </a:t>
            </a:r>
            <a:r>
              <a:rPr lang="en-US" dirty="0" err="1" smtClean="0"/>
              <a:t>uxQueueLength</a:t>
            </a:r>
            <a:r>
              <a:rPr lang="en-US" dirty="0" smtClean="0"/>
              <a:t>,</a:t>
            </a:r>
          </a:p>
          <a:p>
            <a:pPr lvl="1">
              <a:buNone/>
            </a:pPr>
            <a:r>
              <a:rPr lang="en-US" dirty="0" smtClean="0"/>
              <a:t>unsigned </a:t>
            </a:r>
            <a:r>
              <a:rPr lang="en-US" dirty="0" err="1" smtClean="0"/>
              <a:t>portBASE_TYPE</a:t>
            </a:r>
            <a:r>
              <a:rPr lang="en-US" dirty="0" smtClean="0"/>
              <a:t> </a:t>
            </a:r>
            <a:r>
              <a:rPr lang="en-US" dirty="0" err="1" smtClean="0"/>
              <a:t>uxItemSize</a:t>
            </a:r>
            <a:r>
              <a:rPr lang="en-US" dirty="0" smtClean="0"/>
              <a:t>);</a:t>
            </a:r>
          </a:p>
          <a:p>
            <a:r>
              <a:rPr lang="en-US" dirty="0" err="1" smtClean="0"/>
              <a:t>uxQueueLength</a:t>
            </a:r>
            <a:r>
              <a:rPr lang="en-US" dirty="0" smtClean="0"/>
              <a:t>: The max number of items in queue</a:t>
            </a:r>
          </a:p>
          <a:p>
            <a:r>
              <a:rPr lang="en-US" dirty="0" err="1" smtClean="0"/>
              <a:t>uxItemSize</a:t>
            </a:r>
            <a:r>
              <a:rPr lang="en-US" dirty="0" smtClean="0"/>
              <a:t>: The size in bytes of each data item</a:t>
            </a:r>
          </a:p>
          <a:p>
            <a:r>
              <a:rPr lang="en-US" dirty="0" smtClean="0"/>
              <a:t>Return: if Null then not created, otherwise a handle to describe the queue</a:t>
            </a:r>
          </a:p>
          <a:p>
            <a:pPr lvl="1">
              <a:buNone/>
            </a:pPr>
            <a:r>
              <a:rPr lang="en-US" dirty="0" smtClean="0"/>
              <a:t> </a:t>
            </a:r>
          </a:p>
        </p:txBody>
      </p:sp>
    </p:spTree>
    <p:extLst>
      <p:ext uri="{BB962C8B-B14F-4D97-AF65-F5344CB8AC3E}">
        <p14:creationId xmlns:p14="http://schemas.microsoft.com/office/powerpoint/2010/main" val="2295160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the Queue</a:t>
            </a:r>
            <a:endParaRPr lang="en-US" dirty="0"/>
          </a:p>
        </p:txBody>
      </p:sp>
      <p:sp>
        <p:nvSpPr>
          <p:cNvPr id="3" name="Content Placeholder 2"/>
          <p:cNvSpPr>
            <a:spLocks noGrp="1"/>
          </p:cNvSpPr>
          <p:nvPr>
            <p:ph idx="1"/>
          </p:nvPr>
        </p:nvSpPr>
        <p:spPr>
          <a:xfrm>
            <a:off x="228600" y="1600200"/>
            <a:ext cx="8686800" cy="4876800"/>
          </a:xfrm>
        </p:spPr>
        <p:txBody>
          <a:bodyPr>
            <a:normAutofit fontScale="92500" lnSpcReduction="10000"/>
          </a:bodyPr>
          <a:lstStyle/>
          <a:p>
            <a:r>
              <a:rPr lang="en-US" dirty="0" smtClean="0"/>
              <a:t>Prototype:</a:t>
            </a:r>
          </a:p>
          <a:p>
            <a:pPr lvl="1">
              <a:buNone/>
            </a:pPr>
            <a:r>
              <a:rPr lang="en-US" dirty="0" err="1" smtClean="0"/>
              <a:t>portBASE_TYPE</a:t>
            </a:r>
            <a:r>
              <a:rPr lang="en-US" dirty="0" smtClean="0"/>
              <a:t> </a:t>
            </a:r>
            <a:r>
              <a:rPr lang="en-US" dirty="0" err="1" smtClean="0"/>
              <a:t>xQueueSendToFront</a:t>
            </a:r>
            <a:r>
              <a:rPr lang="en-US" dirty="0" smtClean="0"/>
              <a:t>( </a:t>
            </a:r>
          </a:p>
          <a:p>
            <a:pPr lvl="1">
              <a:buNone/>
            </a:pPr>
            <a:r>
              <a:rPr lang="en-US" dirty="0" err="1" smtClean="0"/>
              <a:t>xQueueHandle</a:t>
            </a:r>
            <a:r>
              <a:rPr lang="en-US" dirty="0" smtClean="0"/>
              <a:t> </a:t>
            </a:r>
            <a:r>
              <a:rPr lang="en-US" dirty="0" err="1" smtClean="0"/>
              <a:t>xQueue</a:t>
            </a:r>
            <a:r>
              <a:rPr lang="en-US" dirty="0" smtClean="0"/>
              <a:t>, //describes the unique queue</a:t>
            </a:r>
          </a:p>
          <a:p>
            <a:pPr lvl="1">
              <a:buNone/>
            </a:pPr>
            <a:r>
              <a:rPr lang="en-US" dirty="0" smtClean="0"/>
              <a:t>const void * </a:t>
            </a:r>
            <a:r>
              <a:rPr lang="en-US" dirty="0" err="1" smtClean="0"/>
              <a:t>pvItemToQueue</a:t>
            </a:r>
            <a:r>
              <a:rPr lang="en-US" dirty="0" smtClean="0"/>
              <a:t>,//points to data to store</a:t>
            </a:r>
          </a:p>
          <a:p>
            <a:pPr lvl="1">
              <a:buNone/>
            </a:pPr>
            <a:r>
              <a:rPr lang="en-US" dirty="0" err="1" smtClean="0"/>
              <a:t>portTickType</a:t>
            </a:r>
            <a:r>
              <a:rPr lang="en-US" dirty="0" smtClean="0"/>
              <a:t> </a:t>
            </a:r>
            <a:r>
              <a:rPr lang="en-US" dirty="0" err="1" smtClean="0"/>
              <a:t>xTicksToWait</a:t>
            </a:r>
            <a:r>
              <a:rPr lang="en-US" dirty="0" smtClean="0"/>
              <a:t>); //how long to wait for a free 					//spot if the queue is full</a:t>
            </a:r>
          </a:p>
          <a:p>
            <a:pPr lvl="1">
              <a:buNone/>
            </a:pPr>
            <a:endParaRPr lang="en-US" dirty="0" smtClean="0"/>
          </a:p>
          <a:p>
            <a:pPr lvl="1">
              <a:buNone/>
            </a:pPr>
            <a:r>
              <a:rPr lang="en-US" dirty="0" err="1" smtClean="0"/>
              <a:t>portBASE_TYPE</a:t>
            </a:r>
            <a:r>
              <a:rPr lang="en-US" dirty="0" smtClean="0"/>
              <a:t> </a:t>
            </a:r>
            <a:r>
              <a:rPr lang="en-US" dirty="0" err="1" smtClean="0"/>
              <a:t>xQueueSendToBack</a:t>
            </a:r>
            <a:r>
              <a:rPr lang="en-US" dirty="0" smtClean="0"/>
              <a:t>( </a:t>
            </a:r>
          </a:p>
          <a:p>
            <a:pPr lvl="1">
              <a:buNone/>
            </a:pPr>
            <a:r>
              <a:rPr lang="en-US" dirty="0" err="1" smtClean="0"/>
              <a:t>xQueueHandle</a:t>
            </a:r>
            <a:r>
              <a:rPr lang="en-US" dirty="0" smtClean="0"/>
              <a:t> </a:t>
            </a:r>
            <a:r>
              <a:rPr lang="en-US" dirty="0" err="1" smtClean="0"/>
              <a:t>xQueue</a:t>
            </a:r>
            <a:r>
              <a:rPr lang="en-US" dirty="0" smtClean="0"/>
              <a:t>, </a:t>
            </a:r>
          </a:p>
          <a:p>
            <a:pPr lvl="1">
              <a:buNone/>
            </a:pPr>
            <a:r>
              <a:rPr lang="en-US" dirty="0" smtClean="0"/>
              <a:t>const void * </a:t>
            </a:r>
            <a:r>
              <a:rPr lang="en-US" dirty="0" err="1" smtClean="0"/>
              <a:t>pvItemToQueue</a:t>
            </a:r>
            <a:r>
              <a:rPr lang="en-US" dirty="0" smtClean="0"/>
              <a:t>,</a:t>
            </a:r>
          </a:p>
          <a:p>
            <a:pPr lvl="1">
              <a:buNone/>
            </a:pPr>
            <a:r>
              <a:rPr lang="en-US" dirty="0" err="1" smtClean="0"/>
              <a:t>portTickType</a:t>
            </a:r>
            <a:r>
              <a:rPr lang="en-US" dirty="0" smtClean="0"/>
              <a:t> </a:t>
            </a:r>
            <a:r>
              <a:rPr lang="en-US" dirty="0" err="1" smtClean="0"/>
              <a:t>xTicksToWait</a:t>
            </a:r>
            <a:r>
              <a:rPr lang="en-US" dirty="0" smtClean="0"/>
              <a:t>); </a:t>
            </a:r>
          </a:p>
          <a:p>
            <a:pPr lvl="1">
              <a:buNone/>
            </a:pPr>
            <a:endParaRPr lang="en-US" dirty="0" smtClean="0"/>
          </a:p>
          <a:p>
            <a:pPr lvl="1">
              <a:buNone/>
            </a:pPr>
            <a:endParaRPr lang="en-US" dirty="0"/>
          </a:p>
        </p:txBody>
      </p:sp>
    </p:spTree>
    <p:extLst>
      <p:ext uri="{BB962C8B-B14F-4D97-AF65-F5344CB8AC3E}">
        <p14:creationId xmlns:p14="http://schemas.microsoft.com/office/powerpoint/2010/main" val="4289750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the Queue Return Value</a:t>
            </a:r>
            <a:endParaRPr lang="en-US" dirty="0"/>
          </a:p>
        </p:txBody>
      </p:sp>
      <p:sp>
        <p:nvSpPr>
          <p:cNvPr id="3" name="Content Placeholder 2"/>
          <p:cNvSpPr>
            <a:spLocks noGrp="1"/>
          </p:cNvSpPr>
          <p:nvPr>
            <p:ph idx="1"/>
          </p:nvPr>
        </p:nvSpPr>
        <p:spPr>
          <a:xfrm>
            <a:off x="228600" y="1600200"/>
            <a:ext cx="8610600" cy="4525963"/>
          </a:xfrm>
        </p:spPr>
        <p:txBody>
          <a:bodyPr/>
          <a:lstStyle/>
          <a:p>
            <a:r>
              <a:rPr lang="en-US" dirty="0" smtClean="0"/>
              <a:t>Return value of </a:t>
            </a:r>
            <a:r>
              <a:rPr lang="en-US" dirty="0" err="1" smtClean="0"/>
              <a:t>pdPASS</a:t>
            </a:r>
            <a:r>
              <a:rPr lang="en-US" dirty="0" smtClean="0"/>
              <a:t> can mean either</a:t>
            </a:r>
          </a:p>
          <a:p>
            <a:pPr lvl="1"/>
            <a:r>
              <a:rPr lang="en-US" dirty="0" smtClean="0"/>
              <a:t>Data was successfully sent to the queue OR,</a:t>
            </a:r>
          </a:p>
          <a:p>
            <a:pPr lvl="1"/>
            <a:r>
              <a:rPr lang="en-US" dirty="0" smtClean="0"/>
              <a:t>If </a:t>
            </a:r>
            <a:r>
              <a:rPr lang="en-US" dirty="0" err="1" smtClean="0"/>
              <a:t>xTicksToWait</a:t>
            </a:r>
            <a:r>
              <a:rPr lang="en-US" dirty="0" smtClean="0"/>
              <a:t> was not zero then room in the queue was available before the wait time expired</a:t>
            </a:r>
          </a:p>
          <a:p>
            <a:r>
              <a:rPr lang="en-US" dirty="0" smtClean="0"/>
              <a:t>Return value of </a:t>
            </a:r>
            <a:r>
              <a:rPr lang="en-US" dirty="0" err="1" smtClean="0"/>
              <a:t>errQUEUE_FULL</a:t>
            </a:r>
            <a:r>
              <a:rPr lang="en-US" dirty="0" smtClean="0"/>
              <a:t> can mean either</a:t>
            </a:r>
          </a:p>
          <a:p>
            <a:pPr lvl="1"/>
            <a:r>
              <a:rPr lang="en-US" dirty="0" smtClean="0"/>
              <a:t>Data could not be written because the queue is full OR,</a:t>
            </a:r>
          </a:p>
          <a:p>
            <a:pPr lvl="1"/>
            <a:r>
              <a:rPr lang="en-US" dirty="0" smtClean="0"/>
              <a:t>If </a:t>
            </a:r>
            <a:r>
              <a:rPr lang="en-US" dirty="0" err="1" smtClean="0"/>
              <a:t>xTicksToWait</a:t>
            </a:r>
            <a:r>
              <a:rPr lang="en-US" dirty="0" smtClean="0"/>
              <a:t> was not zero then room in the queue was not available before the wait time expired</a:t>
            </a:r>
          </a:p>
        </p:txBody>
      </p:sp>
    </p:spTree>
    <p:extLst>
      <p:ext uri="{BB962C8B-B14F-4D97-AF65-F5344CB8AC3E}">
        <p14:creationId xmlns:p14="http://schemas.microsoft.com/office/powerpoint/2010/main" val="760551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vs Peek</a:t>
            </a:r>
            <a:endParaRPr lang="en-US" dirty="0"/>
          </a:p>
        </p:txBody>
      </p:sp>
      <p:sp>
        <p:nvSpPr>
          <p:cNvPr id="3" name="Content Placeholder 2"/>
          <p:cNvSpPr>
            <a:spLocks noGrp="1"/>
          </p:cNvSpPr>
          <p:nvPr>
            <p:ph idx="1"/>
          </p:nvPr>
        </p:nvSpPr>
        <p:spPr/>
        <p:txBody>
          <a:bodyPr/>
          <a:lstStyle/>
          <a:p>
            <a:r>
              <a:rPr lang="en-US" dirty="0" smtClean="0"/>
              <a:t>When the queue is </a:t>
            </a:r>
            <a:r>
              <a:rPr lang="en-US" b="1" dirty="0" smtClean="0"/>
              <a:t>read </a:t>
            </a:r>
            <a:r>
              <a:rPr lang="en-US" dirty="0" smtClean="0"/>
              <a:t>then the value that is read is removed from the queue</a:t>
            </a:r>
          </a:p>
          <a:p>
            <a:endParaRPr lang="en-US" dirty="0" smtClean="0"/>
          </a:p>
          <a:p>
            <a:r>
              <a:rPr lang="en-US" dirty="0" smtClean="0"/>
              <a:t>When the queue is </a:t>
            </a:r>
            <a:r>
              <a:rPr lang="en-US" b="1" dirty="0" smtClean="0"/>
              <a:t>peeked</a:t>
            </a:r>
            <a:r>
              <a:rPr lang="en-US" dirty="0"/>
              <a:t> </a:t>
            </a:r>
            <a:r>
              <a:rPr lang="en-US" dirty="0" smtClean="0"/>
              <a:t>at the read value is not removed from the queue</a:t>
            </a:r>
            <a:endParaRPr lang="en-US" dirty="0"/>
          </a:p>
        </p:txBody>
      </p:sp>
    </p:spTree>
    <p:extLst>
      <p:ext uri="{BB962C8B-B14F-4D97-AF65-F5344CB8AC3E}">
        <p14:creationId xmlns:p14="http://schemas.microsoft.com/office/powerpoint/2010/main" val="2737744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and Peeking into the Queue</a:t>
            </a:r>
            <a:endParaRPr lang="en-US" dirty="0"/>
          </a:p>
        </p:txBody>
      </p:sp>
      <p:sp>
        <p:nvSpPr>
          <p:cNvPr id="3" name="Content Placeholder 2"/>
          <p:cNvSpPr>
            <a:spLocks noGrp="1"/>
          </p:cNvSpPr>
          <p:nvPr>
            <p:ph idx="1"/>
          </p:nvPr>
        </p:nvSpPr>
        <p:spPr>
          <a:xfrm>
            <a:off x="228600" y="1600200"/>
            <a:ext cx="8686800" cy="4876800"/>
          </a:xfrm>
        </p:spPr>
        <p:txBody>
          <a:bodyPr>
            <a:normAutofit/>
          </a:bodyPr>
          <a:lstStyle/>
          <a:p>
            <a:r>
              <a:rPr lang="en-US" dirty="0" smtClean="0"/>
              <a:t>Prototypes</a:t>
            </a:r>
          </a:p>
          <a:p>
            <a:pPr lvl="1">
              <a:buNone/>
            </a:pPr>
            <a:r>
              <a:rPr lang="en-US" dirty="0" err="1" smtClean="0"/>
              <a:t>portBASE_TYPE</a:t>
            </a:r>
            <a:r>
              <a:rPr lang="en-US" dirty="0" smtClean="0"/>
              <a:t> </a:t>
            </a:r>
            <a:r>
              <a:rPr lang="en-US" dirty="0" err="1" smtClean="0"/>
              <a:t>xQueueReceive</a:t>
            </a:r>
            <a:r>
              <a:rPr lang="en-US" dirty="0" smtClean="0"/>
              <a:t>(</a:t>
            </a:r>
          </a:p>
          <a:p>
            <a:pPr lvl="1">
              <a:buNone/>
            </a:pPr>
            <a:r>
              <a:rPr lang="en-US" dirty="0" err="1" smtClean="0"/>
              <a:t>xQueueHandle</a:t>
            </a:r>
            <a:r>
              <a:rPr lang="en-US" dirty="0" smtClean="0"/>
              <a:t> </a:t>
            </a:r>
            <a:r>
              <a:rPr lang="en-US" dirty="0" err="1" smtClean="0"/>
              <a:t>xQueue</a:t>
            </a:r>
            <a:r>
              <a:rPr lang="en-US" dirty="0" smtClean="0"/>
              <a:t>, // uniquely identifies queue</a:t>
            </a:r>
          </a:p>
          <a:p>
            <a:pPr lvl="1">
              <a:buNone/>
            </a:pPr>
            <a:r>
              <a:rPr lang="en-US" dirty="0" smtClean="0"/>
              <a:t>const void * </a:t>
            </a:r>
            <a:r>
              <a:rPr lang="en-US" dirty="0" err="1" smtClean="0"/>
              <a:t>pvBuffer</a:t>
            </a:r>
            <a:r>
              <a:rPr lang="en-US" dirty="0" smtClean="0"/>
              <a:t>, // pointer to memory place data</a:t>
            </a:r>
          </a:p>
          <a:p>
            <a:pPr lvl="1">
              <a:buNone/>
            </a:pPr>
            <a:r>
              <a:rPr lang="en-US" dirty="0" err="1" smtClean="0"/>
              <a:t>portTickType</a:t>
            </a:r>
            <a:r>
              <a:rPr lang="en-US" dirty="0" smtClean="0"/>
              <a:t> </a:t>
            </a:r>
            <a:r>
              <a:rPr lang="en-US" dirty="0" err="1" smtClean="0"/>
              <a:t>xTicksToWait</a:t>
            </a:r>
            <a:r>
              <a:rPr lang="en-US" dirty="0" smtClean="0"/>
              <a:t>); // how long to wait for an 					//</a:t>
            </a:r>
            <a:r>
              <a:rPr lang="en-US" dirty="0" err="1" smtClean="0"/>
              <a:t>anoter</a:t>
            </a:r>
            <a:r>
              <a:rPr lang="en-US" dirty="0" smtClean="0"/>
              <a:t> task to write to 						//the queue</a:t>
            </a:r>
          </a:p>
          <a:p>
            <a:pPr lvl="1">
              <a:buNone/>
            </a:pPr>
            <a:r>
              <a:rPr lang="en-US" dirty="0" err="1" smtClean="0"/>
              <a:t>portBASE_TYPE</a:t>
            </a:r>
            <a:r>
              <a:rPr lang="en-US" dirty="0" smtClean="0"/>
              <a:t> </a:t>
            </a:r>
            <a:r>
              <a:rPr lang="en-US" dirty="0" err="1" smtClean="0"/>
              <a:t>xQueuePeek</a:t>
            </a:r>
            <a:r>
              <a:rPr lang="en-US" dirty="0" smtClean="0"/>
              <a:t>(</a:t>
            </a:r>
            <a:r>
              <a:rPr lang="en-US" dirty="0" err="1" smtClean="0"/>
              <a:t>xQueueHandle</a:t>
            </a:r>
            <a:r>
              <a:rPr lang="en-US" dirty="0" smtClean="0"/>
              <a:t> </a:t>
            </a:r>
            <a:r>
              <a:rPr lang="en-US" dirty="0" err="1" smtClean="0"/>
              <a:t>xQueue</a:t>
            </a:r>
            <a:r>
              <a:rPr lang="en-US" dirty="0" smtClean="0"/>
              <a:t>,</a:t>
            </a:r>
          </a:p>
          <a:p>
            <a:pPr lvl="1">
              <a:buNone/>
            </a:pPr>
            <a:r>
              <a:rPr lang="en-US" dirty="0" smtClean="0"/>
              <a:t>const void * </a:t>
            </a:r>
            <a:r>
              <a:rPr lang="en-US" dirty="0" err="1" smtClean="0"/>
              <a:t>pvBuffer</a:t>
            </a:r>
            <a:r>
              <a:rPr lang="en-US" dirty="0" smtClean="0"/>
              <a:t>, </a:t>
            </a:r>
            <a:r>
              <a:rPr lang="en-US" dirty="0" err="1" smtClean="0"/>
              <a:t>portTickType</a:t>
            </a:r>
            <a:r>
              <a:rPr lang="en-US" dirty="0" smtClean="0"/>
              <a:t> </a:t>
            </a:r>
            <a:r>
              <a:rPr lang="en-US" dirty="0" err="1" smtClean="0"/>
              <a:t>xTicksToWait</a:t>
            </a:r>
            <a:r>
              <a:rPr lang="en-US" dirty="0" smtClean="0"/>
              <a:t>);</a:t>
            </a:r>
            <a:endParaRPr lang="en-US" dirty="0"/>
          </a:p>
        </p:txBody>
      </p:sp>
    </p:spTree>
    <p:extLst>
      <p:ext uri="{BB962C8B-B14F-4D97-AF65-F5344CB8AC3E}">
        <p14:creationId xmlns:p14="http://schemas.microsoft.com/office/powerpoint/2010/main" val="3042007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the Queue Return Value</a:t>
            </a:r>
            <a:endParaRPr lang="en-US" dirty="0"/>
          </a:p>
        </p:txBody>
      </p:sp>
      <p:sp>
        <p:nvSpPr>
          <p:cNvPr id="3" name="Content Placeholder 2"/>
          <p:cNvSpPr>
            <a:spLocks noGrp="1"/>
          </p:cNvSpPr>
          <p:nvPr>
            <p:ph idx="1"/>
          </p:nvPr>
        </p:nvSpPr>
        <p:spPr>
          <a:xfrm>
            <a:off x="228600" y="1600200"/>
            <a:ext cx="8610600" cy="4525963"/>
          </a:xfrm>
        </p:spPr>
        <p:txBody>
          <a:bodyPr>
            <a:normAutofit/>
          </a:bodyPr>
          <a:lstStyle/>
          <a:p>
            <a:r>
              <a:rPr lang="en-US" dirty="0" smtClean="0"/>
              <a:t>Return value of </a:t>
            </a:r>
            <a:r>
              <a:rPr lang="en-US" dirty="0" err="1" smtClean="0"/>
              <a:t>pdPASS</a:t>
            </a:r>
            <a:r>
              <a:rPr lang="en-US" dirty="0" smtClean="0"/>
              <a:t> can mean either</a:t>
            </a:r>
          </a:p>
          <a:p>
            <a:pPr lvl="1"/>
            <a:r>
              <a:rPr lang="en-US" dirty="0" smtClean="0"/>
              <a:t>Data was successfully read from the queue OR,</a:t>
            </a:r>
          </a:p>
          <a:p>
            <a:pPr lvl="1"/>
            <a:r>
              <a:rPr lang="en-US" dirty="0" smtClean="0"/>
              <a:t>If </a:t>
            </a:r>
            <a:r>
              <a:rPr lang="en-US" dirty="0" err="1" smtClean="0"/>
              <a:t>xTicksToWait</a:t>
            </a:r>
            <a:r>
              <a:rPr lang="en-US" dirty="0" smtClean="0"/>
              <a:t> was not zero then a value was written to the queue before the wait time expired</a:t>
            </a:r>
          </a:p>
          <a:p>
            <a:r>
              <a:rPr lang="en-US" dirty="0" smtClean="0"/>
              <a:t>Return value of </a:t>
            </a:r>
            <a:r>
              <a:rPr lang="en-US" dirty="0" err="1" smtClean="0"/>
              <a:t>errQUEUE_FULL</a:t>
            </a:r>
            <a:r>
              <a:rPr lang="en-US" dirty="0" smtClean="0"/>
              <a:t> can mean either</a:t>
            </a:r>
          </a:p>
          <a:p>
            <a:pPr lvl="1"/>
            <a:r>
              <a:rPr lang="en-US" dirty="0" smtClean="0"/>
              <a:t>Data could not be read because the queue is empty OR,</a:t>
            </a:r>
          </a:p>
          <a:p>
            <a:pPr lvl="1"/>
            <a:r>
              <a:rPr lang="en-US" dirty="0" smtClean="0"/>
              <a:t>If </a:t>
            </a:r>
            <a:r>
              <a:rPr lang="en-US" dirty="0" err="1" smtClean="0"/>
              <a:t>xTicksToWait</a:t>
            </a:r>
            <a:r>
              <a:rPr lang="en-US" dirty="0" smtClean="0"/>
              <a:t> was not zero then nothing was written to the queue before the wait time expired</a:t>
            </a:r>
          </a:p>
        </p:txBody>
      </p:sp>
    </p:spTree>
    <p:extLst>
      <p:ext uri="{BB962C8B-B14F-4D97-AF65-F5344CB8AC3E}">
        <p14:creationId xmlns:p14="http://schemas.microsoft.com/office/powerpoint/2010/main" val="3672231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Related Queue API</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Prototype</a:t>
            </a:r>
          </a:p>
          <a:p>
            <a:pPr lvl="1">
              <a:buNone/>
            </a:pPr>
            <a:r>
              <a:rPr lang="en-US" dirty="0" smtClean="0"/>
              <a:t>unsigned </a:t>
            </a:r>
            <a:r>
              <a:rPr lang="en-US" dirty="0" err="1" smtClean="0"/>
              <a:t>portBASE_TYPE</a:t>
            </a:r>
            <a:r>
              <a:rPr lang="en-US" dirty="0" smtClean="0"/>
              <a:t> </a:t>
            </a:r>
            <a:r>
              <a:rPr lang="en-US" dirty="0" err="1" smtClean="0"/>
              <a:t>uxQueueMessagesWaitin</a:t>
            </a:r>
            <a:r>
              <a:rPr lang="en-US" dirty="0" smtClean="0"/>
              <a:t>(</a:t>
            </a:r>
          </a:p>
          <a:p>
            <a:pPr lvl="1">
              <a:buNone/>
            </a:pPr>
            <a:r>
              <a:rPr lang="en-US" dirty="0" err="1" smtClean="0"/>
              <a:t>xQueueHandle</a:t>
            </a:r>
            <a:r>
              <a:rPr lang="en-US" dirty="0" smtClean="0"/>
              <a:t> </a:t>
            </a:r>
            <a:r>
              <a:rPr lang="en-US" dirty="0" err="1" smtClean="0"/>
              <a:t>xQueue</a:t>
            </a:r>
            <a:r>
              <a:rPr lang="en-US" dirty="0" smtClean="0"/>
              <a:t>); // This function is used to </a:t>
            </a:r>
          </a:p>
          <a:p>
            <a:pPr lvl="1">
              <a:buNone/>
            </a:pPr>
            <a:r>
              <a:rPr lang="en-US" dirty="0" smtClean="0"/>
              <a:t>//query the number of items that are currently in </a:t>
            </a:r>
          </a:p>
          <a:p>
            <a:pPr lvl="1">
              <a:buNone/>
            </a:pPr>
            <a:r>
              <a:rPr lang="en-US" dirty="0" smtClean="0"/>
              <a:t>//the queue. The returned value is that number.</a:t>
            </a:r>
          </a:p>
          <a:p>
            <a:pPr lvl="1">
              <a:buNone/>
            </a:pPr>
            <a:endParaRPr lang="en-US" dirty="0" smtClean="0"/>
          </a:p>
          <a:p>
            <a:r>
              <a:rPr lang="en-US" dirty="0" smtClean="0"/>
              <a:t>Important note: most queue API function calls can not be made inside an interrupt, special API functions are to be used.</a:t>
            </a:r>
            <a:endParaRPr lang="en-US" dirty="0"/>
          </a:p>
        </p:txBody>
      </p:sp>
    </p:spTree>
    <p:extLst>
      <p:ext uri="{BB962C8B-B14F-4D97-AF65-F5344CB8AC3E}">
        <p14:creationId xmlns:p14="http://schemas.microsoft.com/office/powerpoint/2010/main" val="4091360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Yield Task </a:t>
            </a:r>
            <a:endParaRPr lang="en-US" dirty="0"/>
          </a:p>
        </p:txBody>
      </p:sp>
      <p:sp>
        <p:nvSpPr>
          <p:cNvPr id="3" name="Content Placeholder 2"/>
          <p:cNvSpPr>
            <a:spLocks noGrp="1"/>
          </p:cNvSpPr>
          <p:nvPr>
            <p:ph idx="1"/>
          </p:nvPr>
        </p:nvSpPr>
        <p:spPr/>
        <p:txBody>
          <a:bodyPr/>
          <a:lstStyle/>
          <a:p>
            <a:r>
              <a:rPr lang="en-US" dirty="0" smtClean="0"/>
              <a:t>Prototype: void </a:t>
            </a:r>
            <a:r>
              <a:rPr lang="en-US" dirty="0" err="1" smtClean="0"/>
              <a:t>taskYIELD</a:t>
            </a:r>
            <a:r>
              <a:rPr lang="en-US" dirty="0" smtClean="0"/>
              <a:t>( void);</a:t>
            </a:r>
          </a:p>
          <a:p>
            <a:r>
              <a:rPr lang="en-US" dirty="0" smtClean="0"/>
              <a:t>Yield to another task of equal priority.</a:t>
            </a:r>
          </a:p>
          <a:p>
            <a:r>
              <a:rPr lang="en-US" dirty="0" smtClean="0"/>
              <a:t>This allows a task to yield with out waiting for the next time tick to preemptively change tasks</a:t>
            </a:r>
          </a:p>
          <a:p>
            <a:r>
              <a:rPr lang="en-US" dirty="0" smtClean="0"/>
              <a:t>If no other tasks at equal priority then the calling task gets the processor again. </a:t>
            </a:r>
            <a:endParaRPr lang="en-US" dirty="0"/>
          </a:p>
        </p:txBody>
      </p:sp>
    </p:spTree>
    <p:extLst>
      <p:ext uri="{BB962C8B-B14F-4D97-AF65-F5344CB8AC3E}">
        <p14:creationId xmlns:p14="http://schemas.microsoft.com/office/powerpoint/2010/main" val="1960797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using a Queue</a:t>
            </a:r>
            <a:endParaRPr lang="en-US" dirty="0"/>
          </a:p>
        </p:txBody>
      </p:sp>
      <p:sp>
        <p:nvSpPr>
          <p:cNvPr id="3" name="Content Placeholder 2"/>
          <p:cNvSpPr>
            <a:spLocks noGrp="1"/>
          </p:cNvSpPr>
          <p:nvPr>
            <p:ph idx="1"/>
          </p:nvPr>
        </p:nvSpPr>
        <p:spPr/>
        <p:txBody>
          <a:bodyPr/>
          <a:lstStyle/>
          <a:p>
            <a:r>
              <a:rPr lang="en-US" dirty="0" smtClean="0"/>
              <a:t>This example will have two tasks writing to the queue and one task reading the queue. </a:t>
            </a:r>
          </a:p>
          <a:p>
            <a:r>
              <a:rPr lang="en-US" dirty="0" smtClean="0"/>
              <a:t>The task reading the queue will have a higher priority then those writing</a:t>
            </a:r>
          </a:p>
          <a:p>
            <a:pPr lvl="1"/>
            <a:r>
              <a:rPr lang="en-US" dirty="0" smtClean="0"/>
              <a:t>Therefore the queue should never have more than one piece of data </a:t>
            </a:r>
          </a:p>
          <a:p>
            <a:r>
              <a:rPr lang="en-US" dirty="0" smtClean="0"/>
              <a:t>The writing tasks will use the API </a:t>
            </a:r>
            <a:r>
              <a:rPr lang="en-US" dirty="0" err="1" smtClean="0"/>
              <a:t>taskYIELD</a:t>
            </a:r>
            <a:r>
              <a:rPr lang="en-US" dirty="0" smtClean="0"/>
              <a:t>() to relinquish the current task but not to block</a:t>
            </a:r>
            <a:endParaRPr lang="en-US" dirty="0"/>
          </a:p>
        </p:txBody>
      </p:sp>
    </p:spTree>
    <p:extLst>
      <p:ext uri="{BB962C8B-B14F-4D97-AF65-F5344CB8AC3E}">
        <p14:creationId xmlns:p14="http://schemas.microsoft.com/office/powerpoint/2010/main" val="23324055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34200" y="274638"/>
            <a:ext cx="1752600" cy="6049962"/>
          </a:xfrm>
        </p:spPr>
        <p:txBody>
          <a:bodyPr/>
          <a:lstStyle/>
          <a:p>
            <a:r>
              <a:rPr lang="en-US" dirty="0" smtClean="0"/>
              <a:t>Task to write to Queue</a:t>
            </a:r>
            <a:endParaRPr lang="en-US" dirty="0"/>
          </a:p>
        </p:txBody>
      </p:sp>
      <p:pic>
        <p:nvPicPr>
          <p:cNvPr id="2050" name="Picture 2"/>
          <p:cNvPicPr>
            <a:picLocks noChangeAspect="1" noChangeArrowheads="1"/>
          </p:cNvPicPr>
          <p:nvPr/>
        </p:nvPicPr>
        <p:blipFill>
          <a:blip r:embed="rId3" cstate="print"/>
          <a:srcRect l="14375" t="8594" r="16250" b="4687"/>
          <a:stretch>
            <a:fillRect/>
          </a:stretch>
        </p:blipFill>
        <p:spPr bwMode="auto">
          <a:xfrm>
            <a:off x="0" y="152400"/>
            <a:ext cx="6705600" cy="6705600"/>
          </a:xfrm>
          <a:prstGeom prst="rect">
            <a:avLst/>
          </a:prstGeom>
          <a:noFill/>
          <a:ln w="9525">
            <a:noFill/>
            <a:miter lim="800000"/>
            <a:headEnd/>
            <a:tailEnd/>
          </a:ln>
        </p:spPr>
      </p:pic>
      <p:cxnSp>
        <p:nvCxnSpPr>
          <p:cNvPr id="7" name="Straight Arrow Connector 6"/>
          <p:cNvCxnSpPr/>
          <p:nvPr/>
        </p:nvCxnSpPr>
        <p:spPr>
          <a:xfrm flipH="1">
            <a:off x="3352800" y="609600"/>
            <a:ext cx="3276600" cy="990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77000" y="304800"/>
            <a:ext cx="2514600" cy="646331"/>
          </a:xfrm>
          <a:prstGeom prst="rect">
            <a:avLst/>
          </a:prstGeom>
          <a:noFill/>
        </p:spPr>
        <p:txBody>
          <a:bodyPr wrap="square" rtlCol="0">
            <a:spAutoFit/>
          </a:bodyPr>
          <a:lstStyle/>
          <a:p>
            <a:r>
              <a:rPr lang="en-US" dirty="0" smtClean="0">
                <a:solidFill>
                  <a:srgbClr val="FF0000"/>
                </a:solidFill>
              </a:rPr>
              <a:t>Should be:</a:t>
            </a:r>
          </a:p>
          <a:p>
            <a:r>
              <a:rPr lang="en-US" dirty="0" smtClean="0">
                <a:solidFill>
                  <a:srgbClr val="FF0000"/>
                </a:solidFill>
              </a:rPr>
              <a:t>*(long *) </a:t>
            </a:r>
            <a:r>
              <a:rPr lang="en-US" dirty="0" err="1" smtClean="0">
                <a:solidFill>
                  <a:srgbClr val="FF0000"/>
                </a:solidFill>
              </a:rPr>
              <a:t>pvParameters</a:t>
            </a:r>
            <a:r>
              <a:rPr lang="en-US" dirty="0" smtClean="0"/>
              <a:t>;</a:t>
            </a:r>
            <a:endParaRPr lang="en-US" dirty="0"/>
          </a:p>
        </p:txBody>
      </p:sp>
      <p:cxnSp>
        <p:nvCxnSpPr>
          <p:cNvPr id="11" name="Straight Arrow Connector 10"/>
          <p:cNvCxnSpPr/>
          <p:nvPr/>
        </p:nvCxnSpPr>
        <p:spPr>
          <a:xfrm flipH="1" flipV="1">
            <a:off x="4876800" y="4495800"/>
            <a:ext cx="22860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29400" y="5029200"/>
            <a:ext cx="2514600" cy="369332"/>
          </a:xfrm>
          <a:prstGeom prst="rect">
            <a:avLst/>
          </a:prstGeom>
          <a:noFill/>
        </p:spPr>
        <p:txBody>
          <a:bodyPr wrap="square" rtlCol="0">
            <a:spAutoFit/>
          </a:bodyPr>
          <a:lstStyle/>
          <a:p>
            <a:r>
              <a:rPr lang="en-US" dirty="0" smtClean="0">
                <a:solidFill>
                  <a:srgbClr val="FF0000"/>
                </a:solidFill>
              </a:rPr>
              <a:t>No waiting time</a:t>
            </a:r>
            <a:endParaRPr lang="en-US" dirty="0"/>
          </a:p>
        </p:txBody>
      </p:sp>
      <p:cxnSp>
        <p:nvCxnSpPr>
          <p:cNvPr id="15" name="Straight Arrow Connector 14"/>
          <p:cNvCxnSpPr/>
          <p:nvPr/>
        </p:nvCxnSpPr>
        <p:spPr>
          <a:xfrm flipH="1">
            <a:off x="1676400" y="6553200"/>
            <a:ext cx="49530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29400" y="6096000"/>
            <a:ext cx="2514600" cy="646331"/>
          </a:xfrm>
          <a:prstGeom prst="rect">
            <a:avLst/>
          </a:prstGeom>
          <a:noFill/>
        </p:spPr>
        <p:txBody>
          <a:bodyPr wrap="square" rtlCol="0">
            <a:spAutoFit/>
          </a:bodyPr>
          <a:lstStyle/>
          <a:p>
            <a:r>
              <a:rPr lang="en-US" dirty="0" smtClean="0">
                <a:solidFill>
                  <a:srgbClr val="FF0000"/>
                </a:solidFill>
              </a:rPr>
              <a:t>Relinquish with out blocking</a:t>
            </a:r>
            <a:endParaRPr lang="en-US" dirty="0"/>
          </a:p>
        </p:txBody>
      </p:sp>
    </p:spTree>
    <p:extLst>
      <p:ext uri="{BB962C8B-B14F-4D97-AF65-F5344CB8AC3E}">
        <p14:creationId xmlns:p14="http://schemas.microsoft.com/office/powerpoint/2010/main" val="210499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Example Task Creation Using Blocking State</a:t>
            </a:r>
            <a:endParaRPr lang="en-US" dirty="0"/>
          </a:p>
        </p:txBody>
      </p:sp>
      <p:sp>
        <p:nvSpPr>
          <p:cNvPr id="3" name="Content Placeholder 2"/>
          <p:cNvSpPr>
            <a:spLocks noGrp="1"/>
          </p:cNvSpPr>
          <p:nvPr>
            <p:ph idx="1"/>
            <p:custDataLst>
              <p:tags r:id="rId2"/>
            </p:custDataLst>
          </p:nvPr>
        </p:nvSpPr>
        <p:spPr>
          <a:xfrm>
            <a:off x="457200" y="1600200"/>
            <a:ext cx="8229600" cy="5257800"/>
          </a:xfrm>
        </p:spPr>
        <p:txBody>
          <a:bodyPr>
            <a:normAutofit fontScale="92500" lnSpcReduction="20000"/>
          </a:bodyPr>
          <a:lstStyle/>
          <a:p>
            <a:pPr>
              <a:buNone/>
            </a:pPr>
            <a:r>
              <a:rPr lang="en-US" dirty="0" smtClean="0"/>
              <a:t>static const char *pcTextForTask1 = “Task 1 is running \r\n”;</a:t>
            </a:r>
          </a:p>
          <a:p>
            <a:pPr>
              <a:buNone/>
            </a:pPr>
            <a:r>
              <a:rPr lang="en-US" dirty="0" smtClean="0"/>
              <a:t>static const char *pcTextForTask2 = “Task 2 is running \r\n”;</a:t>
            </a:r>
          </a:p>
          <a:p>
            <a:pPr>
              <a:buNone/>
            </a:pPr>
            <a:r>
              <a:rPr lang="en-US" dirty="0" err="1" smtClean="0"/>
              <a:t>int</a:t>
            </a:r>
            <a:r>
              <a:rPr lang="en-US" dirty="0" smtClean="0"/>
              <a:t> main( void ) {</a:t>
            </a:r>
          </a:p>
          <a:p>
            <a:pPr>
              <a:buNone/>
            </a:pPr>
            <a:r>
              <a:rPr lang="en-US" dirty="0" smtClean="0"/>
              <a:t>	</a:t>
            </a:r>
            <a:r>
              <a:rPr lang="en-US" dirty="0" err="1" smtClean="0"/>
              <a:t>xTaskCreate</a:t>
            </a:r>
            <a:r>
              <a:rPr lang="en-US" dirty="0" smtClean="0"/>
              <a:t>( </a:t>
            </a:r>
            <a:r>
              <a:rPr lang="en-US" dirty="0" err="1" smtClean="0"/>
              <a:t>vTaskFunction</a:t>
            </a:r>
            <a:r>
              <a:rPr lang="en-US" dirty="0" smtClean="0"/>
              <a:t>, “TSK 1”, 1000, (void*) pcTestForTask1, 1, null);</a:t>
            </a:r>
          </a:p>
          <a:p>
            <a:pPr>
              <a:buNone/>
            </a:pPr>
            <a:r>
              <a:rPr lang="en-US" dirty="0" smtClean="0"/>
              <a:t>	</a:t>
            </a:r>
            <a:r>
              <a:rPr lang="en-US" dirty="0" err="1" smtClean="0"/>
              <a:t>xTaskCreate</a:t>
            </a:r>
            <a:r>
              <a:rPr lang="en-US" dirty="0" smtClean="0"/>
              <a:t>( </a:t>
            </a:r>
            <a:r>
              <a:rPr lang="en-US" dirty="0" err="1" smtClean="0"/>
              <a:t>vTaskFunction</a:t>
            </a:r>
            <a:r>
              <a:rPr lang="en-US" dirty="0" smtClean="0"/>
              <a:t>, “TSK 2”, 1000, (void*) pcTestForTask2, 2, null);</a:t>
            </a:r>
          </a:p>
          <a:p>
            <a:pPr>
              <a:buNone/>
            </a:pPr>
            <a:r>
              <a:rPr lang="en-US" dirty="0" smtClean="0"/>
              <a:t>	</a:t>
            </a:r>
            <a:r>
              <a:rPr lang="en-US" dirty="0" err="1" smtClean="0"/>
              <a:t>vTaskStartScheduler</a:t>
            </a:r>
            <a:r>
              <a:rPr lang="en-US" dirty="0" smtClean="0"/>
              <a:t>();</a:t>
            </a:r>
          </a:p>
          <a:p>
            <a:pPr>
              <a:buNone/>
            </a:pPr>
            <a:r>
              <a:rPr lang="en-US" dirty="0" smtClean="0"/>
              <a:t>	for( ; ; );</a:t>
            </a:r>
          </a:p>
          <a:p>
            <a:pPr>
              <a:buNone/>
            </a:pPr>
            <a:r>
              <a:rPr lang="en-US" dirty="0" smtClean="0"/>
              <a:t>}</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0" y="274638"/>
            <a:ext cx="2362200" cy="6354762"/>
          </a:xfrm>
        </p:spPr>
        <p:txBody>
          <a:bodyPr/>
          <a:lstStyle/>
          <a:p>
            <a:r>
              <a:rPr lang="en-US" dirty="0" smtClean="0"/>
              <a:t>Task to Read Queue</a:t>
            </a:r>
            <a:endParaRPr lang="en-US" dirty="0"/>
          </a:p>
        </p:txBody>
      </p:sp>
      <p:pic>
        <p:nvPicPr>
          <p:cNvPr id="3074" name="Picture 2"/>
          <p:cNvPicPr>
            <a:picLocks noChangeAspect="1" noChangeArrowheads="1"/>
          </p:cNvPicPr>
          <p:nvPr/>
        </p:nvPicPr>
        <p:blipFill>
          <a:blip r:embed="rId2" cstate="print"/>
          <a:srcRect l="18125" t="8594" r="16250" b="3125"/>
          <a:stretch>
            <a:fillRect/>
          </a:stretch>
        </p:blipFill>
        <p:spPr bwMode="auto">
          <a:xfrm>
            <a:off x="0" y="0"/>
            <a:ext cx="6372478" cy="6858000"/>
          </a:xfrm>
          <a:prstGeom prst="rect">
            <a:avLst/>
          </a:prstGeom>
          <a:noFill/>
          <a:ln w="9525">
            <a:noFill/>
            <a:miter lim="800000"/>
            <a:headEnd/>
            <a:tailEnd/>
          </a:ln>
        </p:spPr>
      </p:pic>
    </p:spTree>
    <p:extLst>
      <p:ext uri="{BB962C8B-B14F-4D97-AF65-F5344CB8AC3E}">
        <p14:creationId xmlns:p14="http://schemas.microsoft.com/office/powerpoint/2010/main" val="3084704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6600" y="304800"/>
            <a:ext cx="2057400" cy="6202362"/>
          </a:xfrm>
        </p:spPr>
        <p:txBody>
          <a:bodyPr/>
          <a:lstStyle/>
          <a:p>
            <a:r>
              <a:rPr lang="en-US" dirty="0" smtClean="0"/>
              <a:t>Create Queue and Tasks </a:t>
            </a:r>
            <a:endParaRPr lang="en-US" dirty="0"/>
          </a:p>
        </p:txBody>
      </p:sp>
      <p:pic>
        <p:nvPicPr>
          <p:cNvPr id="4098" name="Picture 2"/>
          <p:cNvPicPr>
            <a:picLocks noChangeAspect="1" noChangeArrowheads="1"/>
          </p:cNvPicPr>
          <p:nvPr/>
        </p:nvPicPr>
        <p:blipFill>
          <a:blip r:embed="rId2" cstate="print"/>
          <a:srcRect l="14375" t="8594" r="15000" b="13281"/>
          <a:stretch>
            <a:fillRect/>
          </a:stretch>
        </p:blipFill>
        <p:spPr bwMode="auto">
          <a:xfrm>
            <a:off x="0" y="0"/>
            <a:ext cx="7391400" cy="6858000"/>
          </a:xfrm>
          <a:prstGeom prst="rect">
            <a:avLst/>
          </a:prstGeom>
          <a:noFill/>
          <a:ln w="9525">
            <a:noFill/>
            <a:miter lim="800000"/>
            <a:headEnd/>
            <a:tailEnd/>
          </a:ln>
        </p:spPr>
      </p:pic>
      <p:cxnSp>
        <p:nvCxnSpPr>
          <p:cNvPr id="5" name="Straight Arrow Connector 4"/>
          <p:cNvCxnSpPr/>
          <p:nvPr/>
        </p:nvCxnSpPr>
        <p:spPr>
          <a:xfrm flipH="1">
            <a:off x="4267200" y="685800"/>
            <a:ext cx="1752600" cy="990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72200" y="457200"/>
            <a:ext cx="2743200" cy="369332"/>
          </a:xfrm>
          <a:prstGeom prst="rect">
            <a:avLst/>
          </a:prstGeom>
          <a:noFill/>
        </p:spPr>
        <p:txBody>
          <a:bodyPr wrap="square" rtlCol="0">
            <a:spAutoFit/>
          </a:bodyPr>
          <a:lstStyle/>
          <a:p>
            <a:r>
              <a:rPr lang="en-US" dirty="0" smtClean="0">
                <a:solidFill>
                  <a:srgbClr val="FF0000"/>
                </a:solidFill>
              </a:rPr>
              <a:t>Create Queue</a:t>
            </a:r>
            <a:endParaRPr lang="en-US" dirty="0">
              <a:solidFill>
                <a:srgbClr val="FF0000"/>
              </a:solidFill>
            </a:endParaRPr>
          </a:p>
        </p:txBody>
      </p:sp>
      <p:cxnSp>
        <p:nvCxnSpPr>
          <p:cNvPr id="7" name="Straight Arrow Connector 6"/>
          <p:cNvCxnSpPr/>
          <p:nvPr/>
        </p:nvCxnSpPr>
        <p:spPr>
          <a:xfrm flipH="1" flipV="1">
            <a:off x="5943600" y="3429000"/>
            <a:ext cx="1828800" cy="16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334000" y="4191000"/>
            <a:ext cx="2438400" cy="838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48400" y="5105400"/>
            <a:ext cx="2743200" cy="646331"/>
          </a:xfrm>
          <a:prstGeom prst="rect">
            <a:avLst/>
          </a:prstGeom>
          <a:noFill/>
        </p:spPr>
        <p:txBody>
          <a:bodyPr wrap="square" rtlCol="0">
            <a:spAutoFit/>
          </a:bodyPr>
          <a:lstStyle/>
          <a:p>
            <a:r>
              <a:rPr lang="en-US" dirty="0" smtClean="0">
                <a:solidFill>
                  <a:srgbClr val="FF0000"/>
                </a:solidFill>
              </a:rPr>
              <a:t>Reading of task is greater priority than writing</a:t>
            </a:r>
            <a:endParaRPr lang="en-US" dirty="0">
              <a:solidFill>
                <a:srgbClr val="FF0000"/>
              </a:solidFill>
            </a:endParaRPr>
          </a:p>
        </p:txBody>
      </p:sp>
    </p:spTree>
    <p:extLst>
      <p:ext uri="{BB962C8B-B14F-4D97-AF65-F5344CB8AC3E}">
        <p14:creationId xmlns:p14="http://schemas.microsoft.com/office/powerpoint/2010/main" val="972049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Output of Example </a:t>
            </a:r>
            <a:endParaRPr lang="en-US" dirty="0"/>
          </a:p>
        </p:txBody>
      </p:sp>
      <p:pic>
        <p:nvPicPr>
          <p:cNvPr id="5122" name="Picture 2"/>
          <p:cNvPicPr>
            <a:picLocks noChangeAspect="1" noChangeArrowheads="1"/>
          </p:cNvPicPr>
          <p:nvPr/>
        </p:nvPicPr>
        <p:blipFill>
          <a:blip r:embed="rId2" cstate="print"/>
          <a:srcRect l="3125" t="13281" r="33750" b="10002"/>
          <a:stretch>
            <a:fillRect/>
          </a:stretch>
        </p:blipFill>
        <p:spPr bwMode="auto">
          <a:xfrm>
            <a:off x="1905000" y="1295400"/>
            <a:ext cx="5410200" cy="5260063"/>
          </a:xfrm>
          <a:prstGeom prst="rect">
            <a:avLst/>
          </a:prstGeom>
          <a:noFill/>
          <a:ln w="9525">
            <a:noFill/>
            <a:miter lim="800000"/>
            <a:headEnd/>
            <a:tailEnd/>
          </a:ln>
        </p:spPr>
      </p:pic>
    </p:spTree>
    <p:extLst>
      <p:ext uri="{BB962C8B-B14F-4D97-AF65-F5344CB8AC3E}">
        <p14:creationId xmlns:p14="http://schemas.microsoft.com/office/powerpoint/2010/main" val="3904275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Example Sequence</a:t>
            </a:r>
            <a:endParaRPr lang="en-US" dirty="0"/>
          </a:p>
        </p:txBody>
      </p:sp>
      <p:pic>
        <p:nvPicPr>
          <p:cNvPr id="6146" name="Picture 2"/>
          <p:cNvPicPr>
            <a:picLocks noChangeAspect="1" noChangeArrowheads="1"/>
          </p:cNvPicPr>
          <p:nvPr/>
        </p:nvPicPr>
        <p:blipFill>
          <a:blip r:embed="rId2" cstate="print"/>
          <a:srcRect l="4375" t="10156" r="3125" b="10938"/>
          <a:stretch>
            <a:fillRect/>
          </a:stretch>
        </p:blipFill>
        <p:spPr bwMode="auto">
          <a:xfrm>
            <a:off x="589984" y="1143000"/>
            <a:ext cx="8020616" cy="5473528"/>
          </a:xfrm>
          <a:prstGeom prst="rect">
            <a:avLst/>
          </a:prstGeom>
          <a:noFill/>
          <a:ln w="9525">
            <a:noFill/>
            <a:miter lim="800000"/>
            <a:headEnd/>
            <a:tailEnd/>
          </a:ln>
        </p:spPr>
      </p:pic>
    </p:spTree>
    <p:extLst>
      <p:ext uri="{BB962C8B-B14F-4D97-AF65-F5344CB8AC3E}">
        <p14:creationId xmlns:p14="http://schemas.microsoft.com/office/powerpoint/2010/main" val="592553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custDataLst>
              <p:tags r:id="rId1"/>
            </p:custDataLst>
          </p:nvPr>
        </p:nvPicPr>
        <p:blipFill>
          <a:blip r:embed="rId4" cstate="print"/>
          <a:srcRect/>
          <a:stretch>
            <a:fillRect/>
          </a:stretch>
        </p:blipFill>
        <p:spPr bwMode="auto">
          <a:xfrm>
            <a:off x="0" y="923925"/>
            <a:ext cx="9143999" cy="5934075"/>
          </a:xfrm>
          <a:prstGeom prst="rect">
            <a:avLst/>
          </a:prstGeom>
          <a:noFill/>
          <a:ln w="9525">
            <a:noFill/>
            <a:miter lim="800000"/>
            <a:headEnd/>
            <a:tailEnd/>
          </a:ln>
        </p:spPr>
      </p:pic>
      <p:sp>
        <p:nvSpPr>
          <p:cNvPr id="2" name="Title 1"/>
          <p:cNvSpPr>
            <a:spLocks noGrp="1"/>
          </p:cNvSpPr>
          <p:nvPr>
            <p:ph type="title"/>
            <p:custDataLst>
              <p:tags r:id="rId2"/>
            </p:custDataLst>
          </p:nvPr>
        </p:nvSpPr>
        <p:spPr/>
        <p:txBody>
          <a:bodyPr/>
          <a:lstStyle/>
          <a:p>
            <a:r>
              <a:rPr lang="en-US" dirty="0" smtClean="0"/>
              <a:t>Timing Diagram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Idle Task</a:t>
            </a:r>
            <a:endParaRPr lang="en-US" dirty="0"/>
          </a:p>
        </p:txBody>
      </p:sp>
      <p:sp>
        <p:nvSpPr>
          <p:cNvPr id="3" name="Content Placeholder 2"/>
          <p:cNvSpPr>
            <a:spLocks noGrp="1"/>
          </p:cNvSpPr>
          <p:nvPr>
            <p:ph idx="1"/>
          </p:nvPr>
        </p:nvSpPr>
        <p:spPr/>
        <p:txBody>
          <a:bodyPr>
            <a:normAutofit lnSpcReduction="10000"/>
          </a:bodyPr>
          <a:lstStyle/>
          <a:p>
            <a:r>
              <a:rPr lang="en-US" dirty="0" smtClean="0"/>
              <a:t>As can be seen from the last example the processor can spend a large amount of time in the Idle Task</a:t>
            </a:r>
          </a:p>
          <a:p>
            <a:r>
              <a:rPr lang="en-US" dirty="0" smtClean="0"/>
              <a:t>What could be done during this time?</a:t>
            </a:r>
          </a:p>
          <a:p>
            <a:pPr lvl="1"/>
            <a:r>
              <a:rPr lang="en-US" dirty="0" smtClean="0"/>
              <a:t>Gather information on the utilization of the processor</a:t>
            </a:r>
          </a:p>
          <a:p>
            <a:pPr lvl="1"/>
            <a:r>
              <a:rPr lang="en-US" dirty="0" smtClean="0"/>
              <a:t>Execute low priority continuous background tasks </a:t>
            </a:r>
          </a:p>
          <a:p>
            <a:pPr lvl="1"/>
            <a:r>
              <a:rPr lang="en-US" dirty="0" smtClean="0"/>
              <a:t>Save energy by putting the processor in a low power mode.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Idle Task Facts</a:t>
            </a:r>
            <a:endParaRPr lang="en-US" dirty="0"/>
          </a:p>
        </p:txBody>
      </p:sp>
      <p:sp>
        <p:nvSpPr>
          <p:cNvPr id="3" name="Content Placeholder 2"/>
          <p:cNvSpPr>
            <a:spLocks noGrp="1"/>
          </p:cNvSpPr>
          <p:nvPr>
            <p:ph idx="1"/>
          </p:nvPr>
        </p:nvSpPr>
        <p:spPr/>
        <p:txBody>
          <a:bodyPr/>
          <a:lstStyle/>
          <a:p>
            <a:r>
              <a:rPr lang="en-US" dirty="0" smtClean="0"/>
              <a:t>Idle task is automatically created when </a:t>
            </a:r>
            <a:r>
              <a:rPr lang="en-US" dirty="0" err="1" smtClean="0"/>
              <a:t>vTaskStartScheduler</a:t>
            </a:r>
            <a:r>
              <a:rPr lang="en-US" dirty="0" smtClean="0"/>
              <a:t>() is called.  Reason: you must have a task to run at all times</a:t>
            </a:r>
          </a:p>
          <a:p>
            <a:r>
              <a:rPr lang="en-US" dirty="0" smtClean="0"/>
              <a:t>Idle task has a priority of 0</a:t>
            </a:r>
          </a:p>
          <a:p>
            <a:r>
              <a:rPr lang="en-US" dirty="0" smtClean="0"/>
              <a:t>Nothing stopping you from making other tasks of this priority 0 BUT a Idle Task Hook Function is provided for that will allow you to write custom code.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Idle Task Hook Function</a:t>
            </a:r>
            <a:endParaRPr lang="en-US" dirty="0"/>
          </a:p>
        </p:txBody>
      </p:sp>
      <p:sp>
        <p:nvSpPr>
          <p:cNvPr id="3" name="Content Placeholder 2"/>
          <p:cNvSpPr>
            <a:spLocks noGrp="1"/>
          </p:cNvSpPr>
          <p:nvPr>
            <p:ph idx="1"/>
          </p:nvPr>
        </p:nvSpPr>
        <p:spPr/>
        <p:txBody>
          <a:bodyPr/>
          <a:lstStyle/>
          <a:p>
            <a:r>
              <a:rPr lang="en-US" dirty="0" smtClean="0"/>
              <a:t>The Idle Task will call a user supplied function to accomplish application specific functions</a:t>
            </a:r>
          </a:p>
          <a:p>
            <a:r>
              <a:rPr lang="en-US" dirty="0" smtClean="0"/>
              <a:t>To turn this feature on you must set the defined constant </a:t>
            </a:r>
            <a:r>
              <a:rPr lang="en-US" dirty="0" err="1" smtClean="0"/>
              <a:t>configUSE_IDLE_HOOK</a:t>
            </a:r>
            <a:r>
              <a:rPr lang="en-US" dirty="0" smtClean="0"/>
              <a:t> to be a value of 1 </a:t>
            </a:r>
          </a:p>
          <a:p>
            <a:r>
              <a:rPr lang="en-US" dirty="0" smtClean="0"/>
              <a:t>The idle task hook function will be called automatically by the idle task once per iteration of the idle task loop.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Idle Task Hook Function</a:t>
            </a:r>
            <a:endParaRPr lang="en-US" dirty="0"/>
          </a:p>
        </p:txBody>
      </p:sp>
      <p:sp>
        <p:nvSpPr>
          <p:cNvPr id="3" name="Content Placeholder 2"/>
          <p:cNvSpPr>
            <a:spLocks noGrp="1"/>
          </p:cNvSpPr>
          <p:nvPr>
            <p:ph idx="1"/>
          </p:nvPr>
        </p:nvSpPr>
        <p:spPr/>
        <p:txBody>
          <a:bodyPr/>
          <a:lstStyle/>
          <a:p>
            <a:r>
              <a:rPr lang="en-US" dirty="0" smtClean="0"/>
              <a:t>Must never attempt to block or suspend or it could cause the a scenario where no tasks are available to enter the running state</a:t>
            </a:r>
          </a:p>
          <a:p>
            <a:r>
              <a:rPr lang="en-US" dirty="0" smtClean="0"/>
              <a:t>If the idle task hook function call </a:t>
            </a:r>
            <a:r>
              <a:rPr lang="en-US" dirty="0" err="1" smtClean="0"/>
              <a:t>vTaskDelete</a:t>
            </a:r>
            <a:r>
              <a:rPr lang="en-US" dirty="0" smtClean="0"/>
              <a:t>() API function, then the idle task hook must always return to its caller within a reasonable time.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Prototype for Idle Task Hook Function</a:t>
            </a:r>
            <a:endParaRPr lang="en-US" dirty="0"/>
          </a:p>
        </p:txBody>
      </p:sp>
      <p:sp>
        <p:nvSpPr>
          <p:cNvPr id="3" name="Content Placeholder 2"/>
          <p:cNvSpPr>
            <a:spLocks noGrp="1"/>
          </p:cNvSpPr>
          <p:nvPr>
            <p:ph idx="1"/>
          </p:nvPr>
        </p:nvSpPr>
        <p:spPr/>
        <p:txBody>
          <a:bodyPr/>
          <a:lstStyle/>
          <a:p>
            <a:pPr>
              <a:buNone/>
            </a:pPr>
            <a:r>
              <a:rPr lang="en-US" dirty="0" smtClean="0"/>
              <a:t>void </a:t>
            </a:r>
            <a:r>
              <a:rPr lang="en-US" dirty="0" err="1" smtClean="0"/>
              <a:t>vApplicationIdleHook</a:t>
            </a:r>
            <a:r>
              <a:rPr lang="en-US" dirty="0" smtClean="0"/>
              <a:t> ( void);</a:t>
            </a:r>
          </a:p>
          <a:p>
            <a:pPr>
              <a:buNone/>
            </a:pPr>
            <a:endParaRPr lang="en-US" dirty="0" smtClean="0"/>
          </a:p>
          <a:p>
            <a:r>
              <a:rPr lang="en-US" dirty="0" smtClean="0"/>
              <a:t>The name of the function must match this prototype name.</a:t>
            </a:r>
          </a:p>
          <a:p>
            <a:r>
              <a:rPr lang="en-US" dirty="0" smtClean="0"/>
              <a:t>Since there is no passing in or out of the function global variables will need to be used to communicate values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5721</TotalTime>
  <Words>1666</Words>
  <Application>Microsoft Office PowerPoint</Application>
  <PresentationFormat>On-screen Show (4:3)</PresentationFormat>
  <Paragraphs>207</Paragraphs>
  <Slides>33</Slides>
  <Notes>11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CPE 490 Embedded Systems Lecture 17</vt:lpstr>
      <vt:lpstr>Example Task Using Blocking State</vt:lpstr>
      <vt:lpstr>Example Task Creation Using Blocking State</vt:lpstr>
      <vt:lpstr>Timing Diagram </vt:lpstr>
      <vt:lpstr>Idle Task</vt:lpstr>
      <vt:lpstr>Idle Task Facts</vt:lpstr>
      <vt:lpstr>Idle Task Hook Function</vt:lpstr>
      <vt:lpstr>Rules for Idle Task Hook Function</vt:lpstr>
      <vt:lpstr>Prototype for Idle Task Hook Function</vt:lpstr>
      <vt:lpstr>Idle Task Hook Example </vt:lpstr>
      <vt:lpstr>Idle Task Hook Example (cont) </vt:lpstr>
      <vt:lpstr>Example Task Creation Using Blocking State</vt:lpstr>
      <vt:lpstr>Example output w/ Idle Task Hook</vt:lpstr>
      <vt:lpstr>The Queue in FreeRTOS</vt:lpstr>
      <vt:lpstr>Characteristics of a Queue</vt:lpstr>
      <vt:lpstr>Queues as Objects</vt:lpstr>
      <vt:lpstr>Blocking on Queue Reads and Writes</vt:lpstr>
      <vt:lpstr>PowerPoint Presentation</vt:lpstr>
      <vt:lpstr>PowerPoint Presentation</vt:lpstr>
      <vt:lpstr>Creating a Queue</vt:lpstr>
      <vt:lpstr>Writing the Queue</vt:lpstr>
      <vt:lpstr>Writing- the Queue Return Value</vt:lpstr>
      <vt:lpstr>Read vs Peek</vt:lpstr>
      <vt:lpstr>Reading and Peeking into the Queue</vt:lpstr>
      <vt:lpstr>Reading- the Queue Return Value</vt:lpstr>
      <vt:lpstr>Other Related Queue API</vt:lpstr>
      <vt:lpstr>The Yield Task </vt:lpstr>
      <vt:lpstr>Example of using a Queue</vt:lpstr>
      <vt:lpstr>Task to write to Queue</vt:lpstr>
      <vt:lpstr>Task to Read Queue</vt:lpstr>
      <vt:lpstr>Create Queue and Tasks </vt:lpstr>
      <vt:lpstr>Screen Output of Example </vt:lpstr>
      <vt:lpstr>Example Sequence</vt:lpstr>
    </vt:vector>
  </TitlesOfParts>
  <Company>Geneva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William D Barlow</cp:lastModifiedBy>
  <cp:revision>376</cp:revision>
  <dcterms:created xsi:type="dcterms:W3CDTF">2010-08-12T20:36:28Z</dcterms:created>
  <dcterms:modified xsi:type="dcterms:W3CDTF">2014-03-25T15:38:15Z</dcterms:modified>
</cp:coreProperties>
</file>