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0.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Lst>
  <p:sldSz cx="9144000" cy="6858000" type="screen4x3"/>
  <p:notesSz cx="6950075" cy="9236075"/>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36" autoAdjust="0"/>
  </p:normalViewPr>
  <p:slideViewPr>
    <p:cSldViewPr>
      <p:cViewPr varScale="1">
        <p:scale>
          <a:sx n="93" d="100"/>
          <a:sy n="93" d="100"/>
        </p:scale>
        <p:origin x="-50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E7AF4A68-0A7A-41DD-81A3-E1D25698EEF2}" type="datetimeFigureOut">
              <a:rPr lang="en-US" smtClean="0"/>
              <a:pPr/>
              <a:t>3/27/2014</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2F2A554E-F8A3-451C-8227-DDB614CE2180}" type="slidenum">
              <a:rPr lang="en-US" smtClean="0"/>
              <a:pPr/>
              <a:t>‹#›</a:t>
            </a:fld>
            <a:endParaRPr lang="en-US" dirty="0"/>
          </a:p>
        </p:txBody>
      </p:sp>
    </p:spTree>
    <p:extLst>
      <p:ext uri="{BB962C8B-B14F-4D97-AF65-F5344CB8AC3E}">
        <p14:creationId xmlns:p14="http://schemas.microsoft.com/office/powerpoint/2010/main" val="2198765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a:t>
            </a:fld>
            <a:endParaRPr lang="en-US" dirty="0"/>
          </a:p>
        </p:txBody>
      </p:sp>
    </p:spTree>
    <p:extLst>
      <p:ext uri="{BB962C8B-B14F-4D97-AF65-F5344CB8AC3E}">
        <p14:creationId xmlns:p14="http://schemas.microsoft.com/office/powerpoint/2010/main" val="3448338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10</a:t>
            </a:fld>
            <a:endParaRPr lang="en-US" dirty="0"/>
          </a:p>
        </p:txBody>
      </p:sp>
    </p:spTree>
    <p:extLst>
      <p:ext uri="{BB962C8B-B14F-4D97-AF65-F5344CB8AC3E}">
        <p14:creationId xmlns:p14="http://schemas.microsoft.com/office/powerpoint/2010/main" val="2553043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11</a:t>
            </a:fld>
            <a:endParaRPr lang="en-US" dirty="0"/>
          </a:p>
        </p:txBody>
      </p:sp>
    </p:spTree>
    <p:extLst>
      <p:ext uri="{BB962C8B-B14F-4D97-AF65-F5344CB8AC3E}">
        <p14:creationId xmlns:p14="http://schemas.microsoft.com/office/powerpoint/2010/main" val="2648781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12</a:t>
            </a:fld>
            <a:endParaRPr lang="en-US" dirty="0"/>
          </a:p>
        </p:txBody>
      </p:sp>
    </p:spTree>
    <p:extLst>
      <p:ext uri="{BB962C8B-B14F-4D97-AF65-F5344CB8AC3E}">
        <p14:creationId xmlns:p14="http://schemas.microsoft.com/office/powerpoint/2010/main" val="3360638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appears</a:t>
            </a:r>
            <a:r>
              <a:rPr lang="en-US" baseline="0" dirty="0" smtClean="0"/>
              <a:t> that a pointer to an integer should be passed to the creating API call.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before</a:t>
            </a:r>
            <a:r>
              <a:rPr lang="en-US" baseline="0" dirty="0" smtClean="0"/>
              <a:t> if </a:t>
            </a:r>
            <a:r>
              <a:rPr lang="en-US" baseline="0" dirty="0" err="1" smtClean="0"/>
              <a:t>xTicksToWait</a:t>
            </a:r>
            <a:r>
              <a:rPr lang="en-US" baseline="0" dirty="0" smtClean="0"/>
              <a:t> is 0 then return immediately without blocking</a:t>
            </a:r>
          </a:p>
          <a:p>
            <a:r>
              <a:rPr lang="en-US" baseline="0" dirty="0" smtClean="0"/>
              <a:t>If </a:t>
            </a:r>
            <a:r>
              <a:rPr lang="en-US" baseline="0" dirty="0" err="1" smtClean="0"/>
              <a:t>xTickToWait</a:t>
            </a:r>
            <a:r>
              <a:rPr lang="en-US" baseline="0" dirty="0" smtClean="0"/>
              <a:t> is set to </a:t>
            </a:r>
            <a:r>
              <a:rPr lang="en-US" baseline="0" dirty="0" err="1" smtClean="0"/>
              <a:t>portMAX_DELAY</a:t>
            </a:r>
            <a:r>
              <a:rPr lang="en-US" baseline="0" dirty="0" smtClean="0"/>
              <a:t> then wait forever for semaphore to be given</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for preemption to occur you must execute an API like </a:t>
            </a:r>
            <a:r>
              <a:rPr lang="en-US" baseline="0" dirty="0" err="1" smtClean="0"/>
              <a:t>portSWITCH_CONTEXT</a:t>
            </a:r>
            <a:r>
              <a:rPr lang="en-US" baseline="0" dirty="0" smtClean="0"/>
              <a:t>.  This will be based on what value is written to *</a:t>
            </a:r>
            <a:r>
              <a:rPr lang="en-US" baseline="0" dirty="0" err="1" smtClean="0"/>
              <a:t>pxHigherPriorityTaskWoken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15</a:t>
            </a:fld>
            <a:endParaRPr lang="en-US" dirty="0"/>
          </a:p>
        </p:txBody>
      </p:sp>
    </p:spTree>
    <p:extLst>
      <p:ext uri="{BB962C8B-B14F-4D97-AF65-F5344CB8AC3E}">
        <p14:creationId xmlns:p14="http://schemas.microsoft.com/office/powerpoint/2010/main" val="3470922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16</a:t>
            </a:fld>
            <a:endParaRPr lang="en-US" dirty="0"/>
          </a:p>
        </p:txBody>
      </p:sp>
    </p:spTree>
    <p:extLst>
      <p:ext uri="{BB962C8B-B14F-4D97-AF65-F5344CB8AC3E}">
        <p14:creationId xmlns:p14="http://schemas.microsoft.com/office/powerpoint/2010/main" val="40461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17</a:t>
            </a:fld>
            <a:endParaRPr lang="en-US" dirty="0"/>
          </a:p>
        </p:txBody>
      </p:sp>
    </p:spTree>
    <p:extLst>
      <p:ext uri="{BB962C8B-B14F-4D97-AF65-F5344CB8AC3E}">
        <p14:creationId xmlns:p14="http://schemas.microsoft.com/office/powerpoint/2010/main" val="886675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18</a:t>
            </a:fld>
            <a:endParaRPr lang="en-US" dirty="0"/>
          </a:p>
        </p:txBody>
      </p:sp>
    </p:spTree>
    <p:extLst>
      <p:ext uri="{BB962C8B-B14F-4D97-AF65-F5344CB8AC3E}">
        <p14:creationId xmlns:p14="http://schemas.microsoft.com/office/powerpoint/2010/main" val="573049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19</a:t>
            </a:fld>
            <a:endParaRPr lang="en-US" dirty="0"/>
          </a:p>
        </p:txBody>
      </p:sp>
    </p:spTree>
    <p:extLst>
      <p:ext uri="{BB962C8B-B14F-4D97-AF65-F5344CB8AC3E}">
        <p14:creationId xmlns:p14="http://schemas.microsoft.com/office/powerpoint/2010/main" val="1359552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a common pattern</a:t>
            </a:r>
            <a:r>
              <a:rPr lang="en-US" baseline="0" dirty="0" smtClean="0"/>
              <a:t> to have multiple messages coming into one controller that is made to act on messages.  The controller is the primary responsible for system function.  </a:t>
            </a:r>
          </a:p>
          <a:p>
            <a:endParaRPr lang="en-US" baseline="0" dirty="0" smtClean="0"/>
          </a:p>
          <a:p>
            <a:r>
              <a:rPr lang="en-US" baseline="0" dirty="0" smtClean="0"/>
              <a:t>When this pattern occurs it is necessary for the controller to know the author of the data that it is action upon.  A structure can made so that both the author and the message can be decoded.  In addition if sequence of events is important at timestamp could be given.  </a:t>
            </a:r>
          </a:p>
          <a:p>
            <a:endParaRPr lang="en-US" baseline="0" dirty="0" smtClean="0"/>
          </a:p>
          <a:p>
            <a:r>
              <a:rPr lang="en-US" baseline="0" dirty="0" smtClean="0"/>
              <a:t>In this new example based upon the above drawing the writing tasks will have a higher priority than the controller task.   This does not have to happen this way.  The meaning of that priority assertion is that the writing tasks will fill up the queue until they block themselves then the controller task at a lower priority will run.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20</a:t>
            </a:fld>
            <a:endParaRPr lang="en-US" dirty="0"/>
          </a:p>
        </p:txBody>
      </p:sp>
    </p:spTree>
    <p:extLst>
      <p:ext uri="{BB962C8B-B14F-4D97-AF65-F5344CB8AC3E}">
        <p14:creationId xmlns:p14="http://schemas.microsoft.com/office/powerpoint/2010/main" val="4054153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21</a:t>
            </a:fld>
            <a:endParaRPr lang="en-US" dirty="0"/>
          </a:p>
        </p:txBody>
      </p:sp>
    </p:spTree>
    <p:extLst>
      <p:ext uri="{BB962C8B-B14F-4D97-AF65-F5344CB8AC3E}">
        <p14:creationId xmlns:p14="http://schemas.microsoft.com/office/powerpoint/2010/main" val="3005796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22</a:t>
            </a:fld>
            <a:endParaRPr lang="en-US" dirty="0"/>
          </a:p>
        </p:txBody>
      </p:sp>
    </p:spTree>
    <p:extLst>
      <p:ext uri="{BB962C8B-B14F-4D97-AF65-F5344CB8AC3E}">
        <p14:creationId xmlns:p14="http://schemas.microsoft.com/office/powerpoint/2010/main" val="3459661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23</a:t>
            </a:fld>
            <a:endParaRPr lang="en-US" dirty="0"/>
          </a:p>
        </p:txBody>
      </p:sp>
    </p:spTree>
    <p:extLst>
      <p:ext uri="{BB962C8B-B14F-4D97-AF65-F5344CB8AC3E}">
        <p14:creationId xmlns:p14="http://schemas.microsoft.com/office/powerpoint/2010/main" val="4120641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the point that two interrupt events occur as in the 5 frame of the graphic the binary semaphore would be overwhelmed.</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24</a:t>
            </a:fld>
            <a:endParaRPr lang="en-US" dirty="0"/>
          </a:p>
        </p:txBody>
      </p:sp>
    </p:spTree>
    <p:extLst>
      <p:ext uri="{BB962C8B-B14F-4D97-AF65-F5344CB8AC3E}">
        <p14:creationId xmlns:p14="http://schemas.microsoft.com/office/powerpoint/2010/main" val="30499682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25</a:t>
            </a:fld>
            <a:endParaRPr lang="en-US" dirty="0"/>
          </a:p>
        </p:txBody>
      </p:sp>
    </p:spTree>
    <p:extLst>
      <p:ext uri="{BB962C8B-B14F-4D97-AF65-F5344CB8AC3E}">
        <p14:creationId xmlns:p14="http://schemas.microsoft.com/office/powerpoint/2010/main" val="829118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26</a:t>
            </a:fld>
            <a:endParaRPr lang="en-US" dirty="0"/>
          </a:p>
        </p:txBody>
      </p:sp>
    </p:spTree>
    <p:extLst>
      <p:ext uri="{BB962C8B-B14F-4D97-AF65-F5344CB8AC3E}">
        <p14:creationId xmlns:p14="http://schemas.microsoft.com/office/powerpoint/2010/main" val="2318643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27</a:t>
            </a:fld>
            <a:endParaRPr lang="en-US" dirty="0"/>
          </a:p>
        </p:txBody>
      </p:sp>
    </p:spTree>
    <p:extLst>
      <p:ext uri="{BB962C8B-B14F-4D97-AF65-F5344CB8AC3E}">
        <p14:creationId xmlns:p14="http://schemas.microsoft.com/office/powerpoint/2010/main" val="4206139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Notice three</a:t>
            </a:r>
            <a:r>
              <a:rPr lang="en-US" baseline="0" dirty="0" smtClean="0"/>
              <a:t> gives in a row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29</a:t>
            </a:fld>
            <a:endParaRPr lang="en-US" dirty="0"/>
          </a:p>
        </p:txBody>
      </p:sp>
    </p:spTree>
    <p:extLst>
      <p:ext uri="{BB962C8B-B14F-4D97-AF65-F5344CB8AC3E}">
        <p14:creationId xmlns:p14="http://schemas.microsoft.com/office/powerpoint/2010/main" val="3590548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Remember</a:t>
            </a:r>
            <a:r>
              <a:rPr lang="en-US" baseline="0" dirty="0" smtClean="0"/>
              <a:t> </a:t>
            </a:r>
            <a:r>
              <a:rPr lang="en-US" baseline="0" dirty="0" err="1" smtClean="0"/>
              <a:t>typedef</a:t>
            </a:r>
            <a:r>
              <a:rPr lang="en-US" baseline="0" dirty="0" smtClean="0"/>
              <a:t> type </a:t>
            </a:r>
            <a:r>
              <a:rPr lang="en-US" baseline="0" dirty="0" err="1" smtClean="0"/>
              <a:t>new_name</a:t>
            </a:r>
            <a:r>
              <a:rPr lang="en-US" baseline="0" dirty="0" smtClean="0"/>
              <a:t>;  Therefore </a:t>
            </a:r>
            <a:r>
              <a:rPr lang="en-US" baseline="0" dirty="0" err="1" smtClean="0"/>
              <a:t>XData</a:t>
            </a:r>
            <a:r>
              <a:rPr lang="en-US" baseline="0" dirty="0" smtClean="0"/>
              <a:t> is a type not an instance </a:t>
            </a:r>
          </a:p>
          <a:p>
            <a:endParaRPr lang="en-US" baseline="0" dirty="0" smtClean="0"/>
          </a:p>
          <a:p>
            <a:r>
              <a:rPr lang="en-US" baseline="0" dirty="0" err="1" smtClean="0"/>
              <a:t>const</a:t>
            </a:r>
            <a:r>
              <a:rPr lang="en-US" baseline="0" dirty="0" smtClean="0"/>
              <a:t> – The value of the variable can never change</a:t>
            </a:r>
          </a:p>
          <a:p>
            <a:r>
              <a:rPr lang="en-US" baseline="0" dirty="0" smtClean="0"/>
              <a:t>static – In the case of a global variable it means the scope of the global variable is only in this file and is not available in other files.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 the send</a:t>
            </a:r>
            <a:r>
              <a:rPr lang="en-US" baseline="0" dirty="0" smtClean="0"/>
              <a:t> to the back uniformly will cause FIFO</a:t>
            </a:r>
          </a:p>
          <a:p>
            <a:endParaRPr lang="en-US" baseline="0" dirty="0" smtClean="0"/>
          </a:p>
          <a:p>
            <a:r>
              <a:rPr lang="en-US" baseline="0" dirty="0" smtClean="0"/>
              <a:t>Since 100 ms of block time is used to wait the String can only be printed if the block time expires before a free space in queue occurs.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a:t>
            </a:r>
            <a:r>
              <a:rPr lang="en-US" dirty="0" err="1" smtClean="0"/>
              <a:t>Xdat</a:t>
            </a:r>
            <a:r>
              <a:rPr lang="en-US" baseline="0" dirty="0" err="1" smtClean="0"/>
              <a:t>a</a:t>
            </a:r>
            <a:r>
              <a:rPr lang="en-US" baseline="0" dirty="0" smtClean="0"/>
              <a:t> is the </a:t>
            </a:r>
            <a:r>
              <a:rPr lang="en-US" baseline="0" dirty="0" err="1" smtClean="0"/>
              <a:t>struct</a:t>
            </a:r>
            <a:r>
              <a:rPr lang="en-US" baseline="0" dirty="0" smtClean="0"/>
              <a:t> that is defied a couple of slides ago.</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5</a:t>
            </a:fld>
            <a:endParaRPr lang="en-US" dirty="0"/>
          </a:p>
        </p:txBody>
      </p:sp>
    </p:spTree>
    <p:extLst>
      <p:ext uri="{BB962C8B-B14F-4D97-AF65-F5344CB8AC3E}">
        <p14:creationId xmlns:p14="http://schemas.microsoft.com/office/powerpoint/2010/main" val="536340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Creation of Queue and Tasks</a:t>
            </a:r>
          </a:p>
          <a:p>
            <a:r>
              <a:rPr lang="en-US" dirty="0" smtClean="0"/>
              <a:t>The </a:t>
            </a:r>
            <a:r>
              <a:rPr lang="en-US" dirty="0" err="1" smtClean="0"/>
              <a:t>size</a:t>
            </a:r>
            <a:r>
              <a:rPr lang="en-US" baseline="0" dirty="0" err="1" smtClean="0"/>
              <a:t>of</a:t>
            </a:r>
            <a:r>
              <a:rPr lang="en-US" baseline="0" dirty="0" smtClean="0"/>
              <a:t> C operator ‘runs’ at compile time</a:t>
            </a:r>
            <a:endParaRPr lang="en-US" dirty="0" smtClean="0"/>
          </a:p>
          <a:p>
            <a:r>
              <a:rPr lang="en-US" dirty="0" smtClean="0"/>
              <a:t>Notice</a:t>
            </a:r>
            <a:r>
              <a:rPr lang="en-US" baseline="0" dirty="0" smtClean="0"/>
              <a:t> the priorities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7</a:t>
            </a:fld>
            <a:endParaRPr lang="en-US" dirty="0"/>
          </a:p>
        </p:txBody>
      </p:sp>
    </p:spTree>
    <p:extLst>
      <p:ext uri="{BB962C8B-B14F-4D97-AF65-F5344CB8AC3E}">
        <p14:creationId xmlns:p14="http://schemas.microsoft.com/office/powerpoint/2010/main" val="2235698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T1 </a:t>
            </a:r>
            <a:r>
              <a:rPr lang="en-US" dirty="0" smtClean="0"/>
              <a:t>Task</a:t>
            </a:r>
            <a:r>
              <a:rPr lang="en-US" baseline="0" dirty="0" smtClean="0"/>
              <a:t> sender 1 is first called, it writes a value to the queue and then yields to other tasks </a:t>
            </a:r>
            <a:r>
              <a:rPr lang="en-US" b="1" baseline="0" dirty="0" smtClean="0"/>
              <a:t>T2 </a:t>
            </a:r>
            <a:r>
              <a:rPr lang="en-US" b="0" baseline="0" dirty="0" smtClean="0"/>
              <a:t>Since sender 2 task is in the ready state and of equal priority to sender 1 it now will run, writing  to the queue one value also and then yielding </a:t>
            </a:r>
            <a:r>
              <a:rPr lang="en-US" b="1" baseline="0" dirty="0" smtClean="0"/>
              <a:t>T3 </a:t>
            </a:r>
            <a:r>
              <a:rPr lang="en-US" b="0" baseline="0" dirty="0" smtClean="0"/>
              <a:t>Since sender 1 task only yielded and not blocked it will now execute.  It writes the third value to the queue, filling it, at this point and yielding the process once more </a:t>
            </a:r>
            <a:r>
              <a:rPr lang="en-US" b="1" baseline="0" dirty="0" smtClean="0"/>
              <a:t>T4  </a:t>
            </a:r>
            <a:r>
              <a:rPr lang="en-US" b="0" baseline="0" dirty="0" smtClean="0"/>
              <a:t>Since Sender 2 has only yielded and not blocked it is in the ready state and is now running.  It will attempt to write to the queue but will fail because the queue is full and thus block itself for 100 ms or that the queue opens. Which ever happens first </a:t>
            </a:r>
            <a:r>
              <a:rPr lang="en-US" b="1" baseline="0" dirty="0" smtClean="0"/>
              <a:t>T5 </a:t>
            </a:r>
            <a:r>
              <a:rPr lang="en-US" b="0" baseline="0" dirty="0" smtClean="0"/>
              <a:t>Since Sender 1 yielded last time it is ready and now begins to execute.  At this point it will try to write the queue, fail and block itself for 100 ms or empty queue space. </a:t>
            </a:r>
            <a:r>
              <a:rPr lang="en-US" b="1" baseline="0" dirty="0" smtClean="0"/>
              <a:t>T6</a:t>
            </a:r>
            <a:r>
              <a:rPr lang="en-US" b="0" baseline="0" dirty="0" smtClean="0"/>
              <a:t> at this point both priority 2 tasks are blocked so the Receiver task runs, it will go ahead and read a value from the queue.  As soon as it does the receiver task will preempted because now Sender2 is unblocked and of higher priority. </a:t>
            </a:r>
            <a:r>
              <a:rPr lang="en-US" b="1" baseline="0" dirty="0" smtClean="0"/>
              <a:t>T7 </a:t>
            </a:r>
            <a:r>
              <a:rPr lang="en-US" b="0" baseline="0" dirty="0" smtClean="0"/>
              <a:t>Sender 2 will now fill the queue again with a write and then yield.  But the queue is full so Sender 1 remains blocked and Sender 2 will go to the running state again.  Sender 2 will try to write the queue but it is now full so it will block itself for up to 100 </a:t>
            </a:r>
            <a:r>
              <a:rPr lang="en-US" b="0" baseline="0" dirty="0" err="1" smtClean="0"/>
              <a:t>ms.</a:t>
            </a:r>
            <a:r>
              <a:rPr lang="en-US" b="0" baseline="0" dirty="0" smtClean="0"/>
              <a:t>  </a:t>
            </a:r>
            <a:r>
              <a:rPr lang="en-US" b="1" baseline="0" dirty="0" smtClean="0"/>
              <a:t>T8</a:t>
            </a:r>
            <a:r>
              <a:rPr lang="en-US" b="0" baseline="0" dirty="0" smtClean="0"/>
              <a:t> The only process not blocked is the Receiver task so it will now read the queue again.  As soon as it does the queue has space and Sender 1 is now unblocked. </a:t>
            </a:r>
            <a:r>
              <a:rPr lang="en-US" b="1" baseline="0" dirty="0" smtClean="0"/>
              <a:t>T9 </a:t>
            </a:r>
            <a:r>
              <a:rPr lang="en-US" b="0" baseline="0" dirty="0" smtClean="0"/>
              <a:t>Sender 1 will now write to the queue filling it and then executing the yield function.  Since Sender 2 is still blocked Sender 1 will become running again, it will try to write to the queue but fail and again block itself for up to 100 </a:t>
            </a:r>
            <a:r>
              <a:rPr lang="en-US" b="0" baseline="0" dirty="0" err="1" smtClean="0"/>
              <a:t>ms.</a:t>
            </a:r>
            <a:r>
              <a:rPr lang="en-US" b="0" baseline="0" dirty="0" smtClean="0"/>
              <a:t>  At this point both sender tasks are blocked and the receiver task will become running.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9</a:t>
            </a:fld>
            <a:endParaRPr lang="en-US" dirty="0"/>
          </a:p>
        </p:txBody>
      </p:sp>
    </p:spTree>
    <p:extLst>
      <p:ext uri="{BB962C8B-B14F-4D97-AF65-F5344CB8AC3E}">
        <p14:creationId xmlns:p14="http://schemas.microsoft.com/office/powerpoint/2010/main" val="2875039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3/27/2014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3/27/2014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3/27/2014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3/27/2014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6207B-1711-4687-BB55-029F94A2F853}" type="datetimeFigureOut">
              <a:rPr lang="en-US" smtClean="0"/>
              <a:pPr/>
              <a:t>3/27/2014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6207B-1711-4687-BB55-029F94A2F853}" type="datetimeFigureOut">
              <a:rPr lang="en-US" smtClean="0"/>
              <a:pPr/>
              <a:t>3/27/2014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6207B-1711-4687-BB55-029F94A2F853}" type="datetimeFigureOut">
              <a:rPr lang="en-US" smtClean="0"/>
              <a:pPr/>
              <a:t>3/27/2014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6207B-1711-4687-BB55-029F94A2F853}" type="datetimeFigureOut">
              <a:rPr lang="en-US" smtClean="0"/>
              <a:pPr/>
              <a:t>3/27/2014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6207B-1711-4687-BB55-029F94A2F853}" type="datetimeFigureOut">
              <a:rPr lang="en-US" smtClean="0"/>
              <a:pPr/>
              <a:t>3/27/2014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3/27/2014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3/27/2014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6207B-1711-4687-BB55-029F94A2F853}" type="datetimeFigureOut">
              <a:rPr lang="en-US" smtClean="0"/>
              <a:pPr/>
              <a:t>3/27/2014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DE225-D4EE-4A2C-A959-86F8DD50626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gi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hyperlink" Target="http://www.freertos.org/" TargetMode="Externa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9.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0.png"/><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11.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2.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13.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14.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15.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16.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5.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notesSlide" Target="../notesSlides/notesSlide5.xml"/><Relationship Id="rId5" Type="http://schemas.openxmlformats.org/officeDocument/2006/relationships/slideLayout" Target="../slideLayouts/slideLayout6.xml"/><Relationship Id="rId4"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7.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8.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err="1"/>
              <a:t>CPE</a:t>
            </a:r>
            <a:r>
              <a:rPr lang="en-US" dirty="0"/>
              <a:t> </a:t>
            </a:r>
            <a:r>
              <a:rPr lang="en-US" dirty="0" smtClean="0"/>
              <a:t>490 Embedded Systems</a:t>
            </a:r>
            <a:br>
              <a:rPr lang="en-US" dirty="0" smtClean="0"/>
            </a:br>
            <a:r>
              <a:rPr lang="en-US" dirty="0" smtClean="0"/>
              <a:t>Lecture 18</a:t>
            </a:r>
            <a:endParaRPr lang="en-US" dirty="0"/>
          </a:p>
        </p:txBody>
      </p:sp>
      <p:sp>
        <p:nvSpPr>
          <p:cNvPr id="3" name="Content Placeholder 2"/>
          <p:cNvSpPr>
            <a:spLocks noGrp="1"/>
          </p:cNvSpPr>
          <p:nvPr>
            <p:ph idx="1"/>
            <p:custDataLst>
              <p:tags r:id="rId2"/>
            </p:custDataLst>
          </p:nvPr>
        </p:nvSpPr>
        <p:spPr>
          <a:xfrm>
            <a:off x="457200" y="1600201"/>
            <a:ext cx="8229600" cy="2895600"/>
          </a:xfrm>
        </p:spPr>
        <p:txBody>
          <a:bodyPr>
            <a:normAutofit lnSpcReduction="10000"/>
          </a:bodyPr>
          <a:lstStyle/>
          <a:p>
            <a:r>
              <a:rPr lang="en-US" dirty="0" err="1" smtClean="0"/>
              <a:t>FreeRTOS</a:t>
            </a:r>
            <a:r>
              <a:rPr lang="en-US" dirty="0" smtClean="0"/>
              <a:t> </a:t>
            </a:r>
          </a:p>
          <a:p>
            <a:pPr lvl="1"/>
            <a:r>
              <a:rPr lang="en-US" dirty="0" smtClean="0"/>
              <a:t>Task communication through a </a:t>
            </a:r>
            <a:r>
              <a:rPr lang="en-US" dirty="0" smtClean="0"/>
              <a:t>queue</a:t>
            </a:r>
          </a:p>
          <a:p>
            <a:pPr lvl="1"/>
            <a:r>
              <a:rPr lang="en-US" dirty="0"/>
              <a:t>Binary and Counting </a:t>
            </a:r>
            <a:r>
              <a:rPr lang="en-US" dirty="0" smtClean="0"/>
              <a:t>Semaphores</a:t>
            </a:r>
          </a:p>
          <a:p>
            <a:pPr lvl="1"/>
            <a:endParaRPr lang="en-US" dirty="0" smtClean="0"/>
          </a:p>
          <a:p>
            <a:pPr>
              <a:buNone/>
            </a:pPr>
            <a:r>
              <a:rPr lang="en-US" sz="1800" dirty="0" smtClean="0"/>
              <a:t>Much of this presentation comes from </a:t>
            </a:r>
            <a:r>
              <a:rPr lang="en-US" sz="1800" dirty="0" smtClean="0">
                <a:hlinkClick r:id="rId6"/>
              </a:rPr>
              <a:t>www.freertos.org</a:t>
            </a:r>
            <a:r>
              <a:rPr lang="en-US" sz="1800" dirty="0" smtClean="0"/>
              <a:t> tutorial</a:t>
            </a:r>
          </a:p>
          <a:p>
            <a:pPr>
              <a:buNone/>
            </a:pPr>
            <a:r>
              <a:rPr lang="en-US" sz="1800" dirty="0" smtClean="0"/>
              <a:t>As well as “Using the </a:t>
            </a:r>
            <a:r>
              <a:rPr lang="en-US" sz="1800" dirty="0" err="1" smtClean="0"/>
              <a:t>FreeRTOS</a:t>
            </a:r>
            <a:r>
              <a:rPr lang="en-US" sz="1800" dirty="0" smtClean="0"/>
              <a:t> Real Time </a:t>
            </a:r>
            <a:r>
              <a:rPr lang="en-US" sz="1800" dirty="0" err="1" smtClean="0"/>
              <a:t>Kernal</a:t>
            </a:r>
            <a:r>
              <a:rPr lang="en-US" sz="1800" dirty="0" smtClean="0"/>
              <a:t>, A Practical Guide”, Richard Barry, 2010 version 1.3.2.</a:t>
            </a:r>
          </a:p>
          <a:p>
            <a:pPr>
              <a:buNone/>
            </a:pPr>
            <a:endParaRPr lang="en-US" dirty="0"/>
          </a:p>
          <a:p>
            <a:pPr>
              <a:buNone/>
            </a:pPr>
            <a:endParaRPr lang="en-US" dirty="0"/>
          </a:p>
          <a:p>
            <a:endParaRPr lang="en-US" dirty="0"/>
          </a:p>
        </p:txBody>
      </p:sp>
      <p:pic>
        <p:nvPicPr>
          <p:cNvPr id="4" name="Picture 3" descr="Geneva Header.gif"/>
          <p:cNvPicPr>
            <a:picLocks noChangeAspect="1"/>
          </p:cNvPicPr>
          <p:nvPr>
            <p:custDataLst>
              <p:tags r:id="rId3"/>
            </p:custDataLst>
          </p:nvPr>
        </p:nvPicPr>
        <p:blipFill>
          <a:blip r:embed="rId7" cstate="print"/>
          <a:stretch>
            <a:fillRect/>
          </a:stretch>
        </p:blipFill>
        <p:spPr>
          <a:xfrm>
            <a:off x="990600" y="4419600"/>
            <a:ext cx="6800850" cy="2076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Binary Semaphore</a:t>
            </a:r>
            <a:endParaRPr lang="en-US" dirty="0"/>
          </a:p>
        </p:txBody>
      </p:sp>
      <p:sp>
        <p:nvSpPr>
          <p:cNvPr id="3" name="Content Placeholder 2"/>
          <p:cNvSpPr>
            <a:spLocks noGrp="1"/>
          </p:cNvSpPr>
          <p:nvPr>
            <p:ph idx="1"/>
            <p:custDataLst>
              <p:tags r:id="rId2"/>
            </p:custDataLst>
          </p:nvPr>
        </p:nvSpPr>
        <p:spPr/>
        <p:txBody>
          <a:bodyPr/>
          <a:lstStyle/>
          <a:p>
            <a:r>
              <a:rPr lang="en-US" dirty="0" smtClean="0"/>
              <a:t>Can be used to unblock a task each time a particular interrupt occurs. If the unblocked task is of high priority it will run immediately. </a:t>
            </a:r>
          </a:p>
          <a:p>
            <a:r>
              <a:rPr lang="en-US" dirty="0" smtClean="0"/>
              <a:t>This allows the </a:t>
            </a:r>
            <a:r>
              <a:rPr lang="en-US" dirty="0" err="1" smtClean="0"/>
              <a:t>ISR</a:t>
            </a:r>
            <a:r>
              <a:rPr lang="en-US" dirty="0" smtClean="0"/>
              <a:t> to be very short but still trigger a task very quickly after the event has occurred.</a:t>
            </a:r>
          </a:p>
          <a:p>
            <a:r>
              <a:rPr lang="en-US" dirty="0" smtClean="0"/>
              <a:t>The interrupt processing is said to have been ‘deferred’ to a ‘handler’ task.</a:t>
            </a:r>
          </a:p>
          <a:p>
            <a:endParaRPr lang="en-US" dirty="0"/>
          </a:p>
        </p:txBody>
      </p:sp>
    </p:spTree>
    <p:extLst>
      <p:ext uri="{BB962C8B-B14F-4D97-AF65-F5344CB8AC3E}">
        <p14:creationId xmlns:p14="http://schemas.microsoft.com/office/powerpoint/2010/main" val="1440167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Using Interrupt to Preemptively Change Tasks</a:t>
            </a:r>
            <a:endParaRPr lang="en-US" dirty="0"/>
          </a:p>
        </p:txBody>
      </p:sp>
      <p:pic>
        <p:nvPicPr>
          <p:cNvPr id="1026" name="Picture 2"/>
          <p:cNvPicPr>
            <a:picLocks noChangeAspect="1" noChangeArrowheads="1"/>
          </p:cNvPicPr>
          <p:nvPr>
            <p:custDataLst>
              <p:tags r:id="rId2"/>
            </p:custDataLst>
          </p:nvPr>
        </p:nvPicPr>
        <p:blipFill>
          <a:blip r:embed="rId5" cstate="print"/>
          <a:srcRect l="20313" t="14583" r="13281" b="28125"/>
          <a:stretch>
            <a:fillRect/>
          </a:stretch>
        </p:blipFill>
        <p:spPr bwMode="auto">
          <a:xfrm>
            <a:off x="914400" y="1752600"/>
            <a:ext cx="7335982" cy="4746812"/>
          </a:xfrm>
          <a:prstGeom prst="rect">
            <a:avLst/>
          </a:prstGeom>
          <a:noFill/>
          <a:ln w="9525">
            <a:noFill/>
            <a:miter lim="800000"/>
            <a:headEnd/>
            <a:tailEnd/>
          </a:ln>
          <a:effectLst/>
        </p:spPr>
      </p:pic>
    </p:spTree>
    <p:extLst>
      <p:ext uri="{BB962C8B-B14F-4D97-AF65-F5344CB8AC3E}">
        <p14:creationId xmlns:p14="http://schemas.microsoft.com/office/powerpoint/2010/main" val="1177445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495800" y="274638"/>
            <a:ext cx="4191000" cy="1143000"/>
          </a:xfrm>
        </p:spPr>
        <p:txBody>
          <a:bodyPr>
            <a:normAutofit fontScale="90000"/>
          </a:bodyPr>
          <a:lstStyle/>
          <a:p>
            <a:r>
              <a:rPr lang="en-US" dirty="0" smtClean="0"/>
              <a:t>Example of a Semaphore</a:t>
            </a:r>
            <a:endParaRPr lang="en-US" dirty="0"/>
          </a:p>
        </p:txBody>
      </p:sp>
      <p:sp>
        <p:nvSpPr>
          <p:cNvPr id="5" name="Content Placeholder 4"/>
          <p:cNvSpPr>
            <a:spLocks noGrp="1"/>
          </p:cNvSpPr>
          <p:nvPr>
            <p:ph idx="1"/>
            <p:custDataLst>
              <p:tags r:id="rId2"/>
            </p:custDataLst>
          </p:nvPr>
        </p:nvSpPr>
        <p:spPr>
          <a:xfrm>
            <a:off x="4648200" y="1600200"/>
            <a:ext cx="4038600" cy="4953000"/>
          </a:xfrm>
        </p:spPr>
        <p:txBody>
          <a:bodyPr/>
          <a:lstStyle/>
          <a:p>
            <a:r>
              <a:rPr lang="en-US" dirty="0" smtClean="0"/>
              <a:t>Think like a queue of length = 1 (binary)</a:t>
            </a:r>
          </a:p>
          <a:p>
            <a:r>
              <a:rPr lang="en-US" dirty="0" smtClean="0"/>
              <a:t>To Give is to put a ‘value’ into the queue</a:t>
            </a:r>
          </a:p>
          <a:p>
            <a:r>
              <a:rPr lang="en-US" dirty="0" smtClean="0"/>
              <a:t>To Take is read a ‘value’ from the queue</a:t>
            </a:r>
            <a:endParaRPr lang="en-US" dirty="0"/>
          </a:p>
        </p:txBody>
      </p:sp>
      <p:pic>
        <p:nvPicPr>
          <p:cNvPr id="2050" name="Picture 2"/>
          <p:cNvPicPr>
            <a:picLocks noChangeAspect="1" noChangeArrowheads="1"/>
          </p:cNvPicPr>
          <p:nvPr>
            <p:custDataLst>
              <p:tags r:id="rId3"/>
            </p:custDataLst>
          </p:nvPr>
        </p:nvPicPr>
        <p:blipFill>
          <a:blip r:embed="rId6" cstate="print"/>
          <a:srcRect l="32031" t="10417" r="28906" b="7377"/>
          <a:stretch>
            <a:fillRect/>
          </a:stretch>
        </p:blipFill>
        <p:spPr bwMode="auto">
          <a:xfrm>
            <a:off x="0" y="0"/>
            <a:ext cx="4419600" cy="6894576"/>
          </a:xfrm>
          <a:prstGeom prst="rect">
            <a:avLst/>
          </a:prstGeom>
          <a:noFill/>
          <a:ln w="9525">
            <a:noFill/>
            <a:miter lim="800000"/>
            <a:headEnd/>
            <a:tailEnd/>
          </a:ln>
          <a:effectLst/>
        </p:spPr>
      </p:pic>
    </p:spTree>
    <p:extLst>
      <p:ext uri="{BB962C8B-B14F-4D97-AF65-F5344CB8AC3E}">
        <p14:creationId xmlns:p14="http://schemas.microsoft.com/office/powerpoint/2010/main" val="72963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Create a Semaphore</a:t>
            </a:r>
            <a:endParaRPr lang="en-US" dirty="0"/>
          </a:p>
        </p:txBody>
      </p:sp>
      <p:sp>
        <p:nvSpPr>
          <p:cNvPr id="3" name="Content Placeholder 2"/>
          <p:cNvSpPr>
            <a:spLocks noGrp="1"/>
          </p:cNvSpPr>
          <p:nvPr>
            <p:ph idx="1"/>
            <p:custDataLst>
              <p:tags r:id="rId2"/>
            </p:custDataLst>
          </p:nvPr>
        </p:nvSpPr>
        <p:spPr/>
        <p:txBody>
          <a:bodyPr>
            <a:normAutofit lnSpcReduction="10000"/>
          </a:bodyPr>
          <a:lstStyle/>
          <a:p>
            <a:r>
              <a:rPr lang="en-US" dirty="0" smtClean="0"/>
              <a:t>Prototype:</a:t>
            </a:r>
          </a:p>
          <a:p>
            <a:pPr>
              <a:buNone/>
            </a:pPr>
            <a:r>
              <a:rPr lang="en-US" dirty="0" smtClean="0"/>
              <a:t>void </a:t>
            </a:r>
            <a:r>
              <a:rPr lang="en-US" dirty="0" err="1" smtClean="0"/>
              <a:t>vSemaphoreCreateBinary</a:t>
            </a:r>
            <a:r>
              <a:rPr lang="en-US" dirty="0" smtClean="0"/>
              <a:t>( </a:t>
            </a:r>
            <a:r>
              <a:rPr lang="en-US" dirty="0" err="1" smtClean="0"/>
              <a:t>xSemaphoreHandle</a:t>
            </a:r>
            <a:r>
              <a:rPr lang="en-US" dirty="0" smtClean="0"/>
              <a:t> </a:t>
            </a:r>
            <a:r>
              <a:rPr lang="en-US" dirty="0" err="1" smtClean="0"/>
              <a:t>xSemaphore</a:t>
            </a:r>
            <a:r>
              <a:rPr lang="en-US" dirty="0" smtClean="0"/>
              <a:t>);</a:t>
            </a:r>
          </a:p>
          <a:p>
            <a:pPr>
              <a:buNone/>
            </a:pPr>
            <a:endParaRPr lang="en-US" dirty="0" smtClean="0"/>
          </a:p>
          <a:p>
            <a:r>
              <a:rPr lang="en-US" dirty="0" err="1" smtClean="0"/>
              <a:t>xSemaphore</a:t>
            </a:r>
            <a:r>
              <a:rPr lang="en-US" dirty="0" smtClean="0"/>
              <a:t> is of type </a:t>
            </a:r>
            <a:r>
              <a:rPr lang="en-US" dirty="0" err="1" smtClean="0"/>
              <a:t>xSemaphoreHandle</a:t>
            </a:r>
            <a:endParaRPr lang="en-US" dirty="0" smtClean="0"/>
          </a:p>
          <a:p>
            <a:pPr lvl="1"/>
            <a:r>
              <a:rPr lang="en-US" dirty="0" smtClean="0"/>
              <a:t>The following was found in </a:t>
            </a:r>
            <a:r>
              <a:rPr lang="en-US" dirty="0" err="1" smtClean="0"/>
              <a:t>semphr.h</a:t>
            </a:r>
            <a:endParaRPr lang="en-US" dirty="0" smtClean="0"/>
          </a:p>
          <a:p>
            <a:pPr lvl="1">
              <a:buNone/>
            </a:pPr>
            <a:r>
              <a:rPr lang="en-US" dirty="0" err="1" smtClean="0"/>
              <a:t>typedef</a:t>
            </a:r>
            <a:r>
              <a:rPr lang="en-US" dirty="0" smtClean="0"/>
              <a:t> </a:t>
            </a:r>
            <a:r>
              <a:rPr lang="en-US" dirty="0" err="1" smtClean="0"/>
              <a:t>xQueueHandle</a:t>
            </a:r>
            <a:r>
              <a:rPr lang="en-US" dirty="0" smtClean="0"/>
              <a:t> </a:t>
            </a:r>
            <a:r>
              <a:rPr lang="en-US" dirty="0" err="1" smtClean="0"/>
              <a:t>xSemaphoreHandle</a:t>
            </a:r>
            <a:r>
              <a:rPr lang="en-US" dirty="0" smtClean="0"/>
              <a:t>;</a:t>
            </a:r>
          </a:p>
          <a:p>
            <a:pPr lvl="1"/>
            <a:r>
              <a:rPr lang="en-US" dirty="0" smtClean="0"/>
              <a:t>The </a:t>
            </a:r>
            <a:r>
              <a:rPr lang="en-US" dirty="0" err="1" smtClean="0"/>
              <a:t>followin</a:t>
            </a:r>
            <a:r>
              <a:rPr lang="en-US" dirty="0" smtClean="0"/>
              <a:t> was found in </a:t>
            </a:r>
            <a:r>
              <a:rPr lang="en-US" dirty="0" err="1" smtClean="0"/>
              <a:t>queue.h</a:t>
            </a:r>
            <a:endParaRPr lang="en-US" dirty="0" smtClean="0"/>
          </a:p>
          <a:p>
            <a:pPr lvl="1">
              <a:buNone/>
            </a:pPr>
            <a:r>
              <a:rPr lang="en-US" dirty="0" err="1" smtClean="0"/>
              <a:t>typedef</a:t>
            </a:r>
            <a:r>
              <a:rPr lang="en-US" dirty="0" smtClean="0"/>
              <a:t> void * </a:t>
            </a:r>
            <a:r>
              <a:rPr lang="en-US" dirty="0" err="1" smtClean="0"/>
              <a:t>xQueueHandle</a:t>
            </a:r>
            <a:r>
              <a:rPr lang="en-US" dirty="0" smtClean="0"/>
              <a:t>;</a:t>
            </a:r>
            <a:endParaRPr lang="en-US" dirty="0"/>
          </a:p>
        </p:txBody>
      </p:sp>
    </p:spTree>
    <p:extLst>
      <p:ext uri="{BB962C8B-B14F-4D97-AF65-F5344CB8AC3E}">
        <p14:creationId xmlns:p14="http://schemas.microsoft.com/office/powerpoint/2010/main" val="1530656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Taking or Obtaining a Semaphore</a:t>
            </a:r>
            <a:endParaRPr lang="en-US" dirty="0"/>
          </a:p>
        </p:txBody>
      </p:sp>
      <p:sp>
        <p:nvSpPr>
          <p:cNvPr id="3" name="Content Placeholder 2"/>
          <p:cNvSpPr>
            <a:spLocks noGrp="1"/>
          </p:cNvSpPr>
          <p:nvPr>
            <p:ph idx="1"/>
            <p:custDataLst>
              <p:tags r:id="rId2"/>
            </p:custDataLst>
          </p:nvPr>
        </p:nvSpPr>
        <p:spPr/>
        <p:txBody>
          <a:bodyPr>
            <a:normAutofit fontScale="92500" lnSpcReduction="10000"/>
          </a:bodyPr>
          <a:lstStyle/>
          <a:p>
            <a:r>
              <a:rPr lang="en-US" dirty="0" smtClean="0"/>
              <a:t>Prototype</a:t>
            </a:r>
          </a:p>
          <a:p>
            <a:pPr>
              <a:buNone/>
            </a:pPr>
            <a:r>
              <a:rPr lang="en-US" dirty="0" err="1" smtClean="0"/>
              <a:t>portBASE_TYPE</a:t>
            </a:r>
            <a:r>
              <a:rPr lang="en-US" dirty="0" smtClean="0"/>
              <a:t> </a:t>
            </a:r>
            <a:r>
              <a:rPr lang="en-US" dirty="0" err="1" smtClean="0"/>
              <a:t>xSemaphoreTake</a:t>
            </a:r>
            <a:r>
              <a:rPr lang="en-US" dirty="0" smtClean="0"/>
              <a:t>( </a:t>
            </a:r>
            <a:r>
              <a:rPr lang="en-US" dirty="0" err="1" smtClean="0"/>
              <a:t>xSemaphoreHandle</a:t>
            </a:r>
            <a:r>
              <a:rPr lang="en-US" dirty="0" smtClean="0"/>
              <a:t> </a:t>
            </a:r>
            <a:r>
              <a:rPr lang="en-US" dirty="0" err="1" smtClean="0"/>
              <a:t>xSemaphore</a:t>
            </a:r>
            <a:r>
              <a:rPr lang="en-US" dirty="0" smtClean="0"/>
              <a:t>, //unique id </a:t>
            </a:r>
            <a:r>
              <a:rPr lang="en-US" dirty="0" err="1" smtClean="0"/>
              <a:t>portTickType</a:t>
            </a:r>
            <a:r>
              <a:rPr lang="en-US" dirty="0" smtClean="0"/>
              <a:t> </a:t>
            </a:r>
            <a:r>
              <a:rPr lang="en-US" dirty="0" err="1" smtClean="0"/>
              <a:t>xTicksToWait</a:t>
            </a:r>
            <a:r>
              <a:rPr lang="en-US" dirty="0" smtClean="0"/>
              <a:t>); // time to wait //without semaphore being given before //unblocking</a:t>
            </a:r>
          </a:p>
          <a:p>
            <a:r>
              <a:rPr lang="en-US" dirty="0" smtClean="0"/>
              <a:t>Return Value </a:t>
            </a:r>
            <a:r>
              <a:rPr lang="en-US" dirty="0" err="1" smtClean="0"/>
              <a:t>pdPASS</a:t>
            </a:r>
            <a:r>
              <a:rPr lang="en-US" dirty="0" smtClean="0"/>
              <a:t> if before the wait time expires that semaphore is taken</a:t>
            </a:r>
          </a:p>
          <a:p>
            <a:r>
              <a:rPr lang="en-US" dirty="0" smtClean="0"/>
              <a:t>Return Value </a:t>
            </a:r>
            <a:r>
              <a:rPr lang="en-US" dirty="0" err="1" smtClean="0"/>
              <a:t>pdFALSE</a:t>
            </a:r>
            <a:r>
              <a:rPr lang="en-US" dirty="0" smtClean="0"/>
              <a:t> if the semaphore is not available before wait time.</a:t>
            </a:r>
          </a:p>
          <a:p>
            <a:pPr>
              <a:buNone/>
            </a:pPr>
            <a:endParaRPr lang="en-US" dirty="0" smtClean="0"/>
          </a:p>
        </p:txBody>
      </p:sp>
    </p:spTree>
    <p:extLst>
      <p:ext uri="{BB962C8B-B14F-4D97-AF65-F5344CB8AC3E}">
        <p14:creationId xmlns:p14="http://schemas.microsoft.com/office/powerpoint/2010/main" val="2891003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Giving a Semaphore</a:t>
            </a:r>
            <a:endParaRPr lang="en-US" dirty="0"/>
          </a:p>
        </p:txBody>
      </p:sp>
      <p:sp>
        <p:nvSpPr>
          <p:cNvPr id="3" name="Content Placeholder 2"/>
          <p:cNvSpPr>
            <a:spLocks noGrp="1"/>
          </p:cNvSpPr>
          <p:nvPr>
            <p:ph idx="1"/>
            <p:custDataLst>
              <p:tags r:id="rId2"/>
            </p:custDataLst>
          </p:nvPr>
        </p:nvSpPr>
        <p:spPr/>
        <p:txBody>
          <a:bodyPr>
            <a:normAutofit lnSpcReduction="10000"/>
          </a:bodyPr>
          <a:lstStyle/>
          <a:p>
            <a:r>
              <a:rPr lang="en-US" dirty="0" smtClean="0"/>
              <a:t>Prototype</a:t>
            </a:r>
          </a:p>
          <a:p>
            <a:pPr>
              <a:buNone/>
            </a:pPr>
            <a:r>
              <a:rPr lang="en-US" dirty="0" err="1" smtClean="0"/>
              <a:t>portBASE_TYPE</a:t>
            </a:r>
            <a:r>
              <a:rPr lang="en-US" dirty="0" smtClean="0"/>
              <a:t> </a:t>
            </a:r>
            <a:r>
              <a:rPr lang="en-US" dirty="0" err="1" smtClean="0"/>
              <a:t>xSemaphoreGiveFromISR</a:t>
            </a:r>
            <a:r>
              <a:rPr lang="en-US" dirty="0" smtClean="0"/>
              <a:t>( </a:t>
            </a:r>
            <a:r>
              <a:rPr lang="en-US" dirty="0" err="1" smtClean="0"/>
              <a:t>xSemaphoreHandle</a:t>
            </a:r>
            <a:r>
              <a:rPr lang="en-US" dirty="0" smtClean="0"/>
              <a:t> </a:t>
            </a:r>
            <a:r>
              <a:rPr lang="en-US" dirty="0" err="1" smtClean="0"/>
              <a:t>xSemaphore</a:t>
            </a:r>
            <a:r>
              <a:rPr lang="en-US" dirty="0" smtClean="0"/>
              <a:t>,//unique id</a:t>
            </a:r>
          </a:p>
          <a:p>
            <a:pPr>
              <a:buNone/>
            </a:pPr>
            <a:r>
              <a:rPr lang="en-US" dirty="0" smtClean="0"/>
              <a:t>    </a:t>
            </a:r>
            <a:r>
              <a:rPr lang="en-US" dirty="0" err="1" smtClean="0"/>
              <a:t>portBASE_TYPE</a:t>
            </a:r>
            <a:r>
              <a:rPr lang="en-US" dirty="0" smtClean="0"/>
              <a:t> *</a:t>
            </a:r>
            <a:r>
              <a:rPr lang="en-US" dirty="0" err="1" smtClean="0"/>
              <a:t>pxHigherPriorityTaskWoken</a:t>
            </a:r>
            <a:r>
              <a:rPr lang="en-US" dirty="0" smtClean="0"/>
              <a:t>); </a:t>
            </a:r>
            <a:r>
              <a:rPr lang="en-US" dirty="0" smtClean="0"/>
              <a:t>//This is a pointer to a variable. This API call will set this to </a:t>
            </a:r>
            <a:r>
              <a:rPr lang="en-US" dirty="0" err="1" smtClean="0"/>
              <a:t>pdTRUE</a:t>
            </a:r>
            <a:r>
              <a:rPr lang="en-US" dirty="0" smtClean="0"/>
              <a:t> if a equal or higher  priority task is enabled. </a:t>
            </a:r>
            <a:endParaRPr lang="en-US" dirty="0" smtClean="0"/>
          </a:p>
          <a:p>
            <a:r>
              <a:rPr lang="en-US" dirty="0" smtClean="0"/>
              <a:t>Return </a:t>
            </a:r>
            <a:r>
              <a:rPr lang="en-US" dirty="0" err="1" smtClean="0"/>
              <a:t>pdPASS</a:t>
            </a:r>
            <a:r>
              <a:rPr lang="en-US" dirty="0" smtClean="0"/>
              <a:t> if semaphore given, </a:t>
            </a:r>
            <a:r>
              <a:rPr lang="en-US" dirty="0" err="1" smtClean="0"/>
              <a:t>pdFAIL</a:t>
            </a:r>
            <a:r>
              <a:rPr lang="en-US" dirty="0" smtClean="0"/>
              <a:t> if it can not give it .</a:t>
            </a:r>
          </a:p>
        </p:txBody>
      </p:sp>
    </p:spTree>
    <p:extLst>
      <p:ext uri="{BB962C8B-B14F-4D97-AF65-F5344CB8AC3E}">
        <p14:creationId xmlns:p14="http://schemas.microsoft.com/office/powerpoint/2010/main" val="263134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Binary Semaphore Example</a:t>
            </a:r>
            <a:endParaRPr lang="en-US" dirty="0"/>
          </a:p>
        </p:txBody>
      </p:sp>
      <p:pic>
        <p:nvPicPr>
          <p:cNvPr id="3074" name="Picture 2"/>
          <p:cNvPicPr>
            <a:picLocks noChangeAspect="1" noChangeArrowheads="1"/>
          </p:cNvPicPr>
          <p:nvPr>
            <p:custDataLst>
              <p:tags r:id="rId2"/>
            </p:custDataLst>
          </p:nvPr>
        </p:nvPicPr>
        <p:blipFill>
          <a:blip r:embed="rId5" cstate="print"/>
          <a:srcRect l="5469" t="28889" r="4687" b="23333"/>
          <a:stretch>
            <a:fillRect/>
          </a:stretch>
        </p:blipFill>
        <p:spPr bwMode="auto">
          <a:xfrm>
            <a:off x="0" y="1981200"/>
            <a:ext cx="8763000" cy="3276600"/>
          </a:xfrm>
          <a:prstGeom prst="rect">
            <a:avLst/>
          </a:prstGeom>
          <a:noFill/>
          <a:ln w="9525">
            <a:noFill/>
            <a:miter lim="800000"/>
            <a:headEnd/>
            <a:tailEnd/>
          </a:ln>
          <a:effectLst/>
        </p:spPr>
      </p:pic>
    </p:spTree>
    <p:extLst>
      <p:ext uri="{BB962C8B-B14F-4D97-AF65-F5344CB8AC3E}">
        <p14:creationId xmlns:p14="http://schemas.microsoft.com/office/powerpoint/2010/main" val="3456289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Example Handler Task</a:t>
            </a:r>
            <a:endParaRPr lang="en-US" dirty="0"/>
          </a:p>
        </p:txBody>
      </p:sp>
      <p:pic>
        <p:nvPicPr>
          <p:cNvPr id="4098" name="Picture 2"/>
          <p:cNvPicPr>
            <a:picLocks noChangeAspect="1" noChangeArrowheads="1"/>
          </p:cNvPicPr>
          <p:nvPr>
            <p:custDataLst>
              <p:tags r:id="rId2"/>
            </p:custDataLst>
          </p:nvPr>
        </p:nvPicPr>
        <p:blipFill>
          <a:blip r:embed="rId5" cstate="print"/>
          <a:srcRect l="7031" t="28125" r="2344" b="23958"/>
          <a:stretch>
            <a:fillRect/>
          </a:stretch>
        </p:blipFill>
        <p:spPr bwMode="auto">
          <a:xfrm>
            <a:off x="304800" y="2057400"/>
            <a:ext cx="8839200" cy="3505200"/>
          </a:xfrm>
          <a:prstGeom prst="rect">
            <a:avLst/>
          </a:prstGeom>
          <a:noFill/>
          <a:ln w="9525">
            <a:noFill/>
            <a:miter lim="800000"/>
            <a:headEnd/>
            <a:tailEnd/>
          </a:ln>
          <a:effectLst/>
        </p:spPr>
      </p:pic>
    </p:spTree>
    <p:extLst>
      <p:ext uri="{BB962C8B-B14F-4D97-AF65-F5344CB8AC3E}">
        <p14:creationId xmlns:p14="http://schemas.microsoft.com/office/powerpoint/2010/main" val="839052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Example </a:t>
            </a:r>
            <a:r>
              <a:rPr lang="en-US" dirty="0" err="1" smtClean="0"/>
              <a:t>ISR</a:t>
            </a:r>
            <a:endParaRPr lang="en-US" dirty="0"/>
          </a:p>
        </p:txBody>
      </p:sp>
      <p:pic>
        <p:nvPicPr>
          <p:cNvPr id="5122" name="Picture 2"/>
          <p:cNvPicPr>
            <a:picLocks noChangeAspect="1" noChangeArrowheads="1"/>
          </p:cNvPicPr>
          <p:nvPr>
            <p:custDataLst>
              <p:tags r:id="rId2"/>
            </p:custDataLst>
          </p:nvPr>
        </p:nvPicPr>
        <p:blipFill>
          <a:blip r:embed="rId5" cstate="print"/>
          <a:srcRect l="5469" t="19792" r="10937" b="15625"/>
          <a:stretch>
            <a:fillRect/>
          </a:stretch>
        </p:blipFill>
        <p:spPr bwMode="auto">
          <a:xfrm>
            <a:off x="533400" y="1447800"/>
            <a:ext cx="8153400" cy="4724400"/>
          </a:xfrm>
          <a:prstGeom prst="rect">
            <a:avLst/>
          </a:prstGeom>
          <a:noFill/>
          <a:ln w="9525">
            <a:noFill/>
            <a:miter lim="800000"/>
            <a:headEnd/>
            <a:tailEnd/>
          </a:ln>
          <a:effectLst/>
        </p:spPr>
      </p:pic>
    </p:spTree>
    <p:extLst>
      <p:ext uri="{BB962C8B-B14F-4D97-AF65-F5344CB8AC3E}">
        <p14:creationId xmlns:p14="http://schemas.microsoft.com/office/powerpoint/2010/main" val="2200915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381000" y="0"/>
            <a:ext cx="8229600" cy="1143000"/>
          </a:xfrm>
        </p:spPr>
        <p:txBody>
          <a:bodyPr/>
          <a:lstStyle/>
          <a:p>
            <a:r>
              <a:rPr lang="en-US" dirty="0" smtClean="0"/>
              <a:t>Example Main()</a:t>
            </a:r>
            <a:endParaRPr lang="en-US" dirty="0"/>
          </a:p>
        </p:txBody>
      </p:sp>
      <p:pic>
        <p:nvPicPr>
          <p:cNvPr id="6147" name="Picture 3"/>
          <p:cNvPicPr>
            <a:picLocks noChangeAspect="1" noChangeArrowheads="1"/>
          </p:cNvPicPr>
          <p:nvPr>
            <p:custDataLst>
              <p:tags r:id="rId2"/>
            </p:custDataLst>
          </p:nvPr>
        </p:nvPicPr>
        <p:blipFill>
          <a:blip r:embed="rId5" cstate="print"/>
          <a:srcRect l="14063" t="10417" r="15625" b="17708"/>
          <a:stretch>
            <a:fillRect/>
          </a:stretch>
        </p:blipFill>
        <p:spPr bwMode="auto">
          <a:xfrm>
            <a:off x="1066800" y="914400"/>
            <a:ext cx="7454348" cy="5715000"/>
          </a:xfrm>
          <a:prstGeom prst="rect">
            <a:avLst/>
          </a:prstGeom>
          <a:noFill/>
          <a:ln w="9525">
            <a:noFill/>
            <a:miter lim="800000"/>
            <a:headEnd/>
            <a:tailEnd/>
          </a:ln>
          <a:effectLst/>
        </p:spPr>
      </p:pic>
    </p:spTree>
    <p:extLst>
      <p:ext uri="{BB962C8B-B14F-4D97-AF65-F5344CB8AC3E}">
        <p14:creationId xmlns:p14="http://schemas.microsoft.com/office/powerpoint/2010/main" val="425237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A Real Example </a:t>
            </a:r>
            <a:endParaRPr lang="en-US" dirty="0"/>
          </a:p>
        </p:txBody>
      </p:sp>
      <p:pic>
        <p:nvPicPr>
          <p:cNvPr id="7170" name="Picture 2"/>
          <p:cNvPicPr>
            <a:picLocks noChangeAspect="1" noChangeArrowheads="1"/>
          </p:cNvPicPr>
          <p:nvPr>
            <p:custDataLst>
              <p:tags r:id="rId2"/>
            </p:custDataLst>
          </p:nvPr>
        </p:nvPicPr>
        <p:blipFill>
          <a:blip r:embed="rId5" cstate="print"/>
          <a:srcRect l="5000" t="24219" r="3750" b="12500"/>
          <a:stretch>
            <a:fillRect/>
          </a:stretch>
        </p:blipFill>
        <p:spPr bwMode="auto">
          <a:xfrm>
            <a:off x="609599" y="1371600"/>
            <a:ext cx="8240889" cy="4572000"/>
          </a:xfrm>
          <a:prstGeom prst="rect">
            <a:avLst/>
          </a:prstGeom>
          <a:noFill/>
          <a:ln w="9525">
            <a:noFill/>
            <a:miter lim="800000"/>
            <a:headEnd/>
            <a:tailEnd/>
          </a:ln>
        </p:spPr>
      </p:pic>
    </p:spTree>
    <p:extLst>
      <p:ext uri="{BB962C8B-B14F-4D97-AF65-F5344CB8AC3E}">
        <p14:creationId xmlns:p14="http://schemas.microsoft.com/office/powerpoint/2010/main" val="2798257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Example Output</a:t>
            </a:r>
            <a:endParaRPr lang="en-US" dirty="0"/>
          </a:p>
        </p:txBody>
      </p:sp>
      <p:pic>
        <p:nvPicPr>
          <p:cNvPr id="7170" name="Picture 2"/>
          <p:cNvPicPr>
            <a:picLocks noChangeAspect="1" noChangeArrowheads="1"/>
          </p:cNvPicPr>
          <p:nvPr>
            <p:custDataLst>
              <p:tags r:id="rId2"/>
            </p:custDataLst>
          </p:nvPr>
        </p:nvPicPr>
        <p:blipFill>
          <a:blip r:embed="rId5" cstate="print"/>
          <a:srcRect l="5469" t="22917" r="6250" b="16667"/>
          <a:stretch>
            <a:fillRect/>
          </a:stretch>
        </p:blipFill>
        <p:spPr bwMode="auto">
          <a:xfrm>
            <a:off x="0" y="1371600"/>
            <a:ext cx="9055976" cy="4648200"/>
          </a:xfrm>
          <a:prstGeom prst="rect">
            <a:avLst/>
          </a:prstGeom>
          <a:noFill/>
          <a:ln w="9525">
            <a:noFill/>
            <a:miter lim="800000"/>
            <a:headEnd/>
            <a:tailEnd/>
          </a:ln>
          <a:effectLst/>
        </p:spPr>
      </p:pic>
    </p:spTree>
    <p:extLst>
      <p:ext uri="{BB962C8B-B14F-4D97-AF65-F5344CB8AC3E}">
        <p14:creationId xmlns:p14="http://schemas.microsoft.com/office/powerpoint/2010/main" val="43227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381000" y="0"/>
            <a:ext cx="8229600" cy="1143000"/>
          </a:xfrm>
        </p:spPr>
        <p:txBody>
          <a:bodyPr/>
          <a:lstStyle/>
          <a:p>
            <a:r>
              <a:rPr lang="en-US" dirty="0" smtClean="0"/>
              <a:t>Example Code Flow </a:t>
            </a:r>
            <a:endParaRPr lang="en-US" dirty="0"/>
          </a:p>
        </p:txBody>
      </p:sp>
      <p:pic>
        <p:nvPicPr>
          <p:cNvPr id="8195" name="Picture 3"/>
          <p:cNvPicPr>
            <a:picLocks noChangeAspect="1" noChangeArrowheads="1"/>
          </p:cNvPicPr>
          <p:nvPr>
            <p:custDataLst>
              <p:tags r:id="rId2"/>
            </p:custDataLst>
          </p:nvPr>
        </p:nvPicPr>
        <p:blipFill>
          <a:blip r:embed="rId5" cstate="print"/>
          <a:srcRect l="8594" t="14583" r="3125" b="10417"/>
          <a:stretch>
            <a:fillRect/>
          </a:stretch>
        </p:blipFill>
        <p:spPr bwMode="auto">
          <a:xfrm>
            <a:off x="228600" y="990600"/>
            <a:ext cx="8610600" cy="5486400"/>
          </a:xfrm>
          <a:prstGeom prst="rect">
            <a:avLst/>
          </a:prstGeom>
          <a:noFill/>
          <a:ln w="9525">
            <a:noFill/>
            <a:miter lim="800000"/>
            <a:headEnd/>
            <a:tailEnd/>
          </a:ln>
          <a:effectLst/>
        </p:spPr>
      </p:pic>
    </p:spTree>
    <p:extLst>
      <p:ext uri="{BB962C8B-B14F-4D97-AF65-F5344CB8AC3E}">
        <p14:creationId xmlns:p14="http://schemas.microsoft.com/office/powerpoint/2010/main" val="3563056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Semaphores</a:t>
            </a:r>
            <a:endParaRPr lang="en-US" dirty="0"/>
          </a:p>
        </p:txBody>
      </p:sp>
      <p:sp>
        <p:nvSpPr>
          <p:cNvPr id="3" name="Content Placeholder 2"/>
          <p:cNvSpPr>
            <a:spLocks noGrp="1"/>
          </p:cNvSpPr>
          <p:nvPr>
            <p:ph idx="1"/>
          </p:nvPr>
        </p:nvSpPr>
        <p:spPr/>
        <p:txBody>
          <a:bodyPr/>
          <a:lstStyle/>
          <a:p>
            <a:r>
              <a:rPr lang="en-US" dirty="0" smtClean="0"/>
              <a:t>A counting semaphore can take a number of ‘gives’ before a ‘take’ occurs</a:t>
            </a:r>
          </a:p>
          <a:p>
            <a:r>
              <a:rPr lang="en-US" dirty="0" smtClean="0"/>
              <a:t>What happens if interrupts can occur at high frequency over a short period of time?</a:t>
            </a:r>
          </a:p>
          <a:p>
            <a:r>
              <a:rPr lang="en-US" dirty="0" smtClean="0"/>
              <a:t>Counting Semaphore can be thought of a queue of n elements</a:t>
            </a:r>
          </a:p>
          <a:p>
            <a:r>
              <a:rPr lang="en-US" dirty="0" smtClean="0"/>
              <a:t>A binary semaphore might get overrun as seen in the next slide</a:t>
            </a:r>
          </a:p>
          <a:p>
            <a:pPr>
              <a:buNone/>
            </a:pPr>
            <a:endParaRPr lang="en-US" dirty="0"/>
          </a:p>
        </p:txBody>
      </p:sp>
    </p:spTree>
    <p:extLst>
      <p:ext uri="{BB962C8B-B14F-4D97-AF65-F5344CB8AC3E}">
        <p14:creationId xmlns:p14="http://schemas.microsoft.com/office/powerpoint/2010/main" val="1894153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0" y="274638"/>
            <a:ext cx="5029200" cy="4602162"/>
          </a:xfrm>
        </p:spPr>
        <p:txBody>
          <a:bodyPr/>
          <a:lstStyle/>
          <a:p>
            <a:r>
              <a:rPr lang="en-US" dirty="0" smtClean="0"/>
              <a:t>Limit of Binary Semaphore</a:t>
            </a:r>
            <a:endParaRPr lang="en-US" dirty="0"/>
          </a:p>
        </p:txBody>
      </p:sp>
      <p:pic>
        <p:nvPicPr>
          <p:cNvPr id="1026" name="Picture 2"/>
          <p:cNvPicPr>
            <a:picLocks noChangeAspect="1" noChangeArrowheads="1"/>
          </p:cNvPicPr>
          <p:nvPr/>
        </p:nvPicPr>
        <p:blipFill>
          <a:blip r:embed="rId3" cstate="print"/>
          <a:srcRect l="33125" t="9375" r="30625" b="3906"/>
          <a:stretch>
            <a:fillRect/>
          </a:stretch>
        </p:blipFill>
        <p:spPr bwMode="auto">
          <a:xfrm>
            <a:off x="0" y="0"/>
            <a:ext cx="3583460" cy="6858000"/>
          </a:xfrm>
          <a:prstGeom prst="rect">
            <a:avLst/>
          </a:prstGeom>
          <a:noFill/>
          <a:ln w="9525">
            <a:noFill/>
            <a:miter lim="800000"/>
            <a:headEnd/>
            <a:tailEnd/>
          </a:ln>
        </p:spPr>
      </p:pic>
    </p:spTree>
    <p:extLst>
      <p:ext uri="{BB962C8B-B14F-4D97-AF65-F5344CB8AC3E}">
        <p14:creationId xmlns:p14="http://schemas.microsoft.com/office/powerpoint/2010/main" val="1656442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0" y="274638"/>
            <a:ext cx="5029200" cy="4602162"/>
          </a:xfrm>
        </p:spPr>
        <p:txBody>
          <a:bodyPr/>
          <a:lstStyle/>
          <a:p>
            <a:r>
              <a:rPr lang="en-US" dirty="0" smtClean="0"/>
              <a:t>Counting Semaphore</a:t>
            </a:r>
            <a:endParaRPr lang="en-US" dirty="0"/>
          </a:p>
        </p:txBody>
      </p:sp>
      <p:pic>
        <p:nvPicPr>
          <p:cNvPr id="2050" name="Picture 2"/>
          <p:cNvPicPr>
            <a:picLocks noChangeAspect="1" noChangeArrowheads="1"/>
          </p:cNvPicPr>
          <p:nvPr/>
        </p:nvPicPr>
        <p:blipFill>
          <a:blip r:embed="rId3" cstate="print"/>
          <a:srcRect l="32500" t="8594" r="31250" b="3125"/>
          <a:stretch>
            <a:fillRect/>
          </a:stretch>
        </p:blipFill>
        <p:spPr bwMode="auto">
          <a:xfrm>
            <a:off x="0" y="0"/>
            <a:ext cx="3505200" cy="6829096"/>
          </a:xfrm>
          <a:prstGeom prst="rect">
            <a:avLst/>
          </a:prstGeom>
          <a:noFill/>
          <a:ln w="9525">
            <a:noFill/>
            <a:miter lim="800000"/>
            <a:headEnd/>
            <a:tailEnd/>
          </a:ln>
        </p:spPr>
      </p:pic>
    </p:spTree>
    <p:extLst>
      <p:ext uri="{BB962C8B-B14F-4D97-AF65-F5344CB8AC3E}">
        <p14:creationId xmlns:p14="http://schemas.microsoft.com/office/powerpoint/2010/main" val="133749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Ways to Use Counting Semaphore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Counting events</a:t>
            </a:r>
          </a:p>
          <a:p>
            <a:pPr lvl="1"/>
            <a:r>
              <a:rPr lang="en-US" dirty="0" smtClean="0"/>
              <a:t>A semaphore is given each time an event occurs</a:t>
            </a:r>
          </a:p>
          <a:p>
            <a:pPr lvl="1"/>
            <a:r>
              <a:rPr lang="en-US" dirty="0" smtClean="0"/>
              <a:t>A semaphore will be taken each time processing of the event occurs</a:t>
            </a:r>
          </a:p>
          <a:p>
            <a:pPr lvl="1"/>
            <a:r>
              <a:rPr lang="en-US" dirty="0" smtClean="0"/>
              <a:t>The count is the difference between the ‘</a:t>
            </a:r>
            <a:r>
              <a:rPr lang="en-US" dirty="0" err="1" smtClean="0"/>
              <a:t>gives’-’takes</a:t>
            </a:r>
            <a:r>
              <a:rPr lang="en-US" dirty="0" smtClean="0"/>
              <a:t>’</a:t>
            </a:r>
          </a:p>
          <a:p>
            <a:r>
              <a:rPr lang="en-US" dirty="0" smtClean="0"/>
              <a:t>Resource Management</a:t>
            </a:r>
          </a:p>
          <a:p>
            <a:pPr lvl="1"/>
            <a:r>
              <a:rPr lang="en-US" dirty="0" smtClean="0"/>
              <a:t>Count represents the number of resources are available. To start, the number of semaphores =  the number of resources.  Every time a resource is taken a semaphore is taken, when done it is given back.</a:t>
            </a:r>
            <a:endParaRPr lang="en-US" dirty="0"/>
          </a:p>
        </p:txBody>
      </p:sp>
    </p:spTree>
    <p:extLst>
      <p:ext uri="{BB962C8B-B14F-4D97-AF65-F5344CB8AC3E}">
        <p14:creationId xmlns:p14="http://schemas.microsoft.com/office/powerpoint/2010/main" val="3157725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Creating a Counting Semaphore</a:t>
            </a:r>
            <a:endParaRPr lang="en-US" dirty="0"/>
          </a:p>
        </p:txBody>
      </p:sp>
      <p:sp>
        <p:nvSpPr>
          <p:cNvPr id="3" name="Content Placeholder 2"/>
          <p:cNvSpPr>
            <a:spLocks noGrp="1"/>
          </p:cNvSpPr>
          <p:nvPr>
            <p:ph idx="1"/>
          </p:nvPr>
        </p:nvSpPr>
        <p:spPr>
          <a:xfrm>
            <a:off x="228600" y="1371600"/>
            <a:ext cx="8534400" cy="5105400"/>
          </a:xfrm>
        </p:spPr>
        <p:txBody>
          <a:bodyPr>
            <a:normAutofit/>
          </a:bodyPr>
          <a:lstStyle/>
          <a:p>
            <a:r>
              <a:rPr lang="en-US" dirty="0" smtClean="0"/>
              <a:t>Prototype</a:t>
            </a:r>
          </a:p>
          <a:p>
            <a:pPr>
              <a:buNone/>
            </a:pPr>
            <a:r>
              <a:rPr lang="en-US" dirty="0" err="1" smtClean="0"/>
              <a:t>xSemaphoreHandle</a:t>
            </a:r>
            <a:r>
              <a:rPr lang="en-US" dirty="0" smtClean="0"/>
              <a:t> </a:t>
            </a:r>
            <a:r>
              <a:rPr lang="en-US" dirty="0" err="1" smtClean="0"/>
              <a:t>xSemaphoreCreateCounting</a:t>
            </a:r>
            <a:r>
              <a:rPr lang="en-US" dirty="0" smtClean="0"/>
              <a:t>( </a:t>
            </a:r>
          </a:p>
          <a:p>
            <a:pPr>
              <a:buNone/>
            </a:pPr>
            <a:r>
              <a:rPr lang="en-US" dirty="0" smtClean="0"/>
              <a:t>		unsigned </a:t>
            </a:r>
            <a:r>
              <a:rPr lang="en-US" dirty="0" err="1" smtClean="0"/>
              <a:t>portBASE_TYPE</a:t>
            </a:r>
            <a:r>
              <a:rPr lang="en-US" dirty="0" smtClean="0"/>
              <a:t> </a:t>
            </a:r>
            <a:r>
              <a:rPr lang="en-US" dirty="0" err="1" smtClean="0"/>
              <a:t>uxMaxCount</a:t>
            </a:r>
            <a:r>
              <a:rPr lang="en-US" dirty="0" smtClean="0"/>
              <a:t>,</a:t>
            </a:r>
          </a:p>
          <a:p>
            <a:pPr>
              <a:buNone/>
            </a:pPr>
            <a:r>
              <a:rPr lang="en-US" dirty="0" smtClean="0"/>
              <a:t>		unsigned </a:t>
            </a:r>
            <a:r>
              <a:rPr lang="en-US" dirty="0" err="1" smtClean="0"/>
              <a:t>portBASE_TYPE</a:t>
            </a:r>
            <a:r>
              <a:rPr lang="en-US" dirty="0" smtClean="0"/>
              <a:t> </a:t>
            </a:r>
            <a:r>
              <a:rPr lang="en-US" dirty="0" err="1" smtClean="0"/>
              <a:t>usInitialCount</a:t>
            </a:r>
            <a:r>
              <a:rPr lang="en-US" dirty="0" smtClean="0"/>
              <a:t> );</a:t>
            </a:r>
          </a:p>
          <a:p>
            <a:r>
              <a:rPr lang="en-US" dirty="0" err="1" smtClean="0"/>
              <a:t>uxMaxCount</a:t>
            </a:r>
            <a:r>
              <a:rPr lang="en-US" dirty="0" smtClean="0"/>
              <a:t>: max number of semaphores in queue</a:t>
            </a:r>
          </a:p>
          <a:p>
            <a:r>
              <a:rPr lang="en-US" dirty="0" err="1" smtClean="0"/>
              <a:t>uxInitialCount</a:t>
            </a:r>
            <a:r>
              <a:rPr lang="en-US" dirty="0" smtClean="0"/>
              <a:t>: Initial number of semaphores in queue</a:t>
            </a:r>
          </a:p>
          <a:p>
            <a:r>
              <a:rPr lang="en-US" dirty="0" smtClean="0"/>
              <a:t>Return: Null or handle to the semaphore queue</a:t>
            </a:r>
            <a:endParaRPr lang="en-US" dirty="0"/>
          </a:p>
        </p:txBody>
      </p:sp>
    </p:spTree>
    <p:extLst>
      <p:ext uri="{BB962C8B-B14F-4D97-AF65-F5344CB8AC3E}">
        <p14:creationId xmlns:p14="http://schemas.microsoft.com/office/powerpoint/2010/main" val="888425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Semaphore Example </a:t>
            </a:r>
            <a:endParaRPr lang="en-US" dirty="0"/>
          </a:p>
        </p:txBody>
      </p:sp>
      <p:pic>
        <p:nvPicPr>
          <p:cNvPr id="3074" name="Picture 2"/>
          <p:cNvPicPr>
            <a:picLocks noChangeAspect="1" noChangeArrowheads="1"/>
          </p:cNvPicPr>
          <p:nvPr/>
        </p:nvPicPr>
        <p:blipFill>
          <a:blip r:embed="rId3" cstate="print"/>
          <a:srcRect l="7500" t="43750" r="6875" b="38281"/>
          <a:stretch>
            <a:fillRect/>
          </a:stretch>
        </p:blipFill>
        <p:spPr bwMode="auto">
          <a:xfrm>
            <a:off x="152400" y="3124200"/>
            <a:ext cx="8623850" cy="1828800"/>
          </a:xfrm>
          <a:prstGeom prst="rect">
            <a:avLst/>
          </a:prstGeom>
          <a:noFill/>
          <a:ln w="9525">
            <a:noFill/>
            <a:miter lim="800000"/>
            <a:headEnd/>
            <a:tailEnd/>
          </a:ln>
        </p:spPr>
      </p:pic>
      <p:sp>
        <p:nvSpPr>
          <p:cNvPr id="5" name="TextBox 4"/>
          <p:cNvSpPr txBox="1"/>
          <p:nvPr/>
        </p:nvSpPr>
        <p:spPr>
          <a:xfrm>
            <a:off x="685800" y="1524000"/>
            <a:ext cx="7543800" cy="1569660"/>
          </a:xfrm>
          <a:prstGeom prst="rect">
            <a:avLst/>
          </a:prstGeom>
          <a:noFill/>
        </p:spPr>
        <p:txBody>
          <a:bodyPr wrap="square" rtlCol="0">
            <a:spAutoFit/>
          </a:bodyPr>
          <a:lstStyle/>
          <a:p>
            <a:r>
              <a:rPr lang="en-US" sz="3200" dirty="0" smtClean="0"/>
              <a:t>This example uses the previous taking task and main (), just add the following to the main() code. </a:t>
            </a:r>
            <a:endParaRPr lang="en-US" sz="3200" dirty="0"/>
          </a:p>
        </p:txBody>
      </p:sp>
    </p:spTree>
    <p:extLst>
      <p:ext uri="{BB962C8B-B14F-4D97-AF65-F5344CB8AC3E}">
        <p14:creationId xmlns:p14="http://schemas.microsoft.com/office/powerpoint/2010/main" val="4292134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Example </a:t>
            </a:r>
            <a:r>
              <a:rPr lang="en-US" dirty="0" err="1" smtClean="0"/>
              <a:t>ISR</a:t>
            </a:r>
            <a:endParaRPr lang="en-US" dirty="0"/>
          </a:p>
        </p:txBody>
      </p:sp>
      <p:pic>
        <p:nvPicPr>
          <p:cNvPr id="4098" name="Picture 2"/>
          <p:cNvPicPr>
            <a:picLocks noChangeAspect="1" noChangeArrowheads="1"/>
          </p:cNvPicPr>
          <p:nvPr/>
        </p:nvPicPr>
        <p:blipFill>
          <a:blip r:embed="rId3" cstate="print"/>
          <a:srcRect l="5000" t="10156" r="1250" b="6250"/>
          <a:stretch>
            <a:fillRect/>
          </a:stretch>
        </p:blipFill>
        <p:spPr bwMode="auto">
          <a:xfrm>
            <a:off x="228600" y="914400"/>
            <a:ext cx="8001000" cy="5707380"/>
          </a:xfrm>
          <a:prstGeom prst="rect">
            <a:avLst/>
          </a:prstGeom>
          <a:noFill/>
          <a:ln w="9525">
            <a:noFill/>
            <a:miter lim="800000"/>
            <a:headEnd/>
            <a:tailEnd/>
          </a:ln>
        </p:spPr>
      </p:pic>
    </p:spTree>
    <p:extLst>
      <p:ext uri="{BB962C8B-B14F-4D97-AF65-F5344CB8AC3E}">
        <p14:creationId xmlns:p14="http://schemas.microsoft.com/office/powerpoint/2010/main" val="3391966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Example Output </a:t>
            </a:r>
            <a:endParaRPr lang="en-US" dirty="0"/>
          </a:p>
        </p:txBody>
      </p:sp>
      <p:pic>
        <p:nvPicPr>
          <p:cNvPr id="5122" name="Picture 2"/>
          <p:cNvPicPr>
            <a:picLocks noChangeAspect="1" noChangeArrowheads="1"/>
          </p:cNvPicPr>
          <p:nvPr/>
        </p:nvPicPr>
        <p:blipFill>
          <a:blip r:embed="rId3" cstate="print"/>
          <a:srcRect l="5000" t="24219" r="2500" b="18750"/>
          <a:stretch>
            <a:fillRect/>
          </a:stretch>
        </p:blipFill>
        <p:spPr bwMode="auto">
          <a:xfrm>
            <a:off x="-1" y="1295400"/>
            <a:ext cx="9114773" cy="4495800"/>
          </a:xfrm>
          <a:prstGeom prst="rect">
            <a:avLst/>
          </a:prstGeom>
          <a:noFill/>
          <a:ln w="9525">
            <a:noFill/>
            <a:miter lim="800000"/>
            <a:headEnd/>
            <a:tailEnd/>
          </a:ln>
        </p:spPr>
      </p:pic>
    </p:spTree>
    <p:extLst>
      <p:ext uri="{BB962C8B-B14F-4D97-AF65-F5344CB8AC3E}">
        <p14:creationId xmlns:p14="http://schemas.microsoft.com/office/powerpoint/2010/main" val="1023602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Defining a Structure for Queue Data</a:t>
            </a:r>
            <a:endParaRPr lang="en-US" dirty="0"/>
          </a:p>
        </p:txBody>
      </p:sp>
      <p:pic>
        <p:nvPicPr>
          <p:cNvPr id="8194" name="Picture 2"/>
          <p:cNvPicPr>
            <a:picLocks noChangeAspect="1" noChangeArrowheads="1"/>
          </p:cNvPicPr>
          <p:nvPr>
            <p:custDataLst>
              <p:tags r:id="rId2"/>
            </p:custDataLst>
          </p:nvPr>
        </p:nvPicPr>
        <p:blipFill>
          <a:blip r:embed="rId5" cstate="print"/>
          <a:srcRect l="6250" t="23438" r="8125" b="37500"/>
          <a:stretch>
            <a:fillRect/>
          </a:stretch>
        </p:blipFill>
        <p:spPr bwMode="auto">
          <a:xfrm>
            <a:off x="228600" y="2286000"/>
            <a:ext cx="8763000" cy="3810000"/>
          </a:xfrm>
          <a:prstGeom prst="rect">
            <a:avLst/>
          </a:prstGeom>
          <a:noFill/>
          <a:ln w="9525">
            <a:noFill/>
            <a:miter lim="800000"/>
            <a:headEnd/>
            <a:tailEnd/>
          </a:ln>
        </p:spPr>
      </p:pic>
    </p:spTree>
    <p:extLst>
      <p:ext uri="{BB962C8B-B14F-4D97-AF65-F5344CB8AC3E}">
        <p14:creationId xmlns:p14="http://schemas.microsoft.com/office/powerpoint/2010/main" val="1295675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533400" y="-152400"/>
            <a:ext cx="8229600" cy="1143000"/>
          </a:xfrm>
        </p:spPr>
        <p:txBody>
          <a:bodyPr/>
          <a:lstStyle/>
          <a:p>
            <a:r>
              <a:rPr lang="en-US" dirty="0" smtClean="0"/>
              <a:t>Tasks Writing the Queue</a:t>
            </a:r>
            <a:endParaRPr lang="en-US" dirty="0"/>
          </a:p>
        </p:txBody>
      </p:sp>
      <p:pic>
        <p:nvPicPr>
          <p:cNvPr id="9218" name="Picture 2"/>
          <p:cNvPicPr>
            <a:picLocks noChangeAspect="1" noChangeArrowheads="1"/>
          </p:cNvPicPr>
          <p:nvPr>
            <p:custDataLst>
              <p:tags r:id="rId2"/>
            </p:custDataLst>
          </p:nvPr>
        </p:nvPicPr>
        <p:blipFill>
          <a:blip r:embed="rId5" cstate="print"/>
          <a:srcRect l="6250" t="12500" r="7500" b="4688"/>
          <a:stretch>
            <a:fillRect/>
          </a:stretch>
        </p:blipFill>
        <p:spPr bwMode="auto">
          <a:xfrm>
            <a:off x="457200" y="829365"/>
            <a:ext cx="7848600" cy="6028635"/>
          </a:xfrm>
          <a:prstGeom prst="rect">
            <a:avLst/>
          </a:prstGeom>
          <a:noFill/>
          <a:ln w="9525">
            <a:noFill/>
            <a:miter lim="800000"/>
            <a:headEnd/>
            <a:tailEnd/>
          </a:ln>
        </p:spPr>
      </p:pic>
    </p:spTree>
    <p:extLst>
      <p:ext uri="{BB962C8B-B14F-4D97-AF65-F5344CB8AC3E}">
        <p14:creationId xmlns:p14="http://schemas.microsoft.com/office/powerpoint/2010/main" val="101022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696200" y="0"/>
            <a:ext cx="1447800" cy="6477000"/>
          </a:xfrm>
        </p:spPr>
        <p:txBody>
          <a:bodyPr>
            <a:normAutofit/>
          </a:bodyPr>
          <a:lstStyle/>
          <a:p>
            <a:r>
              <a:rPr lang="en-US" sz="2800" dirty="0" smtClean="0"/>
              <a:t>Control Task Reading the Queue </a:t>
            </a:r>
            <a:endParaRPr lang="en-US" sz="2800" dirty="0"/>
          </a:p>
        </p:txBody>
      </p:sp>
      <p:pic>
        <p:nvPicPr>
          <p:cNvPr id="10242" name="Picture 2"/>
          <p:cNvPicPr>
            <a:picLocks noChangeAspect="1" noChangeArrowheads="1"/>
          </p:cNvPicPr>
          <p:nvPr>
            <p:custDataLst>
              <p:tags r:id="rId2"/>
            </p:custDataLst>
          </p:nvPr>
        </p:nvPicPr>
        <p:blipFill>
          <a:blip r:embed="rId7" cstate="print"/>
          <a:srcRect l="21250" t="10938" r="18750" b="3125"/>
          <a:stretch>
            <a:fillRect/>
          </a:stretch>
        </p:blipFill>
        <p:spPr bwMode="auto">
          <a:xfrm>
            <a:off x="0" y="0"/>
            <a:ext cx="5985164" cy="6858000"/>
          </a:xfrm>
          <a:prstGeom prst="rect">
            <a:avLst/>
          </a:prstGeom>
          <a:noFill/>
          <a:ln w="9525">
            <a:noFill/>
            <a:miter lim="800000"/>
            <a:headEnd/>
            <a:tailEnd/>
          </a:ln>
        </p:spPr>
      </p:pic>
      <p:cxnSp>
        <p:nvCxnSpPr>
          <p:cNvPr id="5" name="Straight Arrow Connector 4"/>
          <p:cNvCxnSpPr/>
          <p:nvPr>
            <p:custDataLst>
              <p:tags r:id="rId3"/>
            </p:custDataLst>
          </p:nvPr>
        </p:nvCxnSpPr>
        <p:spPr>
          <a:xfrm flipH="1">
            <a:off x="3581400" y="685800"/>
            <a:ext cx="3276600" cy="1219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custDataLst>
              <p:tags r:id="rId4"/>
            </p:custDataLst>
          </p:nvPr>
        </p:nvSpPr>
        <p:spPr>
          <a:xfrm>
            <a:off x="6858000" y="0"/>
            <a:ext cx="1828800" cy="1938992"/>
          </a:xfrm>
          <a:prstGeom prst="rect">
            <a:avLst/>
          </a:prstGeom>
          <a:noFill/>
        </p:spPr>
        <p:txBody>
          <a:bodyPr wrap="square" rtlCol="0">
            <a:spAutoFit/>
          </a:bodyPr>
          <a:lstStyle/>
          <a:p>
            <a:r>
              <a:rPr lang="en-US" sz="2400" dirty="0" smtClean="0">
                <a:solidFill>
                  <a:srgbClr val="FF0000"/>
                </a:solidFill>
              </a:rPr>
              <a:t>Since Lower priority should always be true</a:t>
            </a:r>
            <a:endParaRPr lang="en-US" sz="2400" dirty="0">
              <a:solidFill>
                <a:srgbClr val="FF0000"/>
              </a:solidFill>
            </a:endParaRPr>
          </a:p>
        </p:txBody>
      </p:sp>
    </p:spTree>
    <p:extLst>
      <p:ext uri="{BB962C8B-B14F-4D97-AF65-F5344CB8AC3E}">
        <p14:creationId xmlns:p14="http://schemas.microsoft.com/office/powerpoint/2010/main" val="45359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custDataLst>
              <p:tags r:id="rId1"/>
            </p:custDataLst>
          </p:nvPr>
        </p:nvPicPr>
        <p:blipFill>
          <a:blip r:embed="rId4" cstate="print"/>
          <a:srcRect l="7500" t="12500" r="6250" b="7031"/>
          <a:stretch>
            <a:fillRect/>
          </a:stretch>
        </p:blipFill>
        <p:spPr bwMode="auto">
          <a:xfrm>
            <a:off x="-1" y="0"/>
            <a:ext cx="8882109" cy="6629400"/>
          </a:xfrm>
          <a:prstGeom prst="rect">
            <a:avLst/>
          </a:prstGeom>
          <a:noFill/>
          <a:ln w="9525">
            <a:noFill/>
            <a:miter lim="800000"/>
            <a:headEnd/>
            <a:tailEnd/>
          </a:ln>
        </p:spPr>
      </p:pic>
    </p:spTree>
    <p:extLst>
      <p:ext uri="{BB962C8B-B14F-4D97-AF65-F5344CB8AC3E}">
        <p14:creationId xmlns:p14="http://schemas.microsoft.com/office/powerpoint/2010/main" val="307620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Example Output</a:t>
            </a:r>
            <a:endParaRPr lang="en-US" dirty="0"/>
          </a:p>
        </p:txBody>
      </p:sp>
      <p:pic>
        <p:nvPicPr>
          <p:cNvPr id="12290" name="Picture 2"/>
          <p:cNvPicPr>
            <a:picLocks noChangeAspect="1" noChangeArrowheads="1"/>
          </p:cNvPicPr>
          <p:nvPr>
            <p:custDataLst>
              <p:tags r:id="rId2"/>
            </p:custDataLst>
          </p:nvPr>
        </p:nvPicPr>
        <p:blipFill>
          <a:blip r:embed="rId5" cstate="print"/>
          <a:srcRect l="4375" t="21094" r="55000" b="21875"/>
          <a:stretch>
            <a:fillRect/>
          </a:stretch>
        </p:blipFill>
        <p:spPr bwMode="auto">
          <a:xfrm>
            <a:off x="1676400" y="1295400"/>
            <a:ext cx="4953000" cy="5562600"/>
          </a:xfrm>
          <a:prstGeom prst="rect">
            <a:avLst/>
          </a:prstGeom>
          <a:noFill/>
          <a:ln w="9525">
            <a:noFill/>
            <a:miter lim="800000"/>
            <a:headEnd/>
            <a:tailEnd/>
          </a:ln>
        </p:spPr>
      </p:pic>
    </p:spTree>
    <p:extLst>
      <p:ext uri="{BB962C8B-B14F-4D97-AF65-F5344CB8AC3E}">
        <p14:creationId xmlns:p14="http://schemas.microsoft.com/office/powerpoint/2010/main" val="291742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Sequence of Execution for Example</a:t>
            </a:r>
            <a:endParaRPr lang="en-US" dirty="0"/>
          </a:p>
        </p:txBody>
      </p:sp>
      <p:pic>
        <p:nvPicPr>
          <p:cNvPr id="13314" name="Picture 2"/>
          <p:cNvPicPr>
            <a:picLocks noChangeAspect="1" noChangeArrowheads="1"/>
          </p:cNvPicPr>
          <p:nvPr>
            <p:custDataLst>
              <p:tags r:id="rId2"/>
            </p:custDataLst>
          </p:nvPr>
        </p:nvPicPr>
        <p:blipFill>
          <a:blip r:embed="rId5" cstate="print"/>
          <a:srcRect l="6875" t="12500" r="4375" b="10938"/>
          <a:stretch>
            <a:fillRect/>
          </a:stretch>
        </p:blipFill>
        <p:spPr bwMode="auto">
          <a:xfrm>
            <a:off x="685800" y="1371600"/>
            <a:ext cx="7397620" cy="5105400"/>
          </a:xfrm>
          <a:prstGeom prst="rect">
            <a:avLst/>
          </a:prstGeom>
          <a:noFill/>
          <a:ln w="9525">
            <a:noFill/>
            <a:miter lim="800000"/>
            <a:headEnd/>
            <a:tailEnd/>
          </a:ln>
        </p:spPr>
      </p:pic>
    </p:spTree>
    <p:extLst>
      <p:ext uri="{BB962C8B-B14F-4D97-AF65-F5344CB8AC3E}">
        <p14:creationId xmlns:p14="http://schemas.microsoft.com/office/powerpoint/2010/main" val="401525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Synchronizing with External Events</a:t>
            </a:r>
            <a:endParaRPr lang="en-US" dirty="0"/>
          </a:p>
        </p:txBody>
      </p:sp>
      <p:sp>
        <p:nvSpPr>
          <p:cNvPr id="3" name="Content Placeholder 2"/>
          <p:cNvSpPr>
            <a:spLocks noGrp="1"/>
          </p:cNvSpPr>
          <p:nvPr>
            <p:ph idx="1"/>
            <p:custDataLst>
              <p:tags r:id="rId2"/>
            </p:custDataLst>
          </p:nvPr>
        </p:nvSpPr>
        <p:spPr/>
        <p:txBody>
          <a:bodyPr/>
          <a:lstStyle/>
          <a:p>
            <a:r>
              <a:rPr lang="en-US" dirty="0" smtClean="0"/>
              <a:t>Usually this is the realm of interrupts</a:t>
            </a:r>
          </a:p>
          <a:p>
            <a:r>
              <a:rPr lang="en-US" dirty="0" smtClean="0"/>
              <a:t>But.. How much processing should be done in the </a:t>
            </a:r>
            <a:r>
              <a:rPr lang="en-US" dirty="0" err="1" smtClean="0"/>
              <a:t>ISR</a:t>
            </a:r>
            <a:r>
              <a:rPr lang="en-US" dirty="0" smtClean="0"/>
              <a:t>?</a:t>
            </a:r>
          </a:p>
          <a:p>
            <a:r>
              <a:rPr lang="en-US" dirty="0" smtClean="0"/>
              <a:t>How will the </a:t>
            </a:r>
            <a:r>
              <a:rPr lang="en-US" dirty="0" err="1" smtClean="0"/>
              <a:t>RTOS</a:t>
            </a:r>
            <a:r>
              <a:rPr lang="en-US" dirty="0" smtClean="0"/>
              <a:t> help me communicate information from the </a:t>
            </a:r>
            <a:r>
              <a:rPr lang="en-US" dirty="0" err="1" smtClean="0"/>
              <a:t>ISR</a:t>
            </a:r>
            <a:r>
              <a:rPr lang="en-US" smtClean="0"/>
              <a:t>?</a:t>
            </a:r>
            <a:endParaRPr lang="en-US" dirty="0" smtClean="0"/>
          </a:p>
          <a:p>
            <a:endParaRPr lang="en-US" dirty="0"/>
          </a:p>
        </p:txBody>
      </p:sp>
    </p:spTree>
    <p:extLst>
      <p:ext uri="{BB962C8B-B14F-4D97-AF65-F5344CB8AC3E}">
        <p14:creationId xmlns:p14="http://schemas.microsoft.com/office/powerpoint/2010/main" val="2191776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6171</TotalTime>
  <Words>1363</Words>
  <Application>Microsoft Office PowerPoint</Application>
  <PresentationFormat>On-screen Show (4:3)</PresentationFormat>
  <Paragraphs>132</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CPE 490 Embedded Systems Lecture 18</vt:lpstr>
      <vt:lpstr>A Real Example </vt:lpstr>
      <vt:lpstr>Defining a Structure for Queue Data</vt:lpstr>
      <vt:lpstr>Tasks Writing the Queue</vt:lpstr>
      <vt:lpstr>Control Task Reading the Queue </vt:lpstr>
      <vt:lpstr>PowerPoint Presentation</vt:lpstr>
      <vt:lpstr>Example Output</vt:lpstr>
      <vt:lpstr>Sequence of Execution for Example</vt:lpstr>
      <vt:lpstr>Synchronizing with External Events</vt:lpstr>
      <vt:lpstr>Binary Semaphore</vt:lpstr>
      <vt:lpstr>Using Interrupt to Preemptively Change Tasks</vt:lpstr>
      <vt:lpstr>Example of a Semaphore</vt:lpstr>
      <vt:lpstr>Create a Semaphore</vt:lpstr>
      <vt:lpstr>Taking or Obtaining a Semaphore</vt:lpstr>
      <vt:lpstr>Giving a Semaphore</vt:lpstr>
      <vt:lpstr>Binary Semaphore Example</vt:lpstr>
      <vt:lpstr>Example Handler Task</vt:lpstr>
      <vt:lpstr>Example ISR</vt:lpstr>
      <vt:lpstr>Example Main()</vt:lpstr>
      <vt:lpstr>Example Output</vt:lpstr>
      <vt:lpstr>Example Code Flow </vt:lpstr>
      <vt:lpstr>Counting Semaphores</vt:lpstr>
      <vt:lpstr>Limit of Binary Semaphore</vt:lpstr>
      <vt:lpstr>Counting Semaphore</vt:lpstr>
      <vt:lpstr>2 Ways to Use Counting Semaphore</vt:lpstr>
      <vt:lpstr>Creating a Counting Semaphore</vt:lpstr>
      <vt:lpstr>Counting Semaphore Example </vt:lpstr>
      <vt:lpstr>Example ISR</vt:lpstr>
      <vt:lpstr>Example Output </vt:lpstr>
    </vt:vector>
  </TitlesOfParts>
  <Company>Geneva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wdbarlow</dc:creator>
  <cp:lastModifiedBy>William D Barlow</cp:lastModifiedBy>
  <cp:revision>415</cp:revision>
  <cp:lastPrinted>2014-03-27T15:14:36Z</cp:lastPrinted>
  <dcterms:created xsi:type="dcterms:W3CDTF">2010-08-12T20:36:28Z</dcterms:created>
  <dcterms:modified xsi:type="dcterms:W3CDTF">2014-03-27T16:51:56Z</dcterms:modified>
</cp:coreProperties>
</file>