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9.xml" ContentType="application/vnd.openxmlformats-officedocument.presentationml.notesSlide+xml"/>
  <Override PartName="/ppt/tags/tag86.xml" ContentType="application/vnd.openxmlformats-officedocument.presentationml.tags+xml"/>
  <Override PartName="/ppt/notesSlides/notesSlide2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2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80" r:id="rId3"/>
    <p:sldId id="281" r:id="rId4"/>
    <p:sldId id="282" r:id="rId5"/>
    <p:sldId id="283" r:id="rId6"/>
    <p:sldId id="284" r:id="rId7"/>
    <p:sldId id="285" r:id="rId8"/>
    <p:sldId id="286" r:id="rId9"/>
    <p:sldId id="288" r:id="rId10"/>
    <p:sldId id="289" r:id="rId11"/>
    <p:sldId id="290" r:id="rId12"/>
    <p:sldId id="287"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5" r:id="rId26"/>
    <p:sldId id="303" r:id="rId27"/>
    <p:sldId id="304" r:id="rId28"/>
    <p:sldId id="306" r:id="rId29"/>
    <p:sldId id="307" r:id="rId30"/>
    <p:sldId id="308" r:id="rId31"/>
    <p:sldId id="309" r:id="rId32"/>
  </p:sldIdLst>
  <p:sldSz cx="9144000" cy="6858000" type="screen4x3"/>
  <p:notesSz cx="6950075" cy="9236075"/>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36" autoAdjust="0"/>
  </p:normalViewPr>
  <p:slideViewPr>
    <p:cSldViewPr>
      <p:cViewPr varScale="1">
        <p:scale>
          <a:sx n="93" d="100"/>
          <a:sy n="93" d="100"/>
        </p:scale>
        <p:origin x="-5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4/1/2014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219876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a:t>
            </a:fld>
            <a:endParaRPr lang="en-US" dirty="0"/>
          </a:p>
        </p:txBody>
      </p:sp>
    </p:spTree>
    <p:extLst>
      <p:ext uri="{BB962C8B-B14F-4D97-AF65-F5344CB8AC3E}">
        <p14:creationId xmlns:p14="http://schemas.microsoft.com/office/powerpoint/2010/main" val="344833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extLst>
      <p:ext uri="{BB962C8B-B14F-4D97-AF65-F5344CB8AC3E}">
        <p14:creationId xmlns:p14="http://schemas.microsoft.com/office/powerpoint/2010/main" val="4046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extLst>
      <p:ext uri="{BB962C8B-B14F-4D97-AF65-F5344CB8AC3E}">
        <p14:creationId xmlns:p14="http://schemas.microsoft.com/office/powerpoint/2010/main" val="135955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3590548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a:t>
            </a:r>
            <a:r>
              <a:rPr lang="en-US" baseline="0" dirty="0" smtClean="0"/>
              <a:t> a close loop control signal that uses both DAC and ADC functionality.  If we are talking wheel speed: </a:t>
            </a:r>
          </a:p>
          <a:p>
            <a:pPr marL="171450" indent="-171450">
              <a:buFont typeface="Arial" panose="020B0604020202020204" pitchFamily="34" charset="0"/>
              <a:buChar char="•"/>
            </a:pPr>
            <a:r>
              <a:rPr lang="en-US" baseline="0" dirty="0" smtClean="0"/>
              <a:t>The input is the desired torque</a:t>
            </a:r>
          </a:p>
          <a:p>
            <a:pPr marL="171450" indent="-171450">
              <a:buFont typeface="Arial" panose="020B0604020202020204" pitchFamily="34" charset="0"/>
              <a:buChar char="•"/>
            </a:pPr>
            <a:r>
              <a:rPr lang="en-US" baseline="0" dirty="0" smtClean="0"/>
              <a:t>the actuator is the PWM pulse train, </a:t>
            </a:r>
          </a:p>
          <a:p>
            <a:pPr marL="171450" indent="-171450">
              <a:buFont typeface="Arial" panose="020B0604020202020204" pitchFamily="34" charset="0"/>
              <a:buChar char="•"/>
            </a:pPr>
            <a:r>
              <a:rPr lang="en-US" baseline="0" dirty="0" smtClean="0"/>
              <a:t>the plant is the DC motor</a:t>
            </a:r>
          </a:p>
          <a:p>
            <a:pPr marL="171450" indent="-171450">
              <a:buFont typeface="Arial" panose="020B0604020202020204" pitchFamily="34" charset="0"/>
              <a:buChar char="•"/>
            </a:pPr>
            <a:r>
              <a:rPr lang="en-US" baseline="0" dirty="0" smtClean="0"/>
              <a:t>The sensor is reading the current in the motor coil and outputting a representative analog signal</a:t>
            </a:r>
          </a:p>
          <a:p>
            <a:pPr marL="171450" indent="-171450">
              <a:buFont typeface="Arial" panose="020B0604020202020204" pitchFamily="34" charset="0"/>
              <a:buChar char="•"/>
            </a:pPr>
            <a:r>
              <a:rPr lang="en-US" baseline="0" dirty="0" smtClean="0"/>
              <a:t>The ADC turns that value into a digital representation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extLst>
      <p:ext uri="{BB962C8B-B14F-4D97-AF65-F5344CB8AC3E}">
        <p14:creationId xmlns:p14="http://schemas.microsoft.com/office/powerpoint/2010/main" val="297658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Draw this on the board.  In non</a:t>
            </a:r>
            <a:r>
              <a:rPr lang="en-US" baseline="0" dirty="0" smtClean="0"/>
              <a:t> buffer case the voltage at 50 k will be 50/51 = .9804</a:t>
            </a:r>
          </a:p>
          <a:p>
            <a:endParaRPr lang="en-US" baseline="0" dirty="0" smtClean="0"/>
          </a:p>
          <a:p>
            <a:r>
              <a:rPr lang="en-US" baseline="0" dirty="0" smtClean="0"/>
              <a:t>In buffer case first 1e6 / (1e6 + 1e3) = .999 , second case 50k / (50k + 50) = .999</a:t>
            </a:r>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how close to</a:t>
            </a:r>
            <a:r>
              <a:rPr lang="en-US" baseline="0" dirty="0" smtClean="0"/>
              <a:t> Vs must you get, lets say to ½ bit.  So an 8 bit converter is 1/255* 1/2 = .196% or X = .9980.  This gives a t of RC 6.238</a:t>
            </a:r>
            <a:endParaRPr lang="en-US" dirty="0"/>
          </a:p>
        </p:txBody>
      </p:sp>
      <p:sp>
        <p:nvSpPr>
          <p:cNvPr id="4" name="Slide Number Placeholder 3"/>
          <p:cNvSpPr>
            <a:spLocks noGrp="1"/>
          </p:cNvSpPr>
          <p:nvPr>
            <p:ph type="sldNum" sz="quarter" idx="10"/>
          </p:nvPr>
        </p:nvSpPr>
        <p:spPr/>
        <p:txBody>
          <a:bodyPr/>
          <a:lstStyle/>
          <a:p>
            <a:fld id="{EB733057-599F-4F6C-A711-6041BF1C3B6C}"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type of A/D convertor in the </a:t>
            </a:r>
            <a:r>
              <a:rPr lang="en-US" dirty="0" err="1" smtClean="0"/>
              <a:t>dsPIC</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that the change to a</a:t>
            </a:r>
            <a:r>
              <a:rPr lang="en-US" baseline="0" dirty="0" smtClean="0"/>
              <a:t> code will ideally happen in ½ of the interval of resolutions</a:t>
            </a:r>
          </a:p>
          <a:p>
            <a:endParaRPr lang="en-US" baseline="0" dirty="0" smtClean="0"/>
          </a:p>
          <a:p>
            <a:r>
              <a:rPr lang="en-US" baseline="0" dirty="0" smtClean="0"/>
              <a:t>Also note that the text has the resolution wrong when it states it is V/2^N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a:t>
            </a:r>
            <a:r>
              <a:rPr lang="en-US" baseline="0" dirty="0" smtClean="0"/>
              <a:t> million times a second is period of 909 ns</a:t>
            </a:r>
          </a:p>
          <a:p>
            <a:r>
              <a:rPr lang="en-US" baseline="0" dirty="0" smtClean="0"/>
              <a:t>500 thousand times is a period of 2  </a:t>
            </a:r>
            <a:r>
              <a:rPr lang="en-US" baseline="0" dirty="0" err="1" smtClean="0"/>
              <a:t>useconds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extLst>
      <p:ext uri="{BB962C8B-B14F-4D97-AF65-F5344CB8AC3E}">
        <p14:creationId xmlns:p14="http://schemas.microsoft.com/office/powerpoint/2010/main" val="12833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extLst>
      <p:ext uri="{BB962C8B-B14F-4D97-AF65-F5344CB8AC3E}">
        <p14:creationId xmlns:p14="http://schemas.microsoft.com/office/powerpoint/2010/main" val="3459661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an example</a:t>
            </a:r>
            <a:r>
              <a:rPr lang="en-US" baseline="0" dirty="0" smtClean="0"/>
              <a:t> of an external S/H.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30</a:t>
            </a:fld>
            <a:endParaRPr lang="en-US" dirty="0"/>
          </a:p>
        </p:txBody>
      </p:sp>
    </p:spTree>
    <p:extLst>
      <p:ext uri="{BB962C8B-B14F-4D97-AF65-F5344CB8AC3E}">
        <p14:creationId xmlns:p14="http://schemas.microsoft.com/office/powerpoint/2010/main" val="1502545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configure how</a:t>
            </a:r>
            <a:r>
              <a:rPr lang="en-US" baseline="0" dirty="0" smtClean="0"/>
              <a:t> many sample and hold channels are going to be active for any mode.  Choices are:</a:t>
            </a:r>
          </a:p>
          <a:p>
            <a:r>
              <a:rPr lang="en-US" baseline="0" dirty="0" smtClean="0"/>
              <a:t>CH0 Only or </a:t>
            </a:r>
          </a:p>
          <a:p>
            <a:r>
              <a:rPr lang="en-US" baseline="0" dirty="0" smtClean="0"/>
              <a:t>CH0, and CH1 or </a:t>
            </a:r>
          </a:p>
          <a:p>
            <a:r>
              <a:rPr lang="en-US" baseline="0" dirty="0" smtClean="0"/>
              <a:t>CH0, CH1, CH2, and CH3</a:t>
            </a:r>
          </a:p>
          <a:p>
            <a:endParaRPr lang="en-US" baseline="0" dirty="0" smtClean="0"/>
          </a:p>
          <a:p>
            <a:r>
              <a:rPr lang="en-US" baseline="0" dirty="0" smtClean="0"/>
              <a:t>Remember in 12 bit mode there is only one sample and hold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extLst>
      <p:ext uri="{BB962C8B-B14F-4D97-AF65-F5344CB8AC3E}">
        <p14:creationId xmlns:p14="http://schemas.microsoft.com/office/powerpoint/2010/main" val="412064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point that two interrupt events occur as in the 5 frame of the graphic the binary semaphore would be overwhelmed.</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extLst>
      <p:ext uri="{BB962C8B-B14F-4D97-AF65-F5344CB8AC3E}">
        <p14:creationId xmlns:p14="http://schemas.microsoft.com/office/powerpoint/2010/main" val="304996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extLst>
      <p:ext uri="{BB962C8B-B14F-4D97-AF65-F5344CB8AC3E}">
        <p14:creationId xmlns:p14="http://schemas.microsoft.com/office/powerpoint/2010/main" val="82911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extLst>
      <p:ext uri="{BB962C8B-B14F-4D97-AF65-F5344CB8AC3E}">
        <p14:creationId xmlns:p14="http://schemas.microsoft.com/office/powerpoint/2010/main" val="231864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extLst>
      <p:ext uri="{BB962C8B-B14F-4D97-AF65-F5344CB8AC3E}">
        <p14:creationId xmlns:p14="http://schemas.microsoft.com/office/powerpoint/2010/main" val="4206139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three</a:t>
            </a:r>
            <a:r>
              <a:rPr lang="en-US" baseline="0" dirty="0" smtClean="0"/>
              <a:t> gives in a row before the context is switched to the handler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extLst>
      <p:ext uri="{BB962C8B-B14F-4D97-AF65-F5344CB8AC3E}">
        <p14:creationId xmlns:p14="http://schemas.microsoft.com/office/powerpoint/2010/main" val="88667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4/1/2014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gi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hyperlink" Target="http://www.freertos.org/" TargetMode="Externa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tags" Target="../tags/tag38.xml"/><Relationship Id="rId3" Type="http://schemas.openxmlformats.org/officeDocument/2006/relationships/tags" Target="../tags/tag15.xml"/><Relationship Id="rId21" Type="http://schemas.openxmlformats.org/officeDocument/2006/relationships/tags" Target="../tags/tag33.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tags" Target="../tags/tag36.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slideLayout" Target="../slideLayouts/slideLayout2.xml"/><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s>
</file>

<file path=ppt/slides/_rels/slide2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7.xml"/><Relationship Id="rId18" Type="http://schemas.openxmlformats.org/officeDocument/2006/relationships/image" Target="../media/image14.wmf"/><Relationship Id="rId3" Type="http://schemas.openxmlformats.org/officeDocument/2006/relationships/tags" Target="../tags/tag41.xml"/><Relationship Id="rId21" Type="http://schemas.openxmlformats.org/officeDocument/2006/relationships/oleObject" Target="../embeddings/oleObject4.bin"/><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oleObject" Target="../embeddings/oleObject2.bin"/><Relationship Id="rId2" Type="http://schemas.openxmlformats.org/officeDocument/2006/relationships/tags" Target="../tags/tag40.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oleObject" Target="../embeddings/oleObject1.bin"/><Relationship Id="rId10" Type="http://schemas.openxmlformats.org/officeDocument/2006/relationships/tags" Target="../tags/tag48.xml"/><Relationship Id="rId19" Type="http://schemas.openxmlformats.org/officeDocument/2006/relationships/oleObject" Target="../embeddings/oleObject3.bin"/><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16.xml"/><Relationship Id="rId22"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26" Type="http://schemas.openxmlformats.org/officeDocument/2006/relationships/tags" Target="../tags/tag76.xml"/><Relationship Id="rId3" Type="http://schemas.openxmlformats.org/officeDocument/2006/relationships/tags" Target="../tags/tag53.xml"/><Relationship Id="rId21" Type="http://schemas.openxmlformats.org/officeDocument/2006/relationships/tags" Target="../tags/tag71.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5" Type="http://schemas.openxmlformats.org/officeDocument/2006/relationships/tags" Target="../tags/tag75.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29" Type="http://schemas.openxmlformats.org/officeDocument/2006/relationships/tags" Target="../tags/tag79.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tags" Target="../tags/tag74.xml"/><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tags" Target="../tags/tag73.xml"/><Relationship Id="rId28" Type="http://schemas.openxmlformats.org/officeDocument/2006/relationships/tags" Target="../tags/tag78.xml"/><Relationship Id="rId10" Type="http://schemas.openxmlformats.org/officeDocument/2006/relationships/tags" Target="../tags/tag60.xml"/><Relationship Id="rId19" Type="http://schemas.openxmlformats.org/officeDocument/2006/relationships/tags" Target="../tags/tag69.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tags" Target="../tags/tag72.xml"/><Relationship Id="rId27" Type="http://schemas.openxmlformats.org/officeDocument/2006/relationships/tags" Target="../tags/tag77.xml"/><Relationship Id="rId30"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tags" Target="../tags/tag8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19.gif"/><Relationship Id="rId4"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20.png"/><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CPE </a:t>
            </a:r>
            <a:r>
              <a:rPr lang="en-US" dirty="0" smtClean="0"/>
              <a:t>490 Embedded Systems</a:t>
            </a:r>
            <a:br>
              <a:rPr lang="en-US" dirty="0" smtClean="0"/>
            </a:br>
            <a:r>
              <a:rPr lang="en-US" dirty="0" smtClean="0"/>
              <a:t>Lecture 19</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fontScale="92500" lnSpcReduction="10000"/>
          </a:bodyPr>
          <a:lstStyle/>
          <a:p>
            <a:r>
              <a:rPr lang="en-US" dirty="0" err="1" smtClean="0"/>
              <a:t>FreeRTOS</a:t>
            </a:r>
            <a:r>
              <a:rPr lang="en-US" dirty="0" smtClean="0"/>
              <a:t> </a:t>
            </a:r>
          </a:p>
          <a:p>
            <a:pPr lvl="1"/>
            <a:r>
              <a:rPr lang="en-US" dirty="0" smtClean="0"/>
              <a:t>Binary </a:t>
            </a:r>
            <a:r>
              <a:rPr lang="en-US" dirty="0"/>
              <a:t>and Counting </a:t>
            </a:r>
            <a:r>
              <a:rPr lang="en-US" dirty="0" smtClean="0"/>
              <a:t>Semaphores</a:t>
            </a:r>
          </a:p>
          <a:p>
            <a:r>
              <a:rPr lang="en-US" dirty="0"/>
              <a:t>Data acquisition and manipulation </a:t>
            </a:r>
            <a:br>
              <a:rPr lang="en-US" dirty="0"/>
            </a:br>
            <a:r>
              <a:rPr lang="en-US" dirty="0"/>
              <a:t>(</a:t>
            </a:r>
            <a:r>
              <a:rPr lang="en-US" dirty="0" err="1"/>
              <a:t>Wilmshurst</a:t>
            </a:r>
            <a:r>
              <a:rPr lang="en-US" dirty="0"/>
              <a:t> Text Chapter 11</a:t>
            </a:r>
            <a:r>
              <a:rPr lang="en-US" dirty="0" smtClean="0"/>
              <a:t>)</a:t>
            </a:r>
          </a:p>
          <a:p>
            <a:pPr>
              <a:buNone/>
            </a:pPr>
            <a:r>
              <a:rPr lang="en-US" sz="1800" dirty="0" smtClean="0"/>
              <a:t>Much of this presentation comes from </a:t>
            </a:r>
            <a:r>
              <a:rPr lang="en-US" sz="1800" dirty="0" smtClean="0">
                <a:hlinkClick r:id="rId6"/>
              </a:rPr>
              <a:t>www.freertos.org</a:t>
            </a:r>
            <a:r>
              <a:rPr lang="en-US" sz="1800" dirty="0" smtClean="0"/>
              <a:t> tutorial</a:t>
            </a:r>
          </a:p>
          <a:p>
            <a:pPr>
              <a:buNone/>
            </a:pPr>
            <a:r>
              <a:rPr lang="en-US" sz="1800" dirty="0" smtClean="0"/>
              <a:t>As well as “Using the </a:t>
            </a:r>
            <a:r>
              <a:rPr lang="en-US" sz="1800" dirty="0" err="1" smtClean="0"/>
              <a:t>FreeRTOS</a:t>
            </a:r>
            <a:r>
              <a:rPr lang="en-US" sz="1800" dirty="0" smtClean="0"/>
              <a:t> Real Time </a:t>
            </a:r>
            <a:r>
              <a:rPr lang="en-US" sz="1800" dirty="0" err="1" smtClean="0"/>
              <a:t>Kernal</a:t>
            </a:r>
            <a:r>
              <a:rPr lang="en-US" sz="1800" dirty="0" smtClean="0"/>
              <a:t>, A Practical Guide”, Richard Barry, 2010 version 1.3.2.</a:t>
            </a:r>
          </a:p>
          <a:p>
            <a:pPr>
              <a:buNone/>
            </a:pP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7"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Binary Semaphore Example</a:t>
            </a:r>
            <a:endParaRPr lang="en-US" dirty="0"/>
          </a:p>
        </p:txBody>
      </p:sp>
      <p:pic>
        <p:nvPicPr>
          <p:cNvPr id="3074" name="Picture 2"/>
          <p:cNvPicPr>
            <a:picLocks noChangeAspect="1" noChangeArrowheads="1"/>
          </p:cNvPicPr>
          <p:nvPr>
            <p:custDataLst>
              <p:tags r:id="rId2"/>
            </p:custDataLst>
          </p:nvPr>
        </p:nvPicPr>
        <p:blipFill>
          <a:blip r:embed="rId5" cstate="print"/>
          <a:srcRect l="5469" t="28889" r="4687" b="23333"/>
          <a:stretch>
            <a:fillRect/>
          </a:stretch>
        </p:blipFill>
        <p:spPr bwMode="auto">
          <a:xfrm>
            <a:off x="0" y="1981200"/>
            <a:ext cx="8763000" cy="3276600"/>
          </a:xfrm>
          <a:prstGeom prst="rect">
            <a:avLst/>
          </a:prstGeom>
          <a:noFill/>
          <a:ln w="9525">
            <a:noFill/>
            <a:miter lim="800000"/>
            <a:headEnd/>
            <a:tailEnd/>
          </a:ln>
          <a:effectLst/>
        </p:spPr>
      </p:pic>
    </p:spTree>
    <p:extLst>
      <p:ext uri="{BB962C8B-B14F-4D97-AF65-F5344CB8AC3E}">
        <p14:creationId xmlns:p14="http://schemas.microsoft.com/office/powerpoint/2010/main" val="71156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Example Main()</a:t>
            </a:r>
            <a:endParaRPr lang="en-US" dirty="0"/>
          </a:p>
        </p:txBody>
      </p:sp>
      <p:pic>
        <p:nvPicPr>
          <p:cNvPr id="6147" name="Picture 3"/>
          <p:cNvPicPr>
            <a:picLocks noChangeAspect="1" noChangeArrowheads="1"/>
          </p:cNvPicPr>
          <p:nvPr>
            <p:custDataLst>
              <p:tags r:id="rId2"/>
            </p:custDataLst>
          </p:nvPr>
        </p:nvPicPr>
        <p:blipFill>
          <a:blip r:embed="rId5" cstate="print"/>
          <a:srcRect l="14063" t="10417" r="15625" b="17708"/>
          <a:stretch>
            <a:fillRect/>
          </a:stretch>
        </p:blipFill>
        <p:spPr bwMode="auto">
          <a:xfrm>
            <a:off x="1066800" y="914400"/>
            <a:ext cx="7454348" cy="5715000"/>
          </a:xfrm>
          <a:prstGeom prst="rect">
            <a:avLst/>
          </a:prstGeom>
          <a:noFill/>
          <a:ln w="9525">
            <a:noFill/>
            <a:miter lim="800000"/>
            <a:headEnd/>
            <a:tailEnd/>
          </a:ln>
          <a:effectLst/>
        </p:spPr>
      </p:pic>
    </p:spTree>
    <p:extLst>
      <p:ext uri="{BB962C8B-B14F-4D97-AF65-F5344CB8AC3E}">
        <p14:creationId xmlns:p14="http://schemas.microsoft.com/office/powerpoint/2010/main" val="382248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Output </a:t>
            </a:r>
            <a:endParaRPr lang="en-US" dirty="0"/>
          </a:p>
        </p:txBody>
      </p:sp>
      <p:pic>
        <p:nvPicPr>
          <p:cNvPr id="5122" name="Picture 2"/>
          <p:cNvPicPr>
            <a:picLocks noChangeAspect="1" noChangeArrowheads="1"/>
          </p:cNvPicPr>
          <p:nvPr/>
        </p:nvPicPr>
        <p:blipFill>
          <a:blip r:embed="rId3" cstate="print"/>
          <a:srcRect l="5000" t="24219" r="2500" b="18750"/>
          <a:stretch>
            <a:fillRect/>
          </a:stretch>
        </p:blipFill>
        <p:spPr bwMode="auto">
          <a:xfrm>
            <a:off x="-1" y="1295400"/>
            <a:ext cx="9114773" cy="4495800"/>
          </a:xfrm>
          <a:prstGeom prst="rect">
            <a:avLst/>
          </a:prstGeom>
          <a:noFill/>
          <a:ln w="9525">
            <a:noFill/>
            <a:miter lim="800000"/>
            <a:headEnd/>
            <a:tailEnd/>
          </a:ln>
        </p:spPr>
      </p:pic>
    </p:spTree>
    <p:extLst>
      <p:ext uri="{BB962C8B-B14F-4D97-AF65-F5344CB8AC3E}">
        <p14:creationId xmlns:p14="http://schemas.microsoft.com/office/powerpoint/2010/main" val="102360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a:t>
            </a:r>
            <a:endParaRPr lang="en-US" dirty="0"/>
          </a:p>
        </p:txBody>
      </p:sp>
      <p:sp>
        <p:nvSpPr>
          <p:cNvPr id="3" name="Content Placeholder 2"/>
          <p:cNvSpPr>
            <a:spLocks noGrp="1"/>
          </p:cNvSpPr>
          <p:nvPr>
            <p:ph idx="1"/>
          </p:nvPr>
        </p:nvSpPr>
        <p:spPr/>
        <p:txBody>
          <a:bodyPr/>
          <a:lstStyle/>
          <a:p>
            <a:r>
              <a:rPr lang="en-US" dirty="0" smtClean="0"/>
              <a:t>The process of converting an analog signal to digital, along with all the attendant signal manipulation</a:t>
            </a:r>
            <a:endParaRPr lang="en-US" dirty="0"/>
          </a:p>
        </p:txBody>
      </p:sp>
    </p:spTree>
    <p:extLst>
      <p:ext uri="{BB962C8B-B14F-4D97-AF65-F5344CB8AC3E}">
        <p14:creationId xmlns:p14="http://schemas.microsoft.com/office/powerpoint/2010/main" val="1911482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Acquisition in Context</a:t>
            </a:r>
            <a:endParaRPr lang="en-US" dirty="0"/>
          </a:p>
        </p:txBody>
      </p:sp>
      <p:pic>
        <p:nvPicPr>
          <p:cNvPr id="74754" name="Picture 2" descr="http://www.facstaff.bucknell.edu/mastascu/econtrolhtml/Intro/IntroNotes/DigitalControlSystem3D.gif"/>
          <p:cNvPicPr>
            <a:picLocks noChangeAspect="1" noChangeArrowheads="1"/>
          </p:cNvPicPr>
          <p:nvPr/>
        </p:nvPicPr>
        <p:blipFill>
          <a:blip r:embed="rId3" cstate="print"/>
          <a:srcRect/>
          <a:stretch>
            <a:fillRect/>
          </a:stretch>
        </p:blipFill>
        <p:spPr bwMode="auto">
          <a:xfrm>
            <a:off x="256198" y="2667000"/>
            <a:ext cx="8887802" cy="2286000"/>
          </a:xfrm>
          <a:prstGeom prst="rect">
            <a:avLst/>
          </a:prstGeom>
          <a:noFill/>
        </p:spPr>
      </p:pic>
      <p:sp>
        <p:nvSpPr>
          <p:cNvPr id="5" name="Rectangle 4"/>
          <p:cNvSpPr/>
          <p:nvPr/>
        </p:nvSpPr>
        <p:spPr>
          <a:xfrm>
            <a:off x="914400" y="2362200"/>
            <a:ext cx="3886200" cy="2743200"/>
          </a:xfrm>
          <a:prstGeom prst="rect">
            <a:avLst/>
          </a:prstGeom>
          <a:noFill/>
          <a:ln w="412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3000" y="4572000"/>
            <a:ext cx="3581400" cy="584775"/>
          </a:xfrm>
          <a:prstGeom prst="rect">
            <a:avLst/>
          </a:prstGeom>
          <a:noFill/>
        </p:spPr>
        <p:txBody>
          <a:bodyPr wrap="square" rtlCol="0">
            <a:spAutoFit/>
          </a:bodyPr>
          <a:lstStyle/>
          <a:p>
            <a:r>
              <a:rPr lang="en-US" sz="3200" dirty="0" smtClean="0"/>
              <a:t>Micro Controller</a:t>
            </a:r>
            <a:endParaRPr lang="en-US" sz="3200" dirty="0"/>
          </a:p>
        </p:txBody>
      </p:sp>
    </p:spTree>
    <p:extLst>
      <p:ext uri="{BB962C8B-B14F-4D97-AF65-F5344CB8AC3E}">
        <p14:creationId xmlns:p14="http://schemas.microsoft.com/office/powerpoint/2010/main" val="35373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Data Acquisition</a:t>
            </a:r>
            <a:endParaRPr lang="en-US" dirty="0"/>
          </a:p>
        </p:txBody>
      </p:sp>
      <p:sp>
        <p:nvSpPr>
          <p:cNvPr id="3" name="Content Placeholder 2"/>
          <p:cNvSpPr>
            <a:spLocks noGrp="1"/>
          </p:cNvSpPr>
          <p:nvPr>
            <p:ph idx="1"/>
          </p:nvPr>
        </p:nvSpPr>
        <p:spPr/>
        <p:txBody>
          <a:bodyPr>
            <a:normAutofit lnSpcReduction="10000"/>
          </a:bodyPr>
          <a:lstStyle/>
          <a:p>
            <a:r>
              <a:rPr lang="en-US" dirty="0" smtClean="0"/>
              <a:t>Sampling will always cause some sampling error </a:t>
            </a:r>
          </a:p>
          <a:p>
            <a:endParaRPr lang="en-US" dirty="0" smtClean="0"/>
          </a:p>
          <a:p>
            <a:endParaRPr lang="en-US" dirty="0" smtClean="0"/>
          </a:p>
          <a:p>
            <a:endParaRPr lang="en-US" dirty="0" smtClean="0"/>
          </a:p>
          <a:p>
            <a:r>
              <a:rPr lang="en-US" dirty="0" smtClean="0"/>
              <a:t>Sampling will always cause loss of frequency content.  If we sample at rate of X Hz then we can only have a frequency content up to X/2 Hz.</a:t>
            </a:r>
            <a:endParaRPr lang="en-US" dirty="0"/>
          </a:p>
        </p:txBody>
      </p:sp>
      <p:cxnSp>
        <p:nvCxnSpPr>
          <p:cNvPr id="5" name="Straight Connector 4"/>
          <p:cNvCxnSpPr/>
          <p:nvPr/>
        </p:nvCxnSpPr>
        <p:spPr>
          <a:xfrm>
            <a:off x="2971800" y="27432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3505200"/>
            <a:ext cx="1752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76800" y="3276600"/>
            <a:ext cx="1905000" cy="369332"/>
          </a:xfrm>
          <a:prstGeom prst="rect">
            <a:avLst/>
          </a:prstGeom>
          <a:noFill/>
        </p:spPr>
        <p:txBody>
          <a:bodyPr wrap="square" rtlCol="0">
            <a:spAutoFit/>
          </a:bodyPr>
          <a:lstStyle/>
          <a:p>
            <a:r>
              <a:rPr lang="en-US" dirty="0" smtClean="0"/>
              <a:t>0111 0111</a:t>
            </a:r>
            <a:endParaRPr lang="en-US" dirty="0"/>
          </a:p>
        </p:txBody>
      </p:sp>
      <p:sp>
        <p:nvSpPr>
          <p:cNvPr id="8" name="TextBox 7"/>
          <p:cNvSpPr txBox="1"/>
          <p:nvPr/>
        </p:nvSpPr>
        <p:spPr>
          <a:xfrm>
            <a:off x="4876800" y="2514600"/>
            <a:ext cx="1905000" cy="369332"/>
          </a:xfrm>
          <a:prstGeom prst="rect">
            <a:avLst/>
          </a:prstGeom>
          <a:noFill/>
        </p:spPr>
        <p:txBody>
          <a:bodyPr wrap="square" rtlCol="0">
            <a:spAutoFit/>
          </a:bodyPr>
          <a:lstStyle/>
          <a:p>
            <a:r>
              <a:rPr lang="en-US" dirty="0" smtClean="0"/>
              <a:t>0111 1000</a:t>
            </a:r>
            <a:endParaRPr lang="en-US" dirty="0"/>
          </a:p>
        </p:txBody>
      </p:sp>
      <p:cxnSp>
        <p:nvCxnSpPr>
          <p:cNvPr id="10" name="Straight Arrow Connector 9"/>
          <p:cNvCxnSpPr/>
          <p:nvPr/>
        </p:nvCxnSpPr>
        <p:spPr>
          <a:xfrm>
            <a:off x="1828800" y="3200400"/>
            <a:ext cx="1066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2743200"/>
            <a:ext cx="1676400" cy="830997"/>
          </a:xfrm>
          <a:prstGeom prst="rect">
            <a:avLst/>
          </a:prstGeom>
          <a:noFill/>
          <a:ln>
            <a:solidFill>
              <a:srgbClr val="FF0000"/>
            </a:solidFill>
          </a:ln>
        </p:spPr>
        <p:txBody>
          <a:bodyPr wrap="square" rtlCol="0">
            <a:spAutoFit/>
          </a:bodyPr>
          <a:lstStyle/>
          <a:p>
            <a:r>
              <a:rPr lang="en-US" sz="2400" dirty="0" smtClean="0"/>
              <a:t>True Analog Value</a:t>
            </a:r>
            <a:endParaRPr lang="en-US" sz="2400" dirty="0"/>
          </a:p>
        </p:txBody>
      </p:sp>
      <p:cxnSp>
        <p:nvCxnSpPr>
          <p:cNvPr id="13" name="Straight Arrow Connector 12"/>
          <p:cNvCxnSpPr/>
          <p:nvPr/>
        </p:nvCxnSpPr>
        <p:spPr>
          <a:xfrm>
            <a:off x="3200400" y="3200400"/>
            <a:ext cx="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3124200"/>
            <a:ext cx="1371600" cy="830997"/>
          </a:xfrm>
          <a:prstGeom prst="rect">
            <a:avLst/>
          </a:prstGeom>
          <a:noFill/>
        </p:spPr>
        <p:txBody>
          <a:bodyPr wrap="square" rtlCol="0">
            <a:spAutoFit/>
          </a:bodyPr>
          <a:lstStyle/>
          <a:p>
            <a:r>
              <a:rPr lang="en-US" sz="2400" dirty="0" smtClean="0"/>
              <a:t>Sampling error</a:t>
            </a:r>
            <a:endParaRPr lang="en-US" sz="2400" dirty="0"/>
          </a:p>
        </p:txBody>
      </p:sp>
    </p:spTree>
    <p:extLst>
      <p:ext uri="{BB962C8B-B14F-4D97-AF65-F5344CB8AC3E}">
        <p14:creationId xmlns:p14="http://schemas.microsoft.com/office/powerpoint/2010/main" val="3028089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79388" y="115888"/>
            <a:ext cx="3024187" cy="425450"/>
          </a:xfrm>
          <a:prstGeom prst="rect">
            <a:avLst/>
          </a:prstGeom>
          <a:noFill/>
          <a:ln w="28575">
            <a:solidFill>
              <a:srgbClr val="FF5050"/>
            </a:solidFill>
            <a:miter lim="800000"/>
            <a:headEnd/>
            <a:tailEnd/>
          </a:ln>
          <a:effectLst/>
        </p:spPr>
        <p:txBody>
          <a:bodyPr>
            <a:spAutoFit/>
          </a:bodyPr>
          <a:lstStyle/>
          <a:p>
            <a:pPr algn="ctr"/>
            <a:r>
              <a:rPr lang="en-GB" sz="2000"/>
              <a:t>A Data Acquisition System</a:t>
            </a:r>
            <a:endParaRPr lang="en-GB" b="1" u="sng"/>
          </a:p>
        </p:txBody>
      </p:sp>
      <p:sp>
        <p:nvSpPr>
          <p:cNvPr id="43023" name="Rectangle 15"/>
          <p:cNvSpPr>
            <a:spLocks noChangeArrowheads="1"/>
          </p:cNvSpPr>
          <p:nvPr/>
        </p:nvSpPr>
        <p:spPr bwMode="auto">
          <a:xfrm>
            <a:off x="2159000" y="2062163"/>
            <a:ext cx="1390650" cy="958850"/>
          </a:xfrm>
          <a:prstGeom prst="rect">
            <a:avLst/>
          </a:prstGeom>
          <a:noFill/>
          <a:ln w="9525">
            <a:noFill/>
            <a:miter lim="800000"/>
            <a:headEnd/>
            <a:tailEnd/>
          </a:ln>
        </p:spPr>
        <p:txBody>
          <a:bodyPr/>
          <a:lstStyle/>
          <a:p>
            <a:endParaRPr lang="en-US"/>
          </a:p>
        </p:txBody>
      </p:sp>
      <p:sp>
        <p:nvSpPr>
          <p:cNvPr id="43040" name="Rectangle 32"/>
          <p:cNvSpPr>
            <a:spLocks noChangeArrowheads="1"/>
          </p:cNvSpPr>
          <p:nvPr/>
        </p:nvSpPr>
        <p:spPr bwMode="auto">
          <a:xfrm>
            <a:off x="3695700" y="1992313"/>
            <a:ext cx="1319213" cy="958850"/>
          </a:xfrm>
          <a:prstGeom prst="rect">
            <a:avLst/>
          </a:prstGeom>
          <a:noFill/>
          <a:ln w="9525">
            <a:noFill/>
            <a:miter lim="800000"/>
            <a:headEnd/>
            <a:tailEnd/>
          </a:ln>
        </p:spPr>
        <p:txBody>
          <a:bodyPr/>
          <a:lstStyle/>
          <a:p>
            <a:endParaRPr lang="en-US"/>
          </a:p>
        </p:txBody>
      </p:sp>
      <p:sp>
        <p:nvSpPr>
          <p:cNvPr id="43018" name="Oval 10"/>
          <p:cNvSpPr>
            <a:spLocks noChangeArrowheads="1"/>
          </p:cNvSpPr>
          <p:nvPr/>
        </p:nvSpPr>
        <p:spPr bwMode="auto">
          <a:xfrm>
            <a:off x="436563" y="3517900"/>
            <a:ext cx="366712" cy="423863"/>
          </a:xfrm>
          <a:prstGeom prst="ellipse">
            <a:avLst/>
          </a:prstGeom>
          <a:solidFill>
            <a:srgbClr val="FFFF66"/>
          </a:solidFill>
          <a:ln w="9525">
            <a:solidFill>
              <a:srgbClr val="000000"/>
            </a:solidFill>
            <a:round/>
            <a:headEnd/>
            <a:tailEnd/>
          </a:ln>
        </p:spPr>
        <p:txBody>
          <a:bodyPr/>
          <a:lstStyle/>
          <a:p>
            <a:endParaRPr lang="en-US"/>
          </a:p>
        </p:txBody>
      </p:sp>
      <p:sp>
        <p:nvSpPr>
          <p:cNvPr id="43019" name="Rectangle 11"/>
          <p:cNvSpPr>
            <a:spLocks noChangeArrowheads="1"/>
          </p:cNvSpPr>
          <p:nvPr/>
        </p:nvSpPr>
        <p:spPr bwMode="auto">
          <a:xfrm>
            <a:off x="142875" y="2940050"/>
            <a:ext cx="1244600" cy="452438"/>
          </a:xfrm>
          <a:prstGeom prst="rect">
            <a:avLst/>
          </a:prstGeom>
          <a:noFill/>
          <a:ln w="9525">
            <a:noFill/>
            <a:miter lim="800000"/>
            <a:headEnd/>
            <a:tailEnd/>
          </a:ln>
        </p:spPr>
        <p:txBody>
          <a:bodyPr/>
          <a:lstStyle/>
          <a:p>
            <a:endParaRPr lang="en-US"/>
          </a:p>
        </p:txBody>
      </p:sp>
      <p:sp>
        <p:nvSpPr>
          <p:cNvPr id="43020" name="Rectangle 12"/>
          <p:cNvSpPr>
            <a:spLocks noChangeArrowheads="1"/>
          </p:cNvSpPr>
          <p:nvPr/>
        </p:nvSpPr>
        <p:spPr bwMode="auto">
          <a:xfrm>
            <a:off x="381000" y="2994025"/>
            <a:ext cx="800100"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Transducer</a:t>
            </a:r>
            <a:endParaRPr lang="en-GB"/>
          </a:p>
        </p:txBody>
      </p:sp>
      <p:sp>
        <p:nvSpPr>
          <p:cNvPr id="43021" name="Rectangle 13"/>
          <p:cNvSpPr>
            <a:spLocks noChangeArrowheads="1"/>
          </p:cNvSpPr>
          <p:nvPr/>
        </p:nvSpPr>
        <p:spPr bwMode="auto">
          <a:xfrm>
            <a:off x="276225" y="3187700"/>
            <a:ext cx="1014413" cy="182563"/>
          </a:xfrm>
          <a:prstGeom prst="rect">
            <a:avLst/>
          </a:prstGeom>
          <a:noFill/>
          <a:ln w="9525">
            <a:noFill/>
            <a:miter lim="800000"/>
            <a:headEnd/>
            <a:tailEnd/>
          </a:ln>
        </p:spPr>
        <p:txBody>
          <a:bodyPr wrap="none" lIns="0" tIns="0" rIns="0" bIns="0">
            <a:spAutoFit/>
          </a:bodyPr>
          <a:lstStyle/>
          <a:p>
            <a:r>
              <a:rPr lang="en-GB" sz="1200">
                <a:solidFill>
                  <a:srgbClr val="000000"/>
                </a:solidFill>
              </a:rPr>
              <a:t>Generates signal</a:t>
            </a:r>
            <a:endParaRPr lang="en-GB"/>
          </a:p>
        </p:txBody>
      </p:sp>
      <p:sp>
        <p:nvSpPr>
          <p:cNvPr id="43022" name="Line 14"/>
          <p:cNvSpPr>
            <a:spLocks noChangeShapeType="1"/>
          </p:cNvSpPr>
          <p:nvPr/>
        </p:nvSpPr>
        <p:spPr bwMode="auto">
          <a:xfrm>
            <a:off x="801688" y="3729038"/>
            <a:ext cx="439737" cy="1587"/>
          </a:xfrm>
          <a:prstGeom prst="line">
            <a:avLst/>
          </a:prstGeom>
          <a:noFill/>
          <a:ln w="9525">
            <a:solidFill>
              <a:srgbClr val="000000"/>
            </a:solidFill>
            <a:round/>
            <a:headEnd/>
            <a:tailEnd/>
          </a:ln>
        </p:spPr>
        <p:txBody>
          <a:bodyPr/>
          <a:lstStyle/>
          <a:p>
            <a:endParaRPr lang="en-US"/>
          </a:p>
        </p:txBody>
      </p:sp>
      <p:sp>
        <p:nvSpPr>
          <p:cNvPr id="43024" name="Rectangle 16"/>
          <p:cNvSpPr>
            <a:spLocks noChangeArrowheads="1"/>
          </p:cNvSpPr>
          <p:nvPr/>
        </p:nvSpPr>
        <p:spPr bwMode="auto">
          <a:xfrm>
            <a:off x="2627313" y="2492375"/>
            <a:ext cx="3841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Filter</a:t>
            </a:r>
            <a:endParaRPr lang="en-GB"/>
          </a:p>
        </p:txBody>
      </p:sp>
      <p:sp>
        <p:nvSpPr>
          <p:cNvPr id="43025" name="Rectangle 17"/>
          <p:cNvSpPr>
            <a:spLocks noChangeArrowheads="1"/>
          </p:cNvSpPr>
          <p:nvPr/>
        </p:nvSpPr>
        <p:spPr bwMode="auto">
          <a:xfrm>
            <a:off x="2238375" y="2693988"/>
            <a:ext cx="1200150" cy="182562"/>
          </a:xfrm>
          <a:prstGeom prst="rect">
            <a:avLst/>
          </a:prstGeom>
          <a:noFill/>
          <a:ln w="9525">
            <a:noFill/>
            <a:miter lim="800000"/>
            <a:headEnd/>
            <a:tailEnd/>
          </a:ln>
        </p:spPr>
        <p:txBody>
          <a:bodyPr wrap="none" lIns="0" tIns="0" rIns="0" bIns="0">
            <a:spAutoFit/>
          </a:bodyPr>
          <a:lstStyle/>
          <a:p>
            <a:r>
              <a:rPr lang="en-GB" sz="1200">
                <a:solidFill>
                  <a:srgbClr val="000000"/>
                </a:solidFill>
              </a:rPr>
              <a:t>Removes unwanted</a:t>
            </a:r>
            <a:endParaRPr lang="en-GB"/>
          </a:p>
        </p:txBody>
      </p:sp>
      <p:sp>
        <p:nvSpPr>
          <p:cNvPr id="43026" name="Rectangle 18"/>
          <p:cNvSpPr>
            <a:spLocks noChangeArrowheads="1"/>
          </p:cNvSpPr>
          <p:nvPr/>
        </p:nvSpPr>
        <p:spPr bwMode="auto">
          <a:xfrm>
            <a:off x="2246313" y="2863850"/>
            <a:ext cx="1179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components,</a:t>
            </a:r>
            <a:endParaRPr lang="en-GB"/>
          </a:p>
        </p:txBody>
      </p:sp>
      <p:sp>
        <p:nvSpPr>
          <p:cNvPr id="43027" name="Rectangle 19"/>
          <p:cNvSpPr>
            <a:spLocks noChangeArrowheads="1"/>
          </p:cNvSpPr>
          <p:nvPr/>
        </p:nvSpPr>
        <p:spPr bwMode="auto">
          <a:xfrm>
            <a:off x="2341563" y="3032125"/>
            <a:ext cx="695325" cy="182563"/>
          </a:xfrm>
          <a:prstGeom prst="rect">
            <a:avLst/>
          </a:prstGeom>
          <a:noFill/>
          <a:ln w="9525">
            <a:noFill/>
            <a:miter lim="800000"/>
            <a:headEnd/>
            <a:tailEnd/>
          </a:ln>
        </p:spPr>
        <p:txBody>
          <a:bodyPr wrap="none" lIns="0" tIns="0" rIns="0" bIns="0">
            <a:spAutoFit/>
          </a:bodyPr>
          <a:lstStyle/>
          <a:p>
            <a:r>
              <a:rPr lang="en-GB" sz="1200">
                <a:solidFill>
                  <a:srgbClr val="000000"/>
                </a:solidFill>
              </a:rPr>
              <a:t>usually for </a:t>
            </a:r>
            <a:endParaRPr lang="en-GB"/>
          </a:p>
        </p:txBody>
      </p:sp>
      <p:sp>
        <p:nvSpPr>
          <p:cNvPr id="43028" name="Rectangle 20"/>
          <p:cNvSpPr>
            <a:spLocks noChangeArrowheads="1"/>
          </p:cNvSpPr>
          <p:nvPr/>
        </p:nvSpPr>
        <p:spPr bwMode="auto">
          <a:xfrm>
            <a:off x="3009900" y="3032125"/>
            <a:ext cx="288925" cy="182563"/>
          </a:xfrm>
          <a:prstGeom prst="rect">
            <a:avLst/>
          </a:prstGeom>
          <a:noFill/>
          <a:ln w="9525">
            <a:noFill/>
            <a:miter lim="800000"/>
            <a:headEnd/>
            <a:tailEnd/>
          </a:ln>
        </p:spPr>
        <p:txBody>
          <a:bodyPr wrap="none" lIns="0" tIns="0" rIns="0" bIns="0">
            <a:spAutoFit/>
          </a:bodyPr>
          <a:lstStyle/>
          <a:p>
            <a:r>
              <a:rPr lang="en-GB" sz="1200" i="1">
                <a:solidFill>
                  <a:srgbClr val="000000"/>
                </a:solidFill>
              </a:rPr>
              <a:t>anti-</a:t>
            </a:r>
            <a:endParaRPr lang="en-GB"/>
          </a:p>
        </p:txBody>
      </p:sp>
      <p:sp>
        <p:nvSpPr>
          <p:cNvPr id="43029" name="Rectangle 21"/>
          <p:cNvSpPr>
            <a:spLocks noChangeArrowheads="1"/>
          </p:cNvSpPr>
          <p:nvPr/>
        </p:nvSpPr>
        <p:spPr bwMode="auto">
          <a:xfrm>
            <a:off x="2281238" y="3201988"/>
            <a:ext cx="530225" cy="182562"/>
          </a:xfrm>
          <a:prstGeom prst="rect">
            <a:avLst/>
          </a:prstGeom>
          <a:noFill/>
          <a:ln w="9525">
            <a:noFill/>
            <a:miter lim="800000"/>
            <a:headEnd/>
            <a:tailEnd/>
          </a:ln>
        </p:spPr>
        <p:txBody>
          <a:bodyPr wrap="none" lIns="0" tIns="0" rIns="0" bIns="0">
            <a:spAutoFit/>
          </a:bodyPr>
          <a:lstStyle/>
          <a:p>
            <a:r>
              <a:rPr lang="en-GB" sz="1200" i="1">
                <a:solidFill>
                  <a:srgbClr val="000000"/>
                </a:solidFill>
              </a:rPr>
              <a:t>aliasing </a:t>
            </a:r>
            <a:endParaRPr lang="en-GB"/>
          </a:p>
        </p:txBody>
      </p:sp>
      <p:sp>
        <p:nvSpPr>
          <p:cNvPr id="43030" name="Rectangle 22"/>
          <p:cNvSpPr>
            <a:spLocks noChangeArrowheads="1"/>
          </p:cNvSpPr>
          <p:nvPr/>
        </p:nvSpPr>
        <p:spPr bwMode="auto">
          <a:xfrm>
            <a:off x="2790825" y="3201988"/>
            <a:ext cx="579438" cy="182562"/>
          </a:xfrm>
          <a:prstGeom prst="rect">
            <a:avLst/>
          </a:prstGeom>
          <a:noFill/>
          <a:ln w="9525">
            <a:noFill/>
            <a:miter lim="800000"/>
            <a:headEnd/>
            <a:tailEnd/>
          </a:ln>
        </p:spPr>
        <p:txBody>
          <a:bodyPr wrap="none" lIns="0" tIns="0" rIns="0" bIns="0">
            <a:spAutoFit/>
          </a:bodyPr>
          <a:lstStyle/>
          <a:p>
            <a:r>
              <a:rPr lang="en-GB" sz="1200">
                <a:solidFill>
                  <a:srgbClr val="000000"/>
                </a:solidFill>
              </a:rPr>
              <a:t> purposes</a:t>
            </a:r>
            <a:endParaRPr lang="en-GB"/>
          </a:p>
        </p:txBody>
      </p:sp>
      <p:sp>
        <p:nvSpPr>
          <p:cNvPr id="43031" name="Line 23"/>
          <p:cNvSpPr>
            <a:spLocks noChangeShapeType="1"/>
          </p:cNvSpPr>
          <p:nvPr/>
        </p:nvSpPr>
        <p:spPr bwMode="auto">
          <a:xfrm>
            <a:off x="1971675" y="3729038"/>
            <a:ext cx="439738" cy="1587"/>
          </a:xfrm>
          <a:prstGeom prst="line">
            <a:avLst/>
          </a:prstGeom>
          <a:noFill/>
          <a:ln w="9525">
            <a:solidFill>
              <a:srgbClr val="000000"/>
            </a:solidFill>
            <a:round/>
            <a:headEnd/>
            <a:tailEnd/>
          </a:ln>
        </p:spPr>
        <p:txBody>
          <a:bodyPr/>
          <a:lstStyle/>
          <a:p>
            <a:endParaRPr lang="en-US"/>
          </a:p>
        </p:txBody>
      </p:sp>
      <p:sp>
        <p:nvSpPr>
          <p:cNvPr id="43032" name="Rectangle 24"/>
          <p:cNvSpPr>
            <a:spLocks noChangeArrowheads="1"/>
          </p:cNvSpPr>
          <p:nvPr/>
        </p:nvSpPr>
        <p:spPr bwMode="auto">
          <a:xfrm>
            <a:off x="2411413" y="3538538"/>
            <a:ext cx="733425" cy="423862"/>
          </a:xfrm>
          <a:prstGeom prst="rect">
            <a:avLst/>
          </a:prstGeom>
          <a:solidFill>
            <a:srgbClr val="FF9900"/>
          </a:solidFill>
          <a:ln w="9525">
            <a:solidFill>
              <a:srgbClr val="000000"/>
            </a:solidFill>
            <a:miter lim="800000"/>
            <a:headEnd/>
            <a:tailEnd/>
          </a:ln>
        </p:spPr>
        <p:txBody>
          <a:bodyPr/>
          <a:lstStyle/>
          <a:p>
            <a:endParaRPr lang="en-US"/>
          </a:p>
        </p:txBody>
      </p:sp>
      <p:sp>
        <p:nvSpPr>
          <p:cNvPr id="43034" name="Rectangle 26"/>
          <p:cNvSpPr>
            <a:spLocks noChangeArrowheads="1"/>
          </p:cNvSpPr>
          <p:nvPr/>
        </p:nvSpPr>
        <p:spPr bwMode="auto">
          <a:xfrm>
            <a:off x="900113" y="5743575"/>
            <a:ext cx="1392237"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Amplify and Offset</a:t>
            </a:r>
            <a:endParaRPr lang="en-GB"/>
          </a:p>
        </p:txBody>
      </p:sp>
      <p:sp>
        <p:nvSpPr>
          <p:cNvPr id="43035" name="Rectangle 27"/>
          <p:cNvSpPr>
            <a:spLocks noChangeArrowheads="1"/>
          </p:cNvSpPr>
          <p:nvPr/>
        </p:nvSpPr>
        <p:spPr bwMode="auto">
          <a:xfrm>
            <a:off x="958850" y="5937250"/>
            <a:ext cx="1273175" cy="182563"/>
          </a:xfrm>
          <a:prstGeom prst="rect">
            <a:avLst/>
          </a:prstGeom>
          <a:noFill/>
          <a:ln w="9525">
            <a:noFill/>
            <a:miter lim="800000"/>
            <a:headEnd/>
            <a:tailEnd/>
          </a:ln>
        </p:spPr>
        <p:txBody>
          <a:bodyPr wrap="none" lIns="0" tIns="0" rIns="0" bIns="0">
            <a:spAutoFit/>
          </a:bodyPr>
          <a:lstStyle/>
          <a:p>
            <a:r>
              <a:rPr lang="en-GB" sz="1200">
                <a:solidFill>
                  <a:srgbClr val="000000"/>
                </a:solidFill>
              </a:rPr>
              <a:t>Amplifies signal and</a:t>
            </a:r>
            <a:endParaRPr lang="en-GB"/>
          </a:p>
        </p:txBody>
      </p:sp>
      <p:sp>
        <p:nvSpPr>
          <p:cNvPr id="43036" name="Rectangle 28"/>
          <p:cNvSpPr>
            <a:spLocks noChangeArrowheads="1"/>
          </p:cNvSpPr>
          <p:nvPr/>
        </p:nvSpPr>
        <p:spPr bwMode="auto">
          <a:xfrm>
            <a:off x="1036638" y="6107113"/>
            <a:ext cx="1109662" cy="182562"/>
          </a:xfrm>
          <a:prstGeom prst="rect">
            <a:avLst/>
          </a:prstGeom>
          <a:noFill/>
          <a:ln w="9525">
            <a:noFill/>
            <a:miter lim="800000"/>
            <a:headEnd/>
            <a:tailEnd/>
          </a:ln>
        </p:spPr>
        <p:txBody>
          <a:bodyPr wrap="none" lIns="0" tIns="0" rIns="0" bIns="0">
            <a:spAutoFit/>
          </a:bodyPr>
          <a:lstStyle/>
          <a:p>
            <a:r>
              <a:rPr lang="en-GB" sz="1200">
                <a:solidFill>
                  <a:srgbClr val="000000"/>
                </a:solidFill>
              </a:rPr>
              <a:t>adds DC offset, to</a:t>
            </a:r>
            <a:endParaRPr lang="en-GB"/>
          </a:p>
        </p:txBody>
      </p:sp>
      <p:sp>
        <p:nvSpPr>
          <p:cNvPr id="43037" name="Rectangle 29"/>
          <p:cNvSpPr>
            <a:spLocks noChangeArrowheads="1"/>
          </p:cNvSpPr>
          <p:nvPr/>
        </p:nvSpPr>
        <p:spPr bwMode="auto">
          <a:xfrm>
            <a:off x="1047750" y="6275388"/>
            <a:ext cx="1085850" cy="182562"/>
          </a:xfrm>
          <a:prstGeom prst="rect">
            <a:avLst/>
          </a:prstGeom>
          <a:noFill/>
          <a:ln w="9525">
            <a:noFill/>
            <a:miter lim="800000"/>
            <a:headEnd/>
            <a:tailEnd/>
          </a:ln>
        </p:spPr>
        <p:txBody>
          <a:bodyPr wrap="none" lIns="0" tIns="0" rIns="0" bIns="0">
            <a:spAutoFit/>
          </a:bodyPr>
          <a:lstStyle/>
          <a:p>
            <a:r>
              <a:rPr lang="en-GB" sz="1200">
                <a:solidFill>
                  <a:srgbClr val="000000"/>
                </a:solidFill>
              </a:rPr>
              <a:t>match ADC input</a:t>
            </a:r>
            <a:endParaRPr lang="en-GB"/>
          </a:p>
        </p:txBody>
      </p:sp>
      <p:sp>
        <p:nvSpPr>
          <p:cNvPr id="43038" name="Rectangle 30"/>
          <p:cNvSpPr>
            <a:spLocks noChangeArrowheads="1"/>
          </p:cNvSpPr>
          <p:nvPr/>
        </p:nvSpPr>
        <p:spPr bwMode="auto">
          <a:xfrm>
            <a:off x="1387475" y="6445250"/>
            <a:ext cx="377825" cy="182563"/>
          </a:xfrm>
          <a:prstGeom prst="rect">
            <a:avLst/>
          </a:prstGeom>
          <a:noFill/>
          <a:ln w="9525">
            <a:noFill/>
            <a:miter lim="800000"/>
            <a:headEnd/>
            <a:tailEnd/>
          </a:ln>
        </p:spPr>
        <p:txBody>
          <a:bodyPr wrap="none" lIns="0" tIns="0" rIns="0" bIns="0">
            <a:spAutoFit/>
          </a:bodyPr>
          <a:lstStyle/>
          <a:p>
            <a:r>
              <a:rPr lang="en-GB" sz="1200">
                <a:solidFill>
                  <a:srgbClr val="000000"/>
                </a:solidFill>
              </a:rPr>
              <a:t>range.</a:t>
            </a:r>
            <a:endParaRPr lang="en-GB"/>
          </a:p>
        </p:txBody>
      </p:sp>
      <p:sp>
        <p:nvSpPr>
          <p:cNvPr id="43039" name="Rectangle 31"/>
          <p:cNvSpPr>
            <a:spLocks noChangeArrowheads="1"/>
          </p:cNvSpPr>
          <p:nvPr/>
        </p:nvSpPr>
        <p:spPr bwMode="auto">
          <a:xfrm>
            <a:off x="3582988" y="3468688"/>
            <a:ext cx="1319212" cy="2255837"/>
          </a:xfrm>
          <a:prstGeom prst="rect">
            <a:avLst/>
          </a:prstGeom>
          <a:solidFill>
            <a:srgbClr val="FF9900"/>
          </a:solidFill>
          <a:ln w="12700">
            <a:solidFill>
              <a:srgbClr val="000000"/>
            </a:solidFill>
            <a:miter lim="800000"/>
            <a:headEnd/>
            <a:tailEnd/>
          </a:ln>
        </p:spPr>
        <p:txBody>
          <a:bodyPr/>
          <a:lstStyle/>
          <a:p>
            <a:endParaRPr lang="en-US"/>
          </a:p>
        </p:txBody>
      </p:sp>
      <p:sp>
        <p:nvSpPr>
          <p:cNvPr id="43041" name="Rectangle 33"/>
          <p:cNvSpPr>
            <a:spLocks noChangeArrowheads="1"/>
          </p:cNvSpPr>
          <p:nvPr/>
        </p:nvSpPr>
        <p:spPr bwMode="auto">
          <a:xfrm>
            <a:off x="3924300" y="2420938"/>
            <a:ext cx="83978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Multiplexer</a:t>
            </a:r>
            <a:endParaRPr lang="en-GB"/>
          </a:p>
        </p:txBody>
      </p:sp>
      <p:sp>
        <p:nvSpPr>
          <p:cNvPr id="43042" name="Rectangle 34"/>
          <p:cNvSpPr>
            <a:spLocks noChangeArrowheads="1"/>
          </p:cNvSpPr>
          <p:nvPr/>
        </p:nvSpPr>
        <p:spPr bwMode="auto">
          <a:xfrm>
            <a:off x="3908425" y="2624138"/>
            <a:ext cx="844550" cy="182562"/>
          </a:xfrm>
          <a:prstGeom prst="rect">
            <a:avLst/>
          </a:prstGeom>
          <a:noFill/>
          <a:ln w="9525">
            <a:noFill/>
            <a:miter lim="800000"/>
            <a:headEnd/>
            <a:tailEnd/>
          </a:ln>
        </p:spPr>
        <p:txBody>
          <a:bodyPr wrap="none" lIns="0" tIns="0" rIns="0" bIns="0">
            <a:spAutoFit/>
          </a:bodyPr>
          <a:lstStyle/>
          <a:p>
            <a:r>
              <a:rPr lang="en-GB" sz="1200">
                <a:solidFill>
                  <a:srgbClr val="000000"/>
                </a:solidFill>
              </a:rPr>
              <a:t>Selects which</a:t>
            </a:r>
            <a:endParaRPr lang="en-GB"/>
          </a:p>
        </p:txBody>
      </p:sp>
      <p:sp>
        <p:nvSpPr>
          <p:cNvPr id="43043" name="Rectangle 35"/>
          <p:cNvSpPr>
            <a:spLocks noChangeArrowheads="1"/>
          </p:cNvSpPr>
          <p:nvPr/>
        </p:nvSpPr>
        <p:spPr bwMode="auto">
          <a:xfrm>
            <a:off x="3849688" y="2792413"/>
            <a:ext cx="968375" cy="182562"/>
          </a:xfrm>
          <a:prstGeom prst="rect">
            <a:avLst/>
          </a:prstGeom>
          <a:noFill/>
          <a:ln w="9525">
            <a:noFill/>
            <a:miter lim="800000"/>
            <a:headEnd/>
            <a:tailEnd/>
          </a:ln>
        </p:spPr>
        <p:txBody>
          <a:bodyPr wrap="none" lIns="0" tIns="0" rIns="0" bIns="0">
            <a:spAutoFit/>
          </a:bodyPr>
          <a:lstStyle/>
          <a:p>
            <a:r>
              <a:rPr lang="en-GB" sz="1200">
                <a:solidFill>
                  <a:srgbClr val="000000"/>
                </a:solidFill>
              </a:rPr>
              <a:t>input channel is</a:t>
            </a:r>
            <a:endParaRPr lang="en-GB"/>
          </a:p>
        </p:txBody>
      </p:sp>
      <p:sp>
        <p:nvSpPr>
          <p:cNvPr id="43044" name="Rectangle 36"/>
          <p:cNvSpPr>
            <a:spLocks noChangeArrowheads="1"/>
          </p:cNvSpPr>
          <p:nvPr/>
        </p:nvSpPr>
        <p:spPr bwMode="auto">
          <a:xfrm>
            <a:off x="3852863" y="2962275"/>
            <a:ext cx="960437" cy="182563"/>
          </a:xfrm>
          <a:prstGeom prst="rect">
            <a:avLst/>
          </a:prstGeom>
          <a:noFill/>
          <a:ln w="9525">
            <a:noFill/>
            <a:miter lim="800000"/>
            <a:headEnd/>
            <a:tailEnd/>
          </a:ln>
        </p:spPr>
        <p:txBody>
          <a:bodyPr wrap="none" lIns="0" tIns="0" rIns="0" bIns="0">
            <a:spAutoFit/>
          </a:bodyPr>
          <a:lstStyle/>
          <a:p>
            <a:r>
              <a:rPr lang="en-GB" sz="1200">
                <a:solidFill>
                  <a:srgbClr val="000000"/>
                </a:solidFill>
              </a:rPr>
              <a:t>connected to its</a:t>
            </a:r>
            <a:endParaRPr lang="en-GB"/>
          </a:p>
        </p:txBody>
      </p:sp>
      <p:sp>
        <p:nvSpPr>
          <p:cNvPr id="43045" name="Rectangle 37"/>
          <p:cNvSpPr>
            <a:spLocks noChangeArrowheads="1"/>
          </p:cNvSpPr>
          <p:nvPr/>
        </p:nvSpPr>
        <p:spPr bwMode="auto">
          <a:xfrm>
            <a:off x="4127500" y="3130550"/>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grpSp>
        <p:nvGrpSpPr>
          <p:cNvPr id="2" name="Group 104"/>
          <p:cNvGrpSpPr>
            <a:grpSpLocks/>
          </p:cNvGrpSpPr>
          <p:nvPr/>
        </p:nvGrpSpPr>
        <p:grpSpPr bwMode="auto">
          <a:xfrm>
            <a:off x="3152775" y="3744913"/>
            <a:ext cx="1198563" cy="9525"/>
            <a:chOff x="1953" y="1313"/>
            <a:chExt cx="777" cy="6"/>
          </a:xfrm>
        </p:grpSpPr>
        <p:sp>
          <p:nvSpPr>
            <p:cNvPr id="43046" name="Freeform 38"/>
            <p:cNvSpPr>
              <a:spLocks/>
            </p:cNvSpPr>
            <p:nvPr/>
          </p:nvSpPr>
          <p:spPr bwMode="auto">
            <a:xfrm>
              <a:off x="27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7" name="Freeform 39"/>
            <p:cNvSpPr>
              <a:spLocks/>
            </p:cNvSpPr>
            <p:nvPr/>
          </p:nvSpPr>
          <p:spPr bwMode="auto">
            <a:xfrm>
              <a:off x="271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8" name="Freeform 40"/>
            <p:cNvSpPr>
              <a:spLocks/>
            </p:cNvSpPr>
            <p:nvPr/>
          </p:nvSpPr>
          <p:spPr bwMode="auto">
            <a:xfrm>
              <a:off x="27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9" name="Freeform 41"/>
            <p:cNvSpPr>
              <a:spLocks/>
            </p:cNvSpPr>
            <p:nvPr/>
          </p:nvSpPr>
          <p:spPr bwMode="auto">
            <a:xfrm>
              <a:off x="268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0" name="Freeform 42"/>
            <p:cNvSpPr>
              <a:spLocks/>
            </p:cNvSpPr>
            <p:nvPr/>
          </p:nvSpPr>
          <p:spPr bwMode="auto">
            <a:xfrm>
              <a:off x="267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1" name="Freeform 43"/>
            <p:cNvSpPr>
              <a:spLocks/>
            </p:cNvSpPr>
            <p:nvPr/>
          </p:nvSpPr>
          <p:spPr bwMode="auto">
            <a:xfrm>
              <a:off x="26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2" name="Freeform 44"/>
            <p:cNvSpPr>
              <a:spLocks/>
            </p:cNvSpPr>
            <p:nvPr/>
          </p:nvSpPr>
          <p:spPr bwMode="auto">
            <a:xfrm>
              <a:off x="26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3" name="Freeform 45"/>
            <p:cNvSpPr>
              <a:spLocks/>
            </p:cNvSpPr>
            <p:nvPr/>
          </p:nvSpPr>
          <p:spPr bwMode="auto">
            <a:xfrm>
              <a:off x="264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4" name="Freeform 46"/>
            <p:cNvSpPr>
              <a:spLocks/>
            </p:cNvSpPr>
            <p:nvPr/>
          </p:nvSpPr>
          <p:spPr bwMode="auto">
            <a:xfrm>
              <a:off x="262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5" name="Freeform 47"/>
            <p:cNvSpPr>
              <a:spLocks/>
            </p:cNvSpPr>
            <p:nvPr/>
          </p:nvSpPr>
          <p:spPr bwMode="auto">
            <a:xfrm>
              <a:off x="261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6" name="Freeform 48"/>
            <p:cNvSpPr>
              <a:spLocks/>
            </p:cNvSpPr>
            <p:nvPr/>
          </p:nvSpPr>
          <p:spPr bwMode="auto">
            <a:xfrm>
              <a:off x="2605"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7" name="Freeform 49"/>
            <p:cNvSpPr>
              <a:spLocks/>
            </p:cNvSpPr>
            <p:nvPr/>
          </p:nvSpPr>
          <p:spPr bwMode="auto">
            <a:xfrm>
              <a:off x="259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8" name="Freeform 50"/>
            <p:cNvSpPr>
              <a:spLocks/>
            </p:cNvSpPr>
            <p:nvPr/>
          </p:nvSpPr>
          <p:spPr bwMode="auto">
            <a:xfrm>
              <a:off x="258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9" name="Freeform 51"/>
            <p:cNvSpPr>
              <a:spLocks/>
            </p:cNvSpPr>
            <p:nvPr/>
          </p:nvSpPr>
          <p:spPr bwMode="auto">
            <a:xfrm>
              <a:off x="257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0" name="Freeform 52"/>
            <p:cNvSpPr>
              <a:spLocks/>
            </p:cNvSpPr>
            <p:nvPr/>
          </p:nvSpPr>
          <p:spPr bwMode="auto">
            <a:xfrm>
              <a:off x="255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1" name="Freeform 53"/>
            <p:cNvSpPr>
              <a:spLocks/>
            </p:cNvSpPr>
            <p:nvPr/>
          </p:nvSpPr>
          <p:spPr bwMode="auto">
            <a:xfrm>
              <a:off x="254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2" name="Freeform 54"/>
            <p:cNvSpPr>
              <a:spLocks/>
            </p:cNvSpPr>
            <p:nvPr/>
          </p:nvSpPr>
          <p:spPr bwMode="auto">
            <a:xfrm>
              <a:off x="253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3" name="Freeform 55"/>
            <p:cNvSpPr>
              <a:spLocks/>
            </p:cNvSpPr>
            <p:nvPr/>
          </p:nvSpPr>
          <p:spPr bwMode="auto">
            <a:xfrm>
              <a:off x="2522"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64" name="Freeform 56"/>
            <p:cNvSpPr>
              <a:spLocks/>
            </p:cNvSpPr>
            <p:nvPr/>
          </p:nvSpPr>
          <p:spPr bwMode="auto">
            <a:xfrm>
              <a:off x="251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5" name="Freeform 57"/>
            <p:cNvSpPr>
              <a:spLocks/>
            </p:cNvSpPr>
            <p:nvPr/>
          </p:nvSpPr>
          <p:spPr bwMode="auto">
            <a:xfrm>
              <a:off x="2499"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6" name="Freeform 58"/>
            <p:cNvSpPr>
              <a:spLocks/>
            </p:cNvSpPr>
            <p:nvPr/>
          </p:nvSpPr>
          <p:spPr bwMode="auto">
            <a:xfrm>
              <a:off x="248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7" name="Freeform 59"/>
            <p:cNvSpPr>
              <a:spLocks/>
            </p:cNvSpPr>
            <p:nvPr/>
          </p:nvSpPr>
          <p:spPr bwMode="auto">
            <a:xfrm>
              <a:off x="247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8" name="Freeform 60"/>
            <p:cNvSpPr>
              <a:spLocks/>
            </p:cNvSpPr>
            <p:nvPr/>
          </p:nvSpPr>
          <p:spPr bwMode="auto">
            <a:xfrm>
              <a:off x="246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9" name="Freeform 61"/>
            <p:cNvSpPr>
              <a:spLocks/>
            </p:cNvSpPr>
            <p:nvPr/>
          </p:nvSpPr>
          <p:spPr bwMode="auto">
            <a:xfrm>
              <a:off x="245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0" name="Freeform 62"/>
            <p:cNvSpPr>
              <a:spLocks/>
            </p:cNvSpPr>
            <p:nvPr/>
          </p:nvSpPr>
          <p:spPr bwMode="auto">
            <a:xfrm>
              <a:off x="2439"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71" name="Freeform 63"/>
            <p:cNvSpPr>
              <a:spLocks/>
            </p:cNvSpPr>
            <p:nvPr/>
          </p:nvSpPr>
          <p:spPr bwMode="auto">
            <a:xfrm>
              <a:off x="242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2" name="Freeform 64"/>
            <p:cNvSpPr>
              <a:spLocks/>
            </p:cNvSpPr>
            <p:nvPr/>
          </p:nvSpPr>
          <p:spPr bwMode="auto">
            <a:xfrm>
              <a:off x="2416"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3" name="Freeform 65"/>
            <p:cNvSpPr>
              <a:spLocks/>
            </p:cNvSpPr>
            <p:nvPr/>
          </p:nvSpPr>
          <p:spPr bwMode="auto">
            <a:xfrm>
              <a:off x="240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4" name="Freeform 66"/>
            <p:cNvSpPr>
              <a:spLocks/>
            </p:cNvSpPr>
            <p:nvPr/>
          </p:nvSpPr>
          <p:spPr bwMode="auto">
            <a:xfrm>
              <a:off x="239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5" name="Freeform 67"/>
            <p:cNvSpPr>
              <a:spLocks/>
            </p:cNvSpPr>
            <p:nvPr/>
          </p:nvSpPr>
          <p:spPr bwMode="auto">
            <a:xfrm>
              <a:off x="238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6" name="Freeform 68"/>
            <p:cNvSpPr>
              <a:spLocks/>
            </p:cNvSpPr>
            <p:nvPr/>
          </p:nvSpPr>
          <p:spPr bwMode="auto">
            <a:xfrm>
              <a:off x="236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7" name="Freeform 69"/>
            <p:cNvSpPr>
              <a:spLocks/>
            </p:cNvSpPr>
            <p:nvPr/>
          </p:nvSpPr>
          <p:spPr bwMode="auto">
            <a:xfrm>
              <a:off x="235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8" name="Freeform 70"/>
            <p:cNvSpPr>
              <a:spLocks/>
            </p:cNvSpPr>
            <p:nvPr/>
          </p:nvSpPr>
          <p:spPr bwMode="auto">
            <a:xfrm>
              <a:off x="234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9" name="Freeform 71"/>
            <p:cNvSpPr>
              <a:spLocks/>
            </p:cNvSpPr>
            <p:nvPr/>
          </p:nvSpPr>
          <p:spPr bwMode="auto">
            <a:xfrm>
              <a:off x="2333"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0" name="Freeform 72"/>
            <p:cNvSpPr>
              <a:spLocks/>
            </p:cNvSpPr>
            <p:nvPr/>
          </p:nvSpPr>
          <p:spPr bwMode="auto">
            <a:xfrm>
              <a:off x="232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1" name="Freeform 73"/>
            <p:cNvSpPr>
              <a:spLocks/>
            </p:cNvSpPr>
            <p:nvPr/>
          </p:nvSpPr>
          <p:spPr bwMode="auto">
            <a:xfrm>
              <a:off x="2309"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2" name="Freeform 74"/>
            <p:cNvSpPr>
              <a:spLocks/>
            </p:cNvSpPr>
            <p:nvPr/>
          </p:nvSpPr>
          <p:spPr bwMode="auto">
            <a:xfrm>
              <a:off x="229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3" name="Freeform 75"/>
            <p:cNvSpPr>
              <a:spLocks/>
            </p:cNvSpPr>
            <p:nvPr/>
          </p:nvSpPr>
          <p:spPr bwMode="auto">
            <a:xfrm>
              <a:off x="228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4" name="Freeform 76"/>
            <p:cNvSpPr>
              <a:spLocks/>
            </p:cNvSpPr>
            <p:nvPr/>
          </p:nvSpPr>
          <p:spPr bwMode="auto">
            <a:xfrm>
              <a:off x="227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5" name="Freeform 77"/>
            <p:cNvSpPr>
              <a:spLocks/>
            </p:cNvSpPr>
            <p:nvPr/>
          </p:nvSpPr>
          <p:spPr bwMode="auto">
            <a:xfrm>
              <a:off x="226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6" name="Freeform 78"/>
            <p:cNvSpPr>
              <a:spLocks/>
            </p:cNvSpPr>
            <p:nvPr/>
          </p:nvSpPr>
          <p:spPr bwMode="auto">
            <a:xfrm>
              <a:off x="224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7" name="Freeform 79"/>
            <p:cNvSpPr>
              <a:spLocks/>
            </p:cNvSpPr>
            <p:nvPr/>
          </p:nvSpPr>
          <p:spPr bwMode="auto">
            <a:xfrm>
              <a:off x="223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8" name="Freeform 80"/>
            <p:cNvSpPr>
              <a:spLocks/>
            </p:cNvSpPr>
            <p:nvPr/>
          </p:nvSpPr>
          <p:spPr bwMode="auto">
            <a:xfrm>
              <a:off x="2226"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89" name="Freeform 81"/>
            <p:cNvSpPr>
              <a:spLocks/>
            </p:cNvSpPr>
            <p:nvPr/>
          </p:nvSpPr>
          <p:spPr bwMode="auto">
            <a:xfrm>
              <a:off x="221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0" name="Freeform 82"/>
            <p:cNvSpPr>
              <a:spLocks/>
            </p:cNvSpPr>
            <p:nvPr/>
          </p:nvSpPr>
          <p:spPr bwMode="auto">
            <a:xfrm>
              <a:off x="220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1" name="Freeform 83"/>
            <p:cNvSpPr>
              <a:spLocks/>
            </p:cNvSpPr>
            <p:nvPr/>
          </p:nvSpPr>
          <p:spPr bwMode="auto">
            <a:xfrm>
              <a:off x="219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2" name="Freeform 84"/>
            <p:cNvSpPr>
              <a:spLocks/>
            </p:cNvSpPr>
            <p:nvPr/>
          </p:nvSpPr>
          <p:spPr bwMode="auto">
            <a:xfrm>
              <a:off x="217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3" name="Freeform 85"/>
            <p:cNvSpPr>
              <a:spLocks/>
            </p:cNvSpPr>
            <p:nvPr/>
          </p:nvSpPr>
          <p:spPr bwMode="auto">
            <a:xfrm>
              <a:off x="216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4" name="Freeform 86"/>
            <p:cNvSpPr>
              <a:spLocks/>
            </p:cNvSpPr>
            <p:nvPr/>
          </p:nvSpPr>
          <p:spPr bwMode="auto">
            <a:xfrm>
              <a:off x="215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5" name="Freeform 87"/>
            <p:cNvSpPr>
              <a:spLocks/>
            </p:cNvSpPr>
            <p:nvPr/>
          </p:nvSpPr>
          <p:spPr bwMode="auto">
            <a:xfrm>
              <a:off x="2143"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96" name="Freeform 88"/>
            <p:cNvSpPr>
              <a:spLocks/>
            </p:cNvSpPr>
            <p:nvPr/>
          </p:nvSpPr>
          <p:spPr bwMode="auto">
            <a:xfrm>
              <a:off x="213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7" name="Freeform 89"/>
            <p:cNvSpPr>
              <a:spLocks/>
            </p:cNvSpPr>
            <p:nvPr/>
          </p:nvSpPr>
          <p:spPr bwMode="auto">
            <a:xfrm>
              <a:off x="211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8" name="Freeform 90"/>
            <p:cNvSpPr>
              <a:spLocks/>
            </p:cNvSpPr>
            <p:nvPr/>
          </p:nvSpPr>
          <p:spPr bwMode="auto">
            <a:xfrm>
              <a:off x="210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9" name="Freeform 91"/>
            <p:cNvSpPr>
              <a:spLocks/>
            </p:cNvSpPr>
            <p:nvPr/>
          </p:nvSpPr>
          <p:spPr bwMode="auto">
            <a:xfrm>
              <a:off x="2095" y="1313"/>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0" name="Freeform 92"/>
            <p:cNvSpPr>
              <a:spLocks/>
            </p:cNvSpPr>
            <p:nvPr/>
          </p:nvSpPr>
          <p:spPr bwMode="auto">
            <a:xfrm>
              <a:off x="208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1" name="Freeform 93"/>
            <p:cNvSpPr>
              <a:spLocks/>
            </p:cNvSpPr>
            <p:nvPr/>
          </p:nvSpPr>
          <p:spPr bwMode="auto">
            <a:xfrm>
              <a:off x="207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2" name="Freeform 94"/>
            <p:cNvSpPr>
              <a:spLocks/>
            </p:cNvSpPr>
            <p:nvPr/>
          </p:nvSpPr>
          <p:spPr bwMode="auto">
            <a:xfrm>
              <a:off x="206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3" name="Freeform 95"/>
            <p:cNvSpPr>
              <a:spLocks/>
            </p:cNvSpPr>
            <p:nvPr/>
          </p:nvSpPr>
          <p:spPr bwMode="auto">
            <a:xfrm>
              <a:off x="204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4" name="Freeform 96"/>
            <p:cNvSpPr>
              <a:spLocks/>
            </p:cNvSpPr>
            <p:nvPr/>
          </p:nvSpPr>
          <p:spPr bwMode="auto">
            <a:xfrm>
              <a:off x="203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5" name="Freeform 97"/>
            <p:cNvSpPr>
              <a:spLocks/>
            </p:cNvSpPr>
            <p:nvPr/>
          </p:nvSpPr>
          <p:spPr bwMode="auto">
            <a:xfrm>
              <a:off x="20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6" name="Freeform 98"/>
            <p:cNvSpPr>
              <a:spLocks/>
            </p:cNvSpPr>
            <p:nvPr/>
          </p:nvSpPr>
          <p:spPr bwMode="auto">
            <a:xfrm>
              <a:off x="2012" y="1313"/>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107" name="Freeform 99"/>
            <p:cNvSpPr>
              <a:spLocks/>
            </p:cNvSpPr>
            <p:nvPr/>
          </p:nvSpPr>
          <p:spPr bwMode="auto">
            <a:xfrm>
              <a:off x="20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8" name="Freeform 100"/>
            <p:cNvSpPr>
              <a:spLocks/>
            </p:cNvSpPr>
            <p:nvPr/>
          </p:nvSpPr>
          <p:spPr bwMode="auto">
            <a:xfrm>
              <a:off x="198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9" name="Freeform 101"/>
            <p:cNvSpPr>
              <a:spLocks/>
            </p:cNvSpPr>
            <p:nvPr/>
          </p:nvSpPr>
          <p:spPr bwMode="auto">
            <a:xfrm>
              <a:off x="197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0" name="Freeform 102"/>
            <p:cNvSpPr>
              <a:spLocks/>
            </p:cNvSpPr>
            <p:nvPr/>
          </p:nvSpPr>
          <p:spPr bwMode="auto">
            <a:xfrm>
              <a:off x="19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1" name="Freeform 103"/>
            <p:cNvSpPr>
              <a:spLocks/>
            </p:cNvSpPr>
            <p:nvPr/>
          </p:nvSpPr>
          <p:spPr bwMode="auto">
            <a:xfrm>
              <a:off x="19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113" name="Rectangle 105"/>
          <p:cNvSpPr>
            <a:spLocks noChangeArrowheads="1"/>
          </p:cNvSpPr>
          <p:nvPr/>
        </p:nvSpPr>
        <p:spPr bwMode="auto">
          <a:xfrm>
            <a:off x="6510338" y="3468688"/>
            <a:ext cx="1317625" cy="2255837"/>
          </a:xfrm>
          <a:prstGeom prst="rect">
            <a:avLst/>
          </a:prstGeom>
          <a:solidFill>
            <a:srgbClr val="FF9900"/>
          </a:solidFill>
          <a:ln w="9525">
            <a:solidFill>
              <a:srgbClr val="000000"/>
            </a:solidFill>
            <a:miter lim="800000"/>
            <a:headEnd/>
            <a:tailEnd/>
          </a:ln>
        </p:spPr>
        <p:txBody>
          <a:bodyPr/>
          <a:lstStyle/>
          <a:p>
            <a:endParaRPr lang="en-US"/>
          </a:p>
        </p:txBody>
      </p:sp>
      <p:sp>
        <p:nvSpPr>
          <p:cNvPr id="43114" name="Line 106"/>
          <p:cNvSpPr>
            <a:spLocks noChangeShapeType="1"/>
          </p:cNvSpPr>
          <p:nvPr/>
        </p:nvSpPr>
        <p:spPr bwMode="auto">
          <a:xfrm>
            <a:off x="5924550" y="4595813"/>
            <a:ext cx="585788" cy="1587"/>
          </a:xfrm>
          <a:prstGeom prst="line">
            <a:avLst/>
          </a:prstGeom>
          <a:noFill/>
          <a:ln w="9525">
            <a:solidFill>
              <a:srgbClr val="000000"/>
            </a:solidFill>
            <a:round/>
            <a:headEnd/>
            <a:tailEnd/>
          </a:ln>
        </p:spPr>
        <p:txBody>
          <a:bodyPr/>
          <a:lstStyle/>
          <a:p>
            <a:endParaRPr lang="en-US"/>
          </a:p>
        </p:txBody>
      </p:sp>
      <p:sp>
        <p:nvSpPr>
          <p:cNvPr id="43115" name="Freeform 107"/>
          <p:cNvSpPr>
            <a:spLocks/>
          </p:cNvSpPr>
          <p:nvPr/>
        </p:nvSpPr>
        <p:spPr bwMode="auto">
          <a:xfrm>
            <a:off x="7826375" y="4313238"/>
            <a:ext cx="512763" cy="493712"/>
          </a:xfrm>
          <a:custGeom>
            <a:avLst/>
            <a:gdLst/>
            <a:ahLst/>
            <a:cxnLst>
              <a:cxn ang="0">
                <a:pos x="498" y="0"/>
              </a:cxn>
              <a:cxn ang="0">
                <a:pos x="498" y="166"/>
              </a:cxn>
              <a:cxn ang="0">
                <a:pos x="0" y="166"/>
              </a:cxn>
              <a:cxn ang="0">
                <a:pos x="0" y="498"/>
              </a:cxn>
              <a:cxn ang="0">
                <a:pos x="498" y="498"/>
              </a:cxn>
              <a:cxn ang="0">
                <a:pos x="498" y="664"/>
              </a:cxn>
              <a:cxn ang="0">
                <a:pos x="664" y="332"/>
              </a:cxn>
              <a:cxn ang="0">
                <a:pos x="498" y="0"/>
              </a:cxn>
            </a:cxnLst>
            <a:rect l="0" t="0" r="r" b="b"/>
            <a:pathLst>
              <a:path w="664" h="664">
                <a:moveTo>
                  <a:pt x="498" y="0"/>
                </a:moveTo>
                <a:lnTo>
                  <a:pt x="498" y="166"/>
                </a:lnTo>
                <a:lnTo>
                  <a:pt x="0" y="166"/>
                </a:lnTo>
                <a:lnTo>
                  <a:pt x="0" y="498"/>
                </a:lnTo>
                <a:lnTo>
                  <a:pt x="498" y="498"/>
                </a:lnTo>
                <a:lnTo>
                  <a:pt x="498" y="664"/>
                </a:lnTo>
                <a:lnTo>
                  <a:pt x="664" y="332"/>
                </a:lnTo>
                <a:lnTo>
                  <a:pt x="498" y="0"/>
                </a:lnTo>
                <a:close/>
              </a:path>
            </a:pathLst>
          </a:custGeom>
          <a:solidFill>
            <a:srgbClr val="FFFF66"/>
          </a:solidFill>
          <a:ln w="9525">
            <a:solidFill>
              <a:srgbClr val="000000"/>
            </a:solidFill>
            <a:prstDash val="solid"/>
            <a:round/>
            <a:headEnd/>
            <a:tailEnd/>
          </a:ln>
        </p:spPr>
        <p:txBody>
          <a:bodyPr/>
          <a:lstStyle/>
          <a:p>
            <a:endParaRPr lang="en-US"/>
          </a:p>
        </p:txBody>
      </p:sp>
      <p:sp>
        <p:nvSpPr>
          <p:cNvPr id="43116" name="Rectangle 108"/>
          <p:cNvSpPr>
            <a:spLocks noChangeArrowheads="1"/>
          </p:cNvSpPr>
          <p:nvPr/>
        </p:nvSpPr>
        <p:spPr bwMode="auto">
          <a:xfrm>
            <a:off x="6583363" y="2587625"/>
            <a:ext cx="1244600" cy="790575"/>
          </a:xfrm>
          <a:prstGeom prst="rect">
            <a:avLst/>
          </a:prstGeom>
          <a:noFill/>
          <a:ln w="9525">
            <a:noFill/>
            <a:miter lim="800000"/>
            <a:headEnd/>
            <a:tailEnd/>
          </a:ln>
        </p:spPr>
        <p:txBody>
          <a:bodyPr/>
          <a:lstStyle/>
          <a:p>
            <a:endParaRPr lang="en-US"/>
          </a:p>
        </p:txBody>
      </p:sp>
      <p:sp>
        <p:nvSpPr>
          <p:cNvPr id="43117" name="Rectangle 109"/>
          <p:cNvSpPr>
            <a:spLocks noChangeArrowheads="1"/>
          </p:cNvSpPr>
          <p:nvPr/>
        </p:nvSpPr>
        <p:spPr bwMode="auto">
          <a:xfrm>
            <a:off x="7023100" y="2641600"/>
            <a:ext cx="37623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ADC</a:t>
            </a:r>
            <a:endParaRPr lang="en-GB"/>
          </a:p>
        </p:txBody>
      </p:sp>
      <p:sp>
        <p:nvSpPr>
          <p:cNvPr id="43118" name="Rectangle 110"/>
          <p:cNvSpPr>
            <a:spLocks noChangeArrowheads="1"/>
          </p:cNvSpPr>
          <p:nvPr/>
        </p:nvSpPr>
        <p:spPr bwMode="auto">
          <a:xfrm>
            <a:off x="6853238" y="2835275"/>
            <a:ext cx="733425"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Converts its</a:t>
            </a:r>
            <a:endParaRPr lang="en-GB"/>
          </a:p>
        </p:txBody>
      </p:sp>
      <p:sp>
        <p:nvSpPr>
          <p:cNvPr id="43119" name="Rectangle 111"/>
          <p:cNvSpPr>
            <a:spLocks noChangeArrowheads="1"/>
          </p:cNvSpPr>
          <p:nvPr/>
        </p:nvSpPr>
        <p:spPr bwMode="auto">
          <a:xfrm>
            <a:off x="6689725" y="3003550"/>
            <a:ext cx="487363" cy="182563"/>
          </a:xfrm>
          <a:prstGeom prst="rect">
            <a:avLst/>
          </a:prstGeom>
          <a:noFill/>
          <a:ln w="9525">
            <a:noFill/>
            <a:miter lim="800000"/>
            <a:headEnd/>
            <a:tailEnd/>
          </a:ln>
        </p:spPr>
        <p:txBody>
          <a:bodyPr wrap="none" lIns="0" tIns="0" rIns="0" bIns="0">
            <a:spAutoFit/>
          </a:bodyPr>
          <a:lstStyle/>
          <a:p>
            <a:r>
              <a:rPr lang="en-GB" sz="1200">
                <a:solidFill>
                  <a:srgbClr val="000000"/>
                </a:solidFill>
              </a:rPr>
              <a:t>Analog </a:t>
            </a:r>
            <a:endParaRPr lang="en-GB"/>
          </a:p>
        </p:txBody>
      </p:sp>
      <p:sp>
        <p:nvSpPr>
          <p:cNvPr id="43120" name="Rectangle 112"/>
          <p:cNvSpPr>
            <a:spLocks noChangeArrowheads="1"/>
          </p:cNvSpPr>
          <p:nvPr/>
        </p:nvSpPr>
        <p:spPr bwMode="auto">
          <a:xfrm>
            <a:off x="7158038" y="3003550"/>
            <a:ext cx="585787"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to a</a:t>
            </a:r>
            <a:endParaRPr lang="en-GB"/>
          </a:p>
        </p:txBody>
      </p:sp>
      <p:sp>
        <p:nvSpPr>
          <p:cNvPr id="43121" name="Rectangle 113"/>
          <p:cNvSpPr>
            <a:spLocks noChangeArrowheads="1"/>
          </p:cNvSpPr>
          <p:nvPr/>
        </p:nvSpPr>
        <p:spPr bwMode="auto">
          <a:xfrm>
            <a:off x="6778625" y="3173413"/>
            <a:ext cx="887413" cy="182562"/>
          </a:xfrm>
          <a:prstGeom prst="rect">
            <a:avLst/>
          </a:prstGeom>
          <a:noFill/>
          <a:ln w="9525">
            <a:noFill/>
            <a:miter lim="800000"/>
            <a:headEnd/>
            <a:tailEnd/>
          </a:ln>
        </p:spPr>
        <p:txBody>
          <a:bodyPr wrap="none" lIns="0" tIns="0" rIns="0" bIns="0">
            <a:spAutoFit/>
          </a:bodyPr>
          <a:lstStyle/>
          <a:p>
            <a:r>
              <a:rPr lang="en-GB" sz="1200">
                <a:solidFill>
                  <a:srgbClr val="000000"/>
                </a:solidFill>
              </a:rPr>
              <a:t>Digital Output</a:t>
            </a:r>
            <a:endParaRPr lang="en-GB"/>
          </a:p>
        </p:txBody>
      </p:sp>
      <p:sp>
        <p:nvSpPr>
          <p:cNvPr id="43122" name="Rectangle 114"/>
          <p:cNvSpPr>
            <a:spLocks noChangeArrowheads="1"/>
          </p:cNvSpPr>
          <p:nvPr/>
        </p:nvSpPr>
        <p:spPr bwMode="auto">
          <a:xfrm>
            <a:off x="5338763" y="4313238"/>
            <a:ext cx="735012" cy="565150"/>
          </a:xfrm>
          <a:prstGeom prst="rect">
            <a:avLst/>
          </a:prstGeom>
          <a:solidFill>
            <a:srgbClr val="FF9900"/>
          </a:solidFill>
          <a:ln w="9525">
            <a:solidFill>
              <a:srgbClr val="000000"/>
            </a:solidFill>
            <a:miter lim="800000"/>
            <a:headEnd/>
            <a:tailEnd/>
          </a:ln>
        </p:spPr>
        <p:txBody>
          <a:bodyPr/>
          <a:lstStyle/>
          <a:p>
            <a:endParaRPr lang="en-US"/>
          </a:p>
        </p:txBody>
      </p:sp>
      <p:sp>
        <p:nvSpPr>
          <p:cNvPr id="43123" name="Line 115"/>
          <p:cNvSpPr>
            <a:spLocks noChangeShapeType="1"/>
          </p:cNvSpPr>
          <p:nvPr/>
        </p:nvSpPr>
        <p:spPr bwMode="auto">
          <a:xfrm flipH="1">
            <a:off x="4900613" y="4595813"/>
            <a:ext cx="438150" cy="1587"/>
          </a:xfrm>
          <a:prstGeom prst="line">
            <a:avLst/>
          </a:prstGeom>
          <a:noFill/>
          <a:ln w="9525">
            <a:solidFill>
              <a:srgbClr val="000000"/>
            </a:solidFill>
            <a:round/>
            <a:headEnd/>
            <a:tailEnd/>
          </a:ln>
        </p:spPr>
        <p:txBody>
          <a:bodyPr/>
          <a:lstStyle/>
          <a:p>
            <a:endParaRPr lang="en-US"/>
          </a:p>
        </p:txBody>
      </p:sp>
      <p:sp>
        <p:nvSpPr>
          <p:cNvPr id="43124" name="Rectangle 116"/>
          <p:cNvSpPr>
            <a:spLocks noChangeArrowheads="1"/>
          </p:cNvSpPr>
          <p:nvPr/>
        </p:nvSpPr>
        <p:spPr bwMode="auto">
          <a:xfrm>
            <a:off x="5046663" y="3151188"/>
            <a:ext cx="1317625" cy="1128712"/>
          </a:xfrm>
          <a:prstGeom prst="rect">
            <a:avLst/>
          </a:prstGeom>
          <a:noFill/>
          <a:ln w="9525">
            <a:noFill/>
            <a:miter lim="800000"/>
            <a:headEnd/>
            <a:tailEnd/>
          </a:ln>
        </p:spPr>
        <p:txBody>
          <a:bodyPr/>
          <a:lstStyle/>
          <a:p>
            <a:endParaRPr lang="en-US"/>
          </a:p>
        </p:txBody>
      </p:sp>
      <p:sp>
        <p:nvSpPr>
          <p:cNvPr id="43125" name="Rectangle 117"/>
          <p:cNvSpPr>
            <a:spLocks noChangeArrowheads="1"/>
          </p:cNvSpPr>
          <p:nvPr/>
        </p:nvSpPr>
        <p:spPr bwMode="auto">
          <a:xfrm>
            <a:off x="5168900" y="3206750"/>
            <a:ext cx="111601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Sample &amp; Hold</a:t>
            </a:r>
            <a:endParaRPr lang="en-GB"/>
          </a:p>
        </p:txBody>
      </p:sp>
      <p:sp>
        <p:nvSpPr>
          <p:cNvPr id="43126" name="Rectangle 118"/>
          <p:cNvSpPr>
            <a:spLocks noChangeArrowheads="1"/>
          </p:cNvSpPr>
          <p:nvPr/>
        </p:nvSpPr>
        <p:spPr bwMode="auto">
          <a:xfrm>
            <a:off x="5199063" y="3400425"/>
            <a:ext cx="1052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Samples its input</a:t>
            </a:r>
            <a:endParaRPr lang="en-GB"/>
          </a:p>
        </p:txBody>
      </p:sp>
      <p:sp>
        <p:nvSpPr>
          <p:cNvPr id="43127" name="Rectangle 119"/>
          <p:cNvSpPr>
            <a:spLocks noChangeArrowheads="1"/>
          </p:cNvSpPr>
          <p:nvPr/>
        </p:nvSpPr>
        <p:spPr bwMode="auto">
          <a:xfrm>
            <a:off x="5208588" y="3568700"/>
            <a:ext cx="1030287"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and holds</a:t>
            </a:r>
            <a:endParaRPr lang="en-GB"/>
          </a:p>
        </p:txBody>
      </p:sp>
      <p:sp>
        <p:nvSpPr>
          <p:cNvPr id="43128" name="Rectangle 120"/>
          <p:cNvSpPr>
            <a:spLocks noChangeArrowheads="1"/>
          </p:cNvSpPr>
          <p:nvPr/>
        </p:nvSpPr>
        <p:spPr bwMode="auto">
          <a:xfrm>
            <a:off x="5210175" y="3736975"/>
            <a:ext cx="1028700" cy="182563"/>
          </a:xfrm>
          <a:prstGeom prst="rect">
            <a:avLst/>
          </a:prstGeom>
          <a:noFill/>
          <a:ln w="9525">
            <a:noFill/>
            <a:miter lim="800000"/>
            <a:headEnd/>
            <a:tailEnd/>
          </a:ln>
        </p:spPr>
        <p:txBody>
          <a:bodyPr wrap="none" lIns="0" tIns="0" rIns="0" bIns="0">
            <a:spAutoFit/>
          </a:bodyPr>
          <a:lstStyle/>
          <a:p>
            <a:r>
              <a:rPr lang="en-GB" sz="1200">
                <a:solidFill>
                  <a:srgbClr val="000000"/>
                </a:solidFill>
              </a:rPr>
              <a:t>that  voltage as a</a:t>
            </a:r>
            <a:endParaRPr lang="en-GB"/>
          </a:p>
        </p:txBody>
      </p:sp>
      <p:sp>
        <p:nvSpPr>
          <p:cNvPr id="43129" name="Rectangle 121"/>
          <p:cNvSpPr>
            <a:spLocks noChangeArrowheads="1"/>
          </p:cNvSpPr>
          <p:nvPr/>
        </p:nvSpPr>
        <p:spPr bwMode="auto">
          <a:xfrm>
            <a:off x="5181600" y="3906838"/>
            <a:ext cx="1092200" cy="182562"/>
          </a:xfrm>
          <a:prstGeom prst="rect">
            <a:avLst/>
          </a:prstGeom>
          <a:noFill/>
          <a:ln w="9525">
            <a:noFill/>
            <a:miter lim="800000"/>
            <a:headEnd/>
            <a:tailEnd/>
          </a:ln>
        </p:spPr>
        <p:txBody>
          <a:bodyPr wrap="none" lIns="0" tIns="0" rIns="0" bIns="0">
            <a:spAutoFit/>
          </a:bodyPr>
          <a:lstStyle/>
          <a:p>
            <a:r>
              <a:rPr lang="en-GB" sz="1200">
                <a:solidFill>
                  <a:srgbClr val="000000"/>
                </a:solidFill>
              </a:rPr>
              <a:t>steady value at its</a:t>
            </a:r>
            <a:endParaRPr lang="en-GB"/>
          </a:p>
        </p:txBody>
      </p:sp>
      <p:sp>
        <p:nvSpPr>
          <p:cNvPr id="43130" name="Rectangle 122"/>
          <p:cNvSpPr>
            <a:spLocks noChangeArrowheads="1"/>
          </p:cNvSpPr>
          <p:nvPr/>
        </p:nvSpPr>
        <p:spPr bwMode="auto">
          <a:xfrm>
            <a:off x="5518150" y="4075113"/>
            <a:ext cx="390525" cy="182562"/>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131" name="Oval 123"/>
          <p:cNvSpPr>
            <a:spLocks noChangeArrowheads="1"/>
          </p:cNvSpPr>
          <p:nvPr/>
        </p:nvSpPr>
        <p:spPr bwMode="auto">
          <a:xfrm>
            <a:off x="436563" y="4081463"/>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32" name="Line 124"/>
          <p:cNvSpPr>
            <a:spLocks noChangeShapeType="1"/>
          </p:cNvSpPr>
          <p:nvPr/>
        </p:nvSpPr>
        <p:spPr bwMode="auto">
          <a:xfrm>
            <a:off x="801688" y="4292600"/>
            <a:ext cx="439737" cy="1588"/>
          </a:xfrm>
          <a:prstGeom prst="line">
            <a:avLst/>
          </a:prstGeom>
          <a:noFill/>
          <a:ln w="9525">
            <a:solidFill>
              <a:srgbClr val="000000"/>
            </a:solidFill>
            <a:round/>
            <a:headEnd/>
            <a:tailEnd/>
          </a:ln>
        </p:spPr>
        <p:txBody>
          <a:bodyPr/>
          <a:lstStyle/>
          <a:p>
            <a:endParaRPr lang="en-US"/>
          </a:p>
        </p:txBody>
      </p:sp>
      <p:sp>
        <p:nvSpPr>
          <p:cNvPr id="43133" name="Line 125"/>
          <p:cNvSpPr>
            <a:spLocks noChangeShapeType="1"/>
          </p:cNvSpPr>
          <p:nvPr/>
        </p:nvSpPr>
        <p:spPr bwMode="auto">
          <a:xfrm>
            <a:off x="1971675" y="4292600"/>
            <a:ext cx="439738" cy="1588"/>
          </a:xfrm>
          <a:prstGeom prst="line">
            <a:avLst/>
          </a:prstGeom>
          <a:noFill/>
          <a:ln w="9525">
            <a:solidFill>
              <a:srgbClr val="000000"/>
            </a:solidFill>
            <a:round/>
            <a:headEnd/>
            <a:tailEnd/>
          </a:ln>
        </p:spPr>
        <p:txBody>
          <a:bodyPr/>
          <a:lstStyle/>
          <a:p>
            <a:endParaRPr lang="en-US"/>
          </a:p>
        </p:txBody>
      </p:sp>
      <p:sp>
        <p:nvSpPr>
          <p:cNvPr id="43134" name="Rectangle 126"/>
          <p:cNvSpPr>
            <a:spLocks noChangeArrowheads="1"/>
          </p:cNvSpPr>
          <p:nvPr/>
        </p:nvSpPr>
        <p:spPr bwMode="auto">
          <a:xfrm>
            <a:off x="2411413" y="4102100"/>
            <a:ext cx="733425" cy="423863"/>
          </a:xfrm>
          <a:prstGeom prst="rect">
            <a:avLst/>
          </a:prstGeom>
          <a:solidFill>
            <a:srgbClr val="FF9900"/>
          </a:solidFill>
          <a:ln w="9525">
            <a:solidFill>
              <a:srgbClr val="000000"/>
            </a:solidFill>
            <a:miter lim="800000"/>
            <a:headEnd/>
            <a:tailEnd/>
          </a:ln>
        </p:spPr>
        <p:txBody>
          <a:bodyPr/>
          <a:lstStyle/>
          <a:p>
            <a:endParaRPr lang="en-US"/>
          </a:p>
        </p:txBody>
      </p:sp>
      <p:grpSp>
        <p:nvGrpSpPr>
          <p:cNvPr id="3" name="Group 181"/>
          <p:cNvGrpSpPr>
            <a:grpSpLocks/>
          </p:cNvGrpSpPr>
          <p:nvPr/>
        </p:nvGrpSpPr>
        <p:grpSpPr bwMode="auto">
          <a:xfrm>
            <a:off x="3157538" y="4308475"/>
            <a:ext cx="977900" cy="9525"/>
            <a:chOff x="1956" y="1692"/>
            <a:chExt cx="634" cy="6"/>
          </a:xfrm>
        </p:grpSpPr>
        <p:sp>
          <p:nvSpPr>
            <p:cNvPr id="43135" name="Freeform 127"/>
            <p:cNvSpPr>
              <a:spLocks/>
            </p:cNvSpPr>
            <p:nvPr/>
          </p:nvSpPr>
          <p:spPr bwMode="auto">
            <a:xfrm>
              <a:off x="258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6" name="Freeform 128"/>
            <p:cNvSpPr>
              <a:spLocks/>
            </p:cNvSpPr>
            <p:nvPr/>
          </p:nvSpPr>
          <p:spPr bwMode="auto">
            <a:xfrm>
              <a:off x="257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7" name="Freeform 129"/>
            <p:cNvSpPr>
              <a:spLocks/>
            </p:cNvSpPr>
            <p:nvPr/>
          </p:nvSpPr>
          <p:spPr bwMode="auto">
            <a:xfrm>
              <a:off x="256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8" name="Freeform 130"/>
            <p:cNvSpPr>
              <a:spLocks/>
            </p:cNvSpPr>
            <p:nvPr/>
          </p:nvSpPr>
          <p:spPr bwMode="auto">
            <a:xfrm>
              <a:off x="254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9" name="Freeform 131"/>
            <p:cNvSpPr>
              <a:spLocks/>
            </p:cNvSpPr>
            <p:nvPr/>
          </p:nvSpPr>
          <p:spPr bwMode="auto">
            <a:xfrm>
              <a:off x="253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0" name="Freeform 132"/>
            <p:cNvSpPr>
              <a:spLocks/>
            </p:cNvSpPr>
            <p:nvPr/>
          </p:nvSpPr>
          <p:spPr bwMode="auto">
            <a:xfrm>
              <a:off x="252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1" name="Freeform 133"/>
            <p:cNvSpPr>
              <a:spLocks/>
            </p:cNvSpPr>
            <p:nvPr/>
          </p:nvSpPr>
          <p:spPr bwMode="auto">
            <a:xfrm>
              <a:off x="251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2" name="Freeform 134"/>
            <p:cNvSpPr>
              <a:spLocks/>
            </p:cNvSpPr>
            <p:nvPr/>
          </p:nvSpPr>
          <p:spPr bwMode="auto">
            <a:xfrm>
              <a:off x="250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3" name="Freeform 135"/>
            <p:cNvSpPr>
              <a:spLocks/>
            </p:cNvSpPr>
            <p:nvPr/>
          </p:nvSpPr>
          <p:spPr bwMode="auto">
            <a:xfrm>
              <a:off x="249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4" name="Freeform 136"/>
            <p:cNvSpPr>
              <a:spLocks/>
            </p:cNvSpPr>
            <p:nvPr/>
          </p:nvSpPr>
          <p:spPr bwMode="auto">
            <a:xfrm>
              <a:off x="2478"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5" name="Freeform 137"/>
            <p:cNvSpPr>
              <a:spLocks/>
            </p:cNvSpPr>
            <p:nvPr/>
          </p:nvSpPr>
          <p:spPr bwMode="auto">
            <a:xfrm>
              <a:off x="246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6" name="Freeform 138"/>
            <p:cNvSpPr>
              <a:spLocks/>
            </p:cNvSpPr>
            <p:nvPr/>
          </p:nvSpPr>
          <p:spPr bwMode="auto">
            <a:xfrm>
              <a:off x="245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7" name="Freeform 139"/>
            <p:cNvSpPr>
              <a:spLocks/>
            </p:cNvSpPr>
            <p:nvPr/>
          </p:nvSpPr>
          <p:spPr bwMode="auto">
            <a:xfrm>
              <a:off x="244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8" name="Freeform 140"/>
            <p:cNvSpPr>
              <a:spLocks/>
            </p:cNvSpPr>
            <p:nvPr/>
          </p:nvSpPr>
          <p:spPr bwMode="auto">
            <a:xfrm>
              <a:off x="243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9" name="Freeform 141"/>
            <p:cNvSpPr>
              <a:spLocks/>
            </p:cNvSpPr>
            <p:nvPr/>
          </p:nvSpPr>
          <p:spPr bwMode="auto">
            <a:xfrm>
              <a:off x="2419"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0" name="Freeform 142"/>
            <p:cNvSpPr>
              <a:spLocks/>
            </p:cNvSpPr>
            <p:nvPr/>
          </p:nvSpPr>
          <p:spPr bwMode="auto">
            <a:xfrm>
              <a:off x="240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1" name="Freeform 143"/>
            <p:cNvSpPr>
              <a:spLocks/>
            </p:cNvSpPr>
            <p:nvPr/>
          </p:nvSpPr>
          <p:spPr bwMode="auto">
            <a:xfrm>
              <a:off x="2395" y="1692"/>
              <a:ext cx="6" cy="6"/>
            </a:xfrm>
            <a:custGeom>
              <a:avLst/>
              <a:gdLst/>
              <a:ahLst/>
              <a:cxnLst>
                <a:cxn ang="0">
                  <a:pos x="7" y="11"/>
                </a:cxn>
                <a:cxn ang="0">
                  <a:pos x="7" y="9"/>
                </a:cxn>
                <a:cxn ang="0">
                  <a:pos x="9" y="7"/>
                </a:cxn>
                <a:cxn ang="0">
                  <a:pos x="11" y="5"/>
                </a:cxn>
                <a:cxn ang="0">
                  <a:pos x="11" y="5"/>
                </a:cxn>
                <a:cxn ang="0">
                  <a:pos x="9" y="3"/>
                </a:cxn>
                <a:cxn ang="0">
                  <a:pos x="7"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7" y="11"/>
                </a:cxn>
              </a:cxnLst>
              <a:rect l="0" t="0" r="r" b="b"/>
              <a:pathLst>
                <a:path w="11" h="11">
                  <a:moveTo>
                    <a:pt x="7" y="11"/>
                  </a:moveTo>
                  <a:lnTo>
                    <a:pt x="7" y="9"/>
                  </a:lnTo>
                  <a:lnTo>
                    <a:pt x="9" y="7"/>
                  </a:lnTo>
                  <a:lnTo>
                    <a:pt x="11" y="5"/>
                  </a:lnTo>
                  <a:lnTo>
                    <a:pt x="11" y="5"/>
                  </a:lnTo>
                  <a:lnTo>
                    <a:pt x="9" y="3"/>
                  </a:lnTo>
                  <a:lnTo>
                    <a:pt x="7" y="1"/>
                  </a:lnTo>
                  <a:lnTo>
                    <a:pt x="6" y="0"/>
                  </a:lnTo>
                  <a:lnTo>
                    <a:pt x="6" y="0"/>
                  </a:lnTo>
                  <a:lnTo>
                    <a:pt x="4" y="0"/>
                  </a:lnTo>
                  <a:lnTo>
                    <a:pt x="2" y="1"/>
                  </a:lnTo>
                  <a:lnTo>
                    <a:pt x="0" y="3"/>
                  </a:lnTo>
                  <a:lnTo>
                    <a:pt x="0" y="5"/>
                  </a:lnTo>
                  <a:lnTo>
                    <a:pt x="0" y="7"/>
                  </a:lnTo>
                  <a:lnTo>
                    <a:pt x="0" y="9"/>
                  </a:lnTo>
                  <a:lnTo>
                    <a:pt x="2" y="11"/>
                  </a:lnTo>
                  <a:lnTo>
                    <a:pt x="4" y="11"/>
                  </a:lnTo>
                  <a:lnTo>
                    <a:pt x="6" y="11"/>
                  </a:lnTo>
                  <a:lnTo>
                    <a:pt x="7" y="11"/>
                  </a:lnTo>
                  <a:close/>
                </a:path>
              </a:pathLst>
            </a:custGeom>
            <a:solidFill>
              <a:srgbClr val="000000"/>
            </a:solidFill>
            <a:ln w="9525">
              <a:noFill/>
              <a:round/>
              <a:headEnd/>
              <a:tailEnd/>
            </a:ln>
          </p:spPr>
          <p:txBody>
            <a:bodyPr/>
            <a:lstStyle/>
            <a:p>
              <a:endParaRPr lang="en-US"/>
            </a:p>
          </p:txBody>
        </p:sp>
        <p:sp>
          <p:nvSpPr>
            <p:cNvPr id="43152" name="Freeform 144"/>
            <p:cNvSpPr>
              <a:spLocks/>
            </p:cNvSpPr>
            <p:nvPr/>
          </p:nvSpPr>
          <p:spPr bwMode="auto">
            <a:xfrm>
              <a:off x="238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3" name="Freeform 145"/>
            <p:cNvSpPr>
              <a:spLocks/>
            </p:cNvSpPr>
            <p:nvPr/>
          </p:nvSpPr>
          <p:spPr bwMode="auto">
            <a:xfrm>
              <a:off x="237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4" name="Freeform 146"/>
            <p:cNvSpPr>
              <a:spLocks/>
            </p:cNvSpPr>
            <p:nvPr/>
          </p:nvSpPr>
          <p:spPr bwMode="auto">
            <a:xfrm>
              <a:off x="235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5" name="Freeform 147"/>
            <p:cNvSpPr>
              <a:spLocks/>
            </p:cNvSpPr>
            <p:nvPr/>
          </p:nvSpPr>
          <p:spPr bwMode="auto">
            <a:xfrm>
              <a:off x="234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6" name="Freeform 148"/>
            <p:cNvSpPr>
              <a:spLocks/>
            </p:cNvSpPr>
            <p:nvPr/>
          </p:nvSpPr>
          <p:spPr bwMode="auto">
            <a:xfrm>
              <a:off x="233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7" name="Freeform 149"/>
            <p:cNvSpPr>
              <a:spLocks/>
            </p:cNvSpPr>
            <p:nvPr/>
          </p:nvSpPr>
          <p:spPr bwMode="auto">
            <a:xfrm>
              <a:off x="232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8" name="Freeform 150"/>
            <p:cNvSpPr>
              <a:spLocks/>
            </p:cNvSpPr>
            <p:nvPr/>
          </p:nvSpPr>
          <p:spPr bwMode="auto">
            <a:xfrm>
              <a:off x="2312"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2" y="1"/>
                </a:cxn>
                <a:cxn ang="0">
                  <a:pos x="0" y="3"/>
                </a:cxn>
                <a:cxn ang="0">
                  <a:pos x="0" y="5"/>
                </a:cxn>
                <a:cxn ang="0">
                  <a:pos x="0" y="7"/>
                </a:cxn>
                <a:cxn ang="0">
                  <a:pos x="0" y="9"/>
                </a:cxn>
                <a:cxn ang="0">
                  <a:pos x="2"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2" y="1"/>
                  </a:lnTo>
                  <a:lnTo>
                    <a:pt x="0" y="3"/>
                  </a:lnTo>
                  <a:lnTo>
                    <a:pt x="0" y="5"/>
                  </a:lnTo>
                  <a:lnTo>
                    <a:pt x="0" y="7"/>
                  </a:lnTo>
                  <a:lnTo>
                    <a:pt x="0" y="9"/>
                  </a:lnTo>
                  <a:lnTo>
                    <a:pt x="2"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59" name="Freeform 151"/>
            <p:cNvSpPr>
              <a:spLocks/>
            </p:cNvSpPr>
            <p:nvPr/>
          </p:nvSpPr>
          <p:spPr bwMode="auto">
            <a:xfrm>
              <a:off x="230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0" name="Freeform 152"/>
            <p:cNvSpPr>
              <a:spLocks/>
            </p:cNvSpPr>
            <p:nvPr/>
          </p:nvSpPr>
          <p:spPr bwMode="auto">
            <a:xfrm>
              <a:off x="228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1" name="Freeform 153"/>
            <p:cNvSpPr>
              <a:spLocks/>
            </p:cNvSpPr>
            <p:nvPr/>
          </p:nvSpPr>
          <p:spPr bwMode="auto">
            <a:xfrm>
              <a:off x="227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2" name="Freeform 154"/>
            <p:cNvSpPr>
              <a:spLocks/>
            </p:cNvSpPr>
            <p:nvPr/>
          </p:nvSpPr>
          <p:spPr bwMode="auto">
            <a:xfrm>
              <a:off x="226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3" name="Freeform 155"/>
            <p:cNvSpPr>
              <a:spLocks/>
            </p:cNvSpPr>
            <p:nvPr/>
          </p:nvSpPr>
          <p:spPr bwMode="auto">
            <a:xfrm>
              <a:off x="225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4" name="Freeform 156"/>
            <p:cNvSpPr>
              <a:spLocks/>
            </p:cNvSpPr>
            <p:nvPr/>
          </p:nvSpPr>
          <p:spPr bwMode="auto">
            <a:xfrm>
              <a:off x="224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5" name="Freeform 157"/>
            <p:cNvSpPr>
              <a:spLocks/>
            </p:cNvSpPr>
            <p:nvPr/>
          </p:nvSpPr>
          <p:spPr bwMode="auto">
            <a:xfrm>
              <a:off x="222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6" name="Freeform 158"/>
            <p:cNvSpPr>
              <a:spLocks/>
            </p:cNvSpPr>
            <p:nvPr/>
          </p:nvSpPr>
          <p:spPr bwMode="auto">
            <a:xfrm>
              <a:off x="221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7" name="Freeform 159"/>
            <p:cNvSpPr>
              <a:spLocks/>
            </p:cNvSpPr>
            <p:nvPr/>
          </p:nvSpPr>
          <p:spPr bwMode="auto">
            <a:xfrm>
              <a:off x="220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8" name="Freeform 160"/>
            <p:cNvSpPr>
              <a:spLocks/>
            </p:cNvSpPr>
            <p:nvPr/>
          </p:nvSpPr>
          <p:spPr bwMode="auto">
            <a:xfrm>
              <a:off x="219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9" name="Freeform 161"/>
            <p:cNvSpPr>
              <a:spLocks/>
            </p:cNvSpPr>
            <p:nvPr/>
          </p:nvSpPr>
          <p:spPr bwMode="auto">
            <a:xfrm>
              <a:off x="2181"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0" name="Freeform 162"/>
            <p:cNvSpPr>
              <a:spLocks/>
            </p:cNvSpPr>
            <p:nvPr/>
          </p:nvSpPr>
          <p:spPr bwMode="auto">
            <a:xfrm>
              <a:off x="216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1" name="Freeform 163"/>
            <p:cNvSpPr>
              <a:spLocks/>
            </p:cNvSpPr>
            <p:nvPr/>
          </p:nvSpPr>
          <p:spPr bwMode="auto">
            <a:xfrm>
              <a:off x="215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2" name="Freeform 164"/>
            <p:cNvSpPr>
              <a:spLocks/>
            </p:cNvSpPr>
            <p:nvPr/>
          </p:nvSpPr>
          <p:spPr bwMode="auto">
            <a:xfrm>
              <a:off x="214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3" name="Freeform 165"/>
            <p:cNvSpPr>
              <a:spLocks/>
            </p:cNvSpPr>
            <p:nvPr/>
          </p:nvSpPr>
          <p:spPr bwMode="auto">
            <a:xfrm>
              <a:off x="213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4" name="Freeform 166"/>
            <p:cNvSpPr>
              <a:spLocks/>
            </p:cNvSpPr>
            <p:nvPr/>
          </p:nvSpPr>
          <p:spPr bwMode="auto">
            <a:xfrm>
              <a:off x="212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5" name="Freeform 167"/>
            <p:cNvSpPr>
              <a:spLocks/>
            </p:cNvSpPr>
            <p:nvPr/>
          </p:nvSpPr>
          <p:spPr bwMode="auto">
            <a:xfrm>
              <a:off x="211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6" name="Freeform 168"/>
            <p:cNvSpPr>
              <a:spLocks/>
            </p:cNvSpPr>
            <p:nvPr/>
          </p:nvSpPr>
          <p:spPr bwMode="auto">
            <a:xfrm>
              <a:off x="2098"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4" y="0"/>
                </a:cxn>
                <a:cxn ang="0">
                  <a:pos x="2" y="1"/>
                </a:cxn>
                <a:cxn ang="0">
                  <a:pos x="0" y="3"/>
                </a:cxn>
                <a:cxn ang="0">
                  <a:pos x="0" y="5"/>
                </a:cxn>
                <a:cxn ang="0">
                  <a:pos x="0" y="7"/>
                </a:cxn>
                <a:cxn ang="0">
                  <a:pos x="0" y="9"/>
                </a:cxn>
                <a:cxn ang="0">
                  <a:pos x="2" y="11"/>
                </a:cxn>
                <a:cxn ang="0">
                  <a:pos x="4"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4" y="0"/>
                  </a:lnTo>
                  <a:lnTo>
                    <a:pt x="2" y="1"/>
                  </a:lnTo>
                  <a:lnTo>
                    <a:pt x="0" y="3"/>
                  </a:lnTo>
                  <a:lnTo>
                    <a:pt x="0" y="5"/>
                  </a:lnTo>
                  <a:lnTo>
                    <a:pt x="0" y="7"/>
                  </a:lnTo>
                  <a:lnTo>
                    <a:pt x="0" y="9"/>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sp>
          <p:nvSpPr>
            <p:cNvPr id="43177" name="Freeform 169"/>
            <p:cNvSpPr>
              <a:spLocks/>
            </p:cNvSpPr>
            <p:nvPr/>
          </p:nvSpPr>
          <p:spPr bwMode="auto">
            <a:xfrm>
              <a:off x="208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8" name="Freeform 170"/>
            <p:cNvSpPr>
              <a:spLocks/>
            </p:cNvSpPr>
            <p:nvPr/>
          </p:nvSpPr>
          <p:spPr bwMode="auto">
            <a:xfrm>
              <a:off x="207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9" name="Freeform 171"/>
            <p:cNvSpPr>
              <a:spLocks/>
            </p:cNvSpPr>
            <p:nvPr/>
          </p:nvSpPr>
          <p:spPr bwMode="auto">
            <a:xfrm>
              <a:off x="206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0" name="Freeform 172"/>
            <p:cNvSpPr>
              <a:spLocks/>
            </p:cNvSpPr>
            <p:nvPr/>
          </p:nvSpPr>
          <p:spPr bwMode="auto">
            <a:xfrm>
              <a:off x="205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1" name="Freeform 173"/>
            <p:cNvSpPr>
              <a:spLocks/>
            </p:cNvSpPr>
            <p:nvPr/>
          </p:nvSpPr>
          <p:spPr bwMode="auto">
            <a:xfrm>
              <a:off x="203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2" name="Freeform 174"/>
            <p:cNvSpPr>
              <a:spLocks/>
            </p:cNvSpPr>
            <p:nvPr/>
          </p:nvSpPr>
          <p:spPr bwMode="auto">
            <a:xfrm>
              <a:off x="202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3" name="Freeform 175"/>
            <p:cNvSpPr>
              <a:spLocks/>
            </p:cNvSpPr>
            <p:nvPr/>
          </p:nvSpPr>
          <p:spPr bwMode="auto">
            <a:xfrm>
              <a:off x="2015"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1" y="1"/>
                </a:cxn>
                <a:cxn ang="0">
                  <a:pos x="0" y="3"/>
                </a:cxn>
                <a:cxn ang="0">
                  <a:pos x="0" y="5"/>
                </a:cxn>
                <a:cxn ang="0">
                  <a:pos x="0" y="7"/>
                </a:cxn>
                <a:cxn ang="0">
                  <a:pos x="0" y="9"/>
                </a:cxn>
                <a:cxn ang="0">
                  <a:pos x="1"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1" y="1"/>
                  </a:lnTo>
                  <a:lnTo>
                    <a:pt x="0" y="3"/>
                  </a:lnTo>
                  <a:lnTo>
                    <a:pt x="0" y="5"/>
                  </a:lnTo>
                  <a:lnTo>
                    <a:pt x="0" y="7"/>
                  </a:lnTo>
                  <a:lnTo>
                    <a:pt x="0" y="9"/>
                  </a:lnTo>
                  <a:lnTo>
                    <a:pt x="1"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84" name="Freeform 176"/>
            <p:cNvSpPr>
              <a:spLocks/>
            </p:cNvSpPr>
            <p:nvPr/>
          </p:nvSpPr>
          <p:spPr bwMode="auto">
            <a:xfrm>
              <a:off x="200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5" name="Freeform 177"/>
            <p:cNvSpPr>
              <a:spLocks/>
            </p:cNvSpPr>
            <p:nvPr/>
          </p:nvSpPr>
          <p:spPr bwMode="auto">
            <a:xfrm>
              <a:off x="199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6" name="Freeform 178"/>
            <p:cNvSpPr>
              <a:spLocks/>
            </p:cNvSpPr>
            <p:nvPr/>
          </p:nvSpPr>
          <p:spPr bwMode="auto">
            <a:xfrm>
              <a:off x="198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7" name="Freeform 179"/>
            <p:cNvSpPr>
              <a:spLocks/>
            </p:cNvSpPr>
            <p:nvPr/>
          </p:nvSpPr>
          <p:spPr bwMode="auto">
            <a:xfrm>
              <a:off x="1968" y="1692"/>
              <a:ext cx="6" cy="6"/>
            </a:xfrm>
            <a:custGeom>
              <a:avLst/>
              <a:gdLst/>
              <a:ahLst/>
              <a:cxnLst>
                <a:cxn ang="0">
                  <a:pos x="8" y="11"/>
                </a:cxn>
                <a:cxn ang="0">
                  <a:pos x="8" y="9"/>
                </a:cxn>
                <a:cxn ang="0">
                  <a:pos x="10" y="7"/>
                </a:cxn>
                <a:cxn ang="0">
                  <a:pos x="11" y="5"/>
                </a:cxn>
                <a:cxn ang="0">
                  <a:pos x="11"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10" y="7"/>
                  </a:lnTo>
                  <a:lnTo>
                    <a:pt x="11" y="5"/>
                  </a:lnTo>
                  <a:lnTo>
                    <a:pt x="11"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8" name="Freeform 180"/>
            <p:cNvSpPr>
              <a:spLocks/>
            </p:cNvSpPr>
            <p:nvPr/>
          </p:nvSpPr>
          <p:spPr bwMode="auto">
            <a:xfrm>
              <a:off x="195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grpSp>
      <p:sp>
        <p:nvSpPr>
          <p:cNvPr id="43190" name="Oval 182"/>
          <p:cNvSpPr>
            <a:spLocks noChangeArrowheads="1"/>
          </p:cNvSpPr>
          <p:nvPr/>
        </p:nvSpPr>
        <p:spPr bwMode="auto">
          <a:xfrm>
            <a:off x="436563" y="4645025"/>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91" name="Line 183"/>
          <p:cNvSpPr>
            <a:spLocks noChangeShapeType="1"/>
          </p:cNvSpPr>
          <p:nvPr/>
        </p:nvSpPr>
        <p:spPr bwMode="auto">
          <a:xfrm>
            <a:off x="801688" y="4857750"/>
            <a:ext cx="439737" cy="1588"/>
          </a:xfrm>
          <a:prstGeom prst="line">
            <a:avLst/>
          </a:prstGeom>
          <a:noFill/>
          <a:ln w="9525">
            <a:solidFill>
              <a:srgbClr val="000000"/>
            </a:solidFill>
            <a:round/>
            <a:headEnd/>
            <a:tailEnd/>
          </a:ln>
        </p:spPr>
        <p:txBody>
          <a:bodyPr/>
          <a:lstStyle/>
          <a:p>
            <a:endParaRPr lang="en-US"/>
          </a:p>
        </p:txBody>
      </p:sp>
      <p:sp>
        <p:nvSpPr>
          <p:cNvPr id="43192" name="Line 184"/>
          <p:cNvSpPr>
            <a:spLocks noChangeShapeType="1"/>
          </p:cNvSpPr>
          <p:nvPr/>
        </p:nvSpPr>
        <p:spPr bwMode="auto">
          <a:xfrm>
            <a:off x="1971675" y="4857750"/>
            <a:ext cx="439738" cy="1588"/>
          </a:xfrm>
          <a:prstGeom prst="line">
            <a:avLst/>
          </a:prstGeom>
          <a:noFill/>
          <a:ln w="9525">
            <a:solidFill>
              <a:srgbClr val="000000"/>
            </a:solidFill>
            <a:round/>
            <a:headEnd/>
            <a:tailEnd/>
          </a:ln>
        </p:spPr>
        <p:txBody>
          <a:bodyPr/>
          <a:lstStyle/>
          <a:p>
            <a:endParaRPr lang="en-US"/>
          </a:p>
        </p:txBody>
      </p:sp>
      <p:sp>
        <p:nvSpPr>
          <p:cNvPr id="43193" name="Rectangle 185"/>
          <p:cNvSpPr>
            <a:spLocks noChangeArrowheads="1"/>
          </p:cNvSpPr>
          <p:nvPr/>
        </p:nvSpPr>
        <p:spPr bwMode="auto">
          <a:xfrm>
            <a:off x="2411413" y="4665663"/>
            <a:ext cx="733425" cy="423862"/>
          </a:xfrm>
          <a:prstGeom prst="rect">
            <a:avLst/>
          </a:prstGeom>
          <a:solidFill>
            <a:srgbClr val="FF9900"/>
          </a:solidFill>
          <a:ln w="9525">
            <a:solidFill>
              <a:srgbClr val="000000"/>
            </a:solidFill>
            <a:miter lim="800000"/>
            <a:headEnd/>
            <a:tailEnd/>
          </a:ln>
        </p:spPr>
        <p:txBody>
          <a:bodyPr/>
          <a:lstStyle/>
          <a:p>
            <a:endParaRPr lang="en-US"/>
          </a:p>
        </p:txBody>
      </p:sp>
      <p:grpSp>
        <p:nvGrpSpPr>
          <p:cNvPr id="4" name="Group 241"/>
          <p:cNvGrpSpPr>
            <a:grpSpLocks/>
          </p:cNvGrpSpPr>
          <p:nvPr/>
        </p:nvGrpSpPr>
        <p:grpSpPr bwMode="auto">
          <a:xfrm>
            <a:off x="3160713" y="4872038"/>
            <a:ext cx="996950" cy="9525"/>
            <a:chOff x="1958" y="2071"/>
            <a:chExt cx="646" cy="6"/>
          </a:xfrm>
        </p:grpSpPr>
        <p:sp>
          <p:nvSpPr>
            <p:cNvPr id="43194" name="Freeform 186"/>
            <p:cNvSpPr>
              <a:spLocks/>
            </p:cNvSpPr>
            <p:nvPr/>
          </p:nvSpPr>
          <p:spPr bwMode="auto">
            <a:xfrm>
              <a:off x="259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5" name="Freeform 187"/>
            <p:cNvSpPr>
              <a:spLocks/>
            </p:cNvSpPr>
            <p:nvPr/>
          </p:nvSpPr>
          <p:spPr bwMode="auto">
            <a:xfrm>
              <a:off x="258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6" name="Freeform 188"/>
            <p:cNvSpPr>
              <a:spLocks/>
            </p:cNvSpPr>
            <p:nvPr/>
          </p:nvSpPr>
          <p:spPr bwMode="auto">
            <a:xfrm>
              <a:off x="257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7" name="Freeform 189"/>
            <p:cNvSpPr>
              <a:spLocks/>
            </p:cNvSpPr>
            <p:nvPr/>
          </p:nvSpPr>
          <p:spPr bwMode="auto">
            <a:xfrm>
              <a:off x="2563"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8" name="Freeform 190"/>
            <p:cNvSpPr>
              <a:spLocks/>
            </p:cNvSpPr>
            <p:nvPr/>
          </p:nvSpPr>
          <p:spPr bwMode="auto">
            <a:xfrm>
              <a:off x="255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9" name="Freeform 191"/>
            <p:cNvSpPr>
              <a:spLocks/>
            </p:cNvSpPr>
            <p:nvPr/>
          </p:nvSpPr>
          <p:spPr bwMode="auto">
            <a:xfrm>
              <a:off x="253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0" name="Freeform 192"/>
            <p:cNvSpPr>
              <a:spLocks/>
            </p:cNvSpPr>
            <p:nvPr/>
          </p:nvSpPr>
          <p:spPr bwMode="auto">
            <a:xfrm>
              <a:off x="252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1" name="Freeform 193"/>
            <p:cNvSpPr>
              <a:spLocks/>
            </p:cNvSpPr>
            <p:nvPr/>
          </p:nvSpPr>
          <p:spPr bwMode="auto">
            <a:xfrm>
              <a:off x="251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2" name="Freeform 194"/>
            <p:cNvSpPr>
              <a:spLocks/>
            </p:cNvSpPr>
            <p:nvPr/>
          </p:nvSpPr>
          <p:spPr bwMode="auto">
            <a:xfrm>
              <a:off x="250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3" name="Freeform 195"/>
            <p:cNvSpPr>
              <a:spLocks/>
            </p:cNvSpPr>
            <p:nvPr/>
          </p:nvSpPr>
          <p:spPr bwMode="auto">
            <a:xfrm>
              <a:off x="249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4" name="Freeform 196"/>
            <p:cNvSpPr>
              <a:spLocks/>
            </p:cNvSpPr>
            <p:nvPr/>
          </p:nvSpPr>
          <p:spPr bwMode="auto">
            <a:xfrm>
              <a:off x="248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05" name="Freeform 197"/>
            <p:cNvSpPr>
              <a:spLocks/>
            </p:cNvSpPr>
            <p:nvPr/>
          </p:nvSpPr>
          <p:spPr bwMode="auto">
            <a:xfrm>
              <a:off x="246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6" name="Freeform 198"/>
            <p:cNvSpPr>
              <a:spLocks/>
            </p:cNvSpPr>
            <p:nvPr/>
          </p:nvSpPr>
          <p:spPr bwMode="auto">
            <a:xfrm>
              <a:off x="245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7" name="Freeform 199"/>
            <p:cNvSpPr>
              <a:spLocks/>
            </p:cNvSpPr>
            <p:nvPr/>
          </p:nvSpPr>
          <p:spPr bwMode="auto">
            <a:xfrm>
              <a:off x="244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8" name="Freeform 200"/>
            <p:cNvSpPr>
              <a:spLocks/>
            </p:cNvSpPr>
            <p:nvPr/>
          </p:nvSpPr>
          <p:spPr bwMode="auto">
            <a:xfrm>
              <a:off x="243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9" name="Freeform 201"/>
            <p:cNvSpPr>
              <a:spLocks/>
            </p:cNvSpPr>
            <p:nvPr/>
          </p:nvSpPr>
          <p:spPr bwMode="auto">
            <a:xfrm>
              <a:off x="242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0" name="Freeform 202"/>
            <p:cNvSpPr>
              <a:spLocks/>
            </p:cNvSpPr>
            <p:nvPr/>
          </p:nvSpPr>
          <p:spPr bwMode="auto">
            <a:xfrm>
              <a:off x="240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1" name="Freeform 203"/>
            <p:cNvSpPr>
              <a:spLocks/>
            </p:cNvSpPr>
            <p:nvPr/>
          </p:nvSpPr>
          <p:spPr bwMode="auto">
            <a:xfrm>
              <a:off x="2397"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12" name="Freeform 204"/>
            <p:cNvSpPr>
              <a:spLocks/>
            </p:cNvSpPr>
            <p:nvPr/>
          </p:nvSpPr>
          <p:spPr bwMode="auto">
            <a:xfrm>
              <a:off x="238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3" name="Freeform 205"/>
            <p:cNvSpPr>
              <a:spLocks/>
            </p:cNvSpPr>
            <p:nvPr/>
          </p:nvSpPr>
          <p:spPr bwMode="auto">
            <a:xfrm>
              <a:off x="237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4" name="Freeform 206"/>
            <p:cNvSpPr>
              <a:spLocks/>
            </p:cNvSpPr>
            <p:nvPr/>
          </p:nvSpPr>
          <p:spPr bwMode="auto">
            <a:xfrm>
              <a:off x="236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5" name="Freeform 207"/>
            <p:cNvSpPr>
              <a:spLocks/>
            </p:cNvSpPr>
            <p:nvPr/>
          </p:nvSpPr>
          <p:spPr bwMode="auto">
            <a:xfrm>
              <a:off x="234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6" name="Freeform 208"/>
            <p:cNvSpPr>
              <a:spLocks/>
            </p:cNvSpPr>
            <p:nvPr/>
          </p:nvSpPr>
          <p:spPr bwMode="auto">
            <a:xfrm>
              <a:off x="233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7" name="Freeform 209"/>
            <p:cNvSpPr>
              <a:spLocks/>
            </p:cNvSpPr>
            <p:nvPr/>
          </p:nvSpPr>
          <p:spPr bwMode="auto">
            <a:xfrm>
              <a:off x="232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8" name="Freeform 210"/>
            <p:cNvSpPr>
              <a:spLocks/>
            </p:cNvSpPr>
            <p:nvPr/>
          </p:nvSpPr>
          <p:spPr bwMode="auto">
            <a:xfrm>
              <a:off x="231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9" name="Freeform 211"/>
            <p:cNvSpPr>
              <a:spLocks/>
            </p:cNvSpPr>
            <p:nvPr/>
          </p:nvSpPr>
          <p:spPr bwMode="auto">
            <a:xfrm>
              <a:off x="230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0" name="Freeform 212"/>
            <p:cNvSpPr>
              <a:spLocks/>
            </p:cNvSpPr>
            <p:nvPr/>
          </p:nvSpPr>
          <p:spPr bwMode="auto">
            <a:xfrm>
              <a:off x="229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1" name="Freeform 213"/>
            <p:cNvSpPr>
              <a:spLocks/>
            </p:cNvSpPr>
            <p:nvPr/>
          </p:nvSpPr>
          <p:spPr bwMode="auto">
            <a:xfrm>
              <a:off x="227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2" name="Freeform 214"/>
            <p:cNvSpPr>
              <a:spLocks/>
            </p:cNvSpPr>
            <p:nvPr/>
          </p:nvSpPr>
          <p:spPr bwMode="auto">
            <a:xfrm>
              <a:off x="2266"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3" name="Freeform 215"/>
            <p:cNvSpPr>
              <a:spLocks/>
            </p:cNvSpPr>
            <p:nvPr/>
          </p:nvSpPr>
          <p:spPr bwMode="auto">
            <a:xfrm>
              <a:off x="225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4" name="Freeform 216"/>
            <p:cNvSpPr>
              <a:spLocks/>
            </p:cNvSpPr>
            <p:nvPr/>
          </p:nvSpPr>
          <p:spPr bwMode="auto">
            <a:xfrm>
              <a:off x="224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5" name="Freeform 217"/>
            <p:cNvSpPr>
              <a:spLocks/>
            </p:cNvSpPr>
            <p:nvPr/>
          </p:nvSpPr>
          <p:spPr bwMode="auto">
            <a:xfrm>
              <a:off x="223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6" name="Freeform 218"/>
            <p:cNvSpPr>
              <a:spLocks/>
            </p:cNvSpPr>
            <p:nvPr/>
          </p:nvSpPr>
          <p:spPr bwMode="auto">
            <a:xfrm>
              <a:off x="221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7" name="Freeform 219"/>
            <p:cNvSpPr>
              <a:spLocks/>
            </p:cNvSpPr>
            <p:nvPr/>
          </p:nvSpPr>
          <p:spPr bwMode="auto">
            <a:xfrm>
              <a:off x="220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8" name="Freeform 220"/>
            <p:cNvSpPr>
              <a:spLocks/>
            </p:cNvSpPr>
            <p:nvPr/>
          </p:nvSpPr>
          <p:spPr bwMode="auto">
            <a:xfrm>
              <a:off x="219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9" name="Freeform 221"/>
            <p:cNvSpPr>
              <a:spLocks/>
            </p:cNvSpPr>
            <p:nvPr/>
          </p:nvSpPr>
          <p:spPr bwMode="auto">
            <a:xfrm>
              <a:off x="2183"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30" name="Freeform 222"/>
            <p:cNvSpPr>
              <a:spLocks/>
            </p:cNvSpPr>
            <p:nvPr/>
          </p:nvSpPr>
          <p:spPr bwMode="auto">
            <a:xfrm>
              <a:off x="217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1" name="Freeform 223"/>
            <p:cNvSpPr>
              <a:spLocks/>
            </p:cNvSpPr>
            <p:nvPr/>
          </p:nvSpPr>
          <p:spPr bwMode="auto">
            <a:xfrm>
              <a:off x="2160"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2" name="Freeform 224"/>
            <p:cNvSpPr>
              <a:spLocks/>
            </p:cNvSpPr>
            <p:nvPr/>
          </p:nvSpPr>
          <p:spPr bwMode="auto">
            <a:xfrm>
              <a:off x="214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3" name="Freeform 225"/>
            <p:cNvSpPr>
              <a:spLocks/>
            </p:cNvSpPr>
            <p:nvPr/>
          </p:nvSpPr>
          <p:spPr bwMode="auto">
            <a:xfrm>
              <a:off x="213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4" name="Freeform 226"/>
            <p:cNvSpPr>
              <a:spLocks/>
            </p:cNvSpPr>
            <p:nvPr/>
          </p:nvSpPr>
          <p:spPr bwMode="auto">
            <a:xfrm>
              <a:off x="212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5" name="Freeform 227"/>
            <p:cNvSpPr>
              <a:spLocks/>
            </p:cNvSpPr>
            <p:nvPr/>
          </p:nvSpPr>
          <p:spPr bwMode="auto">
            <a:xfrm>
              <a:off x="211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6" name="Freeform 228"/>
            <p:cNvSpPr>
              <a:spLocks/>
            </p:cNvSpPr>
            <p:nvPr/>
          </p:nvSpPr>
          <p:spPr bwMode="auto">
            <a:xfrm>
              <a:off x="210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37" name="Freeform 229"/>
            <p:cNvSpPr>
              <a:spLocks/>
            </p:cNvSpPr>
            <p:nvPr/>
          </p:nvSpPr>
          <p:spPr bwMode="auto">
            <a:xfrm>
              <a:off x="208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8" name="Freeform 230"/>
            <p:cNvSpPr>
              <a:spLocks/>
            </p:cNvSpPr>
            <p:nvPr/>
          </p:nvSpPr>
          <p:spPr bwMode="auto">
            <a:xfrm>
              <a:off x="207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9" name="Freeform 231"/>
            <p:cNvSpPr>
              <a:spLocks/>
            </p:cNvSpPr>
            <p:nvPr/>
          </p:nvSpPr>
          <p:spPr bwMode="auto">
            <a:xfrm>
              <a:off x="206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0" name="Freeform 232"/>
            <p:cNvSpPr>
              <a:spLocks/>
            </p:cNvSpPr>
            <p:nvPr/>
          </p:nvSpPr>
          <p:spPr bwMode="auto">
            <a:xfrm>
              <a:off x="2053" y="2071"/>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1" name="Freeform 233"/>
            <p:cNvSpPr>
              <a:spLocks/>
            </p:cNvSpPr>
            <p:nvPr/>
          </p:nvSpPr>
          <p:spPr bwMode="auto">
            <a:xfrm>
              <a:off x="204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2" name="Freeform 234"/>
            <p:cNvSpPr>
              <a:spLocks/>
            </p:cNvSpPr>
            <p:nvPr/>
          </p:nvSpPr>
          <p:spPr bwMode="auto">
            <a:xfrm>
              <a:off x="202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3" name="Freeform 235"/>
            <p:cNvSpPr>
              <a:spLocks/>
            </p:cNvSpPr>
            <p:nvPr/>
          </p:nvSpPr>
          <p:spPr bwMode="auto">
            <a:xfrm>
              <a:off x="201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4" name="Freeform 236"/>
            <p:cNvSpPr>
              <a:spLocks/>
            </p:cNvSpPr>
            <p:nvPr/>
          </p:nvSpPr>
          <p:spPr bwMode="auto">
            <a:xfrm>
              <a:off x="200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5" name="Freeform 237"/>
            <p:cNvSpPr>
              <a:spLocks/>
            </p:cNvSpPr>
            <p:nvPr/>
          </p:nvSpPr>
          <p:spPr bwMode="auto">
            <a:xfrm>
              <a:off x="199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6" name="Freeform 238"/>
            <p:cNvSpPr>
              <a:spLocks/>
            </p:cNvSpPr>
            <p:nvPr/>
          </p:nvSpPr>
          <p:spPr bwMode="auto">
            <a:xfrm>
              <a:off x="198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7" name="Freeform 239"/>
            <p:cNvSpPr>
              <a:spLocks/>
            </p:cNvSpPr>
            <p:nvPr/>
          </p:nvSpPr>
          <p:spPr bwMode="auto">
            <a:xfrm>
              <a:off x="1970" y="2071"/>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248" name="Freeform 240"/>
            <p:cNvSpPr>
              <a:spLocks/>
            </p:cNvSpPr>
            <p:nvPr/>
          </p:nvSpPr>
          <p:spPr bwMode="auto">
            <a:xfrm>
              <a:off x="195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250" name="Oval 242"/>
          <p:cNvSpPr>
            <a:spLocks noChangeArrowheads="1"/>
          </p:cNvSpPr>
          <p:nvPr/>
        </p:nvSpPr>
        <p:spPr bwMode="auto">
          <a:xfrm>
            <a:off x="436563" y="5208588"/>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251" name="Line 243"/>
          <p:cNvSpPr>
            <a:spLocks noChangeShapeType="1"/>
          </p:cNvSpPr>
          <p:nvPr/>
        </p:nvSpPr>
        <p:spPr bwMode="auto">
          <a:xfrm>
            <a:off x="801688" y="5421313"/>
            <a:ext cx="439737" cy="1587"/>
          </a:xfrm>
          <a:prstGeom prst="line">
            <a:avLst/>
          </a:prstGeom>
          <a:noFill/>
          <a:ln w="9525">
            <a:solidFill>
              <a:srgbClr val="000000"/>
            </a:solidFill>
            <a:round/>
            <a:headEnd/>
            <a:tailEnd/>
          </a:ln>
        </p:spPr>
        <p:txBody>
          <a:bodyPr/>
          <a:lstStyle/>
          <a:p>
            <a:endParaRPr lang="en-US"/>
          </a:p>
        </p:txBody>
      </p:sp>
      <p:sp>
        <p:nvSpPr>
          <p:cNvPr id="43252" name="Line 244"/>
          <p:cNvSpPr>
            <a:spLocks noChangeShapeType="1"/>
          </p:cNvSpPr>
          <p:nvPr/>
        </p:nvSpPr>
        <p:spPr bwMode="auto">
          <a:xfrm>
            <a:off x="1971675" y="5421313"/>
            <a:ext cx="439738" cy="1587"/>
          </a:xfrm>
          <a:prstGeom prst="line">
            <a:avLst/>
          </a:prstGeom>
          <a:noFill/>
          <a:ln w="9525">
            <a:solidFill>
              <a:srgbClr val="000000"/>
            </a:solidFill>
            <a:round/>
            <a:headEnd/>
            <a:tailEnd/>
          </a:ln>
        </p:spPr>
        <p:txBody>
          <a:bodyPr/>
          <a:lstStyle/>
          <a:p>
            <a:endParaRPr lang="en-US"/>
          </a:p>
        </p:txBody>
      </p:sp>
      <p:sp>
        <p:nvSpPr>
          <p:cNvPr id="43253" name="Rectangle 245"/>
          <p:cNvSpPr>
            <a:spLocks noChangeArrowheads="1"/>
          </p:cNvSpPr>
          <p:nvPr/>
        </p:nvSpPr>
        <p:spPr bwMode="auto">
          <a:xfrm>
            <a:off x="2411413" y="5229225"/>
            <a:ext cx="733425"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5" name="Group 313"/>
          <p:cNvGrpSpPr>
            <a:grpSpLocks/>
          </p:cNvGrpSpPr>
          <p:nvPr/>
        </p:nvGrpSpPr>
        <p:grpSpPr bwMode="auto">
          <a:xfrm>
            <a:off x="3155950" y="5435600"/>
            <a:ext cx="1217613" cy="9525"/>
            <a:chOff x="1955" y="2450"/>
            <a:chExt cx="789" cy="6"/>
          </a:xfrm>
        </p:grpSpPr>
        <p:sp>
          <p:nvSpPr>
            <p:cNvPr id="43254" name="Freeform 246"/>
            <p:cNvSpPr>
              <a:spLocks/>
            </p:cNvSpPr>
            <p:nvPr/>
          </p:nvSpPr>
          <p:spPr bwMode="auto">
            <a:xfrm>
              <a:off x="27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5" name="Freeform 247"/>
            <p:cNvSpPr>
              <a:spLocks/>
            </p:cNvSpPr>
            <p:nvPr/>
          </p:nvSpPr>
          <p:spPr bwMode="auto">
            <a:xfrm>
              <a:off x="27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6" name="Freeform 248"/>
            <p:cNvSpPr>
              <a:spLocks/>
            </p:cNvSpPr>
            <p:nvPr/>
          </p:nvSpPr>
          <p:spPr bwMode="auto">
            <a:xfrm>
              <a:off x="271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7" name="Freeform 249"/>
            <p:cNvSpPr>
              <a:spLocks/>
            </p:cNvSpPr>
            <p:nvPr/>
          </p:nvSpPr>
          <p:spPr bwMode="auto">
            <a:xfrm>
              <a:off x="27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8" name="Freeform 250"/>
            <p:cNvSpPr>
              <a:spLocks/>
            </p:cNvSpPr>
            <p:nvPr/>
          </p:nvSpPr>
          <p:spPr bwMode="auto">
            <a:xfrm>
              <a:off x="2690"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9" name="Freeform 251"/>
            <p:cNvSpPr>
              <a:spLocks/>
            </p:cNvSpPr>
            <p:nvPr/>
          </p:nvSpPr>
          <p:spPr bwMode="auto">
            <a:xfrm>
              <a:off x="267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0" name="Freeform 252"/>
            <p:cNvSpPr>
              <a:spLocks/>
            </p:cNvSpPr>
            <p:nvPr/>
          </p:nvSpPr>
          <p:spPr bwMode="auto">
            <a:xfrm>
              <a:off x="26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1" name="Freeform 253"/>
            <p:cNvSpPr>
              <a:spLocks/>
            </p:cNvSpPr>
            <p:nvPr/>
          </p:nvSpPr>
          <p:spPr bwMode="auto">
            <a:xfrm>
              <a:off x="26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2" name="Freeform 254"/>
            <p:cNvSpPr>
              <a:spLocks/>
            </p:cNvSpPr>
            <p:nvPr/>
          </p:nvSpPr>
          <p:spPr bwMode="auto">
            <a:xfrm>
              <a:off x="264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3" name="Freeform 255"/>
            <p:cNvSpPr>
              <a:spLocks/>
            </p:cNvSpPr>
            <p:nvPr/>
          </p:nvSpPr>
          <p:spPr bwMode="auto">
            <a:xfrm>
              <a:off x="263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4" name="Freeform 256"/>
            <p:cNvSpPr>
              <a:spLocks/>
            </p:cNvSpPr>
            <p:nvPr/>
          </p:nvSpPr>
          <p:spPr bwMode="auto">
            <a:xfrm>
              <a:off x="261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5" name="Freeform 257"/>
            <p:cNvSpPr>
              <a:spLocks/>
            </p:cNvSpPr>
            <p:nvPr/>
          </p:nvSpPr>
          <p:spPr bwMode="auto">
            <a:xfrm>
              <a:off x="2607"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66" name="Freeform 258"/>
            <p:cNvSpPr>
              <a:spLocks/>
            </p:cNvSpPr>
            <p:nvPr/>
          </p:nvSpPr>
          <p:spPr bwMode="auto">
            <a:xfrm>
              <a:off x="259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7" name="Freeform 259"/>
            <p:cNvSpPr>
              <a:spLocks/>
            </p:cNvSpPr>
            <p:nvPr/>
          </p:nvSpPr>
          <p:spPr bwMode="auto">
            <a:xfrm>
              <a:off x="2584"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8" name="Freeform 260"/>
            <p:cNvSpPr>
              <a:spLocks/>
            </p:cNvSpPr>
            <p:nvPr/>
          </p:nvSpPr>
          <p:spPr bwMode="auto">
            <a:xfrm>
              <a:off x="257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9" name="Freeform 261"/>
            <p:cNvSpPr>
              <a:spLocks/>
            </p:cNvSpPr>
            <p:nvPr/>
          </p:nvSpPr>
          <p:spPr bwMode="auto">
            <a:xfrm>
              <a:off x="256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0" name="Freeform 262"/>
            <p:cNvSpPr>
              <a:spLocks/>
            </p:cNvSpPr>
            <p:nvPr/>
          </p:nvSpPr>
          <p:spPr bwMode="auto">
            <a:xfrm>
              <a:off x="254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1" name="Freeform 263"/>
            <p:cNvSpPr>
              <a:spLocks/>
            </p:cNvSpPr>
            <p:nvPr/>
          </p:nvSpPr>
          <p:spPr bwMode="auto">
            <a:xfrm>
              <a:off x="253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2" name="Freeform 264"/>
            <p:cNvSpPr>
              <a:spLocks/>
            </p:cNvSpPr>
            <p:nvPr/>
          </p:nvSpPr>
          <p:spPr bwMode="auto">
            <a:xfrm>
              <a:off x="252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73" name="Freeform 265"/>
            <p:cNvSpPr>
              <a:spLocks/>
            </p:cNvSpPr>
            <p:nvPr/>
          </p:nvSpPr>
          <p:spPr bwMode="auto">
            <a:xfrm>
              <a:off x="251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4" name="Freeform 266"/>
            <p:cNvSpPr>
              <a:spLocks/>
            </p:cNvSpPr>
            <p:nvPr/>
          </p:nvSpPr>
          <p:spPr bwMode="auto">
            <a:xfrm>
              <a:off x="250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5" name="Freeform 267"/>
            <p:cNvSpPr>
              <a:spLocks/>
            </p:cNvSpPr>
            <p:nvPr/>
          </p:nvSpPr>
          <p:spPr bwMode="auto">
            <a:xfrm>
              <a:off x="248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6" name="Freeform 268"/>
            <p:cNvSpPr>
              <a:spLocks/>
            </p:cNvSpPr>
            <p:nvPr/>
          </p:nvSpPr>
          <p:spPr bwMode="auto">
            <a:xfrm>
              <a:off x="2477"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7" name="Freeform 269"/>
            <p:cNvSpPr>
              <a:spLocks/>
            </p:cNvSpPr>
            <p:nvPr/>
          </p:nvSpPr>
          <p:spPr bwMode="auto">
            <a:xfrm>
              <a:off x="246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8" name="Freeform 270"/>
            <p:cNvSpPr>
              <a:spLocks/>
            </p:cNvSpPr>
            <p:nvPr/>
          </p:nvSpPr>
          <p:spPr bwMode="auto">
            <a:xfrm>
              <a:off x="245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9" name="Freeform 271"/>
            <p:cNvSpPr>
              <a:spLocks/>
            </p:cNvSpPr>
            <p:nvPr/>
          </p:nvSpPr>
          <p:spPr bwMode="auto">
            <a:xfrm>
              <a:off x="244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0" name="Freeform 272"/>
            <p:cNvSpPr>
              <a:spLocks/>
            </p:cNvSpPr>
            <p:nvPr/>
          </p:nvSpPr>
          <p:spPr bwMode="auto">
            <a:xfrm>
              <a:off x="242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1" name="Freeform 273"/>
            <p:cNvSpPr>
              <a:spLocks/>
            </p:cNvSpPr>
            <p:nvPr/>
          </p:nvSpPr>
          <p:spPr bwMode="auto">
            <a:xfrm>
              <a:off x="2418"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2" name="Freeform 274"/>
            <p:cNvSpPr>
              <a:spLocks/>
            </p:cNvSpPr>
            <p:nvPr/>
          </p:nvSpPr>
          <p:spPr bwMode="auto">
            <a:xfrm>
              <a:off x="240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3" name="Freeform 275"/>
            <p:cNvSpPr>
              <a:spLocks/>
            </p:cNvSpPr>
            <p:nvPr/>
          </p:nvSpPr>
          <p:spPr bwMode="auto">
            <a:xfrm>
              <a:off x="2394"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4" name="Freeform 276"/>
            <p:cNvSpPr>
              <a:spLocks/>
            </p:cNvSpPr>
            <p:nvPr/>
          </p:nvSpPr>
          <p:spPr bwMode="auto">
            <a:xfrm>
              <a:off x="238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5" name="Freeform 277"/>
            <p:cNvSpPr>
              <a:spLocks/>
            </p:cNvSpPr>
            <p:nvPr/>
          </p:nvSpPr>
          <p:spPr bwMode="auto">
            <a:xfrm>
              <a:off x="237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6" name="Freeform 278"/>
            <p:cNvSpPr>
              <a:spLocks/>
            </p:cNvSpPr>
            <p:nvPr/>
          </p:nvSpPr>
          <p:spPr bwMode="auto">
            <a:xfrm>
              <a:off x="235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7" name="Freeform 279"/>
            <p:cNvSpPr>
              <a:spLocks/>
            </p:cNvSpPr>
            <p:nvPr/>
          </p:nvSpPr>
          <p:spPr bwMode="auto">
            <a:xfrm>
              <a:off x="234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8" name="Freeform 280"/>
            <p:cNvSpPr>
              <a:spLocks/>
            </p:cNvSpPr>
            <p:nvPr/>
          </p:nvSpPr>
          <p:spPr bwMode="auto">
            <a:xfrm>
              <a:off x="233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9" name="Freeform 281"/>
            <p:cNvSpPr>
              <a:spLocks/>
            </p:cNvSpPr>
            <p:nvPr/>
          </p:nvSpPr>
          <p:spPr bwMode="auto">
            <a:xfrm>
              <a:off x="232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0" name="Freeform 282"/>
            <p:cNvSpPr>
              <a:spLocks/>
            </p:cNvSpPr>
            <p:nvPr/>
          </p:nvSpPr>
          <p:spPr bwMode="auto">
            <a:xfrm>
              <a:off x="2311"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91" name="Freeform 283"/>
            <p:cNvSpPr>
              <a:spLocks/>
            </p:cNvSpPr>
            <p:nvPr/>
          </p:nvSpPr>
          <p:spPr bwMode="auto">
            <a:xfrm>
              <a:off x="229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2" name="Freeform 284"/>
            <p:cNvSpPr>
              <a:spLocks/>
            </p:cNvSpPr>
            <p:nvPr/>
          </p:nvSpPr>
          <p:spPr bwMode="auto">
            <a:xfrm>
              <a:off x="228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3" name="Freeform 285"/>
            <p:cNvSpPr>
              <a:spLocks/>
            </p:cNvSpPr>
            <p:nvPr/>
          </p:nvSpPr>
          <p:spPr bwMode="auto">
            <a:xfrm>
              <a:off x="227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4" name="Freeform 286"/>
            <p:cNvSpPr>
              <a:spLocks/>
            </p:cNvSpPr>
            <p:nvPr/>
          </p:nvSpPr>
          <p:spPr bwMode="auto">
            <a:xfrm>
              <a:off x="226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5" name="Freeform 287"/>
            <p:cNvSpPr>
              <a:spLocks/>
            </p:cNvSpPr>
            <p:nvPr/>
          </p:nvSpPr>
          <p:spPr bwMode="auto">
            <a:xfrm>
              <a:off x="225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6" name="Freeform 288"/>
            <p:cNvSpPr>
              <a:spLocks/>
            </p:cNvSpPr>
            <p:nvPr/>
          </p:nvSpPr>
          <p:spPr bwMode="auto">
            <a:xfrm>
              <a:off x="224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7" name="Freeform 289"/>
            <p:cNvSpPr>
              <a:spLocks/>
            </p:cNvSpPr>
            <p:nvPr/>
          </p:nvSpPr>
          <p:spPr bwMode="auto">
            <a:xfrm>
              <a:off x="2228"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98" name="Freeform 290"/>
            <p:cNvSpPr>
              <a:spLocks/>
            </p:cNvSpPr>
            <p:nvPr/>
          </p:nvSpPr>
          <p:spPr bwMode="auto">
            <a:xfrm>
              <a:off x="221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9" name="Freeform 291"/>
            <p:cNvSpPr>
              <a:spLocks/>
            </p:cNvSpPr>
            <p:nvPr/>
          </p:nvSpPr>
          <p:spPr bwMode="auto">
            <a:xfrm>
              <a:off x="220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0" name="Freeform 292"/>
            <p:cNvSpPr>
              <a:spLocks/>
            </p:cNvSpPr>
            <p:nvPr/>
          </p:nvSpPr>
          <p:spPr bwMode="auto">
            <a:xfrm>
              <a:off x="219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1" name="Freeform 293"/>
            <p:cNvSpPr>
              <a:spLocks/>
            </p:cNvSpPr>
            <p:nvPr/>
          </p:nvSpPr>
          <p:spPr bwMode="auto">
            <a:xfrm>
              <a:off x="2180"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2" name="Freeform 294"/>
            <p:cNvSpPr>
              <a:spLocks/>
            </p:cNvSpPr>
            <p:nvPr/>
          </p:nvSpPr>
          <p:spPr bwMode="auto">
            <a:xfrm>
              <a:off x="216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3" name="Freeform 295"/>
            <p:cNvSpPr>
              <a:spLocks/>
            </p:cNvSpPr>
            <p:nvPr/>
          </p:nvSpPr>
          <p:spPr bwMode="auto">
            <a:xfrm>
              <a:off x="215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4" name="Freeform 296"/>
            <p:cNvSpPr>
              <a:spLocks/>
            </p:cNvSpPr>
            <p:nvPr/>
          </p:nvSpPr>
          <p:spPr bwMode="auto">
            <a:xfrm>
              <a:off x="214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5" name="Freeform 297"/>
            <p:cNvSpPr>
              <a:spLocks/>
            </p:cNvSpPr>
            <p:nvPr/>
          </p:nvSpPr>
          <p:spPr bwMode="auto">
            <a:xfrm>
              <a:off x="213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6" name="Freeform 298"/>
            <p:cNvSpPr>
              <a:spLocks/>
            </p:cNvSpPr>
            <p:nvPr/>
          </p:nvSpPr>
          <p:spPr bwMode="auto">
            <a:xfrm>
              <a:off x="212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7" name="Freeform 299"/>
            <p:cNvSpPr>
              <a:spLocks/>
            </p:cNvSpPr>
            <p:nvPr/>
          </p:nvSpPr>
          <p:spPr bwMode="auto">
            <a:xfrm>
              <a:off x="210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8" name="Freeform 300"/>
            <p:cNvSpPr>
              <a:spLocks/>
            </p:cNvSpPr>
            <p:nvPr/>
          </p:nvSpPr>
          <p:spPr bwMode="auto">
            <a:xfrm>
              <a:off x="2097" y="2450"/>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309" name="Freeform 301"/>
            <p:cNvSpPr>
              <a:spLocks/>
            </p:cNvSpPr>
            <p:nvPr/>
          </p:nvSpPr>
          <p:spPr bwMode="auto">
            <a:xfrm>
              <a:off x="208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0" name="Freeform 302"/>
            <p:cNvSpPr>
              <a:spLocks/>
            </p:cNvSpPr>
            <p:nvPr/>
          </p:nvSpPr>
          <p:spPr bwMode="auto">
            <a:xfrm>
              <a:off x="207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1" name="Freeform 303"/>
            <p:cNvSpPr>
              <a:spLocks/>
            </p:cNvSpPr>
            <p:nvPr/>
          </p:nvSpPr>
          <p:spPr bwMode="auto">
            <a:xfrm>
              <a:off x="206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2" name="Freeform 304"/>
            <p:cNvSpPr>
              <a:spLocks/>
            </p:cNvSpPr>
            <p:nvPr/>
          </p:nvSpPr>
          <p:spPr bwMode="auto">
            <a:xfrm>
              <a:off x="205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3" name="Freeform 305"/>
            <p:cNvSpPr>
              <a:spLocks/>
            </p:cNvSpPr>
            <p:nvPr/>
          </p:nvSpPr>
          <p:spPr bwMode="auto">
            <a:xfrm>
              <a:off x="20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4" name="Freeform 306"/>
            <p:cNvSpPr>
              <a:spLocks/>
            </p:cNvSpPr>
            <p:nvPr/>
          </p:nvSpPr>
          <p:spPr bwMode="auto">
            <a:xfrm>
              <a:off x="20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5" name="Freeform 307"/>
            <p:cNvSpPr>
              <a:spLocks/>
            </p:cNvSpPr>
            <p:nvPr/>
          </p:nvSpPr>
          <p:spPr bwMode="auto">
            <a:xfrm>
              <a:off x="201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316" name="Freeform 308"/>
            <p:cNvSpPr>
              <a:spLocks/>
            </p:cNvSpPr>
            <p:nvPr/>
          </p:nvSpPr>
          <p:spPr bwMode="auto">
            <a:xfrm>
              <a:off x="20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7" name="Freeform 309"/>
            <p:cNvSpPr>
              <a:spLocks/>
            </p:cNvSpPr>
            <p:nvPr/>
          </p:nvSpPr>
          <p:spPr bwMode="auto">
            <a:xfrm>
              <a:off x="199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8" name="Freeform 310"/>
            <p:cNvSpPr>
              <a:spLocks/>
            </p:cNvSpPr>
            <p:nvPr/>
          </p:nvSpPr>
          <p:spPr bwMode="auto">
            <a:xfrm>
              <a:off x="197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9" name="Freeform 311"/>
            <p:cNvSpPr>
              <a:spLocks/>
            </p:cNvSpPr>
            <p:nvPr/>
          </p:nvSpPr>
          <p:spPr bwMode="auto">
            <a:xfrm>
              <a:off x="19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20" name="Freeform 312"/>
            <p:cNvSpPr>
              <a:spLocks/>
            </p:cNvSpPr>
            <p:nvPr/>
          </p:nvSpPr>
          <p:spPr bwMode="auto">
            <a:xfrm>
              <a:off x="19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322" name="Rectangle 314"/>
          <p:cNvSpPr>
            <a:spLocks noChangeArrowheads="1"/>
          </p:cNvSpPr>
          <p:nvPr/>
        </p:nvSpPr>
        <p:spPr bwMode="auto">
          <a:xfrm>
            <a:off x="7974013" y="3503613"/>
            <a:ext cx="660400" cy="565150"/>
          </a:xfrm>
          <a:prstGeom prst="rect">
            <a:avLst/>
          </a:prstGeom>
          <a:solidFill>
            <a:srgbClr val="FF9900"/>
          </a:solidFill>
          <a:ln w="9525">
            <a:solidFill>
              <a:srgbClr val="000000"/>
            </a:solidFill>
            <a:miter lim="800000"/>
            <a:headEnd/>
            <a:tailEnd/>
          </a:ln>
        </p:spPr>
        <p:txBody>
          <a:bodyPr/>
          <a:lstStyle/>
          <a:p>
            <a:endParaRPr lang="en-US"/>
          </a:p>
        </p:txBody>
      </p:sp>
      <p:sp>
        <p:nvSpPr>
          <p:cNvPr id="43323" name="Rectangle 315"/>
          <p:cNvSpPr>
            <a:spLocks noChangeArrowheads="1"/>
          </p:cNvSpPr>
          <p:nvPr/>
        </p:nvSpPr>
        <p:spPr bwMode="auto">
          <a:xfrm>
            <a:off x="7826375" y="2870200"/>
            <a:ext cx="954088" cy="481013"/>
          </a:xfrm>
          <a:prstGeom prst="rect">
            <a:avLst/>
          </a:prstGeom>
          <a:noFill/>
          <a:ln w="9525">
            <a:noFill/>
            <a:miter lim="800000"/>
            <a:headEnd/>
            <a:tailEnd/>
          </a:ln>
        </p:spPr>
        <p:txBody>
          <a:bodyPr/>
          <a:lstStyle/>
          <a:p>
            <a:endParaRPr lang="en-US"/>
          </a:p>
        </p:txBody>
      </p:sp>
      <p:sp>
        <p:nvSpPr>
          <p:cNvPr id="43324" name="Rectangle 316"/>
          <p:cNvSpPr>
            <a:spLocks noChangeArrowheads="1"/>
          </p:cNvSpPr>
          <p:nvPr/>
        </p:nvSpPr>
        <p:spPr bwMode="auto">
          <a:xfrm>
            <a:off x="8032750" y="2924175"/>
            <a:ext cx="56356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Voltage</a:t>
            </a:r>
            <a:endParaRPr lang="en-GB"/>
          </a:p>
        </p:txBody>
      </p:sp>
      <p:sp>
        <p:nvSpPr>
          <p:cNvPr id="43325" name="Rectangle 317"/>
          <p:cNvSpPr>
            <a:spLocks noChangeArrowheads="1"/>
          </p:cNvSpPr>
          <p:nvPr/>
        </p:nvSpPr>
        <p:spPr bwMode="auto">
          <a:xfrm>
            <a:off x="7954963" y="3119438"/>
            <a:ext cx="7223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Reference</a:t>
            </a:r>
            <a:endParaRPr lang="en-GB"/>
          </a:p>
        </p:txBody>
      </p:sp>
      <p:sp>
        <p:nvSpPr>
          <p:cNvPr id="43326" name="Rectangle 318"/>
          <p:cNvSpPr>
            <a:spLocks noChangeArrowheads="1"/>
          </p:cNvSpPr>
          <p:nvPr/>
        </p:nvSpPr>
        <p:spPr bwMode="auto">
          <a:xfrm>
            <a:off x="7974013" y="4843463"/>
            <a:ext cx="733425" cy="479425"/>
          </a:xfrm>
          <a:prstGeom prst="rect">
            <a:avLst/>
          </a:prstGeom>
          <a:noFill/>
          <a:ln w="9525">
            <a:noFill/>
            <a:miter lim="800000"/>
            <a:headEnd/>
            <a:tailEnd/>
          </a:ln>
        </p:spPr>
        <p:txBody>
          <a:bodyPr/>
          <a:lstStyle/>
          <a:p>
            <a:endParaRPr lang="en-US"/>
          </a:p>
        </p:txBody>
      </p:sp>
      <p:sp>
        <p:nvSpPr>
          <p:cNvPr id="43327" name="Rectangle 319"/>
          <p:cNvSpPr>
            <a:spLocks noChangeArrowheads="1"/>
          </p:cNvSpPr>
          <p:nvPr/>
        </p:nvSpPr>
        <p:spPr bwMode="auto">
          <a:xfrm>
            <a:off x="8101013" y="489743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Digital</a:t>
            </a:r>
            <a:endParaRPr lang="en-GB"/>
          </a:p>
        </p:txBody>
      </p:sp>
      <p:sp>
        <p:nvSpPr>
          <p:cNvPr id="43328" name="Rectangle 320"/>
          <p:cNvSpPr>
            <a:spLocks noChangeArrowheads="1"/>
          </p:cNvSpPr>
          <p:nvPr/>
        </p:nvSpPr>
        <p:spPr bwMode="auto">
          <a:xfrm>
            <a:off x="8101013" y="509428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Output</a:t>
            </a:r>
            <a:endParaRPr lang="en-GB"/>
          </a:p>
        </p:txBody>
      </p:sp>
      <p:sp>
        <p:nvSpPr>
          <p:cNvPr id="43329" name="Rectangle 321"/>
          <p:cNvSpPr>
            <a:spLocks noChangeArrowheads="1"/>
          </p:cNvSpPr>
          <p:nvPr/>
        </p:nvSpPr>
        <p:spPr bwMode="auto">
          <a:xfrm>
            <a:off x="1241425" y="3517900"/>
            <a:ext cx="731838" cy="423863"/>
          </a:xfrm>
          <a:prstGeom prst="rect">
            <a:avLst/>
          </a:prstGeom>
          <a:solidFill>
            <a:srgbClr val="FF9900"/>
          </a:solidFill>
          <a:ln w="9525">
            <a:solidFill>
              <a:srgbClr val="000000"/>
            </a:solidFill>
            <a:miter lim="800000"/>
            <a:headEnd/>
            <a:tailEnd/>
          </a:ln>
        </p:spPr>
        <p:txBody>
          <a:bodyPr/>
          <a:lstStyle/>
          <a:p>
            <a:endParaRPr lang="en-US"/>
          </a:p>
        </p:txBody>
      </p:sp>
      <p:sp>
        <p:nvSpPr>
          <p:cNvPr id="43330" name="Rectangle 322"/>
          <p:cNvSpPr>
            <a:spLocks noChangeArrowheads="1"/>
          </p:cNvSpPr>
          <p:nvPr/>
        </p:nvSpPr>
        <p:spPr bwMode="auto">
          <a:xfrm>
            <a:off x="1241425" y="4081463"/>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1" name="Rectangle 323"/>
          <p:cNvSpPr>
            <a:spLocks noChangeArrowheads="1"/>
          </p:cNvSpPr>
          <p:nvPr/>
        </p:nvSpPr>
        <p:spPr bwMode="auto">
          <a:xfrm>
            <a:off x="1241425" y="4645025"/>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2" name="Rectangle 324"/>
          <p:cNvSpPr>
            <a:spLocks noChangeArrowheads="1"/>
          </p:cNvSpPr>
          <p:nvPr/>
        </p:nvSpPr>
        <p:spPr bwMode="auto">
          <a:xfrm>
            <a:off x="1241425" y="5208588"/>
            <a:ext cx="731838"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6" name="Group 341"/>
          <p:cNvGrpSpPr>
            <a:grpSpLocks/>
          </p:cNvGrpSpPr>
          <p:nvPr/>
        </p:nvGrpSpPr>
        <p:grpSpPr bwMode="auto">
          <a:xfrm>
            <a:off x="4621213" y="4591050"/>
            <a:ext cx="284162" cy="9525"/>
            <a:chOff x="2905" y="1882"/>
            <a:chExt cx="184" cy="6"/>
          </a:xfrm>
        </p:grpSpPr>
        <p:sp>
          <p:nvSpPr>
            <p:cNvPr id="43333" name="Freeform 325"/>
            <p:cNvSpPr>
              <a:spLocks/>
            </p:cNvSpPr>
            <p:nvPr/>
          </p:nvSpPr>
          <p:spPr bwMode="auto">
            <a:xfrm>
              <a:off x="308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4" name="Freeform 326"/>
            <p:cNvSpPr>
              <a:spLocks/>
            </p:cNvSpPr>
            <p:nvPr/>
          </p:nvSpPr>
          <p:spPr bwMode="auto">
            <a:xfrm>
              <a:off x="3071"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5" name="Freeform 327"/>
            <p:cNvSpPr>
              <a:spLocks/>
            </p:cNvSpPr>
            <p:nvPr/>
          </p:nvSpPr>
          <p:spPr bwMode="auto">
            <a:xfrm>
              <a:off x="3059"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6" name="Freeform 328"/>
            <p:cNvSpPr>
              <a:spLocks/>
            </p:cNvSpPr>
            <p:nvPr/>
          </p:nvSpPr>
          <p:spPr bwMode="auto">
            <a:xfrm>
              <a:off x="304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7" name="Freeform 329"/>
            <p:cNvSpPr>
              <a:spLocks/>
            </p:cNvSpPr>
            <p:nvPr/>
          </p:nvSpPr>
          <p:spPr bwMode="auto">
            <a:xfrm>
              <a:off x="3035"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8" name="Freeform 330"/>
            <p:cNvSpPr>
              <a:spLocks/>
            </p:cNvSpPr>
            <p:nvPr/>
          </p:nvSpPr>
          <p:spPr bwMode="auto">
            <a:xfrm>
              <a:off x="302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9" name="Freeform 331"/>
            <p:cNvSpPr>
              <a:spLocks/>
            </p:cNvSpPr>
            <p:nvPr/>
          </p:nvSpPr>
          <p:spPr bwMode="auto">
            <a:xfrm>
              <a:off x="3012" y="1882"/>
              <a:ext cx="5"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0" name="Freeform 332"/>
            <p:cNvSpPr>
              <a:spLocks/>
            </p:cNvSpPr>
            <p:nvPr/>
          </p:nvSpPr>
          <p:spPr bwMode="auto">
            <a:xfrm>
              <a:off x="300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1" name="Freeform 333"/>
            <p:cNvSpPr>
              <a:spLocks/>
            </p:cNvSpPr>
            <p:nvPr/>
          </p:nvSpPr>
          <p:spPr bwMode="auto">
            <a:xfrm>
              <a:off x="2988" y="1882"/>
              <a:ext cx="6" cy="6"/>
            </a:xfrm>
            <a:custGeom>
              <a:avLst/>
              <a:gdLst/>
              <a:ahLst/>
              <a:cxnLst>
                <a:cxn ang="0">
                  <a:pos x="8" y="11"/>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1" h="11">
                  <a:moveTo>
                    <a:pt x="8" y="11"/>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2" name="Freeform 334"/>
            <p:cNvSpPr>
              <a:spLocks/>
            </p:cNvSpPr>
            <p:nvPr/>
          </p:nvSpPr>
          <p:spPr bwMode="auto">
            <a:xfrm>
              <a:off x="2976"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3" name="Freeform 335"/>
            <p:cNvSpPr>
              <a:spLocks/>
            </p:cNvSpPr>
            <p:nvPr/>
          </p:nvSpPr>
          <p:spPr bwMode="auto">
            <a:xfrm>
              <a:off x="2964"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4" name="Freeform 336"/>
            <p:cNvSpPr>
              <a:spLocks/>
            </p:cNvSpPr>
            <p:nvPr/>
          </p:nvSpPr>
          <p:spPr bwMode="auto">
            <a:xfrm>
              <a:off x="2952"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5" name="Freeform 337"/>
            <p:cNvSpPr>
              <a:spLocks/>
            </p:cNvSpPr>
            <p:nvPr/>
          </p:nvSpPr>
          <p:spPr bwMode="auto">
            <a:xfrm>
              <a:off x="294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6" name="Freeform 338"/>
            <p:cNvSpPr>
              <a:spLocks/>
            </p:cNvSpPr>
            <p:nvPr/>
          </p:nvSpPr>
          <p:spPr bwMode="auto">
            <a:xfrm>
              <a:off x="2928"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7" name="Freeform 339"/>
            <p:cNvSpPr>
              <a:spLocks/>
            </p:cNvSpPr>
            <p:nvPr/>
          </p:nvSpPr>
          <p:spPr bwMode="auto">
            <a:xfrm>
              <a:off x="291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8" name="Freeform 340"/>
            <p:cNvSpPr>
              <a:spLocks/>
            </p:cNvSpPr>
            <p:nvPr/>
          </p:nvSpPr>
          <p:spPr bwMode="auto">
            <a:xfrm>
              <a:off x="2905" y="1882"/>
              <a:ext cx="6" cy="6"/>
            </a:xfrm>
            <a:custGeom>
              <a:avLst/>
              <a:gdLst/>
              <a:ahLst/>
              <a:cxnLst>
                <a:cxn ang="0">
                  <a:pos x="7" y="11"/>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1"/>
                </a:cxn>
                <a:cxn ang="0">
                  <a:pos x="4" y="11"/>
                </a:cxn>
                <a:cxn ang="0">
                  <a:pos x="5" y="11"/>
                </a:cxn>
                <a:cxn ang="0">
                  <a:pos x="7" y="11"/>
                </a:cxn>
              </a:cxnLst>
              <a:rect l="0" t="0" r="r" b="b"/>
              <a:pathLst>
                <a:path w="11" h="11">
                  <a:moveTo>
                    <a:pt x="7" y="11"/>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grpSp>
      <p:sp>
        <p:nvSpPr>
          <p:cNvPr id="43350" name="Oval 342"/>
          <p:cNvSpPr>
            <a:spLocks noChangeArrowheads="1"/>
          </p:cNvSpPr>
          <p:nvPr/>
        </p:nvSpPr>
        <p:spPr bwMode="auto">
          <a:xfrm>
            <a:off x="4533900" y="4564063"/>
            <a:ext cx="74613" cy="71437"/>
          </a:xfrm>
          <a:prstGeom prst="ellipse">
            <a:avLst/>
          </a:prstGeom>
          <a:noFill/>
          <a:ln w="9525">
            <a:solidFill>
              <a:srgbClr val="000000"/>
            </a:solidFill>
            <a:round/>
            <a:headEnd/>
            <a:tailEnd/>
          </a:ln>
        </p:spPr>
        <p:txBody>
          <a:bodyPr/>
          <a:lstStyle/>
          <a:p>
            <a:endParaRPr lang="en-US"/>
          </a:p>
        </p:txBody>
      </p:sp>
      <p:grpSp>
        <p:nvGrpSpPr>
          <p:cNvPr id="7" name="Group 345"/>
          <p:cNvGrpSpPr>
            <a:grpSpLocks/>
          </p:cNvGrpSpPr>
          <p:nvPr/>
        </p:nvGrpSpPr>
        <p:grpSpPr bwMode="auto">
          <a:xfrm>
            <a:off x="4314825" y="4292600"/>
            <a:ext cx="219075" cy="282575"/>
            <a:chOff x="2706" y="1681"/>
            <a:chExt cx="142" cy="190"/>
          </a:xfrm>
        </p:grpSpPr>
        <p:sp>
          <p:nvSpPr>
            <p:cNvPr id="43351" name="Line 343"/>
            <p:cNvSpPr>
              <a:spLocks noChangeShapeType="1"/>
            </p:cNvSpPr>
            <p:nvPr/>
          </p:nvSpPr>
          <p:spPr bwMode="auto">
            <a:xfrm flipH="1" flipV="1">
              <a:off x="2741" y="1729"/>
              <a:ext cx="107" cy="142"/>
            </a:xfrm>
            <a:prstGeom prst="line">
              <a:avLst/>
            </a:prstGeom>
            <a:noFill/>
            <a:ln w="9525">
              <a:solidFill>
                <a:srgbClr val="000000"/>
              </a:solidFill>
              <a:round/>
              <a:headEnd/>
              <a:tailEnd/>
            </a:ln>
          </p:spPr>
          <p:txBody>
            <a:bodyPr/>
            <a:lstStyle/>
            <a:p>
              <a:endParaRPr lang="en-US"/>
            </a:p>
          </p:txBody>
        </p:sp>
        <p:sp>
          <p:nvSpPr>
            <p:cNvPr id="43352" name="Freeform 344"/>
            <p:cNvSpPr>
              <a:spLocks/>
            </p:cNvSpPr>
            <p:nvPr/>
          </p:nvSpPr>
          <p:spPr bwMode="auto">
            <a:xfrm>
              <a:off x="2706" y="1681"/>
              <a:ext cx="62" cy="68"/>
            </a:xfrm>
            <a:custGeom>
              <a:avLst/>
              <a:gdLst/>
              <a:ahLst/>
              <a:cxnLst>
                <a:cxn ang="0">
                  <a:pos x="125" y="61"/>
                </a:cxn>
                <a:cxn ang="0">
                  <a:pos x="0" y="0"/>
                </a:cxn>
                <a:cxn ang="0">
                  <a:pos x="24" y="134"/>
                </a:cxn>
                <a:cxn ang="0">
                  <a:pos x="125" y="61"/>
                </a:cxn>
              </a:cxnLst>
              <a:rect l="0" t="0" r="r" b="b"/>
              <a:pathLst>
                <a:path w="125" h="134">
                  <a:moveTo>
                    <a:pt x="125" y="61"/>
                  </a:moveTo>
                  <a:lnTo>
                    <a:pt x="0" y="0"/>
                  </a:lnTo>
                  <a:lnTo>
                    <a:pt x="24" y="134"/>
                  </a:lnTo>
                  <a:lnTo>
                    <a:pt x="125" y="61"/>
                  </a:lnTo>
                  <a:close/>
                </a:path>
              </a:pathLst>
            </a:custGeom>
            <a:solidFill>
              <a:srgbClr val="000000"/>
            </a:solidFill>
            <a:ln w="9525">
              <a:noFill/>
              <a:round/>
              <a:headEnd/>
              <a:tailEnd/>
            </a:ln>
          </p:spPr>
          <p:txBody>
            <a:bodyPr/>
            <a:lstStyle/>
            <a:p>
              <a:endParaRPr lang="en-US"/>
            </a:p>
          </p:txBody>
        </p:sp>
      </p:grpSp>
      <p:sp>
        <p:nvSpPr>
          <p:cNvPr id="43354" name="Oval 346"/>
          <p:cNvSpPr>
            <a:spLocks noChangeArrowheads="1"/>
          </p:cNvSpPr>
          <p:nvPr/>
        </p:nvSpPr>
        <p:spPr bwMode="auto">
          <a:xfrm>
            <a:off x="4289425" y="4233863"/>
            <a:ext cx="74613" cy="69850"/>
          </a:xfrm>
          <a:prstGeom prst="ellipse">
            <a:avLst/>
          </a:prstGeom>
          <a:noFill/>
          <a:ln w="9525">
            <a:solidFill>
              <a:srgbClr val="000000"/>
            </a:solidFill>
            <a:round/>
            <a:headEnd/>
            <a:tailEnd/>
          </a:ln>
        </p:spPr>
        <p:txBody>
          <a:bodyPr/>
          <a:lstStyle/>
          <a:p>
            <a:endParaRPr lang="en-US"/>
          </a:p>
        </p:txBody>
      </p:sp>
      <p:sp>
        <p:nvSpPr>
          <p:cNvPr id="43355" name="Oval 347"/>
          <p:cNvSpPr>
            <a:spLocks noChangeArrowheads="1"/>
          </p:cNvSpPr>
          <p:nvPr/>
        </p:nvSpPr>
        <p:spPr bwMode="auto">
          <a:xfrm>
            <a:off x="4095750" y="4433888"/>
            <a:ext cx="73025" cy="73025"/>
          </a:xfrm>
          <a:prstGeom prst="ellipse">
            <a:avLst/>
          </a:prstGeom>
          <a:noFill/>
          <a:ln w="9525">
            <a:solidFill>
              <a:srgbClr val="000000"/>
            </a:solidFill>
            <a:round/>
            <a:headEnd/>
            <a:tailEnd/>
          </a:ln>
        </p:spPr>
        <p:txBody>
          <a:bodyPr/>
          <a:lstStyle/>
          <a:p>
            <a:endParaRPr lang="en-US"/>
          </a:p>
        </p:txBody>
      </p:sp>
      <p:sp>
        <p:nvSpPr>
          <p:cNvPr id="43356" name="Oval 348"/>
          <p:cNvSpPr>
            <a:spLocks noChangeArrowheads="1"/>
          </p:cNvSpPr>
          <p:nvPr/>
        </p:nvSpPr>
        <p:spPr bwMode="auto">
          <a:xfrm>
            <a:off x="4095750" y="4645025"/>
            <a:ext cx="73025" cy="73025"/>
          </a:xfrm>
          <a:prstGeom prst="ellipse">
            <a:avLst/>
          </a:prstGeom>
          <a:noFill/>
          <a:ln w="9525">
            <a:solidFill>
              <a:srgbClr val="000000"/>
            </a:solidFill>
            <a:round/>
            <a:headEnd/>
            <a:tailEnd/>
          </a:ln>
        </p:spPr>
        <p:txBody>
          <a:bodyPr/>
          <a:lstStyle/>
          <a:p>
            <a:endParaRPr lang="en-US"/>
          </a:p>
        </p:txBody>
      </p:sp>
      <p:sp>
        <p:nvSpPr>
          <p:cNvPr id="43357" name="Oval 349"/>
          <p:cNvSpPr>
            <a:spLocks noChangeArrowheads="1"/>
          </p:cNvSpPr>
          <p:nvPr/>
        </p:nvSpPr>
        <p:spPr bwMode="auto">
          <a:xfrm>
            <a:off x="4314825" y="4857750"/>
            <a:ext cx="74613" cy="71438"/>
          </a:xfrm>
          <a:prstGeom prst="ellipse">
            <a:avLst/>
          </a:prstGeom>
          <a:noFill/>
          <a:ln w="9525">
            <a:solidFill>
              <a:srgbClr val="000000"/>
            </a:solidFill>
            <a:round/>
            <a:headEnd/>
            <a:tailEnd/>
          </a:ln>
        </p:spPr>
        <p:txBody>
          <a:bodyPr/>
          <a:lstStyle/>
          <a:p>
            <a:endParaRPr lang="en-US"/>
          </a:p>
        </p:txBody>
      </p:sp>
      <p:grpSp>
        <p:nvGrpSpPr>
          <p:cNvPr id="8" name="Group 377"/>
          <p:cNvGrpSpPr>
            <a:grpSpLocks/>
          </p:cNvGrpSpPr>
          <p:nvPr/>
        </p:nvGrpSpPr>
        <p:grpSpPr bwMode="auto">
          <a:xfrm>
            <a:off x="4329113" y="3757613"/>
            <a:ext cx="9525" cy="468312"/>
            <a:chOff x="2716" y="1322"/>
            <a:chExt cx="6" cy="314"/>
          </a:xfrm>
        </p:grpSpPr>
        <p:sp>
          <p:nvSpPr>
            <p:cNvPr id="43358" name="Freeform 350"/>
            <p:cNvSpPr>
              <a:spLocks/>
            </p:cNvSpPr>
            <p:nvPr/>
          </p:nvSpPr>
          <p:spPr bwMode="auto">
            <a:xfrm>
              <a:off x="2716" y="163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59" name="Freeform 351"/>
            <p:cNvSpPr>
              <a:spLocks/>
            </p:cNvSpPr>
            <p:nvPr/>
          </p:nvSpPr>
          <p:spPr bwMode="auto">
            <a:xfrm>
              <a:off x="2716" y="161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0" name="Freeform 352"/>
            <p:cNvSpPr>
              <a:spLocks/>
            </p:cNvSpPr>
            <p:nvPr/>
          </p:nvSpPr>
          <p:spPr bwMode="auto">
            <a:xfrm>
              <a:off x="2716" y="160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1" name="Freeform 353"/>
            <p:cNvSpPr>
              <a:spLocks/>
            </p:cNvSpPr>
            <p:nvPr/>
          </p:nvSpPr>
          <p:spPr bwMode="auto">
            <a:xfrm>
              <a:off x="2716" y="1595"/>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2" name="Freeform 354"/>
            <p:cNvSpPr>
              <a:spLocks/>
            </p:cNvSpPr>
            <p:nvPr/>
          </p:nvSpPr>
          <p:spPr bwMode="auto">
            <a:xfrm>
              <a:off x="2716" y="158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3" name="Freeform 355"/>
            <p:cNvSpPr>
              <a:spLocks/>
            </p:cNvSpPr>
            <p:nvPr/>
          </p:nvSpPr>
          <p:spPr bwMode="auto">
            <a:xfrm>
              <a:off x="2716" y="1571"/>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4" name="Freeform 356"/>
            <p:cNvSpPr>
              <a:spLocks/>
            </p:cNvSpPr>
            <p:nvPr/>
          </p:nvSpPr>
          <p:spPr bwMode="auto">
            <a:xfrm>
              <a:off x="2716" y="155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5" name="Freeform 357"/>
            <p:cNvSpPr>
              <a:spLocks/>
            </p:cNvSpPr>
            <p:nvPr/>
          </p:nvSpPr>
          <p:spPr bwMode="auto">
            <a:xfrm>
              <a:off x="2716" y="154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6" name="Freeform 358"/>
            <p:cNvSpPr>
              <a:spLocks/>
            </p:cNvSpPr>
            <p:nvPr/>
          </p:nvSpPr>
          <p:spPr bwMode="auto">
            <a:xfrm>
              <a:off x="2716" y="1535"/>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2"/>
                </a:cxn>
                <a:cxn ang="0">
                  <a:pos x="10" y="0"/>
                </a:cxn>
                <a:cxn ang="0">
                  <a:pos x="8" y="0"/>
                </a:cxn>
                <a:cxn ang="0">
                  <a:pos x="6" y="0"/>
                </a:cxn>
                <a:cxn ang="0">
                  <a:pos x="4" y="0"/>
                </a:cxn>
                <a:cxn ang="0">
                  <a:pos x="2" y="2"/>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67" name="Freeform 359"/>
            <p:cNvSpPr>
              <a:spLocks/>
            </p:cNvSpPr>
            <p:nvPr/>
          </p:nvSpPr>
          <p:spPr bwMode="auto">
            <a:xfrm>
              <a:off x="2716" y="152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8" name="Freeform 360"/>
            <p:cNvSpPr>
              <a:spLocks/>
            </p:cNvSpPr>
            <p:nvPr/>
          </p:nvSpPr>
          <p:spPr bwMode="auto">
            <a:xfrm>
              <a:off x="2716" y="151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9" name="Freeform 361"/>
            <p:cNvSpPr>
              <a:spLocks/>
            </p:cNvSpPr>
            <p:nvPr/>
          </p:nvSpPr>
          <p:spPr bwMode="auto">
            <a:xfrm>
              <a:off x="2716" y="150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0" name="Freeform 362"/>
            <p:cNvSpPr>
              <a:spLocks/>
            </p:cNvSpPr>
            <p:nvPr/>
          </p:nvSpPr>
          <p:spPr bwMode="auto">
            <a:xfrm>
              <a:off x="2716" y="148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1" name="Freeform 363"/>
            <p:cNvSpPr>
              <a:spLocks/>
            </p:cNvSpPr>
            <p:nvPr/>
          </p:nvSpPr>
          <p:spPr bwMode="auto">
            <a:xfrm>
              <a:off x="2716" y="14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2" name="Freeform 364"/>
            <p:cNvSpPr>
              <a:spLocks/>
            </p:cNvSpPr>
            <p:nvPr/>
          </p:nvSpPr>
          <p:spPr bwMode="auto">
            <a:xfrm>
              <a:off x="2716" y="146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3" name="Freeform 365"/>
            <p:cNvSpPr>
              <a:spLocks/>
            </p:cNvSpPr>
            <p:nvPr/>
          </p:nvSpPr>
          <p:spPr bwMode="auto">
            <a:xfrm>
              <a:off x="2716" y="14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4" name="Freeform 366"/>
            <p:cNvSpPr>
              <a:spLocks/>
            </p:cNvSpPr>
            <p:nvPr/>
          </p:nvSpPr>
          <p:spPr bwMode="auto">
            <a:xfrm>
              <a:off x="2716" y="144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5" name="Freeform 367"/>
            <p:cNvSpPr>
              <a:spLocks/>
            </p:cNvSpPr>
            <p:nvPr/>
          </p:nvSpPr>
          <p:spPr bwMode="auto">
            <a:xfrm>
              <a:off x="2716" y="142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6" name="Freeform 368"/>
            <p:cNvSpPr>
              <a:spLocks/>
            </p:cNvSpPr>
            <p:nvPr/>
          </p:nvSpPr>
          <p:spPr bwMode="auto">
            <a:xfrm>
              <a:off x="2716" y="1417"/>
              <a:ext cx="6" cy="6"/>
            </a:xfrm>
            <a:custGeom>
              <a:avLst/>
              <a:gdLst/>
              <a:ahLst/>
              <a:cxnLst>
                <a:cxn ang="0">
                  <a:pos x="0" y="7"/>
                </a:cxn>
                <a:cxn ang="0">
                  <a:pos x="2" y="7"/>
                </a:cxn>
                <a:cxn ang="0">
                  <a:pos x="4" y="9"/>
                </a:cxn>
                <a:cxn ang="0">
                  <a:pos x="6" y="11"/>
                </a:cxn>
                <a:cxn ang="0">
                  <a:pos x="6" y="11"/>
                </a:cxn>
                <a:cxn ang="0">
                  <a:pos x="8" y="9"/>
                </a:cxn>
                <a:cxn ang="0">
                  <a:pos x="10" y="7"/>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7"/>
                </a:cxn>
              </a:cxnLst>
              <a:rect l="0" t="0" r="r" b="b"/>
              <a:pathLst>
                <a:path w="12" h="11">
                  <a:moveTo>
                    <a:pt x="0" y="7"/>
                  </a:moveTo>
                  <a:lnTo>
                    <a:pt x="2" y="7"/>
                  </a:lnTo>
                  <a:lnTo>
                    <a:pt x="4" y="9"/>
                  </a:lnTo>
                  <a:lnTo>
                    <a:pt x="6" y="11"/>
                  </a:lnTo>
                  <a:lnTo>
                    <a:pt x="6" y="11"/>
                  </a:lnTo>
                  <a:lnTo>
                    <a:pt x="8" y="9"/>
                  </a:lnTo>
                  <a:lnTo>
                    <a:pt x="10" y="7"/>
                  </a:lnTo>
                  <a:lnTo>
                    <a:pt x="12" y="6"/>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round/>
              <a:headEnd/>
              <a:tailEnd/>
            </a:ln>
          </p:spPr>
          <p:txBody>
            <a:bodyPr/>
            <a:lstStyle/>
            <a:p>
              <a:endParaRPr lang="en-US"/>
            </a:p>
          </p:txBody>
        </p:sp>
        <p:sp>
          <p:nvSpPr>
            <p:cNvPr id="43377" name="Freeform 369"/>
            <p:cNvSpPr>
              <a:spLocks/>
            </p:cNvSpPr>
            <p:nvPr/>
          </p:nvSpPr>
          <p:spPr bwMode="auto">
            <a:xfrm>
              <a:off x="2716" y="14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8" name="Freeform 370"/>
            <p:cNvSpPr>
              <a:spLocks/>
            </p:cNvSpPr>
            <p:nvPr/>
          </p:nvSpPr>
          <p:spPr bwMode="auto">
            <a:xfrm>
              <a:off x="2716" y="13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9" name="Freeform 371"/>
            <p:cNvSpPr>
              <a:spLocks/>
            </p:cNvSpPr>
            <p:nvPr/>
          </p:nvSpPr>
          <p:spPr bwMode="auto">
            <a:xfrm>
              <a:off x="2716" y="1381"/>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80" name="Freeform 372"/>
            <p:cNvSpPr>
              <a:spLocks/>
            </p:cNvSpPr>
            <p:nvPr/>
          </p:nvSpPr>
          <p:spPr bwMode="auto">
            <a:xfrm>
              <a:off x="2716" y="136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1" name="Freeform 373"/>
            <p:cNvSpPr>
              <a:spLocks/>
            </p:cNvSpPr>
            <p:nvPr/>
          </p:nvSpPr>
          <p:spPr bwMode="auto">
            <a:xfrm>
              <a:off x="2716" y="1358"/>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2" name="Freeform 374"/>
            <p:cNvSpPr>
              <a:spLocks/>
            </p:cNvSpPr>
            <p:nvPr/>
          </p:nvSpPr>
          <p:spPr bwMode="auto">
            <a:xfrm>
              <a:off x="2716" y="134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3" name="Freeform 375"/>
            <p:cNvSpPr>
              <a:spLocks/>
            </p:cNvSpPr>
            <p:nvPr/>
          </p:nvSpPr>
          <p:spPr bwMode="auto">
            <a:xfrm>
              <a:off x="2716" y="133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4" name="Freeform 376"/>
            <p:cNvSpPr>
              <a:spLocks/>
            </p:cNvSpPr>
            <p:nvPr/>
          </p:nvSpPr>
          <p:spPr bwMode="auto">
            <a:xfrm>
              <a:off x="2716" y="132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9" name="Group 408"/>
          <p:cNvGrpSpPr>
            <a:grpSpLocks/>
          </p:cNvGrpSpPr>
          <p:nvPr/>
        </p:nvGrpSpPr>
        <p:grpSpPr bwMode="auto">
          <a:xfrm>
            <a:off x="4351338" y="4921250"/>
            <a:ext cx="9525" cy="519113"/>
            <a:chOff x="2730" y="2104"/>
            <a:chExt cx="6" cy="349"/>
          </a:xfrm>
        </p:grpSpPr>
        <p:sp>
          <p:nvSpPr>
            <p:cNvPr id="43386" name="Freeform 378"/>
            <p:cNvSpPr>
              <a:spLocks/>
            </p:cNvSpPr>
            <p:nvPr/>
          </p:nvSpPr>
          <p:spPr bwMode="auto">
            <a:xfrm>
              <a:off x="2730" y="2104"/>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387" name="Freeform 379"/>
            <p:cNvSpPr>
              <a:spLocks/>
            </p:cNvSpPr>
            <p:nvPr/>
          </p:nvSpPr>
          <p:spPr bwMode="auto">
            <a:xfrm>
              <a:off x="2730" y="211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9"/>
                </a:cxn>
                <a:cxn ang="0">
                  <a:pos x="6" y="11"/>
                </a:cxn>
                <a:cxn ang="0">
                  <a:pos x="6" y="11"/>
                </a:cxn>
                <a:cxn ang="0">
                  <a:pos x="8" y="9"/>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9"/>
                  </a:lnTo>
                  <a:lnTo>
                    <a:pt x="6" y="11"/>
                  </a:lnTo>
                  <a:lnTo>
                    <a:pt x="6" y="11"/>
                  </a:lnTo>
                  <a:lnTo>
                    <a:pt x="8" y="9"/>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8" name="Freeform 380"/>
            <p:cNvSpPr>
              <a:spLocks/>
            </p:cNvSpPr>
            <p:nvPr/>
          </p:nvSpPr>
          <p:spPr bwMode="auto">
            <a:xfrm>
              <a:off x="2730" y="212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9" name="Freeform 381"/>
            <p:cNvSpPr>
              <a:spLocks/>
            </p:cNvSpPr>
            <p:nvPr/>
          </p:nvSpPr>
          <p:spPr bwMode="auto">
            <a:xfrm>
              <a:off x="2730" y="213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0" name="Freeform 382"/>
            <p:cNvSpPr>
              <a:spLocks/>
            </p:cNvSpPr>
            <p:nvPr/>
          </p:nvSpPr>
          <p:spPr bwMode="auto">
            <a:xfrm>
              <a:off x="2730" y="215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1" name="Freeform 383"/>
            <p:cNvSpPr>
              <a:spLocks/>
            </p:cNvSpPr>
            <p:nvPr/>
          </p:nvSpPr>
          <p:spPr bwMode="auto">
            <a:xfrm>
              <a:off x="2730" y="2163"/>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2" name="Freeform 384"/>
            <p:cNvSpPr>
              <a:spLocks/>
            </p:cNvSpPr>
            <p:nvPr/>
          </p:nvSpPr>
          <p:spPr bwMode="auto">
            <a:xfrm>
              <a:off x="2730" y="217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3" name="Freeform 385"/>
            <p:cNvSpPr>
              <a:spLocks/>
            </p:cNvSpPr>
            <p:nvPr/>
          </p:nvSpPr>
          <p:spPr bwMode="auto">
            <a:xfrm>
              <a:off x="2730" y="218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4" name="Freeform 386"/>
            <p:cNvSpPr>
              <a:spLocks/>
            </p:cNvSpPr>
            <p:nvPr/>
          </p:nvSpPr>
          <p:spPr bwMode="auto">
            <a:xfrm>
              <a:off x="2730" y="219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5" name="Freeform 387"/>
            <p:cNvSpPr>
              <a:spLocks/>
            </p:cNvSpPr>
            <p:nvPr/>
          </p:nvSpPr>
          <p:spPr bwMode="auto">
            <a:xfrm>
              <a:off x="2730" y="221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6" name="Freeform 388"/>
            <p:cNvSpPr>
              <a:spLocks/>
            </p:cNvSpPr>
            <p:nvPr/>
          </p:nvSpPr>
          <p:spPr bwMode="auto">
            <a:xfrm>
              <a:off x="2730" y="222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7" name="Freeform 389"/>
            <p:cNvSpPr>
              <a:spLocks/>
            </p:cNvSpPr>
            <p:nvPr/>
          </p:nvSpPr>
          <p:spPr bwMode="auto">
            <a:xfrm>
              <a:off x="2730" y="2234"/>
              <a:ext cx="6" cy="6"/>
            </a:xfrm>
            <a:custGeom>
              <a:avLst/>
              <a:gdLst/>
              <a:ahLst/>
              <a:cxnLst>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4"/>
                  </a:lnTo>
                  <a:lnTo>
                    <a:pt x="12" y="2"/>
                  </a:lnTo>
                  <a:lnTo>
                    <a:pt x="10" y="0"/>
                  </a:lnTo>
                  <a:lnTo>
                    <a:pt x="8" y="0"/>
                  </a:lnTo>
                  <a:lnTo>
                    <a:pt x="6" y="0"/>
                  </a:lnTo>
                  <a:lnTo>
                    <a:pt x="4" y="0"/>
                  </a:lnTo>
                  <a:lnTo>
                    <a:pt x="2" y="2"/>
                  </a:lnTo>
                  <a:lnTo>
                    <a:pt x="0" y="4"/>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398" name="Freeform 390"/>
            <p:cNvSpPr>
              <a:spLocks/>
            </p:cNvSpPr>
            <p:nvPr/>
          </p:nvSpPr>
          <p:spPr bwMode="auto">
            <a:xfrm>
              <a:off x="2730" y="224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9" name="Freeform 391"/>
            <p:cNvSpPr>
              <a:spLocks/>
            </p:cNvSpPr>
            <p:nvPr/>
          </p:nvSpPr>
          <p:spPr bwMode="auto">
            <a:xfrm>
              <a:off x="2730" y="225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0" name="Freeform 392"/>
            <p:cNvSpPr>
              <a:spLocks/>
            </p:cNvSpPr>
            <p:nvPr/>
          </p:nvSpPr>
          <p:spPr bwMode="auto">
            <a:xfrm>
              <a:off x="2730" y="227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1"/>
                </a:cxn>
                <a:cxn ang="0">
                  <a:pos x="6" y="11"/>
                </a:cxn>
                <a:cxn ang="0">
                  <a:pos x="8" y="10"/>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1"/>
                  </a:lnTo>
                  <a:lnTo>
                    <a:pt x="6" y="11"/>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1" name="Freeform 393"/>
            <p:cNvSpPr>
              <a:spLocks/>
            </p:cNvSpPr>
            <p:nvPr/>
          </p:nvSpPr>
          <p:spPr bwMode="auto">
            <a:xfrm>
              <a:off x="2730" y="228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2" name="Freeform 394"/>
            <p:cNvSpPr>
              <a:spLocks/>
            </p:cNvSpPr>
            <p:nvPr/>
          </p:nvSpPr>
          <p:spPr bwMode="auto">
            <a:xfrm>
              <a:off x="2730" y="2294"/>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3" name="Freeform 395"/>
            <p:cNvSpPr>
              <a:spLocks/>
            </p:cNvSpPr>
            <p:nvPr/>
          </p:nvSpPr>
          <p:spPr bwMode="auto">
            <a:xfrm>
              <a:off x="2730" y="230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4" name="Freeform 396"/>
            <p:cNvSpPr>
              <a:spLocks/>
            </p:cNvSpPr>
            <p:nvPr/>
          </p:nvSpPr>
          <p:spPr bwMode="auto">
            <a:xfrm>
              <a:off x="2730" y="231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5" name="Freeform 397"/>
            <p:cNvSpPr>
              <a:spLocks/>
            </p:cNvSpPr>
            <p:nvPr/>
          </p:nvSpPr>
          <p:spPr bwMode="auto">
            <a:xfrm>
              <a:off x="2730" y="232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6" name="Freeform 398"/>
            <p:cNvSpPr>
              <a:spLocks/>
            </p:cNvSpPr>
            <p:nvPr/>
          </p:nvSpPr>
          <p:spPr bwMode="auto">
            <a:xfrm>
              <a:off x="2730" y="234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7" name="Freeform 399"/>
            <p:cNvSpPr>
              <a:spLocks/>
            </p:cNvSpPr>
            <p:nvPr/>
          </p:nvSpPr>
          <p:spPr bwMode="auto">
            <a:xfrm>
              <a:off x="2730" y="2353"/>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08" name="Freeform 400"/>
            <p:cNvSpPr>
              <a:spLocks/>
            </p:cNvSpPr>
            <p:nvPr/>
          </p:nvSpPr>
          <p:spPr bwMode="auto">
            <a:xfrm>
              <a:off x="2730" y="23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9" name="Freeform 401"/>
            <p:cNvSpPr>
              <a:spLocks/>
            </p:cNvSpPr>
            <p:nvPr/>
          </p:nvSpPr>
          <p:spPr bwMode="auto">
            <a:xfrm>
              <a:off x="2730" y="237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0" name="Freeform 402"/>
            <p:cNvSpPr>
              <a:spLocks/>
            </p:cNvSpPr>
            <p:nvPr/>
          </p:nvSpPr>
          <p:spPr bwMode="auto">
            <a:xfrm>
              <a:off x="2730" y="238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7"/>
                </a:cxn>
                <a:cxn ang="0">
                  <a:pos x="4" y="9"/>
                </a:cxn>
                <a:cxn ang="0">
                  <a:pos x="6" y="11"/>
                </a:cxn>
                <a:cxn ang="0">
                  <a:pos x="6" y="11"/>
                </a:cxn>
                <a:cxn ang="0">
                  <a:pos x="8" y="9"/>
                </a:cxn>
                <a:cxn ang="0">
                  <a:pos x="10" y="7"/>
                </a:cxn>
                <a:cxn ang="0">
                  <a:pos x="12" y="7"/>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7"/>
                  </a:lnTo>
                  <a:lnTo>
                    <a:pt x="4" y="9"/>
                  </a:lnTo>
                  <a:lnTo>
                    <a:pt x="6" y="11"/>
                  </a:lnTo>
                  <a:lnTo>
                    <a:pt x="6" y="11"/>
                  </a:lnTo>
                  <a:lnTo>
                    <a:pt x="8" y="9"/>
                  </a:lnTo>
                  <a:lnTo>
                    <a:pt x="10" y="7"/>
                  </a:lnTo>
                  <a:lnTo>
                    <a:pt x="12" y="7"/>
                  </a:lnTo>
                  <a:lnTo>
                    <a:pt x="12" y="6"/>
                  </a:lnTo>
                  <a:close/>
                </a:path>
              </a:pathLst>
            </a:custGeom>
            <a:solidFill>
              <a:srgbClr val="000000"/>
            </a:solidFill>
            <a:ln w="9525">
              <a:noFill/>
              <a:round/>
              <a:headEnd/>
              <a:tailEnd/>
            </a:ln>
          </p:spPr>
          <p:txBody>
            <a:bodyPr/>
            <a:lstStyle/>
            <a:p>
              <a:endParaRPr lang="en-US"/>
            </a:p>
          </p:txBody>
        </p:sp>
        <p:sp>
          <p:nvSpPr>
            <p:cNvPr id="43411" name="Freeform 403"/>
            <p:cNvSpPr>
              <a:spLocks/>
            </p:cNvSpPr>
            <p:nvPr/>
          </p:nvSpPr>
          <p:spPr bwMode="auto">
            <a:xfrm>
              <a:off x="2730" y="240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2" name="Freeform 404"/>
            <p:cNvSpPr>
              <a:spLocks/>
            </p:cNvSpPr>
            <p:nvPr/>
          </p:nvSpPr>
          <p:spPr bwMode="auto">
            <a:xfrm>
              <a:off x="2730" y="241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3" name="Freeform 405"/>
            <p:cNvSpPr>
              <a:spLocks/>
            </p:cNvSpPr>
            <p:nvPr/>
          </p:nvSpPr>
          <p:spPr bwMode="auto">
            <a:xfrm>
              <a:off x="2730" y="242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4" name="Freeform 406"/>
            <p:cNvSpPr>
              <a:spLocks/>
            </p:cNvSpPr>
            <p:nvPr/>
          </p:nvSpPr>
          <p:spPr bwMode="auto">
            <a:xfrm>
              <a:off x="2730" y="243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5" name="Freeform 407"/>
            <p:cNvSpPr>
              <a:spLocks/>
            </p:cNvSpPr>
            <p:nvPr/>
          </p:nvSpPr>
          <p:spPr bwMode="auto">
            <a:xfrm>
              <a:off x="2730" y="2448"/>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grpSp>
        <p:nvGrpSpPr>
          <p:cNvPr id="10" name="Group 417"/>
          <p:cNvGrpSpPr>
            <a:grpSpLocks/>
          </p:cNvGrpSpPr>
          <p:nvPr/>
        </p:nvGrpSpPr>
        <p:grpSpPr bwMode="auto">
          <a:xfrm>
            <a:off x="4135438" y="4310063"/>
            <a:ext cx="9525" cy="131762"/>
            <a:chOff x="2590" y="1693"/>
            <a:chExt cx="6" cy="89"/>
          </a:xfrm>
        </p:grpSpPr>
        <p:sp>
          <p:nvSpPr>
            <p:cNvPr id="43417" name="Freeform 409"/>
            <p:cNvSpPr>
              <a:spLocks/>
            </p:cNvSpPr>
            <p:nvPr/>
          </p:nvSpPr>
          <p:spPr bwMode="auto">
            <a:xfrm>
              <a:off x="2590" y="17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8" name="Freeform 410"/>
            <p:cNvSpPr>
              <a:spLocks/>
            </p:cNvSpPr>
            <p:nvPr/>
          </p:nvSpPr>
          <p:spPr bwMode="auto">
            <a:xfrm>
              <a:off x="2590" y="1764"/>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9" name="Freeform 411"/>
            <p:cNvSpPr>
              <a:spLocks/>
            </p:cNvSpPr>
            <p:nvPr/>
          </p:nvSpPr>
          <p:spPr bwMode="auto">
            <a:xfrm>
              <a:off x="2590" y="17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0" name="Freeform 412"/>
            <p:cNvSpPr>
              <a:spLocks/>
            </p:cNvSpPr>
            <p:nvPr/>
          </p:nvSpPr>
          <p:spPr bwMode="auto">
            <a:xfrm>
              <a:off x="2590" y="1741"/>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1" name="Freeform 413"/>
            <p:cNvSpPr>
              <a:spLocks/>
            </p:cNvSpPr>
            <p:nvPr/>
          </p:nvSpPr>
          <p:spPr bwMode="auto">
            <a:xfrm>
              <a:off x="2590" y="1729"/>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round/>
              <a:headEnd/>
              <a:tailEnd/>
            </a:ln>
          </p:spPr>
          <p:txBody>
            <a:bodyPr/>
            <a:lstStyle/>
            <a:p>
              <a:endParaRPr lang="en-US"/>
            </a:p>
          </p:txBody>
        </p:sp>
        <p:sp>
          <p:nvSpPr>
            <p:cNvPr id="43422" name="Freeform 414"/>
            <p:cNvSpPr>
              <a:spLocks/>
            </p:cNvSpPr>
            <p:nvPr/>
          </p:nvSpPr>
          <p:spPr bwMode="auto">
            <a:xfrm>
              <a:off x="2590" y="171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3" name="Freeform 415"/>
            <p:cNvSpPr>
              <a:spLocks/>
            </p:cNvSpPr>
            <p:nvPr/>
          </p:nvSpPr>
          <p:spPr bwMode="auto">
            <a:xfrm>
              <a:off x="2590" y="17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4" name="Freeform 416"/>
            <p:cNvSpPr>
              <a:spLocks/>
            </p:cNvSpPr>
            <p:nvPr/>
          </p:nvSpPr>
          <p:spPr bwMode="auto">
            <a:xfrm>
              <a:off x="2590" y="16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11" name="Group 427"/>
          <p:cNvGrpSpPr>
            <a:grpSpLocks/>
          </p:cNvGrpSpPr>
          <p:nvPr/>
        </p:nvGrpSpPr>
        <p:grpSpPr bwMode="auto">
          <a:xfrm>
            <a:off x="4135438" y="4724400"/>
            <a:ext cx="9525" cy="147638"/>
            <a:chOff x="2590" y="1971"/>
            <a:chExt cx="6" cy="100"/>
          </a:xfrm>
        </p:grpSpPr>
        <p:sp>
          <p:nvSpPr>
            <p:cNvPr id="43426" name="Freeform 418"/>
            <p:cNvSpPr>
              <a:spLocks/>
            </p:cNvSpPr>
            <p:nvPr/>
          </p:nvSpPr>
          <p:spPr bwMode="auto">
            <a:xfrm>
              <a:off x="2590" y="1971"/>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427" name="Freeform 419"/>
            <p:cNvSpPr>
              <a:spLocks/>
            </p:cNvSpPr>
            <p:nvPr/>
          </p:nvSpPr>
          <p:spPr bwMode="auto">
            <a:xfrm>
              <a:off x="2590" y="1983"/>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8" name="Freeform 420"/>
            <p:cNvSpPr>
              <a:spLocks/>
            </p:cNvSpPr>
            <p:nvPr/>
          </p:nvSpPr>
          <p:spPr bwMode="auto">
            <a:xfrm>
              <a:off x="2590" y="199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9" name="Freeform 421"/>
            <p:cNvSpPr>
              <a:spLocks/>
            </p:cNvSpPr>
            <p:nvPr/>
          </p:nvSpPr>
          <p:spPr bwMode="auto">
            <a:xfrm>
              <a:off x="2590" y="200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0" name="Freeform 422"/>
            <p:cNvSpPr>
              <a:spLocks/>
            </p:cNvSpPr>
            <p:nvPr/>
          </p:nvSpPr>
          <p:spPr bwMode="auto">
            <a:xfrm>
              <a:off x="2590" y="201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1" name="Freeform 423"/>
            <p:cNvSpPr>
              <a:spLocks/>
            </p:cNvSpPr>
            <p:nvPr/>
          </p:nvSpPr>
          <p:spPr bwMode="auto">
            <a:xfrm>
              <a:off x="2590" y="203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2" name="Freeform 424"/>
            <p:cNvSpPr>
              <a:spLocks/>
            </p:cNvSpPr>
            <p:nvPr/>
          </p:nvSpPr>
          <p:spPr bwMode="auto">
            <a:xfrm>
              <a:off x="2590" y="2042"/>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33" name="Freeform 425"/>
            <p:cNvSpPr>
              <a:spLocks/>
            </p:cNvSpPr>
            <p:nvPr/>
          </p:nvSpPr>
          <p:spPr bwMode="auto">
            <a:xfrm>
              <a:off x="2590" y="205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4" name="Freeform 426"/>
            <p:cNvSpPr>
              <a:spLocks/>
            </p:cNvSpPr>
            <p:nvPr/>
          </p:nvSpPr>
          <p:spPr bwMode="auto">
            <a:xfrm>
              <a:off x="2590" y="20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sp>
        <p:nvSpPr>
          <p:cNvPr id="43436" name="Line 428"/>
          <p:cNvSpPr>
            <a:spLocks noChangeShapeType="1"/>
          </p:cNvSpPr>
          <p:nvPr/>
        </p:nvSpPr>
        <p:spPr bwMode="auto">
          <a:xfrm>
            <a:off x="3138488" y="5443538"/>
            <a:ext cx="442912" cy="1587"/>
          </a:xfrm>
          <a:prstGeom prst="line">
            <a:avLst/>
          </a:prstGeom>
          <a:noFill/>
          <a:ln w="9525">
            <a:solidFill>
              <a:srgbClr val="000000"/>
            </a:solidFill>
            <a:round/>
            <a:headEnd/>
            <a:tailEnd/>
          </a:ln>
        </p:spPr>
        <p:txBody>
          <a:bodyPr/>
          <a:lstStyle/>
          <a:p>
            <a:endParaRPr lang="en-US"/>
          </a:p>
        </p:txBody>
      </p:sp>
      <p:sp>
        <p:nvSpPr>
          <p:cNvPr id="43437" name="Line 429"/>
          <p:cNvSpPr>
            <a:spLocks noChangeShapeType="1"/>
          </p:cNvSpPr>
          <p:nvPr/>
        </p:nvSpPr>
        <p:spPr bwMode="auto">
          <a:xfrm>
            <a:off x="3138488" y="4872038"/>
            <a:ext cx="442912" cy="1587"/>
          </a:xfrm>
          <a:prstGeom prst="line">
            <a:avLst/>
          </a:prstGeom>
          <a:noFill/>
          <a:ln w="9525">
            <a:solidFill>
              <a:srgbClr val="000000"/>
            </a:solidFill>
            <a:round/>
            <a:headEnd/>
            <a:tailEnd/>
          </a:ln>
        </p:spPr>
        <p:txBody>
          <a:bodyPr/>
          <a:lstStyle/>
          <a:p>
            <a:endParaRPr lang="en-US"/>
          </a:p>
        </p:txBody>
      </p:sp>
      <p:sp>
        <p:nvSpPr>
          <p:cNvPr id="43438" name="Line 430"/>
          <p:cNvSpPr>
            <a:spLocks noChangeShapeType="1"/>
          </p:cNvSpPr>
          <p:nvPr/>
        </p:nvSpPr>
        <p:spPr bwMode="auto">
          <a:xfrm>
            <a:off x="3138488" y="4313238"/>
            <a:ext cx="431800" cy="1587"/>
          </a:xfrm>
          <a:prstGeom prst="line">
            <a:avLst/>
          </a:prstGeom>
          <a:noFill/>
          <a:ln w="9525">
            <a:solidFill>
              <a:srgbClr val="000000"/>
            </a:solidFill>
            <a:round/>
            <a:headEnd/>
            <a:tailEnd/>
          </a:ln>
        </p:spPr>
        <p:txBody>
          <a:bodyPr/>
          <a:lstStyle/>
          <a:p>
            <a:endParaRPr lang="en-US"/>
          </a:p>
        </p:txBody>
      </p:sp>
      <p:sp>
        <p:nvSpPr>
          <p:cNvPr id="43439" name="Line 431"/>
          <p:cNvSpPr>
            <a:spLocks noChangeShapeType="1"/>
          </p:cNvSpPr>
          <p:nvPr/>
        </p:nvSpPr>
        <p:spPr bwMode="auto">
          <a:xfrm>
            <a:off x="3138488" y="3754438"/>
            <a:ext cx="454025" cy="1587"/>
          </a:xfrm>
          <a:prstGeom prst="line">
            <a:avLst/>
          </a:prstGeom>
          <a:noFill/>
          <a:ln w="9525">
            <a:solidFill>
              <a:srgbClr val="000000"/>
            </a:solidFill>
            <a:round/>
            <a:headEnd/>
            <a:tailEnd/>
          </a:ln>
        </p:spPr>
        <p:txBody>
          <a:bodyPr/>
          <a:lstStyle/>
          <a:p>
            <a:endParaRPr lang="en-US"/>
          </a:p>
        </p:txBody>
      </p:sp>
      <p:sp>
        <p:nvSpPr>
          <p:cNvPr id="43440" name="Line 432"/>
          <p:cNvSpPr>
            <a:spLocks noChangeShapeType="1"/>
          </p:cNvSpPr>
          <p:nvPr/>
        </p:nvSpPr>
        <p:spPr bwMode="auto">
          <a:xfrm flipH="1">
            <a:off x="7826375" y="3786188"/>
            <a:ext cx="147638" cy="1587"/>
          </a:xfrm>
          <a:prstGeom prst="line">
            <a:avLst/>
          </a:prstGeom>
          <a:noFill/>
          <a:ln w="9525">
            <a:solidFill>
              <a:srgbClr val="000000"/>
            </a:solidFill>
            <a:round/>
            <a:headEnd/>
            <a:tailEnd/>
          </a:ln>
        </p:spPr>
        <p:txBody>
          <a:bodyPr/>
          <a:lstStyle/>
          <a:p>
            <a:endParaRPr lang="en-US"/>
          </a:p>
        </p:txBody>
      </p:sp>
      <p:sp>
        <p:nvSpPr>
          <p:cNvPr id="43441" name="Rectangle 433"/>
          <p:cNvSpPr>
            <a:spLocks noChangeArrowheads="1"/>
          </p:cNvSpPr>
          <p:nvPr/>
        </p:nvSpPr>
        <p:spPr bwMode="auto">
          <a:xfrm>
            <a:off x="7900988" y="5830888"/>
            <a:ext cx="733425" cy="479425"/>
          </a:xfrm>
          <a:prstGeom prst="rect">
            <a:avLst/>
          </a:prstGeom>
          <a:noFill/>
          <a:ln w="9525">
            <a:noFill/>
            <a:miter lim="800000"/>
            <a:headEnd/>
            <a:tailEnd/>
          </a:ln>
        </p:spPr>
        <p:txBody>
          <a:bodyPr/>
          <a:lstStyle/>
          <a:p>
            <a:endParaRPr lang="en-US"/>
          </a:p>
        </p:txBody>
      </p:sp>
      <p:sp>
        <p:nvSpPr>
          <p:cNvPr id="43442" name="Rectangle 434"/>
          <p:cNvSpPr>
            <a:spLocks noChangeArrowheads="1"/>
          </p:cNvSpPr>
          <p:nvPr/>
        </p:nvSpPr>
        <p:spPr bwMode="auto">
          <a:xfrm>
            <a:off x="8099425" y="5883275"/>
            <a:ext cx="3460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CPU</a:t>
            </a:r>
            <a:endParaRPr lang="en-GB"/>
          </a:p>
        </p:txBody>
      </p:sp>
      <p:sp>
        <p:nvSpPr>
          <p:cNvPr id="43443" name="Rectangle 435"/>
          <p:cNvSpPr>
            <a:spLocks noChangeArrowheads="1"/>
          </p:cNvSpPr>
          <p:nvPr/>
        </p:nvSpPr>
        <p:spPr bwMode="auto">
          <a:xfrm>
            <a:off x="8005763" y="6081713"/>
            <a:ext cx="54292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Control</a:t>
            </a:r>
            <a:endParaRPr lang="en-GB"/>
          </a:p>
        </p:txBody>
      </p:sp>
      <p:sp>
        <p:nvSpPr>
          <p:cNvPr id="43444" name="Rectangle 436"/>
          <p:cNvSpPr>
            <a:spLocks noChangeArrowheads="1"/>
          </p:cNvSpPr>
          <p:nvPr/>
        </p:nvSpPr>
        <p:spPr bwMode="auto">
          <a:xfrm>
            <a:off x="4241800" y="6099175"/>
            <a:ext cx="3659188" cy="26988"/>
          </a:xfrm>
          <a:prstGeom prst="rect">
            <a:avLst/>
          </a:prstGeom>
          <a:solidFill>
            <a:srgbClr val="000000"/>
          </a:solidFill>
          <a:ln w="9525">
            <a:noFill/>
            <a:miter lim="800000"/>
            <a:headEnd/>
            <a:tailEnd/>
          </a:ln>
        </p:spPr>
        <p:txBody>
          <a:bodyPr/>
          <a:lstStyle/>
          <a:p>
            <a:endParaRPr lang="en-US"/>
          </a:p>
        </p:txBody>
      </p:sp>
      <p:grpSp>
        <p:nvGrpSpPr>
          <p:cNvPr id="12" name="Group 439"/>
          <p:cNvGrpSpPr>
            <a:grpSpLocks/>
          </p:cNvGrpSpPr>
          <p:nvPr/>
        </p:nvGrpSpPr>
        <p:grpSpPr bwMode="auto">
          <a:xfrm>
            <a:off x="4194175" y="5761038"/>
            <a:ext cx="95250" cy="352425"/>
            <a:chOff x="2628" y="2668"/>
            <a:chExt cx="62" cy="237"/>
          </a:xfrm>
        </p:grpSpPr>
        <p:sp>
          <p:nvSpPr>
            <p:cNvPr id="43445" name="Line 437"/>
            <p:cNvSpPr>
              <a:spLocks noChangeShapeType="1"/>
            </p:cNvSpPr>
            <p:nvPr/>
          </p:nvSpPr>
          <p:spPr bwMode="auto">
            <a:xfrm flipV="1">
              <a:off x="2659" y="2727"/>
              <a:ext cx="1" cy="178"/>
            </a:xfrm>
            <a:prstGeom prst="line">
              <a:avLst/>
            </a:prstGeom>
            <a:noFill/>
            <a:ln w="9525">
              <a:solidFill>
                <a:srgbClr val="000000"/>
              </a:solidFill>
              <a:round/>
              <a:headEnd/>
              <a:tailEnd/>
            </a:ln>
          </p:spPr>
          <p:txBody>
            <a:bodyPr/>
            <a:lstStyle/>
            <a:p>
              <a:endParaRPr lang="en-US"/>
            </a:p>
          </p:txBody>
        </p:sp>
        <p:sp>
          <p:nvSpPr>
            <p:cNvPr id="43446" name="Freeform 438"/>
            <p:cNvSpPr>
              <a:spLocks/>
            </p:cNvSpPr>
            <p:nvPr/>
          </p:nvSpPr>
          <p:spPr bwMode="auto">
            <a:xfrm>
              <a:off x="2628" y="2668"/>
              <a:ext cx="62" cy="61"/>
            </a:xfrm>
            <a:custGeom>
              <a:avLst/>
              <a:gdLst/>
              <a:ahLst/>
              <a:cxnLst>
                <a:cxn ang="0">
                  <a:pos x="125" y="123"/>
                </a:cxn>
                <a:cxn ang="0">
                  <a:pos x="61" y="0"/>
                </a:cxn>
                <a:cxn ang="0">
                  <a:pos x="0" y="123"/>
                </a:cxn>
                <a:cxn ang="0">
                  <a:pos x="125" y="123"/>
                </a:cxn>
              </a:cxnLst>
              <a:rect l="0" t="0" r="r" b="b"/>
              <a:pathLst>
                <a:path w="125" h="123">
                  <a:moveTo>
                    <a:pt x="125" y="123"/>
                  </a:moveTo>
                  <a:lnTo>
                    <a:pt x="61"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3" name="Group 442"/>
          <p:cNvGrpSpPr>
            <a:grpSpLocks/>
          </p:cNvGrpSpPr>
          <p:nvPr/>
        </p:nvGrpSpPr>
        <p:grpSpPr bwMode="auto">
          <a:xfrm>
            <a:off x="5657850" y="4913313"/>
            <a:ext cx="95250" cy="1200150"/>
            <a:chOff x="3577" y="2099"/>
            <a:chExt cx="62" cy="806"/>
          </a:xfrm>
        </p:grpSpPr>
        <p:sp>
          <p:nvSpPr>
            <p:cNvPr id="43448" name="Line 440"/>
            <p:cNvSpPr>
              <a:spLocks noChangeShapeType="1"/>
            </p:cNvSpPr>
            <p:nvPr/>
          </p:nvSpPr>
          <p:spPr bwMode="auto">
            <a:xfrm flipV="1">
              <a:off x="3607" y="2158"/>
              <a:ext cx="1" cy="747"/>
            </a:xfrm>
            <a:prstGeom prst="line">
              <a:avLst/>
            </a:prstGeom>
            <a:noFill/>
            <a:ln w="9525">
              <a:solidFill>
                <a:srgbClr val="000000"/>
              </a:solidFill>
              <a:round/>
              <a:headEnd/>
              <a:tailEnd/>
            </a:ln>
          </p:spPr>
          <p:txBody>
            <a:bodyPr/>
            <a:lstStyle/>
            <a:p>
              <a:endParaRPr lang="en-US"/>
            </a:p>
          </p:txBody>
        </p:sp>
        <p:sp>
          <p:nvSpPr>
            <p:cNvPr id="43449" name="Freeform 441"/>
            <p:cNvSpPr>
              <a:spLocks/>
            </p:cNvSpPr>
            <p:nvPr/>
          </p:nvSpPr>
          <p:spPr bwMode="auto">
            <a:xfrm>
              <a:off x="3577" y="2099"/>
              <a:ext cx="62" cy="61"/>
            </a:xfrm>
            <a:custGeom>
              <a:avLst/>
              <a:gdLst/>
              <a:ahLst/>
              <a:cxnLst>
                <a:cxn ang="0">
                  <a:pos x="124" y="122"/>
                </a:cxn>
                <a:cxn ang="0">
                  <a:pos x="61" y="0"/>
                </a:cxn>
                <a:cxn ang="0">
                  <a:pos x="0" y="122"/>
                </a:cxn>
                <a:cxn ang="0">
                  <a:pos x="124" y="122"/>
                </a:cxn>
              </a:cxnLst>
              <a:rect l="0" t="0" r="r" b="b"/>
              <a:pathLst>
                <a:path w="124" h="122">
                  <a:moveTo>
                    <a:pt x="124" y="122"/>
                  </a:moveTo>
                  <a:lnTo>
                    <a:pt x="61" y="0"/>
                  </a:lnTo>
                  <a:lnTo>
                    <a:pt x="0" y="122"/>
                  </a:lnTo>
                  <a:lnTo>
                    <a:pt x="124" y="122"/>
                  </a:lnTo>
                  <a:close/>
                </a:path>
              </a:pathLst>
            </a:custGeom>
            <a:solidFill>
              <a:srgbClr val="000000"/>
            </a:solidFill>
            <a:ln w="9525">
              <a:noFill/>
              <a:round/>
              <a:headEnd/>
              <a:tailEnd/>
            </a:ln>
          </p:spPr>
          <p:txBody>
            <a:bodyPr/>
            <a:lstStyle/>
            <a:p>
              <a:endParaRPr lang="en-US"/>
            </a:p>
          </p:txBody>
        </p:sp>
      </p:grpSp>
      <p:sp>
        <p:nvSpPr>
          <p:cNvPr id="43451" name="Rectangle 443"/>
          <p:cNvSpPr>
            <a:spLocks noChangeArrowheads="1"/>
          </p:cNvSpPr>
          <p:nvPr/>
        </p:nvSpPr>
        <p:spPr bwMode="auto">
          <a:xfrm>
            <a:off x="5703888" y="4913313"/>
            <a:ext cx="620712" cy="257175"/>
          </a:xfrm>
          <a:prstGeom prst="rect">
            <a:avLst/>
          </a:prstGeom>
          <a:noFill/>
          <a:ln w="9525">
            <a:noFill/>
            <a:miter lim="800000"/>
            <a:headEnd/>
            <a:tailEnd/>
          </a:ln>
        </p:spPr>
        <p:txBody>
          <a:bodyPr/>
          <a:lstStyle/>
          <a:p>
            <a:endParaRPr lang="en-US"/>
          </a:p>
        </p:txBody>
      </p:sp>
      <p:sp>
        <p:nvSpPr>
          <p:cNvPr id="43452" name="Rectangle 444"/>
          <p:cNvSpPr>
            <a:spLocks noChangeArrowheads="1"/>
          </p:cNvSpPr>
          <p:nvPr/>
        </p:nvSpPr>
        <p:spPr bwMode="auto">
          <a:xfrm>
            <a:off x="5794375" y="4964113"/>
            <a:ext cx="458788" cy="182562"/>
          </a:xfrm>
          <a:prstGeom prst="rect">
            <a:avLst/>
          </a:prstGeom>
          <a:noFill/>
          <a:ln w="9525">
            <a:noFill/>
            <a:miter lim="800000"/>
            <a:headEnd/>
            <a:tailEnd/>
          </a:ln>
        </p:spPr>
        <p:txBody>
          <a:bodyPr wrap="none" lIns="0" tIns="0" rIns="0" bIns="0">
            <a:spAutoFit/>
          </a:bodyPr>
          <a:lstStyle/>
          <a:p>
            <a:r>
              <a:rPr lang="en-GB" sz="1200">
                <a:solidFill>
                  <a:srgbClr val="000000"/>
                </a:solidFill>
              </a:rPr>
              <a:t>Sample</a:t>
            </a:r>
            <a:endParaRPr lang="en-GB"/>
          </a:p>
        </p:txBody>
      </p:sp>
      <p:sp>
        <p:nvSpPr>
          <p:cNvPr id="43453" name="Rectangle 445"/>
          <p:cNvSpPr>
            <a:spLocks noChangeArrowheads="1"/>
          </p:cNvSpPr>
          <p:nvPr/>
        </p:nvSpPr>
        <p:spPr bwMode="auto">
          <a:xfrm>
            <a:off x="4225925" y="5792788"/>
            <a:ext cx="884238" cy="255587"/>
          </a:xfrm>
          <a:prstGeom prst="rect">
            <a:avLst/>
          </a:prstGeom>
          <a:noFill/>
          <a:ln w="9525">
            <a:noFill/>
            <a:miter lim="800000"/>
            <a:headEnd/>
            <a:tailEnd/>
          </a:ln>
        </p:spPr>
        <p:txBody>
          <a:bodyPr/>
          <a:lstStyle/>
          <a:p>
            <a:endParaRPr lang="en-US"/>
          </a:p>
        </p:txBody>
      </p:sp>
      <p:sp>
        <p:nvSpPr>
          <p:cNvPr id="43454" name="Rectangle 446"/>
          <p:cNvSpPr>
            <a:spLocks noChangeArrowheads="1"/>
          </p:cNvSpPr>
          <p:nvPr/>
        </p:nvSpPr>
        <p:spPr bwMode="auto">
          <a:xfrm>
            <a:off x="4314825" y="5845175"/>
            <a:ext cx="735013"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Select</a:t>
            </a:r>
            <a:endParaRPr lang="en-GB"/>
          </a:p>
        </p:txBody>
      </p:sp>
      <p:sp>
        <p:nvSpPr>
          <p:cNvPr id="43455" name="Rectangle 447"/>
          <p:cNvSpPr>
            <a:spLocks noChangeArrowheads="1"/>
          </p:cNvSpPr>
          <p:nvPr/>
        </p:nvSpPr>
        <p:spPr bwMode="auto">
          <a:xfrm>
            <a:off x="5721350" y="5689600"/>
            <a:ext cx="854075" cy="425450"/>
          </a:xfrm>
          <a:prstGeom prst="rect">
            <a:avLst/>
          </a:prstGeom>
          <a:noFill/>
          <a:ln w="9525">
            <a:noFill/>
            <a:miter lim="800000"/>
            <a:headEnd/>
            <a:tailEnd/>
          </a:ln>
        </p:spPr>
        <p:txBody>
          <a:bodyPr/>
          <a:lstStyle/>
          <a:p>
            <a:endParaRPr lang="en-US"/>
          </a:p>
        </p:txBody>
      </p:sp>
      <p:sp>
        <p:nvSpPr>
          <p:cNvPr id="43456" name="Rectangle 448"/>
          <p:cNvSpPr>
            <a:spLocks noChangeArrowheads="1"/>
          </p:cNvSpPr>
          <p:nvPr/>
        </p:nvSpPr>
        <p:spPr bwMode="auto">
          <a:xfrm>
            <a:off x="6208713" y="5740400"/>
            <a:ext cx="288925" cy="182563"/>
          </a:xfrm>
          <a:prstGeom prst="rect">
            <a:avLst/>
          </a:prstGeom>
          <a:noFill/>
          <a:ln w="9525">
            <a:noFill/>
            <a:miter lim="800000"/>
            <a:headEnd/>
            <a:tailEnd/>
          </a:ln>
        </p:spPr>
        <p:txBody>
          <a:bodyPr wrap="none" lIns="0" tIns="0" rIns="0" bIns="0">
            <a:spAutoFit/>
          </a:bodyPr>
          <a:lstStyle/>
          <a:p>
            <a:r>
              <a:rPr lang="en-GB" sz="1200">
                <a:solidFill>
                  <a:srgbClr val="000000"/>
                </a:solidFill>
              </a:rPr>
              <a:t>Start</a:t>
            </a:r>
            <a:endParaRPr lang="en-GB"/>
          </a:p>
        </p:txBody>
      </p:sp>
      <p:sp>
        <p:nvSpPr>
          <p:cNvPr id="43457" name="Rectangle 449"/>
          <p:cNvSpPr>
            <a:spLocks noChangeArrowheads="1"/>
          </p:cNvSpPr>
          <p:nvPr/>
        </p:nvSpPr>
        <p:spPr bwMode="auto">
          <a:xfrm>
            <a:off x="5810250" y="5908675"/>
            <a:ext cx="703263"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58" name="Rectangle 450"/>
          <p:cNvSpPr>
            <a:spLocks noChangeArrowheads="1"/>
          </p:cNvSpPr>
          <p:nvPr/>
        </p:nvSpPr>
        <p:spPr bwMode="auto">
          <a:xfrm>
            <a:off x="7169150" y="5689600"/>
            <a:ext cx="585788" cy="425450"/>
          </a:xfrm>
          <a:prstGeom prst="rect">
            <a:avLst/>
          </a:prstGeom>
          <a:noFill/>
          <a:ln w="9525">
            <a:noFill/>
            <a:miter lim="800000"/>
            <a:headEnd/>
            <a:tailEnd/>
          </a:ln>
        </p:spPr>
        <p:txBody>
          <a:bodyPr/>
          <a:lstStyle/>
          <a:p>
            <a:endParaRPr lang="en-US"/>
          </a:p>
        </p:txBody>
      </p:sp>
      <p:sp>
        <p:nvSpPr>
          <p:cNvPr id="43459" name="Rectangle 451"/>
          <p:cNvSpPr>
            <a:spLocks noChangeArrowheads="1"/>
          </p:cNvSpPr>
          <p:nvPr/>
        </p:nvSpPr>
        <p:spPr bwMode="auto">
          <a:xfrm>
            <a:off x="7258050" y="5740400"/>
            <a:ext cx="423863"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460" name="Rectangle 452"/>
          <p:cNvSpPr>
            <a:spLocks noChangeArrowheads="1"/>
          </p:cNvSpPr>
          <p:nvPr/>
        </p:nvSpPr>
        <p:spPr bwMode="auto">
          <a:xfrm>
            <a:off x="7258050" y="5908675"/>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Result</a:t>
            </a:r>
            <a:endParaRPr lang="en-GB"/>
          </a:p>
        </p:txBody>
      </p:sp>
      <p:sp>
        <p:nvSpPr>
          <p:cNvPr id="43461" name="Rectangle 453"/>
          <p:cNvSpPr>
            <a:spLocks noChangeArrowheads="1"/>
          </p:cNvSpPr>
          <p:nvPr/>
        </p:nvSpPr>
        <p:spPr bwMode="auto">
          <a:xfrm>
            <a:off x="6583363" y="6113463"/>
            <a:ext cx="854075" cy="423862"/>
          </a:xfrm>
          <a:prstGeom prst="rect">
            <a:avLst/>
          </a:prstGeom>
          <a:noFill/>
          <a:ln w="9525">
            <a:noFill/>
            <a:miter lim="800000"/>
            <a:headEnd/>
            <a:tailEnd/>
          </a:ln>
        </p:spPr>
        <p:txBody>
          <a:bodyPr/>
          <a:lstStyle/>
          <a:p>
            <a:endParaRPr lang="en-US"/>
          </a:p>
        </p:txBody>
      </p:sp>
      <p:sp>
        <p:nvSpPr>
          <p:cNvPr id="43462" name="Rectangle 454"/>
          <p:cNvSpPr>
            <a:spLocks noChangeArrowheads="1"/>
          </p:cNvSpPr>
          <p:nvPr/>
        </p:nvSpPr>
        <p:spPr bwMode="auto">
          <a:xfrm>
            <a:off x="6672263" y="6164263"/>
            <a:ext cx="703262" cy="182562"/>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63" name="Rectangle 455"/>
          <p:cNvSpPr>
            <a:spLocks noChangeArrowheads="1"/>
          </p:cNvSpPr>
          <p:nvPr/>
        </p:nvSpPr>
        <p:spPr bwMode="auto">
          <a:xfrm>
            <a:off x="6724650" y="6332538"/>
            <a:ext cx="595313" cy="182562"/>
          </a:xfrm>
          <a:prstGeom prst="rect">
            <a:avLst/>
          </a:prstGeom>
          <a:noFill/>
          <a:ln w="9525">
            <a:noFill/>
            <a:miter lim="800000"/>
            <a:headEnd/>
            <a:tailEnd/>
          </a:ln>
        </p:spPr>
        <p:txBody>
          <a:bodyPr wrap="none" lIns="0" tIns="0" rIns="0" bIns="0">
            <a:spAutoFit/>
          </a:bodyPr>
          <a:lstStyle/>
          <a:p>
            <a:r>
              <a:rPr lang="en-GB" sz="1200">
                <a:solidFill>
                  <a:srgbClr val="000000"/>
                </a:solidFill>
              </a:rPr>
              <a:t>Complete</a:t>
            </a:r>
            <a:endParaRPr lang="en-GB"/>
          </a:p>
        </p:txBody>
      </p:sp>
      <p:grpSp>
        <p:nvGrpSpPr>
          <p:cNvPr id="14" name="Group 458"/>
          <p:cNvGrpSpPr>
            <a:grpSpLocks/>
          </p:cNvGrpSpPr>
          <p:nvPr/>
        </p:nvGrpSpPr>
        <p:grpSpPr bwMode="auto">
          <a:xfrm>
            <a:off x="6535738" y="5761038"/>
            <a:ext cx="95250" cy="352425"/>
            <a:chOff x="4146" y="2668"/>
            <a:chExt cx="62" cy="237"/>
          </a:xfrm>
        </p:grpSpPr>
        <p:sp>
          <p:nvSpPr>
            <p:cNvPr id="43464" name="Line 456"/>
            <p:cNvSpPr>
              <a:spLocks noChangeShapeType="1"/>
            </p:cNvSpPr>
            <p:nvPr/>
          </p:nvSpPr>
          <p:spPr bwMode="auto">
            <a:xfrm flipV="1">
              <a:off x="4177" y="2727"/>
              <a:ext cx="1" cy="178"/>
            </a:xfrm>
            <a:prstGeom prst="line">
              <a:avLst/>
            </a:prstGeom>
            <a:noFill/>
            <a:ln w="9525">
              <a:solidFill>
                <a:srgbClr val="000000"/>
              </a:solidFill>
              <a:round/>
              <a:headEnd/>
              <a:tailEnd/>
            </a:ln>
          </p:spPr>
          <p:txBody>
            <a:bodyPr/>
            <a:lstStyle/>
            <a:p>
              <a:endParaRPr lang="en-US"/>
            </a:p>
          </p:txBody>
        </p:sp>
        <p:sp>
          <p:nvSpPr>
            <p:cNvPr id="43465" name="Freeform 457"/>
            <p:cNvSpPr>
              <a:spLocks/>
            </p:cNvSpPr>
            <p:nvPr/>
          </p:nvSpPr>
          <p:spPr bwMode="auto">
            <a:xfrm>
              <a:off x="4146"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5" name="Group 461"/>
          <p:cNvGrpSpPr>
            <a:grpSpLocks/>
          </p:cNvGrpSpPr>
          <p:nvPr/>
        </p:nvGrpSpPr>
        <p:grpSpPr bwMode="auto">
          <a:xfrm>
            <a:off x="6973888" y="5761038"/>
            <a:ext cx="95250" cy="352425"/>
            <a:chOff x="4430" y="2668"/>
            <a:chExt cx="62" cy="237"/>
          </a:xfrm>
        </p:grpSpPr>
        <p:sp>
          <p:nvSpPr>
            <p:cNvPr id="43467" name="Line 459"/>
            <p:cNvSpPr>
              <a:spLocks noChangeShapeType="1"/>
            </p:cNvSpPr>
            <p:nvPr/>
          </p:nvSpPr>
          <p:spPr bwMode="auto">
            <a:xfrm>
              <a:off x="4461" y="2668"/>
              <a:ext cx="1" cy="177"/>
            </a:xfrm>
            <a:prstGeom prst="line">
              <a:avLst/>
            </a:prstGeom>
            <a:noFill/>
            <a:ln w="9525">
              <a:solidFill>
                <a:srgbClr val="000000"/>
              </a:solidFill>
              <a:round/>
              <a:headEnd/>
              <a:tailEnd/>
            </a:ln>
          </p:spPr>
          <p:txBody>
            <a:bodyPr/>
            <a:lstStyle/>
            <a:p>
              <a:endParaRPr lang="en-US"/>
            </a:p>
          </p:txBody>
        </p:sp>
        <p:sp>
          <p:nvSpPr>
            <p:cNvPr id="43468" name="Freeform 460"/>
            <p:cNvSpPr>
              <a:spLocks/>
            </p:cNvSpPr>
            <p:nvPr/>
          </p:nvSpPr>
          <p:spPr bwMode="auto">
            <a:xfrm>
              <a:off x="4430" y="2843"/>
              <a:ext cx="62" cy="62"/>
            </a:xfrm>
            <a:custGeom>
              <a:avLst/>
              <a:gdLst/>
              <a:ahLst/>
              <a:cxnLst>
                <a:cxn ang="0">
                  <a:pos x="0" y="0"/>
                </a:cxn>
                <a:cxn ang="0">
                  <a:pos x="63" y="122"/>
                </a:cxn>
                <a:cxn ang="0">
                  <a:pos x="124" y="0"/>
                </a:cxn>
                <a:cxn ang="0">
                  <a:pos x="0" y="0"/>
                </a:cxn>
              </a:cxnLst>
              <a:rect l="0" t="0" r="r" b="b"/>
              <a:pathLst>
                <a:path w="124" h="122">
                  <a:moveTo>
                    <a:pt x="0" y="0"/>
                  </a:moveTo>
                  <a:lnTo>
                    <a:pt x="63" y="122"/>
                  </a:lnTo>
                  <a:lnTo>
                    <a:pt x="124" y="0"/>
                  </a:lnTo>
                  <a:lnTo>
                    <a:pt x="0" y="0"/>
                  </a:lnTo>
                  <a:close/>
                </a:path>
              </a:pathLst>
            </a:custGeom>
            <a:solidFill>
              <a:srgbClr val="000000"/>
            </a:solidFill>
            <a:ln w="9525">
              <a:noFill/>
              <a:round/>
              <a:headEnd/>
              <a:tailEnd/>
            </a:ln>
          </p:spPr>
          <p:txBody>
            <a:bodyPr/>
            <a:lstStyle/>
            <a:p>
              <a:endParaRPr lang="en-US"/>
            </a:p>
          </p:txBody>
        </p:sp>
      </p:grpSp>
      <p:grpSp>
        <p:nvGrpSpPr>
          <p:cNvPr id="16" name="Group 464"/>
          <p:cNvGrpSpPr>
            <a:grpSpLocks/>
          </p:cNvGrpSpPr>
          <p:nvPr/>
        </p:nvGrpSpPr>
        <p:grpSpPr bwMode="auto">
          <a:xfrm>
            <a:off x="7707313" y="5761038"/>
            <a:ext cx="95250" cy="352425"/>
            <a:chOff x="4905" y="2668"/>
            <a:chExt cx="62" cy="237"/>
          </a:xfrm>
        </p:grpSpPr>
        <p:sp>
          <p:nvSpPr>
            <p:cNvPr id="43470" name="Line 462"/>
            <p:cNvSpPr>
              <a:spLocks noChangeShapeType="1"/>
            </p:cNvSpPr>
            <p:nvPr/>
          </p:nvSpPr>
          <p:spPr bwMode="auto">
            <a:xfrm flipV="1">
              <a:off x="4936" y="2727"/>
              <a:ext cx="1" cy="178"/>
            </a:xfrm>
            <a:prstGeom prst="line">
              <a:avLst/>
            </a:prstGeom>
            <a:noFill/>
            <a:ln w="9525">
              <a:solidFill>
                <a:srgbClr val="000000"/>
              </a:solidFill>
              <a:round/>
              <a:headEnd/>
              <a:tailEnd/>
            </a:ln>
          </p:spPr>
          <p:txBody>
            <a:bodyPr/>
            <a:lstStyle/>
            <a:p>
              <a:endParaRPr lang="en-US"/>
            </a:p>
          </p:txBody>
        </p:sp>
        <p:sp>
          <p:nvSpPr>
            <p:cNvPr id="43471" name="Freeform 463"/>
            <p:cNvSpPr>
              <a:spLocks/>
            </p:cNvSpPr>
            <p:nvPr/>
          </p:nvSpPr>
          <p:spPr bwMode="auto">
            <a:xfrm>
              <a:off x="4905"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sp>
        <p:nvSpPr>
          <p:cNvPr id="43474" name="Text Box 466"/>
          <p:cNvSpPr txBox="1">
            <a:spLocks noChangeArrowheads="1"/>
          </p:cNvSpPr>
          <p:nvPr/>
        </p:nvSpPr>
        <p:spPr bwMode="auto">
          <a:xfrm>
            <a:off x="179388" y="692150"/>
            <a:ext cx="8569325" cy="1568450"/>
          </a:xfrm>
          <a:prstGeom prst="rect">
            <a:avLst/>
          </a:prstGeom>
          <a:solidFill>
            <a:srgbClr val="FFFF99"/>
          </a:solidFill>
          <a:ln w="9525">
            <a:solidFill>
              <a:srgbClr val="FF5050"/>
            </a:solidFill>
            <a:miter lim="800000"/>
            <a:headEnd/>
            <a:tailEnd/>
          </a:ln>
          <a:effectLst/>
        </p:spPr>
        <p:txBody>
          <a:bodyPr>
            <a:spAutoFit/>
          </a:bodyPr>
          <a:lstStyle/>
          <a:p>
            <a:r>
              <a:rPr lang="en-US" sz="1600"/>
              <a:t>When converting an analog signal to digital form, it is usually not enough just to find a suitable ADC (Analog to Digital Converter). Usually, more than one input is required and the signal needs processing before it can be converted. In most cases, therefore, it is necessary to build up a complete </a:t>
            </a:r>
            <a:r>
              <a:rPr lang="en-US" sz="1600" i="1"/>
              <a:t>data acquisition system</a:t>
            </a:r>
            <a:r>
              <a:rPr lang="en-US" sz="1600"/>
              <a:t>. The elements of such a system are shown below. This shows, in block diagram form, a system with multiple inputs, amplification, filtering, source selection, sample and hold, and finally the ADC itself. The different elements are outlined in the sections which follow.</a:t>
            </a:r>
          </a:p>
        </p:txBody>
      </p:sp>
    </p:spTree>
    <p:extLst>
      <p:ext uri="{BB962C8B-B14F-4D97-AF65-F5344CB8AC3E}">
        <p14:creationId xmlns:p14="http://schemas.microsoft.com/office/powerpoint/2010/main" val="4069670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Amplification and Signal Condition</a:t>
            </a:r>
            <a:endParaRPr lang="en-US" dirty="0"/>
          </a:p>
        </p:txBody>
      </p:sp>
      <p:sp>
        <p:nvSpPr>
          <p:cNvPr id="3" name="Content Placeholder 2"/>
          <p:cNvSpPr>
            <a:spLocks noGrp="1"/>
          </p:cNvSpPr>
          <p:nvPr>
            <p:ph idx="1"/>
            <p:custDataLst>
              <p:tags r:id="rId2"/>
            </p:custDataLst>
          </p:nvPr>
        </p:nvSpPr>
        <p:spPr/>
        <p:txBody>
          <a:bodyPr>
            <a:normAutofit/>
          </a:bodyPr>
          <a:lstStyle/>
          <a:p>
            <a:r>
              <a:rPr lang="en-US" dirty="0" smtClean="0"/>
              <a:t>In order to fully take advantage of the resolution and accuracy of the ADC try to match the signal range to the ADC range by using amplification or sometimes reduction</a:t>
            </a:r>
          </a:p>
          <a:p>
            <a:r>
              <a:rPr lang="en-US" dirty="0" smtClean="0"/>
              <a:t>To only use half of the scale is like lowering the resolution of the convertor by 1 bit. </a:t>
            </a:r>
          </a:p>
          <a:p>
            <a:r>
              <a:rPr lang="en-US" dirty="0" smtClean="0"/>
              <a:t>Some time signal is bi-polar and ADC is single rail then a level shifting needs to be done</a:t>
            </a:r>
          </a:p>
        </p:txBody>
      </p:sp>
    </p:spTree>
    <p:extLst>
      <p:ext uri="{BB962C8B-B14F-4D97-AF65-F5344CB8AC3E}">
        <p14:creationId xmlns:p14="http://schemas.microsoft.com/office/powerpoint/2010/main" val="2886063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Buffer Amplification</a:t>
            </a:r>
            <a:endParaRPr lang="en-US" dirty="0"/>
          </a:p>
        </p:txBody>
      </p:sp>
      <p:sp>
        <p:nvSpPr>
          <p:cNvPr id="3" name="Content Placeholder 2"/>
          <p:cNvSpPr>
            <a:spLocks noGrp="1"/>
          </p:cNvSpPr>
          <p:nvPr>
            <p:ph idx="1"/>
          </p:nvPr>
        </p:nvSpPr>
        <p:spPr/>
        <p:txBody>
          <a:bodyPr/>
          <a:lstStyle/>
          <a:p>
            <a:r>
              <a:rPr lang="en-US" dirty="0" smtClean="0"/>
              <a:t>Say a sensor has a source impedance of 1K </a:t>
            </a:r>
            <a:r>
              <a:rPr lang="en-US" dirty="0" smtClean="0">
                <a:sym typeface="Symbol"/>
              </a:rPr>
              <a:t></a:t>
            </a:r>
          </a:p>
          <a:p>
            <a:r>
              <a:rPr lang="en-US" dirty="0" smtClean="0">
                <a:sym typeface="Symbol"/>
              </a:rPr>
              <a:t>Say the Reading circuit has an impedance of 50K </a:t>
            </a:r>
          </a:p>
          <a:p>
            <a:r>
              <a:rPr lang="en-US" dirty="0" smtClean="0">
                <a:sym typeface="Symbol"/>
              </a:rPr>
              <a:t>Because of the voltage divider a 2% error exists.</a:t>
            </a:r>
          </a:p>
          <a:p>
            <a:r>
              <a:rPr lang="en-US" dirty="0" smtClean="0">
                <a:sym typeface="Symbol"/>
              </a:rPr>
              <a:t>If you use a buffer with say 1 M  input impedance and 50 Ohms output impedance than the error goes to .1% + .1% = .2%</a:t>
            </a:r>
            <a:endParaRPr lang="en-US" dirty="0"/>
          </a:p>
        </p:txBody>
      </p:sp>
    </p:spTree>
    <p:extLst>
      <p:ext uri="{BB962C8B-B14F-4D97-AF65-F5344CB8AC3E}">
        <p14:creationId xmlns:p14="http://schemas.microsoft.com/office/powerpoint/2010/main" val="175573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4" name="Picture 4" descr="http://technologyinterface.nmsu.edu/4_2/4_2e_images/4_2e.3.jpg"/>
          <p:cNvPicPr>
            <a:picLocks noChangeAspect="1" noChangeArrowheads="1"/>
          </p:cNvPicPr>
          <p:nvPr/>
        </p:nvPicPr>
        <p:blipFill>
          <a:blip r:embed="rId2" cstate="print"/>
          <a:srcRect/>
          <a:stretch>
            <a:fillRect/>
          </a:stretch>
        </p:blipFill>
        <p:spPr bwMode="auto">
          <a:xfrm>
            <a:off x="2057400" y="914400"/>
            <a:ext cx="4895850" cy="2810581"/>
          </a:xfrm>
          <a:prstGeom prst="rect">
            <a:avLst/>
          </a:prstGeom>
          <a:noFill/>
        </p:spPr>
      </p:pic>
      <p:sp>
        <p:nvSpPr>
          <p:cNvPr id="2" name="Title 1"/>
          <p:cNvSpPr>
            <a:spLocks noGrp="1"/>
          </p:cNvSpPr>
          <p:nvPr>
            <p:ph type="title"/>
          </p:nvPr>
        </p:nvSpPr>
        <p:spPr>
          <a:xfrm>
            <a:off x="457200" y="0"/>
            <a:ext cx="8229600" cy="1143000"/>
          </a:xfrm>
        </p:spPr>
        <p:txBody>
          <a:bodyPr/>
          <a:lstStyle/>
          <a:p>
            <a:r>
              <a:rPr lang="en-US" dirty="0" smtClean="0"/>
              <a:t>Anti Aliasing</a:t>
            </a:r>
            <a:endParaRPr lang="en-US" dirty="0"/>
          </a:p>
        </p:txBody>
      </p:sp>
      <p:sp>
        <p:nvSpPr>
          <p:cNvPr id="3" name="Content Placeholder 2"/>
          <p:cNvSpPr>
            <a:spLocks noGrp="1"/>
          </p:cNvSpPr>
          <p:nvPr>
            <p:ph idx="1"/>
          </p:nvPr>
        </p:nvSpPr>
        <p:spPr>
          <a:xfrm>
            <a:off x="381000" y="3505200"/>
            <a:ext cx="8229600" cy="990600"/>
          </a:xfrm>
        </p:spPr>
        <p:txBody>
          <a:bodyPr>
            <a:normAutofit lnSpcReduction="10000"/>
          </a:bodyPr>
          <a:lstStyle/>
          <a:p>
            <a:r>
              <a:rPr lang="en-US" dirty="0" smtClean="0"/>
              <a:t>Use a low pass filter to attenuate analog signal before sampling</a:t>
            </a:r>
            <a:endParaRPr lang="en-US" dirty="0"/>
          </a:p>
        </p:txBody>
      </p:sp>
      <p:pic>
        <p:nvPicPr>
          <p:cNvPr id="97282" name="Picture 2" descr="http://www.expertsmind.com/CMSImages/1300_Aliasing1.png"/>
          <p:cNvPicPr>
            <a:picLocks noChangeAspect="1" noChangeArrowheads="1"/>
          </p:cNvPicPr>
          <p:nvPr/>
        </p:nvPicPr>
        <p:blipFill>
          <a:blip r:embed="rId3" cstate="print"/>
          <a:srcRect/>
          <a:stretch>
            <a:fillRect/>
          </a:stretch>
        </p:blipFill>
        <p:spPr bwMode="auto">
          <a:xfrm>
            <a:off x="1143000" y="4738708"/>
            <a:ext cx="5029200" cy="2119292"/>
          </a:xfrm>
          <a:prstGeom prst="rect">
            <a:avLst/>
          </a:prstGeom>
          <a:noFill/>
        </p:spPr>
      </p:pic>
    </p:spTree>
    <p:extLst>
      <p:ext uri="{BB962C8B-B14F-4D97-AF65-F5344CB8AC3E}">
        <p14:creationId xmlns:p14="http://schemas.microsoft.com/office/powerpoint/2010/main" val="78560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Semaphores</a:t>
            </a:r>
            <a:endParaRPr lang="en-US" dirty="0"/>
          </a:p>
        </p:txBody>
      </p:sp>
      <p:sp>
        <p:nvSpPr>
          <p:cNvPr id="3" name="Content Placeholder 2"/>
          <p:cNvSpPr>
            <a:spLocks noGrp="1"/>
          </p:cNvSpPr>
          <p:nvPr>
            <p:ph idx="1"/>
          </p:nvPr>
        </p:nvSpPr>
        <p:spPr/>
        <p:txBody>
          <a:bodyPr/>
          <a:lstStyle/>
          <a:p>
            <a:r>
              <a:rPr lang="en-US" dirty="0" smtClean="0"/>
              <a:t>A counting semaphore can take a number of ‘gives’ before a ‘take’ occurs</a:t>
            </a:r>
          </a:p>
          <a:p>
            <a:r>
              <a:rPr lang="en-US" dirty="0" smtClean="0"/>
              <a:t>What happens if interrupts can occur at high frequency over a short period of time?</a:t>
            </a:r>
          </a:p>
          <a:p>
            <a:r>
              <a:rPr lang="en-US" dirty="0" smtClean="0"/>
              <a:t>Counting Semaphore can be thought of a queue of n elements</a:t>
            </a:r>
          </a:p>
          <a:p>
            <a:r>
              <a:rPr lang="en-US" dirty="0" smtClean="0"/>
              <a:t>A binary semaphore might get overrun as seen in the next slide</a:t>
            </a:r>
          </a:p>
          <a:p>
            <a:pPr>
              <a:buNone/>
            </a:pPr>
            <a:endParaRPr lang="en-US" dirty="0"/>
          </a:p>
        </p:txBody>
      </p:sp>
    </p:spTree>
    <p:extLst>
      <p:ext uri="{BB962C8B-B14F-4D97-AF65-F5344CB8AC3E}">
        <p14:creationId xmlns:p14="http://schemas.microsoft.com/office/powerpoint/2010/main" val="1894153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Analog Multiplexer</a:t>
            </a:r>
            <a:endParaRPr lang="en-US" dirty="0"/>
          </a:p>
        </p:txBody>
      </p:sp>
      <p:sp>
        <p:nvSpPr>
          <p:cNvPr id="3" name="Content Placeholder 2"/>
          <p:cNvSpPr>
            <a:spLocks noGrp="1"/>
          </p:cNvSpPr>
          <p:nvPr>
            <p:ph idx="1"/>
            <p:custDataLst>
              <p:tags r:id="rId2"/>
            </p:custDataLst>
          </p:nvPr>
        </p:nvSpPr>
        <p:spPr>
          <a:xfrm>
            <a:off x="457200" y="1600200"/>
            <a:ext cx="7162800" cy="4525963"/>
          </a:xfrm>
        </p:spPr>
        <p:txBody>
          <a:bodyPr>
            <a:normAutofit lnSpcReduction="10000"/>
          </a:bodyPr>
          <a:lstStyle/>
          <a:p>
            <a:r>
              <a:rPr lang="en-US" dirty="0" smtClean="0"/>
              <a:t>Multiplexer can allow one ADC to be used on many signals but sampling rate could go down.</a:t>
            </a:r>
          </a:p>
          <a:p>
            <a:r>
              <a:rPr lang="en-US" dirty="0" smtClean="0"/>
              <a:t>Sometimes simultaneous sampling is needed to get accurate results and the multiplexer can’t be used. </a:t>
            </a:r>
          </a:p>
          <a:p>
            <a:r>
              <a:rPr lang="en-US" dirty="0" smtClean="0"/>
              <a:t>The resistance in the switch can slow down the time needed for the sample and hold</a:t>
            </a:r>
            <a:endParaRPr lang="en-US" dirty="0"/>
          </a:p>
        </p:txBody>
      </p:sp>
      <p:sp>
        <p:nvSpPr>
          <p:cNvPr id="4" name="Rectangle 31"/>
          <p:cNvSpPr>
            <a:spLocks noChangeArrowheads="1"/>
          </p:cNvSpPr>
          <p:nvPr>
            <p:custDataLst>
              <p:tags r:id="rId3"/>
            </p:custDataLst>
          </p:nvPr>
        </p:nvSpPr>
        <p:spPr bwMode="auto">
          <a:xfrm>
            <a:off x="7431088" y="3867150"/>
            <a:ext cx="1319212" cy="2255837"/>
          </a:xfrm>
          <a:prstGeom prst="rect">
            <a:avLst/>
          </a:prstGeom>
          <a:solidFill>
            <a:srgbClr val="FF9900"/>
          </a:solidFill>
          <a:ln w="12700">
            <a:solidFill>
              <a:srgbClr val="000000"/>
            </a:solidFill>
            <a:miter lim="800000"/>
            <a:headEnd/>
            <a:tailEnd/>
          </a:ln>
        </p:spPr>
        <p:txBody>
          <a:bodyPr/>
          <a:lstStyle/>
          <a:p>
            <a:endParaRPr lang="en-US"/>
          </a:p>
        </p:txBody>
      </p:sp>
      <p:sp>
        <p:nvSpPr>
          <p:cNvPr id="5" name="Rectangle 33"/>
          <p:cNvSpPr>
            <a:spLocks noChangeArrowheads="1"/>
          </p:cNvSpPr>
          <p:nvPr>
            <p:custDataLst>
              <p:tags r:id="rId4"/>
            </p:custDataLst>
          </p:nvPr>
        </p:nvSpPr>
        <p:spPr bwMode="auto">
          <a:xfrm>
            <a:off x="7772400" y="2819400"/>
            <a:ext cx="83978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Multiplexer</a:t>
            </a:r>
            <a:endParaRPr lang="en-GB"/>
          </a:p>
        </p:txBody>
      </p:sp>
      <p:sp>
        <p:nvSpPr>
          <p:cNvPr id="6" name="Rectangle 34"/>
          <p:cNvSpPr>
            <a:spLocks noChangeArrowheads="1"/>
          </p:cNvSpPr>
          <p:nvPr>
            <p:custDataLst>
              <p:tags r:id="rId5"/>
            </p:custDataLst>
          </p:nvPr>
        </p:nvSpPr>
        <p:spPr bwMode="auto">
          <a:xfrm>
            <a:off x="7756525" y="3022600"/>
            <a:ext cx="844550" cy="182562"/>
          </a:xfrm>
          <a:prstGeom prst="rect">
            <a:avLst/>
          </a:prstGeom>
          <a:noFill/>
          <a:ln w="9525">
            <a:noFill/>
            <a:miter lim="800000"/>
            <a:headEnd/>
            <a:tailEnd/>
          </a:ln>
        </p:spPr>
        <p:txBody>
          <a:bodyPr wrap="none" lIns="0" tIns="0" rIns="0" bIns="0">
            <a:spAutoFit/>
          </a:bodyPr>
          <a:lstStyle/>
          <a:p>
            <a:r>
              <a:rPr lang="en-GB" sz="1200">
                <a:solidFill>
                  <a:srgbClr val="000000"/>
                </a:solidFill>
              </a:rPr>
              <a:t>Selects which</a:t>
            </a:r>
            <a:endParaRPr lang="en-GB"/>
          </a:p>
        </p:txBody>
      </p:sp>
      <p:sp>
        <p:nvSpPr>
          <p:cNvPr id="7" name="Rectangle 35"/>
          <p:cNvSpPr>
            <a:spLocks noChangeArrowheads="1"/>
          </p:cNvSpPr>
          <p:nvPr>
            <p:custDataLst>
              <p:tags r:id="rId6"/>
            </p:custDataLst>
          </p:nvPr>
        </p:nvSpPr>
        <p:spPr bwMode="auto">
          <a:xfrm>
            <a:off x="7697788" y="3190875"/>
            <a:ext cx="968375" cy="182562"/>
          </a:xfrm>
          <a:prstGeom prst="rect">
            <a:avLst/>
          </a:prstGeom>
          <a:noFill/>
          <a:ln w="9525">
            <a:noFill/>
            <a:miter lim="800000"/>
            <a:headEnd/>
            <a:tailEnd/>
          </a:ln>
        </p:spPr>
        <p:txBody>
          <a:bodyPr wrap="none" lIns="0" tIns="0" rIns="0" bIns="0">
            <a:spAutoFit/>
          </a:bodyPr>
          <a:lstStyle/>
          <a:p>
            <a:r>
              <a:rPr lang="en-GB" sz="1200">
                <a:solidFill>
                  <a:srgbClr val="000000"/>
                </a:solidFill>
              </a:rPr>
              <a:t>input channel is</a:t>
            </a:r>
            <a:endParaRPr lang="en-GB"/>
          </a:p>
        </p:txBody>
      </p:sp>
      <p:sp>
        <p:nvSpPr>
          <p:cNvPr id="8" name="Rectangle 36"/>
          <p:cNvSpPr>
            <a:spLocks noChangeArrowheads="1"/>
          </p:cNvSpPr>
          <p:nvPr>
            <p:custDataLst>
              <p:tags r:id="rId7"/>
            </p:custDataLst>
          </p:nvPr>
        </p:nvSpPr>
        <p:spPr bwMode="auto">
          <a:xfrm>
            <a:off x="7700963" y="3360737"/>
            <a:ext cx="960437" cy="182563"/>
          </a:xfrm>
          <a:prstGeom prst="rect">
            <a:avLst/>
          </a:prstGeom>
          <a:noFill/>
          <a:ln w="9525">
            <a:noFill/>
            <a:miter lim="800000"/>
            <a:headEnd/>
            <a:tailEnd/>
          </a:ln>
        </p:spPr>
        <p:txBody>
          <a:bodyPr wrap="none" lIns="0" tIns="0" rIns="0" bIns="0">
            <a:spAutoFit/>
          </a:bodyPr>
          <a:lstStyle/>
          <a:p>
            <a:r>
              <a:rPr lang="en-GB" sz="1200">
                <a:solidFill>
                  <a:srgbClr val="000000"/>
                </a:solidFill>
              </a:rPr>
              <a:t>connected to its</a:t>
            </a:r>
            <a:endParaRPr lang="en-GB"/>
          </a:p>
        </p:txBody>
      </p:sp>
      <p:sp>
        <p:nvSpPr>
          <p:cNvPr id="9" name="Rectangle 37"/>
          <p:cNvSpPr>
            <a:spLocks noChangeArrowheads="1"/>
          </p:cNvSpPr>
          <p:nvPr>
            <p:custDataLst>
              <p:tags r:id="rId8"/>
            </p:custDataLst>
          </p:nvPr>
        </p:nvSpPr>
        <p:spPr bwMode="auto">
          <a:xfrm>
            <a:off x="7975600" y="3529012"/>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grpSp>
        <p:nvGrpSpPr>
          <p:cNvPr id="10" name="Group 341"/>
          <p:cNvGrpSpPr>
            <a:grpSpLocks/>
          </p:cNvGrpSpPr>
          <p:nvPr>
            <p:custDataLst>
              <p:tags r:id="rId9"/>
            </p:custDataLst>
          </p:nvPr>
        </p:nvGrpSpPr>
        <p:grpSpPr bwMode="auto">
          <a:xfrm>
            <a:off x="8469313" y="4989512"/>
            <a:ext cx="284162" cy="9525"/>
            <a:chOff x="2905" y="1882"/>
            <a:chExt cx="184" cy="6"/>
          </a:xfrm>
        </p:grpSpPr>
        <p:sp>
          <p:nvSpPr>
            <p:cNvPr id="11" name="Freeform 325"/>
            <p:cNvSpPr>
              <a:spLocks/>
            </p:cNvSpPr>
            <p:nvPr/>
          </p:nvSpPr>
          <p:spPr bwMode="auto">
            <a:xfrm>
              <a:off x="308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2" name="Freeform 326"/>
            <p:cNvSpPr>
              <a:spLocks/>
            </p:cNvSpPr>
            <p:nvPr/>
          </p:nvSpPr>
          <p:spPr bwMode="auto">
            <a:xfrm>
              <a:off x="3071"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3" name="Freeform 327"/>
            <p:cNvSpPr>
              <a:spLocks/>
            </p:cNvSpPr>
            <p:nvPr/>
          </p:nvSpPr>
          <p:spPr bwMode="auto">
            <a:xfrm>
              <a:off x="3059"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4" name="Freeform 328"/>
            <p:cNvSpPr>
              <a:spLocks/>
            </p:cNvSpPr>
            <p:nvPr/>
          </p:nvSpPr>
          <p:spPr bwMode="auto">
            <a:xfrm>
              <a:off x="304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5" name="Freeform 329"/>
            <p:cNvSpPr>
              <a:spLocks/>
            </p:cNvSpPr>
            <p:nvPr/>
          </p:nvSpPr>
          <p:spPr bwMode="auto">
            <a:xfrm>
              <a:off x="3035"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6" name="Freeform 330"/>
            <p:cNvSpPr>
              <a:spLocks/>
            </p:cNvSpPr>
            <p:nvPr/>
          </p:nvSpPr>
          <p:spPr bwMode="auto">
            <a:xfrm>
              <a:off x="302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7" name="Freeform 331"/>
            <p:cNvSpPr>
              <a:spLocks/>
            </p:cNvSpPr>
            <p:nvPr/>
          </p:nvSpPr>
          <p:spPr bwMode="auto">
            <a:xfrm>
              <a:off x="3012" y="1882"/>
              <a:ext cx="5"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8" name="Freeform 332"/>
            <p:cNvSpPr>
              <a:spLocks/>
            </p:cNvSpPr>
            <p:nvPr/>
          </p:nvSpPr>
          <p:spPr bwMode="auto">
            <a:xfrm>
              <a:off x="300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19" name="Freeform 333"/>
            <p:cNvSpPr>
              <a:spLocks/>
            </p:cNvSpPr>
            <p:nvPr/>
          </p:nvSpPr>
          <p:spPr bwMode="auto">
            <a:xfrm>
              <a:off x="2988" y="1882"/>
              <a:ext cx="6" cy="6"/>
            </a:xfrm>
            <a:custGeom>
              <a:avLst/>
              <a:gdLst/>
              <a:ahLst/>
              <a:cxnLst>
                <a:cxn ang="0">
                  <a:pos x="8" y="11"/>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1" h="11">
                  <a:moveTo>
                    <a:pt x="8" y="11"/>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20" name="Freeform 334"/>
            <p:cNvSpPr>
              <a:spLocks/>
            </p:cNvSpPr>
            <p:nvPr/>
          </p:nvSpPr>
          <p:spPr bwMode="auto">
            <a:xfrm>
              <a:off x="2976"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21" name="Freeform 335"/>
            <p:cNvSpPr>
              <a:spLocks/>
            </p:cNvSpPr>
            <p:nvPr/>
          </p:nvSpPr>
          <p:spPr bwMode="auto">
            <a:xfrm>
              <a:off x="2964"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22" name="Freeform 336"/>
            <p:cNvSpPr>
              <a:spLocks/>
            </p:cNvSpPr>
            <p:nvPr/>
          </p:nvSpPr>
          <p:spPr bwMode="auto">
            <a:xfrm>
              <a:off x="2952"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23" name="Freeform 337"/>
            <p:cNvSpPr>
              <a:spLocks/>
            </p:cNvSpPr>
            <p:nvPr/>
          </p:nvSpPr>
          <p:spPr bwMode="auto">
            <a:xfrm>
              <a:off x="294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24" name="Freeform 338"/>
            <p:cNvSpPr>
              <a:spLocks/>
            </p:cNvSpPr>
            <p:nvPr/>
          </p:nvSpPr>
          <p:spPr bwMode="auto">
            <a:xfrm>
              <a:off x="2928"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25" name="Freeform 339"/>
            <p:cNvSpPr>
              <a:spLocks/>
            </p:cNvSpPr>
            <p:nvPr/>
          </p:nvSpPr>
          <p:spPr bwMode="auto">
            <a:xfrm>
              <a:off x="291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26" name="Freeform 340"/>
            <p:cNvSpPr>
              <a:spLocks/>
            </p:cNvSpPr>
            <p:nvPr/>
          </p:nvSpPr>
          <p:spPr bwMode="auto">
            <a:xfrm>
              <a:off x="2905" y="1882"/>
              <a:ext cx="6" cy="6"/>
            </a:xfrm>
            <a:custGeom>
              <a:avLst/>
              <a:gdLst/>
              <a:ahLst/>
              <a:cxnLst>
                <a:cxn ang="0">
                  <a:pos x="7" y="11"/>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1"/>
                </a:cxn>
                <a:cxn ang="0">
                  <a:pos x="4" y="11"/>
                </a:cxn>
                <a:cxn ang="0">
                  <a:pos x="5" y="11"/>
                </a:cxn>
                <a:cxn ang="0">
                  <a:pos x="7" y="11"/>
                </a:cxn>
              </a:cxnLst>
              <a:rect l="0" t="0" r="r" b="b"/>
              <a:pathLst>
                <a:path w="11" h="11">
                  <a:moveTo>
                    <a:pt x="7" y="11"/>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grpSp>
      <p:sp>
        <p:nvSpPr>
          <p:cNvPr id="27" name="Oval 342"/>
          <p:cNvSpPr>
            <a:spLocks noChangeArrowheads="1"/>
          </p:cNvSpPr>
          <p:nvPr>
            <p:custDataLst>
              <p:tags r:id="rId10"/>
            </p:custDataLst>
          </p:nvPr>
        </p:nvSpPr>
        <p:spPr bwMode="auto">
          <a:xfrm>
            <a:off x="8382000" y="4962525"/>
            <a:ext cx="74613" cy="71437"/>
          </a:xfrm>
          <a:prstGeom prst="ellipse">
            <a:avLst/>
          </a:prstGeom>
          <a:noFill/>
          <a:ln w="9525">
            <a:solidFill>
              <a:srgbClr val="000000"/>
            </a:solidFill>
            <a:round/>
            <a:headEnd/>
            <a:tailEnd/>
          </a:ln>
        </p:spPr>
        <p:txBody>
          <a:bodyPr/>
          <a:lstStyle/>
          <a:p>
            <a:endParaRPr lang="en-US"/>
          </a:p>
        </p:txBody>
      </p:sp>
      <p:grpSp>
        <p:nvGrpSpPr>
          <p:cNvPr id="28" name="Group 345"/>
          <p:cNvGrpSpPr>
            <a:grpSpLocks/>
          </p:cNvGrpSpPr>
          <p:nvPr>
            <p:custDataLst>
              <p:tags r:id="rId11"/>
            </p:custDataLst>
          </p:nvPr>
        </p:nvGrpSpPr>
        <p:grpSpPr bwMode="auto">
          <a:xfrm>
            <a:off x="8162925" y="4691062"/>
            <a:ext cx="219075" cy="282575"/>
            <a:chOff x="2706" y="1681"/>
            <a:chExt cx="142" cy="190"/>
          </a:xfrm>
        </p:grpSpPr>
        <p:sp>
          <p:nvSpPr>
            <p:cNvPr id="29" name="Line 343"/>
            <p:cNvSpPr>
              <a:spLocks noChangeShapeType="1"/>
            </p:cNvSpPr>
            <p:nvPr/>
          </p:nvSpPr>
          <p:spPr bwMode="auto">
            <a:xfrm flipH="1" flipV="1">
              <a:off x="2741" y="1729"/>
              <a:ext cx="107" cy="142"/>
            </a:xfrm>
            <a:prstGeom prst="line">
              <a:avLst/>
            </a:prstGeom>
            <a:noFill/>
            <a:ln w="9525">
              <a:solidFill>
                <a:srgbClr val="000000"/>
              </a:solidFill>
              <a:round/>
              <a:headEnd/>
              <a:tailEnd/>
            </a:ln>
          </p:spPr>
          <p:txBody>
            <a:bodyPr/>
            <a:lstStyle/>
            <a:p>
              <a:endParaRPr lang="en-US"/>
            </a:p>
          </p:txBody>
        </p:sp>
        <p:sp>
          <p:nvSpPr>
            <p:cNvPr id="30" name="Freeform 344"/>
            <p:cNvSpPr>
              <a:spLocks/>
            </p:cNvSpPr>
            <p:nvPr/>
          </p:nvSpPr>
          <p:spPr bwMode="auto">
            <a:xfrm>
              <a:off x="2706" y="1681"/>
              <a:ext cx="62" cy="68"/>
            </a:xfrm>
            <a:custGeom>
              <a:avLst/>
              <a:gdLst/>
              <a:ahLst/>
              <a:cxnLst>
                <a:cxn ang="0">
                  <a:pos x="125" y="61"/>
                </a:cxn>
                <a:cxn ang="0">
                  <a:pos x="0" y="0"/>
                </a:cxn>
                <a:cxn ang="0">
                  <a:pos x="24" y="134"/>
                </a:cxn>
                <a:cxn ang="0">
                  <a:pos x="125" y="61"/>
                </a:cxn>
              </a:cxnLst>
              <a:rect l="0" t="0" r="r" b="b"/>
              <a:pathLst>
                <a:path w="125" h="134">
                  <a:moveTo>
                    <a:pt x="125" y="61"/>
                  </a:moveTo>
                  <a:lnTo>
                    <a:pt x="0" y="0"/>
                  </a:lnTo>
                  <a:lnTo>
                    <a:pt x="24" y="134"/>
                  </a:lnTo>
                  <a:lnTo>
                    <a:pt x="125" y="61"/>
                  </a:lnTo>
                  <a:close/>
                </a:path>
              </a:pathLst>
            </a:custGeom>
            <a:solidFill>
              <a:srgbClr val="000000"/>
            </a:solidFill>
            <a:ln w="9525">
              <a:noFill/>
              <a:round/>
              <a:headEnd/>
              <a:tailEnd/>
            </a:ln>
          </p:spPr>
          <p:txBody>
            <a:bodyPr/>
            <a:lstStyle/>
            <a:p>
              <a:endParaRPr lang="en-US"/>
            </a:p>
          </p:txBody>
        </p:sp>
      </p:grpSp>
      <p:sp>
        <p:nvSpPr>
          <p:cNvPr id="31" name="Oval 346"/>
          <p:cNvSpPr>
            <a:spLocks noChangeArrowheads="1"/>
          </p:cNvSpPr>
          <p:nvPr>
            <p:custDataLst>
              <p:tags r:id="rId12"/>
            </p:custDataLst>
          </p:nvPr>
        </p:nvSpPr>
        <p:spPr bwMode="auto">
          <a:xfrm>
            <a:off x="8137525" y="4632325"/>
            <a:ext cx="74613" cy="69850"/>
          </a:xfrm>
          <a:prstGeom prst="ellipse">
            <a:avLst/>
          </a:prstGeom>
          <a:noFill/>
          <a:ln w="9525">
            <a:solidFill>
              <a:srgbClr val="000000"/>
            </a:solidFill>
            <a:round/>
            <a:headEnd/>
            <a:tailEnd/>
          </a:ln>
        </p:spPr>
        <p:txBody>
          <a:bodyPr/>
          <a:lstStyle/>
          <a:p>
            <a:endParaRPr lang="en-US"/>
          </a:p>
        </p:txBody>
      </p:sp>
      <p:sp>
        <p:nvSpPr>
          <p:cNvPr id="32" name="Oval 347"/>
          <p:cNvSpPr>
            <a:spLocks noChangeArrowheads="1"/>
          </p:cNvSpPr>
          <p:nvPr>
            <p:custDataLst>
              <p:tags r:id="rId13"/>
            </p:custDataLst>
          </p:nvPr>
        </p:nvSpPr>
        <p:spPr bwMode="auto">
          <a:xfrm>
            <a:off x="7943850" y="4832350"/>
            <a:ext cx="73025" cy="73025"/>
          </a:xfrm>
          <a:prstGeom prst="ellipse">
            <a:avLst/>
          </a:prstGeom>
          <a:noFill/>
          <a:ln w="9525">
            <a:solidFill>
              <a:srgbClr val="000000"/>
            </a:solidFill>
            <a:round/>
            <a:headEnd/>
            <a:tailEnd/>
          </a:ln>
        </p:spPr>
        <p:txBody>
          <a:bodyPr/>
          <a:lstStyle/>
          <a:p>
            <a:endParaRPr lang="en-US"/>
          </a:p>
        </p:txBody>
      </p:sp>
      <p:sp>
        <p:nvSpPr>
          <p:cNvPr id="33" name="Oval 348"/>
          <p:cNvSpPr>
            <a:spLocks noChangeArrowheads="1"/>
          </p:cNvSpPr>
          <p:nvPr>
            <p:custDataLst>
              <p:tags r:id="rId14"/>
            </p:custDataLst>
          </p:nvPr>
        </p:nvSpPr>
        <p:spPr bwMode="auto">
          <a:xfrm>
            <a:off x="7943850" y="5043487"/>
            <a:ext cx="73025" cy="73025"/>
          </a:xfrm>
          <a:prstGeom prst="ellipse">
            <a:avLst/>
          </a:prstGeom>
          <a:noFill/>
          <a:ln w="9525">
            <a:solidFill>
              <a:srgbClr val="000000"/>
            </a:solidFill>
            <a:round/>
            <a:headEnd/>
            <a:tailEnd/>
          </a:ln>
        </p:spPr>
        <p:txBody>
          <a:bodyPr/>
          <a:lstStyle/>
          <a:p>
            <a:endParaRPr lang="en-US"/>
          </a:p>
        </p:txBody>
      </p:sp>
      <p:sp>
        <p:nvSpPr>
          <p:cNvPr id="34" name="Oval 349"/>
          <p:cNvSpPr>
            <a:spLocks noChangeArrowheads="1"/>
          </p:cNvSpPr>
          <p:nvPr>
            <p:custDataLst>
              <p:tags r:id="rId15"/>
            </p:custDataLst>
          </p:nvPr>
        </p:nvSpPr>
        <p:spPr bwMode="auto">
          <a:xfrm>
            <a:off x="8162925" y="5256212"/>
            <a:ext cx="74613" cy="71438"/>
          </a:xfrm>
          <a:prstGeom prst="ellipse">
            <a:avLst/>
          </a:prstGeom>
          <a:noFill/>
          <a:ln w="9525">
            <a:solidFill>
              <a:srgbClr val="000000"/>
            </a:solidFill>
            <a:round/>
            <a:headEnd/>
            <a:tailEnd/>
          </a:ln>
        </p:spPr>
        <p:txBody>
          <a:bodyPr/>
          <a:lstStyle/>
          <a:p>
            <a:endParaRPr lang="en-US"/>
          </a:p>
        </p:txBody>
      </p:sp>
      <p:grpSp>
        <p:nvGrpSpPr>
          <p:cNvPr id="35" name="Group 377"/>
          <p:cNvGrpSpPr>
            <a:grpSpLocks/>
          </p:cNvGrpSpPr>
          <p:nvPr>
            <p:custDataLst>
              <p:tags r:id="rId16"/>
            </p:custDataLst>
          </p:nvPr>
        </p:nvGrpSpPr>
        <p:grpSpPr bwMode="auto">
          <a:xfrm>
            <a:off x="8177213" y="4156075"/>
            <a:ext cx="9525" cy="468312"/>
            <a:chOff x="2716" y="1322"/>
            <a:chExt cx="6" cy="314"/>
          </a:xfrm>
        </p:grpSpPr>
        <p:sp>
          <p:nvSpPr>
            <p:cNvPr id="36" name="Freeform 350"/>
            <p:cNvSpPr>
              <a:spLocks/>
            </p:cNvSpPr>
            <p:nvPr/>
          </p:nvSpPr>
          <p:spPr bwMode="auto">
            <a:xfrm>
              <a:off x="2716" y="163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37" name="Freeform 351"/>
            <p:cNvSpPr>
              <a:spLocks/>
            </p:cNvSpPr>
            <p:nvPr/>
          </p:nvSpPr>
          <p:spPr bwMode="auto">
            <a:xfrm>
              <a:off x="2716" y="161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38" name="Freeform 352"/>
            <p:cNvSpPr>
              <a:spLocks/>
            </p:cNvSpPr>
            <p:nvPr/>
          </p:nvSpPr>
          <p:spPr bwMode="auto">
            <a:xfrm>
              <a:off x="2716" y="160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39" name="Freeform 353"/>
            <p:cNvSpPr>
              <a:spLocks/>
            </p:cNvSpPr>
            <p:nvPr/>
          </p:nvSpPr>
          <p:spPr bwMode="auto">
            <a:xfrm>
              <a:off x="2716" y="1595"/>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0" name="Freeform 354"/>
            <p:cNvSpPr>
              <a:spLocks/>
            </p:cNvSpPr>
            <p:nvPr/>
          </p:nvSpPr>
          <p:spPr bwMode="auto">
            <a:xfrm>
              <a:off x="2716" y="158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1" name="Freeform 355"/>
            <p:cNvSpPr>
              <a:spLocks/>
            </p:cNvSpPr>
            <p:nvPr/>
          </p:nvSpPr>
          <p:spPr bwMode="auto">
            <a:xfrm>
              <a:off x="2716" y="1571"/>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2" name="Freeform 356"/>
            <p:cNvSpPr>
              <a:spLocks/>
            </p:cNvSpPr>
            <p:nvPr/>
          </p:nvSpPr>
          <p:spPr bwMode="auto">
            <a:xfrm>
              <a:off x="2716" y="155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 name="Freeform 357"/>
            <p:cNvSpPr>
              <a:spLocks/>
            </p:cNvSpPr>
            <p:nvPr/>
          </p:nvSpPr>
          <p:spPr bwMode="auto">
            <a:xfrm>
              <a:off x="2716" y="154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4" name="Freeform 358"/>
            <p:cNvSpPr>
              <a:spLocks/>
            </p:cNvSpPr>
            <p:nvPr/>
          </p:nvSpPr>
          <p:spPr bwMode="auto">
            <a:xfrm>
              <a:off x="2716" y="1535"/>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2"/>
                </a:cxn>
                <a:cxn ang="0">
                  <a:pos x="10" y="0"/>
                </a:cxn>
                <a:cxn ang="0">
                  <a:pos x="8" y="0"/>
                </a:cxn>
                <a:cxn ang="0">
                  <a:pos x="6" y="0"/>
                </a:cxn>
                <a:cxn ang="0">
                  <a:pos x="4" y="0"/>
                </a:cxn>
                <a:cxn ang="0">
                  <a:pos x="2" y="2"/>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5" name="Freeform 359"/>
            <p:cNvSpPr>
              <a:spLocks/>
            </p:cNvSpPr>
            <p:nvPr/>
          </p:nvSpPr>
          <p:spPr bwMode="auto">
            <a:xfrm>
              <a:off x="2716" y="152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6" name="Freeform 360"/>
            <p:cNvSpPr>
              <a:spLocks/>
            </p:cNvSpPr>
            <p:nvPr/>
          </p:nvSpPr>
          <p:spPr bwMode="auto">
            <a:xfrm>
              <a:off x="2716" y="151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7" name="Freeform 361"/>
            <p:cNvSpPr>
              <a:spLocks/>
            </p:cNvSpPr>
            <p:nvPr/>
          </p:nvSpPr>
          <p:spPr bwMode="auto">
            <a:xfrm>
              <a:off x="2716" y="150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8" name="Freeform 362"/>
            <p:cNvSpPr>
              <a:spLocks/>
            </p:cNvSpPr>
            <p:nvPr/>
          </p:nvSpPr>
          <p:spPr bwMode="auto">
            <a:xfrm>
              <a:off x="2716" y="148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9" name="Freeform 363"/>
            <p:cNvSpPr>
              <a:spLocks/>
            </p:cNvSpPr>
            <p:nvPr/>
          </p:nvSpPr>
          <p:spPr bwMode="auto">
            <a:xfrm>
              <a:off x="2716" y="14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0" name="Freeform 364"/>
            <p:cNvSpPr>
              <a:spLocks/>
            </p:cNvSpPr>
            <p:nvPr/>
          </p:nvSpPr>
          <p:spPr bwMode="auto">
            <a:xfrm>
              <a:off x="2716" y="146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1" name="Freeform 365"/>
            <p:cNvSpPr>
              <a:spLocks/>
            </p:cNvSpPr>
            <p:nvPr/>
          </p:nvSpPr>
          <p:spPr bwMode="auto">
            <a:xfrm>
              <a:off x="2716" y="14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2" name="Freeform 366"/>
            <p:cNvSpPr>
              <a:spLocks/>
            </p:cNvSpPr>
            <p:nvPr/>
          </p:nvSpPr>
          <p:spPr bwMode="auto">
            <a:xfrm>
              <a:off x="2716" y="144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3" name="Freeform 367"/>
            <p:cNvSpPr>
              <a:spLocks/>
            </p:cNvSpPr>
            <p:nvPr/>
          </p:nvSpPr>
          <p:spPr bwMode="auto">
            <a:xfrm>
              <a:off x="2716" y="142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4" name="Freeform 368"/>
            <p:cNvSpPr>
              <a:spLocks/>
            </p:cNvSpPr>
            <p:nvPr/>
          </p:nvSpPr>
          <p:spPr bwMode="auto">
            <a:xfrm>
              <a:off x="2716" y="1417"/>
              <a:ext cx="6" cy="6"/>
            </a:xfrm>
            <a:custGeom>
              <a:avLst/>
              <a:gdLst/>
              <a:ahLst/>
              <a:cxnLst>
                <a:cxn ang="0">
                  <a:pos x="0" y="7"/>
                </a:cxn>
                <a:cxn ang="0">
                  <a:pos x="2" y="7"/>
                </a:cxn>
                <a:cxn ang="0">
                  <a:pos x="4" y="9"/>
                </a:cxn>
                <a:cxn ang="0">
                  <a:pos x="6" y="11"/>
                </a:cxn>
                <a:cxn ang="0">
                  <a:pos x="6" y="11"/>
                </a:cxn>
                <a:cxn ang="0">
                  <a:pos x="8" y="9"/>
                </a:cxn>
                <a:cxn ang="0">
                  <a:pos x="10" y="7"/>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7"/>
                </a:cxn>
              </a:cxnLst>
              <a:rect l="0" t="0" r="r" b="b"/>
              <a:pathLst>
                <a:path w="12" h="11">
                  <a:moveTo>
                    <a:pt x="0" y="7"/>
                  </a:moveTo>
                  <a:lnTo>
                    <a:pt x="2" y="7"/>
                  </a:lnTo>
                  <a:lnTo>
                    <a:pt x="4" y="9"/>
                  </a:lnTo>
                  <a:lnTo>
                    <a:pt x="6" y="11"/>
                  </a:lnTo>
                  <a:lnTo>
                    <a:pt x="6" y="11"/>
                  </a:lnTo>
                  <a:lnTo>
                    <a:pt x="8" y="9"/>
                  </a:lnTo>
                  <a:lnTo>
                    <a:pt x="10" y="7"/>
                  </a:lnTo>
                  <a:lnTo>
                    <a:pt x="12" y="6"/>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round/>
              <a:headEnd/>
              <a:tailEnd/>
            </a:ln>
          </p:spPr>
          <p:txBody>
            <a:bodyPr/>
            <a:lstStyle/>
            <a:p>
              <a:endParaRPr lang="en-US"/>
            </a:p>
          </p:txBody>
        </p:sp>
        <p:sp>
          <p:nvSpPr>
            <p:cNvPr id="55" name="Freeform 369"/>
            <p:cNvSpPr>
              <a:spLocks/>
            </p:cNvSpPr>
            <p:nvPr/>
          </p:nvSpPr>
          <p:spPr bwMode="auto">
            <a:xfrm>
              <a:off x="2716" y="14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6" name="Freeform 370"/>
            <p:cNvSpPr>
              <a:spLocks/>
            </p:cNvSpPr>
            <p:nvPr/>
          </p:nvSpPr>
          <p:spPr bwMode="auto">
            <a:xfrm>
              <a:off x="2716" y="13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7" name="Freeform 371"/>
            <p:cNvSpPr>
              <a:spLocks/>
            </p:cNvSpPr>
            <p:nvPr/>
          </p:nvSpPr>
          <p:spPr bwMode="auto">
            <a:xfrm>
              <a:off x="2716" y="1381"/>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58" name="Freeform 372"/>
            <p:cNvSpPr>
              <a:spLocks/>
            </p:cNvSpPr>
            <p:nvPr/>
          </p:nvSpPr>
          <p:spPr bwMode="auto">
            <a:xfrm>
              <a:off x="2716" y="136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59" name="Freeform 373"/>
            <p:cNvSpPr>
              <a:spLocks/>
            </p:cNvSpPr>
            <p:nvPr/>
          </p:nvSpPr>
          <p:spPr bwMode="auto">
            <a:xfrm>
              <a:off x="2716" y="1358"/>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60" name="Freeform 374"/>
            <p:cNvSpPr>
              <a:spLocks/>
            </p:cNvSpPr>
            <p:nvPr/>
          </p:nvSpPr>
          <p:spPr bwMode="auto">
            <a:xfrm>
              <a:off x="2716" y="134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61" name="Freeform 375"/>
            <p:cNvSpPr>
              <a:spLocks/>
            </p:cNvSpPr>
            <p:nvPr/>
          </p:nvSpPr>
          <p:spPr bwMode="auto">
            <a:xfrm>
              <a:off x="2716" y="133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62" name="Freeform 376"/>
            <p:cNvSpPr>
              <a:spLocks/>
            </p:cNvSpPr>
            <p:nvPr/>
          </p:nvSpPr>
          <p:spPr bwMode="auto">
            <a:xfrm>
              <a:off x="2716" y="132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63" name="Group 408"/>
          <p:cNvGrpSpPr>
            <a:grpSpLocks/>
          </p:cNvGrpSpPr>
          <p:nvPr>
            <p:custDataLst>
              <p:tags r:id="rId17"/>
            </p:custDataLst>
          </p:nvPr>
        </p:nvGrpSpPr>
        <p:grpSpPr bwMode="auto">
          <a:xfrm>
            <a:off x="8199438" y="5319712"/>
            <a:ext cx="9525" cy="519113"/>
            <a:chOff x="2730" y="2104"/>
            <a:chExt cx="6" cy="349"/>
          </a:xfrm>
        </p:grpSpPr>
        <p:sp>
          <p:nvSpPr>
            <p:cNvPr id="64" name="Freeform 378"/>
            <p:cNvSpPr>
              <a:spLocks/>
            </p:cNvSpPr>
            <p:nvPr/>
          </p:nvSpPr>
          <p:spPr bwMode="auto">
            <a:xfrm>
              <a:off x="2730" y="2104"/>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65" name="Freeform 379"/>
            <p:cNvSpPr>
              <a:spLocks/>
            </p:cNvSpPr>
            <p:nvPr/>
          </p:nvSpPr>
          <p:spPr bwMode="auto">
            <a:xfrm>
              <a:off x="2730" y="211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9"/>
                </a:cxn>
                <a:cxn ang="0">
                  <a:pos x="6" y="11"/>
                </a:cxn>
                <a:cxn ang="0">
                  <a:pos x="6" y="11"/>
                </a:cxn>
                <a:cxn ang="0">
                  <a:pos x="8" y="9"/>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9"/>
                  </a:lnTo>
                  <a:lnTo>
                    <a:pt x="6" y="11"/>
                  </a:lnTo>
                  <a:lnTo>
                    <a:pt x="6" y="11"/>
                  </a:lnTo>
                  <a:lnTo>
                    <a:pt x="8" y="9"/>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66" name="Freeform 380"/>
            <p:cNvSpPr>
              <a:spLocks/>
            </p:cNvSpPr>
            <p:nvPr/>
          </p:nvSpPr>
          <p:spPr bwMode="auto">
            <a:xfrm>
              <a:off x="2730" y="212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67" name="Freeform 381"/>
            <p:cNvSpPr>
              <a:spLocks/>
            </p:cNvSpPr>
            <p:nvPr/>
          </p:nvSpPr>
          <p:spPr bwMode="auto">
            <a:xfrm>
              <a:off x="2730" y="213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68" name="Freeform 382"/>
            <p:cNvSpPr>
              <a:spLocks/>
            </p:cNvSpPr>
            <p:nvPr/>
          </p:nvSpPr>
          <p:spPr bwMode="auto">
            <a:xfrm>
              <a:off x="2730" y="215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69" name="Freeform 383"/>
            <p:cNvSpPr>
              <a:spLocks/>
            </p:cNvSpPr>
            <p:nvPr/>
          </p:nvSpPr>
          <p:spPr bwMode="auto">
            <a:xfrm>
              <a:off x="2730" y="2163"/>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0" name="Freeform 384"/>
            <p:cNvSpPr>
              <a:spLocks/>
            </p:cNvSpPr>
            <p:nvPr/>
          </p:nvSpPr>
          <p:spPr bwMode="auto">
            <a:xfrm>
              <a:off x="2730" y="217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1" name="Freeform 385"/>
            <p:cNvSpPr>
              <a:spLocks/>
            </p:cNvSpPr>
            <p:nvPr/>
          </p:nvSpPr>
          <p:spPr bwMode="auto">
            <a:xfrm>
              <a:off x="2730" y="218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2" name="Freeform 386"/>
            <p:cNvSpPr>
              <a:spLocks/>
            </p:cNvSpPr>
            <p:nvPr/>
          </p:nvSpPr>
          <p:spPr bwMode="auto">
            <a:xfrm>
              <a:off x="2730" y="219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3" name="Freeform 387"/>
            <p:cNvSpPr>
              <a:spLocks/>
            </p:cNvSpPr>
            <p:nvPr/>
          </p:nvSpPr>
          <p:spPr bwMode="auto">
            <a:xfrm>
              <a:off x="2730" y="221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4" name="Freeform 388"/>
            <p:cNvSpPr>
              <a:spLocks/>
            </p:cNvSpPr>
            <p:nvPr/>
          </p:nvSpPr>
          <p:spPr bwMode="auto">
            <a:xfrm>
              <a:off x="2730" y="222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5" name="Freeform 389"/>
            <p:cNvSpPr>
              <a:spLocks/>
            </p:cNvSpPr>
            <p:nvPr/>
          </p:nvSpPr>
          <p:spPr bwMode="auto">
            <a:xfrm>
              <a:off x="2730" y="2234"/>
              <a:ext cx="6" cy="6"/>
            </a:xfrm>
            <a:custGeom>
              <a:avLst/>
              <a:gdLst/>
              <a:ahLst/>
              <a:cxnLst>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4"/>
                  </a:lnTo>
                  <a:lnTo>
                    <a:pt x="12" y="2"/>
                  </a:lnTo>
                  <a:lnTo>
                    <a:pt x="10" y="0"/>
                  </a:lnTo>
                  <a:lnTo>
                    <a:pt x="8" y="0"/>
                  </a:lnTo>
                  <a:lnTo>
                    <a:pt x="6" y="0"/>
                  </a:lnTo>
                  <a:lnTo>
                    <a:pt x="4" y="0"/>
                  </a:lnTo>
                  <a:lnTo>
                    <a:pt x="2" y="2"/>
                  </a:lnTo>
                  <a:lnTo>
                    <a:pt x="0" y="4"/>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76" name="Freeform 390"/>
            <p:cNvSpPr>
              <a:spLocks/>
            </p:cNvSpPr>
            <p:nvPr/>
          </p:nvSpPr>
          <p:spPr bwMode="auto">
            <a:xfrm>
              <a:off x="2730" y="224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7" name="Freeform 391"/>
            <p:cNvSpPr>
              <a:spLocks/>
            </p:cNvSpPr>
            <p:nvPr/>
          </p:nvSpPr>
          <p:spPr bwMode="auto">
            <a:xfrm>
              <a:off x="2730" y="225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8" name="Freeform 392"/>
            <p:cNvSpPr>
              <a:spLocks/>
            </p:cNvSpPr>
            <p:nvPr/>
          </p:nvSpPr>
          <p:spPr bwMode="auto">
            <a:xfrm>
              <a:off x="2730" y="227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1"/>
                </a:cxn>
                <a:cxn ang="0">
                  <a:pos x="6" y="11"/>
                </a:cxn>
                <a:cxn ang="0">
                  <a:pos x="8" y="10"/>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1"/>
                  </a:lnTo>
                  <a:lnTo>
                    <a:pt x="6" y="11"/>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79" name="Freeform 393"/>
            <p:cNvSpPr>
              <a:spLocks/>
            </p:cNvSpPr>
            <p:nvPr/>
          </p:nvSpPr>
          <p:spPr bwMode="auto">
            <a:xfrm>
              <a:off x="2730" y="228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0" name="Freeform 394"/>
            <p:cNvSpPr>
              <a:spLocks/>
            </p:cNvSpPr>
            <p:nvPr/>
          </p:nvSpPr>
          <p:spPr bwMode="auto">
            <a:xfrm>
              <a:off x="2730" y="2294"/>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1" name="Freeform 395"/>
            <p:cNvSpPr>
              <a:spLocks/>
            </p:cNvSpPr>
            <p:nvPr/>
          </p:nvSpPr>
          <p:spPr bwMode="auto">
            <a:xfrm>
              <a:off x="2730" y="230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2" name="Freeform 396"/>
            <p:cNvSpPr>
              <a:spLocks/>
            </p:cNvSpPr>
            <p:nvPr/>
          </p:nvSpPr>
          <p:spPr bwMode="auto">
            <a:xfrm>
              <a:off x="2730" y="231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3" name="Freeform 397"/>
            <p:cNvSpPr>
              <a:spLocks/>
            </p:cNvSpPr>
            <p:nvPr/>
          </p:nvSpPr>
          <p:spPr bwMode="auto">
            <a:xfrm>
              <a:off x="2730" y="232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4" name="Freeform 398"/>
            <p:cNvSpPr>
              <a:spLocks/>
            </p:cNvSpPr>
            <p:nvPr/>
          </p:nvSpPr>
          <p:spPr bwMode="auto">
            <a:xfrm>
              <a:off x="2730" y="234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5" name="Freeform 399"/>
            <p:cNvSpPr>
              <a:spLocks/>
            </p:cNvSpPr>
            <p:nvPr/>
          </p:nvSpPr>
          <p:spPr bwMode="auto">
            <a:xfrm>
              <a:off x="2730" y="2353"/>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86" name="Freeform 400"/>
            <p:cNvSpPr>
              <a:spLocks/>
            </p:cNvSpPr>
            <p:nvPr/>
          </p:nvSpPr>
          <p:spPr bwMode="auto">
            <a:xfrm>
              <a:off x="2730" y="23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7" name="Freeform 401"/>
            <p:cNvSpPr>
              <a:spLocks/>
            </p:cNvSpPr>
            <p:nvPr/>
          </p:nvSpPr>
          <p:spPr bwMode="auto">
            <a:xfrm>
              <a:off x="2730" y="237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88" name="Freeform 402"/>
            <p:cNvSpPr>
              <a:spLocks/>
            </p:cNvSpPr>
            <p:nvPr/>
          </p:nvSpPr>
          <p:spPr bwMode="auto">
            <a:xfrm>
              <a:off x="2730" y="238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7"/>
                </a:cxn>
                <a:cxn ang="0">
                  <a:pos x="4" y="9"/>
                </a:cxn>
                <a:cxn ang="0">
                  <a:pos x="6" y="11"/>
                </a:cxn>
                <a:cxn ang="0">
                  <a:pos x="6" y="11"/>
                </a:cxn>
                <a:cxn ang="0">
                  <a:pos x="8" y="9"/>
                </a:cxn>
                <a:cxn ang="0">
                  <a:pos x="10" y="7"/>
                </a:cxn>
                <a:cxn ang="0">
                  <a:pos x="12" y="7"/>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7"/>
                  </a:lnTo>
                  <a:lnTo>
                    <a:pt x="4" y="9"/>
                  </a:lnTo>
                  <a:lnTo>
                    <a:pt x="6" y="11"/>
                  </a:lnTo>
                  <a:lnTo>
                    <a:pt x="6" y="11"/>
                  </a:lnTo>
                  <a:lnTo>
                    <a:pt x="8" y="9"/>
                  </a:lnTo>
                  <a:lnTo>
                    <a:pt x="10" y="7"/>
                  </a:lnTo>
                  <a:lnTo>
                    <a:pt x="12" y="7"/>
                  </a:lnTo>
                  <a:lnTo>
                    <a:pt x="12" y="6"/>
                  </a:lnTo>
                  <a:close/>
                </a:path>
              </a:pathLst>
            </a:custGeom>
            <a:solidFill>
              <a:srgbClr val="000000"/>
            </a:solidFill>
            <a:ln w="9525">
              <a:noFill/>
              <a:round/>
              <a:headEnd/>
              <a:tailEnd/>
            </a:ln>
          </p:spPr>
          <p:txBody>
            <a:bodyPr/>
            <a:lstStyle/>
            <a:p>
              <a:endParaRPr lang="en-US"/>
            </a:p>
          </p:txBody>
        </p:sp>
        <p:sp>
          <p:nvSpPr>
            <p:cNvPr id="89" name="Freeform 403"/>
            <p:cNvSpPr>
              <a:spLocks/>
            </p:cNvSpPr>
            <p:nvPr/>
          </p:nvSpPr>
          <p:spPr bwMode="auto">
            <a:xfrm>
              <a:off x="2730" y="240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90" name="Freeform 404"/>
            <p:cNvSpPr>
              <a:spLocks/>
            </p:cNvSpPr>
            <p:nvPr/>
          </p:nvSpPr>
          <p:spPr bwMode="auto">
            <a:xfrm>
              <a:off x="2730" y="241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91" name="Freeform 405"/>
            <p:cNvSpPr>
              <a:spLocks/>
            </p:cNvSpPr>
            <p:nvPr/>
          </p:nvSpPr>
          <p:spPr bwMode="auto">
            <a:xfrm>
              <a:off x="2730" y="242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92" name="Freeform 406"/>
            <p:cNvSpPr>
              <a:spLocks/>
            </p:cNvSpPr>
            <p:nvPr/>
          </p:nvSpPr>
          <p:spPr bwMode="auto">
            <a:xfrm>
              <a:off x="2730" y="243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93" name="Freeform 407"/>
            <p:cNvSpPr>
              <a:spLocks/>
            </p:cNvSpPr>
            <p:nvPr/>
          </p:nvSpPr>
          <p:spPr bwMode="auto">
            <a:xfrm>
              <a:off x="2730" y="2448"/>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grpSp>
        <p:nvGrpSpPr>
          <p:cNvPr id="94" name="Group 417"/>
          <p:cNvGrpSpPr>
            <a:grpSpLocks/>
          </p:cNvGrpSpPr>
          <p:nvPr>
            <p:custDataLst>
              <p:tags r:id="rId18"/>
            </p:custDataLst>
          </p:nvPr>
        </p:nvGrpSpPr>
        <p:grpSpPr bwMode="auto">
          <a:xfrm>
            <a:off x="7983538" y="4708525"/>
            <a:ext cx="9525" cy="131762"/>
            <a:chOff x="2590" y="1693"/>
            <a:chExt cx="6" cy="89"/>
          </a:xfrm>
        </p:grpSpPr>
        <p:sp>
          <p:nvSpPr>
            <p:cNvPr id="95" name="Freeform 409"/>
            <p:cNvSpPr>
              <a:spLocks/>
            </p:cNvSpPr>
            <p:nvPr/>
          </p:nvSpPr>
          <p:spPr bwMode="auto">
            <a:xfrm>
              <a:off x="2590" y="17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96" name="Freeform 410"/>
            <p:cNvSpPr>
              <a:spLocks/>
            </p:cNvSpPr>
            <p:nvPr/>
          </p:nvSpPr>
          <p:spPr bwMode="auto">
            <a:xfrm>
              <a:off x="2590" y="1764"/>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97" name="Freeform 411"/>
            <p:cNvSpPr>
              <a:spLocks/>
            </p:cNvSpPr>
            <p:nvPr/>
          </p:nvSpPr>
          <p:spPr bwMode="auto">
            <a:xfrm>
              <a:off x="2590" y="17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98" name="Freeform 412"/>
            <p:cNvSpPr>
              <a:spLocks/>
            </p:cNvSpPr>
            <p:nvPr/>
          </p:nvSpPr>
          <p:spPr bwMode="auto">
            <a:xfrm>
              <a:off x="2590" y="1741"/>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99" name="Freeform 413"/>
            <p:cNvSpPr>
              <a:spLocks/>
            </p:cNvSpPr>
            <p:nvPr/>
          </p:nvSpPr>
          <p:spPr bwMode="auto">
            <a:xfrm>
              <a:off x="2590" y="1729"/>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round/>
              <a:headEnd/>
              <a:tailEnd/>
            </a:ln>
          </p:spPr>
          <p:txBody>
            <a:bodyPr/>
            <a:lstStyle/>
            <a:p>
              <a:endParaRPr lang="en-US"/>
            </a:p>
          </p:txBody>
        </p:sp>
        <p:sp>
          <p:nvSpPr>
            <p:cNvPr id="100" name="Freeform 414"/>
            <p:cNvSpPr>
              <a:spLocks/>
            </p:cNvSpPr>
            <p:nvPr/>
          </p:nvSpPr>
          <p:spPr bwMode="auto">
            <a:xfrm>
              <a:off x="2590" y="171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101" name="Freeform 415"/>
            <p:cNvSpPr>
              <a:spLocks/>
            </p:cNvSpPr>
            <p:nvPr/>
          </p:nvSpPr>
          <p:spPr bwMode="auto">
            <a:xfrm>
              <a:off x="2590" y="17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102" name="Freeform 416"/>
            <p:cNvSpPr>
              <a:spLocks/>
            </p:cNvSpPr>
            <p:nvPr/>
          </p:nvSpPr>
          <p:spPr bwMode="auto">
            <a:xfrm>
              <a:off x="2590" y="16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103" name="Group 427"/>
          <p:cNvGrpSpPr>
            <a:grpSpLocks/>
          </p:cNvGrpSpPr>
          <p:nvPr>
            <p:custDataLst>
              <p:tags r:id="rId19"/>
            </p:custDataLst>
          </p:nvPr>
        </p:nvGrpSpPr>
        <p:grpSpPr bwMode="auto">
          <a:xfrm>
            <a:off x="7983538" y="5122862"/>
            <a:ext cx="9525" cy="147638"/>
            <a:chOff x="2590" y="1971"/>
            <a:chExt cx="6" cy="100"/>
          </a:xfrm>
        </p:grpSpPr>
        <p:sp>
          <p:nvSpPr>
            <p:cNvPr id="104" name="Freeform 418"/>
            <p:cNvSpPr>
              <a:spLocks/>
            </p:cNvSpPr>
            <p:nvPr/>
          </p:nvSpPr>
          <p:spPr bwMode="auto">
            <a:xfrm>
              <a:off x="2590" y="1971"/>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105" name="Freeform 419"/>
            <p:cNvSpPr>
              <a:spLocks/>
            </p:cNvSpPr>
            <p:nvPr/>
          </p:nvSpPr>
          <p:spPr bwMode="auto">
            <a:xfrm>
              <a:off x="2590" y="1983"/>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106" name="Freeform 420"/>
            <p:cNvSpPr>
              <a:spLocks/>
            </p:cNvSpPr>
            <p:nvPr/>
          </p:nvSpPr>
          <p:spPr bwMode="auto">
            <a:xfrm>
              <a:off x="2590" y="199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107" name="Freeform 421"/>
            <p:cNvSpPr>
              <a:spLocks/>
            </p:cNvSpPr>
            <p:nvPr/>
          </p:nvSpPr>
          <p:spPr bwMode="auto">
            <a:xfrm>
              <a:off x="2590" y="200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108" name="Freeform 422"/>
            <p:cNvSpPr>
              <a:spLocks/>
            </p:cNvSpPr>
            <p:nvPr/>
          </p:nvSpPr>
          <p:spPr bwMode="auto">
            <a:xfrm>
              <a:off x="2590" y="201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109" name="Freeform 423"/>
            <p:cNvSpPr>
              <a:spLocks/>
            </p:cNvSpPr>
            <p:nvPr/>
          </p:nvSpPr>
          <p:spPr bwMode="auto">
            <a:xfrm>
              <a:off x="2590" y="203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110" name="Freeform 424"/>
            <p:cNvSpPr>
              <a:spLocks/>
            </p:cNvSpPr>
            <p:nvPr/>
          </p:nvSpPr>
          <p:spPr bwMode="auto">
            <a:xfrm>
              <a:off x="2590" y="2042"/>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111" name="Freeform 425"/>
            <p:cNvSpPr>
              <a:spLocks/>
            </p:cNvSpPr>
            <p:nvPr/>
          </p:nvSpPr>
          <p:spPr bwMode="auto">
            <a:xfrm>
              <a:off x="2590" y="205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112" name="Freeform 426"/>
            <p:cNvSpPr>
              <a:spLocks/>
            </p:cNvSpPr>
            <p:nvPr/>
          </p:nvSpPr>
          <p:spPr bwMode="auto">
            <a:xfrm>
              <a:off x="2590" y="20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grpSp>
        <p:nvGrpSpPr>
          <p:cNvPr id="113" name="Group 439"/>
          <p:cNvGrpSpPr>
            <a:grpSpLocks/>
          </p:cNvGrpSpPr>
          <p:nvPr>
            <p:custDataLst>
              <p:tags r:id="rId20"/>
            </p:custDataLst>
          </p:nvPr>
        </p:nvGrpSpPr>
        <p:grpSpPr bwMode="auto">
          <a:xfrm>
            <a:off x="8042275" y="6159500"/>
            <a:ext cx="95250" cy="352425"/>
            <a:chOff x="2628" y="2668"/>
            <a:chExt cx="62" cy="237"/>
          </a:xfrm>
        </p:grpSpPr>
        <p:sp>
          <p:nvSpPr>
            <p:cNvPr id="114" name="Line 437"/>
            <p:cNvSpPr>
              <a:spLocks noChangeShapeType="1"/>
            </p:cNvSpPr>
            <p:nvPr/>
          </p:nvSpPr>
          <p:spPr bwMode="auto">
            <a:xfrm flipV="1">
              <a:off x="2659" y="2727"/>
              <a:ext cx="1" cy="178"/>
            </a:xfrm>
            <a:prstGeom prst="line">
              <a:avLst/>
            </a:prstGeom>
            <a:noFill/>
            <a:ln w="9525">
              <a:solidFill>
                <a:srgbClr val="000000"/>
              </a:solidFill>
              <a:round/>
              <a:headEnd/>
              <a:tailEnd/>
            </a:ln>
          </p:spPr>
          <p:txBody>
            <a:bodyPr/>
            <a:lstStyle/>
            <a:p>
              <a:endParaRPr lang="en-US"/>
            </a:p>
          </p:txBody>
        </p:sp>
        <p:sp>
          <p:nvSpPr>
            <p:cNvPr id="115" name="Freeform 438"/>
            <p:cNvSpPr>
              <a:spLocks/>
            </p:cNvSpPr>
            <p:nvPr/>
          </p:nvSpPr>
          <p:spPr bwMode="auto">
            <a:xfrm>
              <a:off x="2628" y="2668"/>
              <a:ext cx="62" cy="61"/>
            </a:xfrm>
            <a:custGeom>
              <a:avLst/>
              <a:gdLst/>
              <a:ahLst/>
              <a:cxnLst>
                <a:cxn ang="0">
                  <a:pos x="125" y="123"/>
                </a:cxn>
                <a:cxn ang="0">
                  <a:pos x="61" y="0"/>
                </a:cxn>
                <a:cxn ang="0">
                  <a:pos x="0" y="123"/>
                </a:cxn>
                <a:cxn ang="0">
                  <a:pos x="125" y="123"/>
                </a:cxn>
              </a:cxnLst>
              <a:rect l="0" t="0" r="r" b="b"/>
              <a:pathLst>
                <a:path w="125" h="123">
                  <a:moveTo>
                    <a:pt x="125" y="123"/>
                  </a:moveTo>
                  <a:lnTo>
                    <a:pt x="61" y="0"/>
                  </a:lnTo>
                  <a:lnTo>
                    <a:pt x="0" y="123"/>
                  </a:lnTo>
                  <a:lnTo>
                    <a:pt x="125" y="123"/>
                  </a:lnTo>
                  <a:close/>
                </a:path>
              </a:pathLst>
            </a:custGeom>
            <a:solidFill>
              <a:srgbClr val="000000"/>
            </a:solidFill>
            <a:ln w="9525">
              <a:noFill/>
              <a:round/>
              <a:headEnd/>
              <a:tailEnd/>
            </a:ln>
          </p:spPr>
          <p:txBody>
            <a:bodyPr/>
            <a:lstStyle/>
            <a:p>
              <a:endParaRPr lang="en-US"/>
            </a:p>
          </p:txBody>
        </p:sp>
      </p:grpSp>
      <p:sp>
        <p:nvSpPr>
          <p:cNvPr id="116" name="Rectangle 445"/>
          <p:cNvSpPr>
            <a:spLocks noChangeArrowheads="1"/>
          </p:cNvSpPr>
          <p:nvPr>
            <p:custDataLst>
              <p:tags r:id="rId21"/>
            </p:custDataLst>
          </p:nvPr>
        </p:nvSpPr>
        <p:spPr bwMode="auto">
          <a:xfrm>
            <a:off x="8074025" y="6191250"/>
            <a:ext cx="884238" cy="255587"/>
          </a:xfrm>
          <a:prstGeom prst="rect">
            <a:avLst/>
          </a:prstGeom>
          <a:noFill/>
          <a:ln w="9525">
            <a:noFill/>
            <a:miter lim="800000"/>
            <a:headEnd/>
            <a:tailEnd/>
          </a:ln>
        </p:spPr>
        <p:txBody>
          <a:bodyPr/>
          <a:lstStyle/>
          <a:p>
            <a:endParaRPr lang="en-US"/>
          </a:p>
        </p:txBody>
      </p:sp>
      <p:sp>
        <p:nvSpPr>
          <p:cNvPr id="117" name="Rectangle 446"/>
          <p:cNvSpPr>
            <a:spLocks noChangeArrowheads="1"/>
          </p:cNvSpPr>
          <p:nvPr>
            <p:custDataLst>
              <p:tags r:id="rId22"/>
            </p:custDataLst>
          </p:nvPr>
        </p:nvSpPr>
        <p:spPr bwMode="auto">
          <a:xfrm>
            <a:off x="8162925" y="6243637"/>
            <a:ext cx="735013"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Select</a:t>
            </a:r>
            <a:endParaRPr lang="en-GB"/>
          </a:p>
        </p:txBody>
      </p:sp>
      <p:cxnSp>
        <p:nvCxnSpPr>
          <p:cNvPr id="119" name="Straight Connector 118"/>
          <p:cNvCxnSpPr/>
          <p:nvPr>
            <p:custDataLst>
              <p:tags r:id="rId23"/>
            </p:custDataLst>
          </p:nvPr>
        </p:nvCxnSpPr>
        <p:spPr>
          <a:xfrm>
            <a:off x="6858000" y="41910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custDataLst>
              <p:tags r:id="rId24"/>
            </p:custDataLst>
          </p:nvPr>
        </p:nvCxnSpPr>
        <p:spPr>
          <a:xfrm>
            <a:off x="6934200" y="47244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custDataLst>
              <p:tags r:id="rId25"/>
            </p:custDataLst>
          </p:nvPr>
        </p:nvCxnSpPr>
        <p:spPr>
          <a:xfrm>
            <a:off x="6934200" y="52578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custDataLst>
              <p:tags r:id="rId26"/>
            </p:custDataLst>
          </p:nvPr>
        </p:nvCxnSpPr>
        <p:spPr>
          <a:xfrm>
            <a:off x="6934200" y="56388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custDataLst>
              <p:tags r:id="rId27"/>
            </p:custDataLst>
          </p:nvPr>
        </p:nvCxnSpPr>
        <p:spPr>
          <a:xfrm rot="5400000">
            <a:off x="8039100" y="54483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90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1032"/>
          <p:cNvSpPr>
            <a:spLocks noChangeArrowheads="1"/>
          </p:cNvSpPr>
          <p:nvPr>
            <p:custDataLst>
              <p:tags r:id="rId2"/>
            </p:custDataLst>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3" name="Object 1031"/>
          <p:cNvGraphicFramePr>
            <a:graphicFrameLocks noChangeAspect="1"/>
          </p:cNvGraphicFramePr>
          <p:nvPr>
            <p:custDataLst>
              <p:tags r:id="rId3"/>
            </p:custDataLst>
          </p:nvPr>
        </p:nvGraphicFramePr>
        <p:xfrm>
          <a:off x="468313" y="1916113"/>
          <a:ext cx="4700587" cy="1604962"/>
        </p:xfrm>
        <a:graphic>
          <a:graphicData uri="http://schemas.openxmlformats.org/presentationml/2006/ole">
            <mc:AlternateContent xmlns:mc="http://schemas.openxmlformats.org/markup-compatibility/2006">
              <mc:Choice xmlns:v="urn:schemas-microsoft-com:vml" Requires="v">
                <p:oleObj spid="_x0000_s1038" r:id="rId15" imgW="5818320" imgH="1976400" progId="">
                  <p:embed/>
                </p:oleObj>
              </mc:Choice>
              <mc:Fallback>
                <p:oleObj r:id="rId15" imgW="5818320" imgH="19764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13" y="1916113"/>
                        <a:ext cx="4700587" cy="160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1033"/>
          <p:cNvSpPr>
            <a:spLocks noChangeArrowheads="1"/>
          </p:cNvSpPr>
          <p:nvPr>
            <p:custDataLst>
              <p:tags r:id="rId4"/>
            </p:custDataLst>
          </p:nvPr>
        </p:nvSpPr>
        <p:spPr bwMode="auto">
          <a:xfrm>
            <a:off x="179388" y="260350"/>
            <a:ext cx="1871662" cy="730250"/>
          </a:xfrm>
          <a:prstGeom prst="rect">
            <a:avLst/>
          </a:prstGeom>
          <a:noFill/>
          <a:ln w="28575">
            <a:solidFill>
              <a:srgbClr val="FF5050"/>
            </a:solidFill>
            <a:miter lim="800000"/>
            <a:headEnd/>
            <a:tailEnd/>
          </a:ln>
          <a:effectLst/>
        </p:spPr>
        <p:txBody>
          <a:bodyPr anchor="ctr">
            <a:spAutoFit/>
          </a:bodyPr>
          <a:lstStyle/>
          <a:p>
            <a:pPr algn="ctr"/>
            <a:r>
              <a:rPr lang="en-US" sz="2000"/>
              <a:t>The Sample and Hold Circuit </a:t>
            </a:r>
          </a:p>
        </p:txBody>
      </p:sp>
      <p:sp>
        <p:nvSpPr>
          <p:cNvPr id="55306" name="Text Box 1034"/>
          <p:cNvSpPr txBox="1">
            <a:spLocks noChangeArrowheads="1"/>
          </p:cNvSpPr>
          <p:nvPr>
            <p:custDataLst>
              <p:tags r:id="rId5"/>
            </p:custDataLst>
          </p:nvPr>
        </p:nvSpPr>
        <p:spPr bwMode="auto">
          <a:xfrm>
            <a:off x="303213" y="857250"/>
            <a:ext cx="184150" cy="457200"/>
          </a:xfrm>
          <a:prstGeom prst="rect">
            <a:avLst/>
          </a:prstGeom>
          <a:noFill/>
          <a:ln w="9525">
            <a:noFill/>
            <a:miter lim="800000"/>
            <a:headEnd/>
            <a:tailEnd/>
          </a:ln>
          <a:effectLst/>
        </p:spPr>
        <p:txBody>
          <a:bodyPr wrap="none">
            <a:spAutoFit/>
          </a:bodyPr>
          <a:lstStyle/>
          <a:p>
            <a:endParaRPr lang="en-US"/>
          </a:p>
        </p:txBody>
      </p:sp>
      <p:sp>
        <p:nvSpPr>
          <p:cNvPr id="55307" name="Text Box 1035"/>
          <p:cNvSpPr txBox="1">
            <a:spLocks noChangeArrowheads="1"/>
          </p:cNvSpPr>
          <p:nvPr>
            <p:custDataLst>
              <p:tags r:id="rId6"/>
            </p:custDataLst>
          </p:nvPr>
        </p:nvSpPr>
        <p:spPr bwMode="auto">
          <a:xfrm>
            <a:off x="2268538" y="260350"/>
            <a:ext cx="6264275" cy="1568450"/>
          </a:xfrm>
          <a:prstGeom prst="rect">
            <a:avLst/>
          </a:prstGeom>
          <a:solidFill>
            <a:srgbClr val="FFFF99"/>
          </a:solidFill>
          <a:ln w="9525">
            <a:solidFill>
              <a:srgbClr val="FF5050"/>
            </a:solidFill>
            <a:miter lim="800000"/>
            <a:headEnd/>
            <a:tailEnd/>
          </a:ln>
          <a:effectLst/>
        </p:spPr>
        <p:txBody>
          <a:bodyPr>
            <a:spAutoFit/>
          </a:bodyPr>
          <a:lstStyle/>
          <a:p>
            <a:r>
              <a:rPr lang="en-GB" sz="1600"/>
              <a:t>Because most ADCs work better converting a stationary voltage, a Sample and Hold circuit is commonly used. In this type of circuit a capacitor is charged from a source which inevitably has some resistance. Further resistance comes from internal resistance of the solid-state switch used in the S&amp;H, and/or in the multiplexer. Therefore the capacitor takes finite time to charge, with a charging characteristic as shown.</a:t>
            </a:r>
            <a:endParaRPr lang="en-US" sz="1600"/>
          </a:p>
        </p:txBody>
      </p:sp>
      <p:sp>
        <p:nvSpPr>
          <p:cNvPr id="55309" name="Rectangle 1037"/>
          <p:cNvSpPr>
            <a:spLocks noChangeArrowheads="1"/>
          </p:cNvSpPr>
          <p:nvPr>
            <p:custDataLst>
              <p:tags r:id="rId7"/>
            </p:custDataLst>
          </p:nvPr>
        </p:nvSpPr>
        <p:spPr bwMode="auto">
          <a:xfrm>
            <a:off x="0" y="21288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8" name="Object 1036"/>
          <p:cNvGraphicFramePr>
            <a:graphicFrameLocks noChangeAspect="1"/>
          </p:cNvGraphicFramePr>
          <p:nvPr>
            <p:custDataLst>
              <p:tags r:id="rId8"/>
            </p:custDataLst>
          </p:nvPr>
        </p:nvGraphicFramePr>
        <p:xfrm>
          <a:off x="4284663" y="3573463"/>
          <a:ext cx="3995737" cy="2647950"/>
        </p:xfrm>
        <a:graphic>
          <a:graphicData uri="http://schemas.openxmlformats.org/presentationml/2006/ole">
            <mc:AlternateContent xmlns:mc="http://schemas.openxmlformats.org/markup-compatibility/2006">
              <mc:Choice xmlns:v="urn:schemas-microsoft-com:vml" Requires="v">
                <p:oleObj spid="_x0000_s1039" r:id="rId17" imgW="5192640" imgH="3448080" progId="">
                  <p:embed/>
                </p:oleObj>
              </mc:Choice>
              <mc:Fallback>
                <p:oleObj r:id="rId17" imgW="5192640" imgH="344808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4663" y="3573463"/>
                        <a:ext cx="3995737" cy="264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0" name="Rectangle 1038"/>
          <p:cNvSpPr>
            <a:spLocks noChangeArrowheads="1"/>
          </p:cNvSpPr>
          <p:nvPr>
            <p:custDataLst>
              <p:tags r:id="rId9"/>
            </p:custDataLst>
          </p:nvPr>
        </p:nvSpPr>
        <p:spPr bwMode="auto">
          <a:xfrm>
            <a:off x="457200" y="3200400"/>
            <a:ext cx="2016125" cy="527050"/>
          </a:xfrm>
          <a:prstGeom prst="rect">
            <a:avLst/>
          </a:prstGeom>
          <a:noFill/>
          <a:ln w="9525">
            <a:solidFill>
              <a:schemeClr val="accent2"/>
            </a:solidFill>
            <a:miter lim="800000"/>
            <a:headEnd/>
            <a:tailEnd/>
          </a:ln>
          <a:effectLst/>
        </p:spPr>
        <p:txBody>
          <a:bodyPr anchor="ctr">
            <a:spAutoFit/>
          </a:bodyPr>
          <a:lstStyle/>
          <a:p>
            <a:pPr algn="ctr"/>
            <a:r>
              <a:rPr lang="en-US" sz="1400"/>
              <a:t>A Simple Form of Sample and Hold Circuit </a:t>
            </a:r>
          </a:p>
        </p:txBody>
      </p:sp>
      <p:sp>
        <p:nvSpPr>
          <p:cNvPr id="55311" name="Text Box 1039"/>
          <p:cNvSpPr txBox="1">
            <a:spLocks noChangeArrowheads="1"/>
          </p:cNvSpPr>
          <p:nvPr>
            <p:custDataLst>
              <p:tags r:id="rId10"/>
            </p:custDataLst>
          </p:nvPr>
        </p:nvSpPr>
        <p:spPr bwMode="auto">
          <a:xfrm>
            <a:off x="5651500" y="6165850"/>
            <a:ext cx="2087563" cy="527050"/>
          </a:xfrm>
          <a:prstGeom prst="rect">
            <a:avLst/>
          </a:prstGeom>
          <a:noFill/>
          <a:ln w="9525">
            <a:solidFill>
              <a:schemeClr val="accent2"/>
            </a:solidFill>
            <a:miter lim="800000"/>
            <a:headEnd/>
            <a:tailEnd/>
          </a:ln>
          <a:effectLst/>
        </p:spPr>
        <p:txBody>
          <a:bodyPr>
            <a:spAutoFit/>
          </a:bodyPr>
          <a:lstStyle/>
          <a:p>
            <a:pPr algn="ctr"/>
            <a:r>
              <a:rPr lang="en-GB" sz="1400"/>
              <a:t>Charging Characteristic of Sample &amp; Hold</a:t>
            </a:r>
            <a:endParaRPr lang="en-US" sz="1400"/>
          </a:p>
        </p:txBody>
      </p:sp>
      <p:graphicFrame>
        <p:nvGraphicFramePr>
          <p:cNvPr id="11" name="Object 10"/>
          <p:cNvGraphicFramePr>
            <a:graphicFrameLocks noChangeAspect="1"/>
          </p:cNvGraphicFramePr>
          <p:nvPr>
            <p:custDataLst>
              <p:tags r:id="rId11"/>
            </p:custDataLst>
          </p:nvPr>
        </p:nvGraphicFramePr>
        <p:xfrm>
          <a:off x="228600" y="3733800"/>
          <a:ext cx="2254250" cy="2957513"/>
        </p:xfrm>
        <a:graphic>
          <a:graphicData uri="http://schemas.openxmlformats.org/presentationml/2006/ole">
            <mc:AlternateContent xmlns:mc="http://schemas.openxmlformats.org/markup-compatibility/2006">
              <mc:Choice xmlns:v="urn:schemas-microsoft-com:vml" Requires="v">
                <p:oleObj spid="_x0000_s1040" name="Equation" r:id="rId19" imgW="1143000" imgH="1498320" progId="Equation.3">
                  <p:embed/>
                </p:oleObj>
              </mc:Choice>
              <mc:Fallback>
                <p:oleObj name="Equation" r:id="rId19" imgW="1143000" imgH="14983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3733800"/>
                        <a:ext cx="2254250" cy="295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custDataLst>
              <p:tags r:id="rId12"/>
            </p:custDataLst>
          </p:nvPr>
        </p:nvGraphicFramePr>
        <p:xfrm>
          <a:off x="5297488" y="1906588"/>
          <a:ext cx="3808412" cy="2130425"/>
        </p:xfrm>
        <a:graphic>
          <a:graphicData uri="http://schemas.openxmlformats.org/presentationml/2006/ole">
            <mc:AlternateContent xmlns:mc="http://schemas.openxmlformats.org/markup-compatibility/2006">
              <mc:Choice xmlns:v="urn:schemas-microsoft-com:vml" Requires="v">
                <p:oleObj spid="_x0000_s1041" name="Equation" r:id="rId21" imgW="1930320" imgH="1079280" progId="Equation.3">
                  <p:embed/>
                </p:oleObj>
              </mc:Choice>
              <mc:Fallback>
                <p:oleObj name="Equation" r:id="rId21" imgW="1930320" imgH="10792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7488" y="1906588"/>
                        <a:ext cx="3808412" cy="213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6307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Successive Approximation A/D</a:t>
            </a:r>
            <a:endParaRPr lang="en-US" dirty="0"/>
          </a:p>
        </p:txBody>
      </p:sp>
      <p:pic>
        <p:nvPicPr>
          <p:cNvPr id="103426" name="Picture 2" descr="http://www.phy.pmf.unizg.hr/~nnovosel/etuf/materijali/Successive-approximation%20AD%20converter.gif"/>
          <p:cNvPicPr>
            <a:picLocks noChangeAspect="1" noChangeArrowheads="1"/>
          </p:cNvPicPr>
          <p:nvPr/>
        </p:nvPicPr>
        <p:blipFill>
          <a:blip r:embed="rId3" cstate="print"/>
          <a:srcRect l="13592" r="14467" b="13766"/>
          <a:stretch>
            <a:fillRect/>
          </a:stretch>
        </p:blipFill>
        <p:spPr bwMode="auto">
          <a:xfrm>
            <a:off x="609600" y="838200"/>
            <a:ext cx="6172200" cy="5530932"/>
          </a:xfrm>
          <a:prstGeom prst="rect">
            <a:avLst/>
          </a:prstGeom>
          <a:noFill/>
        </p:spPr>
      </p:pic>
    </p:spTree>
    <p:extLst>
      <p:ext uri="{BB962C8B-B14F-4D97-AF65-F5344CB8AC3E}">
        <p14:creationId xmlns:p14="http://schemas.microsoft.com/office/powerpoint/2010/main" val="2751911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179388" y="765175"/>
            <a:ext cx="8640762" cy="1446213"/>
          </a:xfrm>
          <a:prstGeom prst="rect">
            <a:avLst/>
          </a:prstGeom>
          <a:solidFill>
            <a:srgbClr val="FFFF99"/>
          </a:solidFill>
          <a:ln w="9525">
            <a:solidFill>
              <a:srgbClr val="FF5050"/>
            </a:solidFill>
            <a:miter lim="800000"/>
            <a:headEnd/>
            <a:tailEnd/>
          </a:ln>
          <a:effectLst/>
        </p:spPr>
        <p:txBody>
          <a:bodyPr>
            <a:spAutoFit/>
          </a:bodyPr>
          <a:lstStyle/>
          <a:p>
            <a:r>
              <a:rPr lang="en-US" sz="1600"/>
              <a:t>The ADC accepts an input voltage that is infinitely variable, and converts this to one of a fixed number of output values. An example ADC conversion characteristic is shown, where the input voltage is represented on the horizontal axis, and digital output on the vertical. </a:t>
            </a:r>
          </a:p>
          <a:p>
            <a:endParaRPr lang="en-US" sz="800"/>
          </a:p>
          <a:p>
            <a:r>
              <a:rPr lang="en-US" sz="1600"/>
              <a:t>For an </a:t>
            </a:r>
            <a:r>
              <a:rPr lang="en-US" sz="1600" i="1"/>
              <a:t>n</a:t>
            </a:r>
            <a:r>
              <a:rPr lang="en-US" sz="1600"/>
              <a:t>-bit ADC, the maximum output value will be (2</a:t>
            </a:r>
            <a:r>
              <a:rPr lang="en-US" sz="1600" i="1" baseline="30000"/>
              <a:t>n</a:t>
            </a:r>
            <a:r>
              <a:rPr lang="en-US" sz="1600"/>
              <a:t> – 1). For example, for an 8-bit ADC, the maximum value will be (2</a:t>
            </a:r>
            <a:r>
              <a:rPr lang="en-US" sz="1600" baseline="30000"/>
              <a:t>8</a:t>
            </a:r>
            <a:r>
              <a:rPr lang="en-US" sz="1600"/>
              <a:t> – 1), or (256 – 1), i.e. 255 decimal or 11111111 binary.</a:t>
            </a:r>
          </a:p>
        </p:txBody>
      </p:sp>
      <p:sp>
        <p:nvSpPr>
          <p:cNvPr id="72710" name="Text Box 6"/>
          <p:cNvSpPr txBox="1">
            <a:spLocks noChangeArrowheads="1"/>
          </p:cNvSpPr>
          <p:nvPr/>
        </p:nvSpPr>
        <p:spPr bwMode="auto">
          <a:xfrm>
            <a:off x="179388" y="115888"/>
            <a:ext cx="4392612" cy="425450"/>
          </a:xfrm>
          <a:prstGeom prst="rect">
            <a:avLst/>
          </a:prstGeom>
          <a:noFill/>
          <a:ln w="28575">
            <a:solidFill>
              <a:srgbClr val="FF5050"/>
            </a:solidFill>
            <a:miter lim="800000"/>
            <a:headEnd/>
            <a:tailEnd/>
          </a:ln>
          <a:effectLst/>
        </p:spPr>
        <p:txBody>
          <a:bodyPr>
            <a:spAutoFit/>
          </a:bodyPr>
          <a:lstStyle/>
          <a:p>
            <a:pPr algn="ctr"/>
            <a:r>
              <a:rPr lang="en-GB" sz="2000"/>
              <a:t>The Analog to Digital Converter (ADC)</a:t>
            </a:r>
            <a:endParaRPr lang="en-GB" b="1" u="sng"/>
          </a:p>
        </p:txBody>
      </p:sp>
      <p:sp>
        <p:nvSpPr>
          <p:cNvPr id="72711" name="AutoShape 7"/>
          <p:cNvSpPr>
            <a:spLocks noChangeAspect="1" noChangeArrowheads="1" noTextEdit="1"/>
          </p:cNvSpPr>
          <p:nvPr/>
        </p:nvSpPr>
        <p:spPr bwMode="auto">
          <a:xfrm>
            <a:off x="228600" y="2590800"/>
            <a:ext cx="4616450" cy="3879850"/>
          </a:xfrm>
          <a:prstGeom prst="rect">
            <a:avLst/>
          </a:prstGeom>
          <a:noFill/>
          <a:ln w="9525">
            <a:noFill/>
            <a:miter lim="800000"/>
            <a:headEnd/>
            <a:tailEnd/>
          </a:ln>
        </p:spPr>
        <p:txBody>
          <a:bodyPr/>
          <a:lstStyle/>
          <a:p>
            <a:endParaRPr lang="en-US"/>
          </a:p>
        </p:txBody>
      </p:sp>
      <p:grpSp>
        <p:nvGrpSpPr>
          <p:cNvPr id="2" name="Group 55"/>
          <p:cNvGrpSpPr>
            <a:grpSpLocks/>
          </p:cNvGrpSpPr>
          <p:nvPr/>
        </p:nvGrpSpPr>
        <p:grpSpPr bwMode="auto">
          <a:xfrm>
            <a:off x="231775" y="2590800"/>
            <a:ext cx="4422775" cy="3267075"/>
            <a:chOff x="1340" y="1616"/>
            <a:chExt cx="2786" cy="2058"/>
          </a:xfrm>
        </p:grpSpPr>
        <p:sp>
          <p:nvSpPr>
            <p:cNvPr id="72713" name="Line 9"/>
            <p:cNvSpPr>
              <a:spLocks noChangeShapeType="1"/>
            </p:cNvSpPr>
            <p:nvPr/>
          </p:nvSpPr>
          <p:spPr bwMode="auto">
            <a:xfrm>
              <a:off x="1751" y="1762"/>
              <a:ext cx="1" cy="1644"/>
            </a:xfrm>
            <a:prstGeom prst="line">
              <a:avLst/>
            </a:prstGeom>
            <a:noFill/>
            <a:ln w="14288">
              <a:solidFill>
                <a:srgbClr val="000000"/>
              </a:solidFill>
              <a:round/>
              <a:headEnd/>
              <a:tailEnd/>
            </a:ln>
          </p:spPr>
          <p:txBody>
            <a:bodyPr/>
            <a:lstStyle/>
            <a:p>
              <a:endParaRPr lang="en-US"/>
            </a:p>
          </p:txBody>
        </p:sp>
        <p:sp>
          <p:nvSpPr>
            <p:cNvPr id="72714" name="Line 10"/>
            <p:cNvSpPr>
              <a:spLocks noChangeShapeType="1"/>
            </p:cNvSpPr>
            <p:nvPr/>
          </p:nvSpPr>
          <p:spPr bwMode="auto">
            <a:xfrm>
              <a:off x="1751" y="3406"/>
              <a:ext cx="2210" cy="1"/>
            </a:xfrm>
            <a:prstGeom prst="line">
              <a:avLst/>
            </a:prstGeom>
            <a:noFill/>
            <a:ln w="14288">
              <a:solidFill>
                <a:srgbClr val="000000"/>
              </a:solidFill>
              <a:round/>
              <a:headEnd/>
              <a:tailEnd/>
            </a:ln>
          </p:spPr>
          <p:txBody>
            <a:bodyPr/>
            <a:lstStyle/>
            <a:p>
              <a:endParaRPr lang="en-US"/>
            </a:p>
          </p:txBody>
        </p:sp>
        <p:sp>
          <p:nvSpPr>
            <p:cNvPr id="72715" name="Line 11"/>
            <p:cNvSpPr>
              <a:spLocks noChangeShapeType="1"/>
            </p:cNvSpPr>
            <p:nvPr/>
          </p:nvSpPr>
          <p:spPr bwMode="auto">
            <a:xfrm flipV="1">
              <a:off x="1854" y="3200"/>
              <a:ext cx="1" cy="206"/>
            </a:xfrm>
            <a:prstGeom prst="line">
              <a:avLst/>
            </a:prstGeom>
            <a:noFill/>
            <a:ln w="14288">
              <a:solidFill>
                <a:srgbClr val="000000"/>
              </a:solidFill>
              <a:round/>
              <a:headEnd/>
              <a:tailEnd/>
            </a:ln>
          </p:spPr>
          <p:txBody>
            <a:bodyPr/>
            <a:lstStyle/>
            <a:p>
              <a:endParaRPr lang="en-US"/>
            </a:p>
          </p:txBody>
        </p:sp>
        <p:sp>
          <p:nvSpPr>
            <p:cNvPr id="72716" name="Line 12"/>
            <p:cNvSpPr>
              <a:spLocks noChangeShapeType="1"/>
            </p:cNvSpPr>
            <p:nvPr/>
          </p:nvSpPr>
          <p:spPr bwMode="auto">
            <a:xfrm>
              <a:off x="1854" y="3200"/>
              <a:ext cx="206" cy="1"/>
            </a:xfrm>
            <a:prstGeom prst="line">
              <a:avLst/>
            </a:prstGeom>
            <a:noFill/>
            <a:ln w="14288">
              <a:solidFill>
                <a:srgbClr val="000000"/>
              </a:solidFill>
              <a:round/>
              <a:headEnd/>
              <a:tailEnd/>
            </a:ln>
          </p:spPr>
          <p:txBody>
            <a:bodyPr/>
            <a:lstStyle/>
            <a:p>
              <a:endParaRPr lang="en-US"/>
            </a:p>
          </p:txBody>
        </p:sp>
        <p:sp>
          <p:nvSpPr>
            <p:cNvPr id="72717" name="Line 13"/>
            <p:cNvSpPr>
              <a:spLocks noChangeShapeType="1"/>
            </p:cNvSpPr>
            <p:nvPr/>
          </p:nvSpPr>
          <p:spPr bwMode="auto">
            <a:xfrm flipV="1">
              <a:off x="2060" y="2995"/>
              <a:ext cx="1" cy="205"/>
            </a:xfrm>
            <a:prstGeom prst="line">
              <a:avLst/>
            </a:prstGeom>
            <a:noFill/>
            <a:ln w="14288">
              <a:solidFill>
                <a:srgbClr val="000000"/>
              </a:solidFill>
              <a:round/>
              <a:headEnd/>
              <a:tailEnd/>
            </a:ln>
          </p:spPr>
          <p:txBody>
            <a:bodyPr/>
            <a:lstStyle/>
            <a:p>
              <a:endParaRPr lang="en-US"/>
            </a:p>
          </p:txBody>
        </p:sp>
        <p:sp>
          <p:nvSpPr>
            <p:cNvPr id="72718" name="Line 14"/>
            <p:cNvSpPr>
              <a:spLocks noChangeShapeType="1"/>
            </p:cNvSpPr>
            <p:nvPr/>
          </p:nvSpPr>
          <p:spPr bwMode="auto">
            <a:xfrm>
              <a:off x="2060" y="2995"/>
              <a:ext cx="205" cy="1"/>
            </a:xfrm>
            <a:prstGeom prst="line">
              <a:avLst/>
            </a:prstGeom>
            <a:noFill/>
            <a:ln w="14288">
              <a:solidFill>
                <a:srgbClr val="000000"/>
              </a:solidFill>
              <a:round/>
              <a:headEnd/>
              <a:tailEnd/>
            </a:ln>
          </p:spPr>
          <p:txBody>
            <a:bodyPr/>
            <a:lstStyle/>
            <a:p>
              <a:endParaRPr lang="en-US"/>
            </a:p>
          </p:txBody>
        </p:sp>
        <p:sp>
          <p:nvSpPr>
            <p:cNvPr id="72719" name="Line 15"/>
            <p:cNvSpPr>
              <a:spLocks noChangeShapeType="1"/>
            </p:cNvSpPr>
            <p:nvPr/>
          </p:nvSpPr>
          <p:spPr bwMode="auto">
            <a:xfrm flipV="1">
              <a:off x="2265" y="2789"/>
              <a:ext cx="1" cy="206"/>
            </a:xfrm>
            <a:prstGeom prst="line">
              <a:avLst/>
            </a:prstGeom>
            <a:noFill/>
            <a:ln w="14288">
              <a:solidFill>
                <a:srgbClr val="000000"/>
              </a:solidFill>
              <a:round/>
              <a:headEnd/>
              <a:tailEnd/>
            </a:ln>
          </p:spPr>
          <p:txBody>
            <a:bodyPr/>
            <a:lstStyle/>
            <a:p>
              <a:endParaRPr lang="en-US"/>
            </a:p>
          </p:txBody>
        </p:sp>
        <p:sp>
          <p:nvSpPr>
            <p:cNvPr id="72720" name="Line 16"/>
            <p:cNvSpPr>
              <a:spLocks noChangeShapeType="1"/>
            </p:cNvSpPr>
            <p:nvPr/>
          </p:nvSpPr>
          <p:spPr bwMode="auto">
            <a:xfrm>
              <a:off x="2265" y="2789"/>
              <a:ext cx="206" cy="1"/>
            </a:xfrm>
            <a:prstGeom prst="line">
              <a:avLst/>
            </a:prstGeom>
            <a:noFill/>
            <a:ln w="14288">
              <a:solidFill>
                <a:srgbClr val="000000"/>
              </a:solidFill>
              <a:round/>
              <a:headEnd/>
              <a:tailEnd/>
            </a:ln>
          </p:spPr>
          <p:txBody>
            <a:bodyPr/>
            <a:lstStyle/>
            <a:p>
              <a:endParaRPr lang="en-US"/>
            </a:p>
          </p:txBody>
        </p:sp>
        <p:sp>
          <p:nvSpPr>
            <p:cNvPr id="72721" name="Line 17"/>
            <p:cNvSpPr>
              <a:spLocks noChangeShapeType="1"/>
            </p:cNvSpPr>
            <p:nvPr/>
          </p:nvSpPr>
          <p:spPr bwMode="auto">
            <a:xfrm flipV="1">
              <a:off x="2471" y="2584"/>
              <a:ext cx="1" cy="205"/>
            </a:xfrm>
            <a:prstGeom prst="line">
              <a:avLst/>
            </a:prstGeom>
            <a:noFill/>
            <a:ln w="14288">
              <a:solidFill>
                <a:srgbClr val="000000"/>
              </a:solidFill>
              <a:round/>
              <a:headEnd/>
              <a:tailEnd/>
            </a:ln>
          </p:spPr>
          <p:txBody>
            <a:bodyPr/>
            <a:lstStyle/>
            <a:p>
              <a:endParaRPr lang="en-US"/>
            </a:p>
          </p:txBody>
        </p:sp>
        <p:sp>
          <p:nvSpPr>
            <p:cNvPr id="72722" name="Line 18"/>
            <p:cNvSpPr>
              <a:spLocks noChangeShapeType="1"/>
            </p:cNvSpPr>
            <p:nvPr/>
          </p:nvSpPr>
          <p:spPr bwMode="auto">
            <a:xfrm>
              <a:off x="2471" y="2584"/>
              <a:ext cx="205" cy="1"/>
            </a:xfrm>
            <a:prstGeom prst="line">
              <a:avLst/>
            </a:prstGeom>
            <a:noFill/>
            <a:ln w="14288">
              <a:solidFill>
                <a:srgbClr val="000000"/>
              </a:solidFill>
              <a:round/>
              <a:headEnd/>
              <a:tailEnd/>
            </a:ln>
          </p:spPr>
          <p:txBody>
            <a:bodyPr/>
            <a:lstStyle/>
            <a:p>
              <a:endParaRPr lang="en-US"/>
            </a:p>
          </p:txBody>
        </p:sp>
        <p:sp>
          <p:nvSpPr>
            <p:cNvPr id="72723" name="Line 19"/>
            <p:cNvSpPr>
              <a:spLocks noChangeShapeType="1"/>
            </p:cNvSpPr>
            <p:nvPr/>
          </p:nvSpPr>
          <p:spPr bwMode="auto">
            <a:xfrm flipH="1">
              <a:off x="2882" y="2173"/>
              <a:ext cx="51" cy="1"/>
            </a:xfrm>
            <a:prstGeom prst="line">
              <a:avLst/>
            </a:prstGeom>
            <a:noFill/>
            <a:ln w="14288">
              <a:solidFill>
                <a:srgbClr val="000000"/>
              </a:solidFill>
              <a:round/>
              <a:headEnd/>
              <a:tailEnd/>
            </a:ln>
          </p:spPr>
          <p:txBody>
            <a:bodyPr/>
            <a:lstStyle/>
            <a:p>
              <a:endParaRPr lang="en-US"/>
            </a:p>
          </p:txBody>
        </p:sp>
        <p:sp>
          <p:nvSpPr>
            <p:cNvPr id="72724" name="Line 20"/>
            <p:cNvSpPr>
              <a:spLocks noChangeShapeType="1"/>
            </p:cNvSpPr>
            <p:nvPr/>
          </p:nvSpPr>
          <p:spPr bwMode="auto">
            <a:xfrm>
              <a:off x="2933" y="2173"/>
              <a:ext cx="155" cy="1"/>
            </a:xfrm>
            <a:prstGeom prst="line">
              <a:avLst/>
            </a:prstGeom>
            <a:noFill/>
            <a:ln w="14288">
              <a:solidFill>
                <a:srgbClr val="000000"/>
              </a:solidFill>
              <a:round/>
              <a:headEnd/>
              <a:tailEnd/>
            </a:ln>
          </p:spPr>
          <p:txBody>
            <a:bodyPr/>
            <a:lstStyle/>
            <a:p>
              <a:endParaRPr lang="en-US"/>
            </a:p>
          </p:txBody>
        </p:sp>
        <p:sp>
          <p:nvSpPr>
            <p:cNvPr id="72725" name="Line 21"/>
            <p:cNvSpPr>
              <a:spLocks noChangeShapeType="1"/>
            </p:cNvSpPr>
            <p:nvPr/>
          </p:nvSpPr>
          <p:spPr bwMode="auto">
            <a:xfrm flipV="1">
              <a:off x="3088" y="1967"/>
              <a:ext cx="1" cy="206"/>
            </a:xfrm>
            <a:prstGeom prst="line">
              <a:avLst/>
            </a:prstGeom>
            <a:noFill/>
            <a:ln w="14288">
              <a:solidFill>
                <a:srgbClr val="000000"/>
              </a:solidFill>
              <a:round/>
              <a:headEnd/>
              <a:tailEnd/>
            </a:ln>
          </p:spPr>
          <p:txBody>
            <a:bodyPr/>
            <a:lstStyle/>
            <a:p>
              <a:endParaRPr lang="en-US"/>
            </a:p>
          </p:txBody>
        </p:sp>
        <p:sp>
          <p:nvSpPr>
            <p:cNvPr id="72726" name="Line 22"/>
            <p:cNvSpPr>
              <a:spLocks noChangeShapeType="1"/>
            </p:cNvSpPr>
            <p:nvPr/>
          </p:nvSpPr>
          <p:spPr bwMode="auto">
            <a:xfrm>
              <a:off x="3088" y="1967"/>
              <a:ext cx="205" cy="1"/>
            </a:xfrm>
            <a:prstGeom prst="line">
              <a:avLst/>
            </a:prstGeom>
            <a:noFill/>
            <a:ln w="14288">
              <a:solidFill>
                <a:srgbClr val="000000"/>
              </a:solidFill>
              <a:round/>
              <a:headEnd/>
              <a:tailEnd/>
            </a:ln>
          </p:spPr>
          <p:txBody>
            <a:bodyPr/>
            <a:lstStyle/>
            <a:p>
              <a:endParaRPr lang="en-US"/>
            </a:p>
          </p:txBody>
        </p:sp>
        <p:sp>
          <p:nvSpPr>
            <p:cNvPr id="72727" name="Line 23"/>
            <p:cNvSpPr>
              <a:spLocks noChangeShapeType="1"/>
            </p:cNvSpPr>
            <p:nvPr/>
          </p:nvSpPr>
          <p:spPr bwMode="auto">
            <a:xfrm>
              <a:off x="3293" y="1967"/>
              <a:ext cx="360" cy="1"/>
            </a:xfrm>
            <a:prstGeom prst="line">
              <a:avLst/>
            </a:prstGeom>
            <a:noFill/>
            <a:ln w="14288">
              <a:solidFill>
                <a:srgbClr val="000000"/>
              </a:solidFill>
              <a:round/>
              <a:headEnd/>
              <a:tailEnd/>
            </a:ln>
          </p:spPr>
          <p:txBody>
            <a:bodyPr/>
            <a:lstStyle/>
            <a:p>
              <a:endParaRPr lang="en-US"/>
            </a:p>
          </p:txBody>
        </p:sp>
        <p:sp>
          <p:nvSpPr>
            <p:cNvPr id="72728" name="Line 24"/>
            <p:cNvSpPr>
              <a:spLocks noChangeShapeType="1"/>
            </p:cNvSpPr>
            <p:nvPr/>
          </p:nvSpPr>
          <p:spPr bwMode="auto">
            <a:xfrm flipH="1">
              <a:off x="1700" y="3200"/>
              <a:ext cx="51" cy="1"/>
            </a:xfrm>
            <a:prstGeom prst="line">
              <a:avLst/>
            </a:prstGeom>
            <a:noFill/>
            <a:ln w="14288">
              <a:solidFill>
                <a:srgbClr val="000000"/>
              </a:solidFill>
              <a:round/>
              <a:headEnd/>
              <a:tailEnd/>
            </a:ln>
          </p:spPr>
          <p:txBody>
            <a:bodyPr/>
            <a:lstStyle/>
            <a:p>
              <a:endParaRPr lang="en-US"/>
            </a:p>
          </p:txBody>
        </p:sp>
        <p:sp>
          <p:nvSpPr>
            <p:cNvPr id="72729" name="Line 25"/>
            <p:cNvSpPr>
              <a:spLocks noChangeShapeType="1"/>
            </p:cNvSpPr>
            <p:nvPr/>
          </p:nvSpPr>
          <p:spPr bwMode="auto">
            <a:xfrm flipH="1">
              <a:off x="1700" y="2995"/>
              <a:ext cx="51" cy="1"/>
            </a:xfrm>
            <a:prstGeom prst="line">
              <a:avLst/>
            </a:prstGeom>
            <a:noFill/>
            <a:ln w="14288">
              <a:solidFill>
                <a:srgbClr val="000000"/>
              </a:solidFill>
              <a:round/>
              <a:headEnd/>
              <a:tailEnd/>
            </a:ln>
          </p:spPr>
          <p:txBody>
            <a:bodyPr/>
            <a:lstStyle/>
            <a:p>
              <a:endParaRPr lang="en-US"/>
            </a:p>
          </p:txBody>
        </p:sp>
        <p:sp>
          <p:nvSpPr>
            <p:cNvPr id="72730" name="Line 26"/>
            <p:cNvSpPr>
              <a:spLocks noChangeShapeType="1"/>
            </p:cNvSpPr>
            <p:nvPr/>
          </p:nvSpPr>
          <p:spPr bwMode="auto">
            <a:xfrm flipH="1">
              <a:off x="1700" y="2789"/>
              <a:ext cx="51" cy="1"/>
            </a:xfrm>
            <a:prstGeom prst="line">
              <a:avLst/>
            </a:prstGeom>
            <a:noFill/>
            <a:ln w="14288">
              <a:solidFill>
                <a:srgbClr val="000000"/>
              </a:solidFill>
              <a:round/>
              <a:headEnd/>
              <a:tailEnd/>
            </a:ln>
          </p:spPr>
          <p:txBody>
            <a:bodyPr/>
            <a:lstStyle/>
            <a:p>
              <a:endParaRPr lang="en-US"/>
            </a:p>
          </p:txBody>
        </p:sp>
        <p:sp>
          <p:nvSpPr>
            <p:cNvPr id="72731" name="Line 27"/>
            <p:cNvSpPr>
              <a:spLocks noChangeShapeType="1"/>
            </p:cNvSpPr>
            <p:nvPr/>
          </p:nvSpPr>
          <p:spPr bwMode="auto">
            <a:xfrm flipH="1">
              <a:off x="1700" y="2584"/>
              <a:ext cx="51" cy="1"/>
            </a:xfrm>
            <a:prstGeom prst="line">
              <a:avLst/>
            </a:prstGeom>
            <a:noFill/>
            <a:ln w="14288">
              <a:solidFill>
                <a:srgbClr val="000000"/>
              </a:solidFill>
              <a:round/>
              <a:headEnd/>
              <a:tailEnd/>
            </a:ln>
          </p:spPr>
          <p:txBody>
            <a:bodyPr/>
            <a:lstStyle/>
            <a:p>
              <a:endParaRPr lang="en-US"/>
            </a:p>
          </p:txBody>
        </p:sp>
        <p:sp>
          <p:nvSpPr>
            <p:cNvPr id="72732" name="Line 28"/>
            <p:cNvSpPr>
              <a:spLocks noChangeShapeType="1"/>
            </p:cNvSpPr>
            <p:nvPr/>
          </p:nvSpPr>
          <p:spPr bwMode="auto">
            <a:xfrm flipH="1">
              <a:off x="1700" y="1967"/>
              <a:ext cx="51" cy="1"/>
            </a:xfrm>
            <a:prstGeom prst="line">
              <a:avLst/>
            </a:prstGeom>
            <a:noFill/>
            <a:ln w="14288">
              <a:solidFill>
                <a:srgbClr val="000000"/>
              </a:solidFill>
              <a:round/>
              <a:headEnd/>
              <a:tailEnd/>
            </a:ln>
          </p:spPr>
          <p:txBody>
            <a:bodyPr/>
            <a:lstStyle/>
            <a:p>
              <a:endParaRPr lang="en-US"/>
            </a:p>
          </p:txBody>
        </p:sp>
        <p:sp>
          <p:nvSpPr>
            <p:cNvPr id="72733" name="Line 29"/>
            <p:cNvSpPr>
              <a:spLocks noChangeShapeType="1"/>
            </p:cNvSpPr>
            <p:nvPr/>
          </p:nvSpPr>
          <p:spPr bwMode="auto">
            <a:xfrm>
              <a:off x="1957" y="3406"/>
              <a:ext cx="1" cy="51"/>
            </a:xfrm>
            <a:prstGeom prst="line">
              <a:avLst/>
            </a:prstGeom>
            <a:noFill/>
            <a:ln w="14288">
              <a:solidFill>
                <a:srgbClr val="000000"/>
              </a:solidFill>
              <a:round/>
              <a:headEnd/>
              <a:tailEnd/>
            </a:ln>
          </p:spPr>
          <p:txBody>
            <a:bodyPr/>
            <a:lstStyle/>
            <a:p>
              <a:endParaRPr lang="en-US"/>
            </a:p>
          </p:txBody>
        </p:sp>
        <p:sp>
          <p:nvSpPr>
            <p:cNvPr id="72734" name="Line 30"/>
            <p:cNvSpPr>
              <a:spLocks noChangeShapeType="1"/>
            </p:cNvSpPr>
            <p:nvPr/>
          </p:nvSpPr>
          <p:spPr bwMode="auto">
            <a:xfrm>
              <a:off x="2163" y="3406"/>
              <a:ext cx="1" cy="51"/>
            </a:xfrm>
            <a:prstGeom prst="line">
              <a:avLst/>
            </a:prstGeom>
            <a:noFill/>
            <a:ln w="14288">
              <a:solidFill>
                <a:srgbClr val="000000"/>
              </a:solidFill>
              <a:round/>
              <a:headEnd/>
              <a:tailEnd/>
            </a:ln>
          </p:spPr>
          <p:txBody>
            <a:bodyPr/>
            <a:lstStyle/>
            <a:p>
              <a:endParaRPr lang="en-US"/>
            </a:p>
          </p:txBody>
        </p:sp>
        <p:sp>
          <p:nvSpPr>
            <p:cNvPr id="72735" name="Line 31"/>
            <p:cNvSpPr>
              <a:spLocks noChangeShapeType="1"/>
            </p:cNvSpPr>
            <p:nvPr/>
          </p:nvSpPr>
          <p:spPr bwMode="auto">
            <a:xfrm>
              <a:off x="2368" y="3406"/>
              <a:ext cx="1" cy="51"/>
            </a:xfrm>
            <a:prstGeom prst="line">
              <a:avLst/>
            </a:prstGeom>
            <a:noFill/>
            <a:ln w="14288">
              <a:solidFill>
                <a:srgbClr val="000000"/>
              </a:solidFill>
              <a:round/>
              <a:headEnd/>
              <a:tailEnd/>
            </a:ln>
          </p:spPr>
          <p:txBody>
            <a:bodyPr/>
            <a:lstStyle/>
            <a:p>
              <a:endParaRPr lang="en-US"/>
            </a:p>
          </p:txBody>
        </p:sp>
        <p:sp>
          <p:nvSpPr>
            <p:cNvPr id="72736" name="Line 32"/>
            <p:cNvSpPr>
              <a:spLocks noChangeShapeType="1"/>
            </p:cNvSpPr>
            <p:nvPr/>
          </p:nvSpPr>
          <p:spPr bwMode="auto">
            <a:xfrm>
              <a:off x="2574" y="3406"/>
              <a:ext cx="1" cy="51"/>
            </a:xfrm>
            <a:prstGeom prst="line">
              <a:avLst/>
            </a:prstGeom>
            <a:noFill/>
            <a:ln w="14288">
              <a:solidFill>
                <a:srgbClr val="000000"/>
              </a:solidFill>
              <a:round/>
              <a:headEnd/>
              <a:tailEnd/>
            </a:ln>
          </p:spPr>
          <p:txBody>
            <a:bodyPr/>
            <a:lstStyle/>
            <a:p>
              <a:endParaRPr lang="en-US"/>
            </a:p>
          </p:txBody>
        </p:sp>
        <p:sp>
          <p:nvSpPr>
            <p:cNvPr id="72737" name="Line 33"/>
            <p:cNvSpPr>
              <a:spLocks noChangeShapeType="1"/>
            </p:cNvSpPr>
            <p:nvPr/>
          </p:nvSpPr>
          <p:spPr bwMode="auto">
            <a:xfrm>
              <a:off x="3190" y="3406"/>
              <a:ext cx="1" cy="51"/>
            </a:xfrm>
            <a:prstGeom prst="line">
              <a:avLst/>
            </a:prstGeom>
            <a:noFill/>
            <a:ln w="14288">
              <a:solidFill>
                <a:srgbClr val="000000"/>
              </a:solidFill>
              <a:round/>
              <a:headEnd/>
              <a:tailEnd/>
            </a:ln>
          </p:spPr>
          <p:txBody>
            <a:bodyPr/>
            <a:lstStyle/>
            <a:p>
              <a:endParaRPr lang="en-US"/>
            </a:p>
          </p:txBody>
        </p:sp>
        <p:sp>
          <p:nvSpPr>
            <p:cNvPr id="72738" name="Line 34"/>
            <p:cNvSpPr>
              <a:spLocks noChangeShapeType="1"/>
            </p:cNvSpPr>
            <p:nvPr/>
          </p:nvSpPr>
          <p:spPr bwMode="auto">
            <a:xfrm>
              <a:off x="3396" y="1916"/>
              <a:ext cx="1" cy="1541"/>
            </a:xfrm>
            <a:prstGeom prst="line">
              <a:avLst/>
            </a:prstGeom>
            <a:noFill/>
            <a:ln w="0">
              <a:solidFill>
                <a:srgbClr val="000000"/>
              </a:solidFill>
              <a:prstDash val="sysDash"/>
              <a:round/>
              <a:headEnd/>
              <a:tailEnd/>
            </a:ln>
          </p:spPr>
          <p:txBody>
            <a:bodyPr/>
            <a:lstStyle/>
            <a:p>
              <a:endParaRPr lang="en-US"/>
            </a:p>
          </p:txBody>
        </p:sp>
        <p:sp>
          <p:nvSpPr>
            <p:cNvPr id="72739" name="Rectangle 35"/>
            <p:cNvSpPr>
              <a:spLocks noChangeArrowheads="1"/>
            </p:cNvSpPr>
            <p:nvPr/>
          </p:nvSpPr>
          <p:spPr bwMode="auto">
            <a:xfrm>
              <a:off x="1443" y="3176"/>
              <a:ext cx="198" cy="106"/>
            </a:xfrm>
            <a:prstGeom prst="rect">
              <a:avLst/>
            </a:prstGeom>
            <a:noFill/>
            <a:ln w="9525">
              <a:noFill/>
              <a:miter lim="800000"/>
              <a:headEnd/>
              <a:tailEnd/>
            </a:ln>
          </p:spPr>
          <p:txBody>
            <a:bodyPr wrap="none" lIns="0" tIns="0" rIns="0" bIns="0">
              <a:spAutoFit/>
            </a:bodyPr>
            <a:lstStyle/>
            <a:p>
              <a:r>
                <a:rPr lang="en-US" sz="1100">
                  <a:solidFill>
                    <a:srgbClr val="000000"/>
                  </a:solidFill>
                </a:rPr>
                <a:t>...001</a:t>
              </a:r>
              <a:endParaRPr lang="en-US"/>
            </a:p>
          </p:txBody>
        </p:sp>
        <p:sp>
          <p:nvSpPr>
            <p:cNvPr id="72740" name="Rectangle 36"/>
            <p:cNvSpPr>
              <a:spLocks noChangeArrowheads="1"/>
            </p:cNvSpPr>
            <p:nvPr/>
          </p:nvSpPr>
          <p:spPr bwMode="auto">
            <a:xfrm>
              <a:off x="1494" y="2970"/>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010</a:t>
              </a:r>
              <a:endParaRPr lang="en-US"/>
            </a:p>
          </p:txBody>
        </p:sp>
        <p:sp>
          <p:nvSpPr>
            <p:cNvPr id="72741" name="Rectangle 37"/>
            <p:cNvSpPr>
              <a:spLocks noChangeArrowheads="1"/>
            </p:cNvSpPr>
            <p:nvPr/>
          </p:nvSpPr>
          <p:spPr bwMode="auto">
            <a:xfrm>
              <a:off x="1494" y="2765"/>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011</a:t>
              </a:r>
              <a:endParaRPr lang="en-US"/>
            </a:p>
          </p:txBody>
        </p:sp>
        <p:sp>
          <p:nvSpPr>
            <p:cNvPr id="72742" name="Rectangle 38"/>
            <p:cNvSpPr>
              <a:spLocks noChangeArrowheads="1"/>
            </p:cNvSpPr>
            <p:nvPr/>
          </p:nvSpPr>
          <p:spPr bwMode="auto">
            <a:xfrm>
              <a:off x="1494" y="2559"/>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100</a:t>
              </a:r>
              <a:endParaRPr lang="en-US"/>
            </a:p>
          </p:txBody>
        </p:sp>
        <p:sp>
          <p:nvSpPr>
            <p:cNvPr id="72743" name="Rectangle 39"/>
            <p:cNvSpPr>
              <a:spLocks noChangeArrowheads="1"/>
            </p:cNvSpPr>
            <p:nvPr/>
          </p:nvSpPr>
          <p:spPr bwMode="auto">
            <a:xfrm>
              <a:off x="3348" y="3468"/>
              <a:ext cx="64" cy="125"/>
            </a:xfrm>
            <a:prstGeom prst="rect">
              <a:avLst/>
            </a:prstGeom>
            <a:noFill/>
            <a:ln w="9525">
              <a:noFill/>
              <a:miter lim="800000"/>
              <a:headEnd/>
              <a:tailEnd/>
            </a:ln>
          </p:spPr>
          <p:txBody>
            <a:bodyPr wrap="none" lIns="0" tIns="0" rIns="0" bIns="0">
              <a:spAutoFit/>
            </a:bodyPr>
            <a:lstStyle/>
            <a:p>
              <a:r>
                <a:rPr lang="en-US" sz="1300" i="1">
                  <a:solidFill>
                    <a:srgbClr val="000000"/>
                  </a:solidFill>
                </a:rPr>
                <a:t>V</a:t>
              </a:r>
              <a:endParaRPr lang="en-US"/>
            </a:p>
          </p:txBody>
        </p:sp>
        <p:sp>
          <p:nvSpPr>
            <p:cNvPr id="72744" name="Rectangle 40"/>
            <p:cNvSpPr>
              <a:spLocks noChangeArrowheads="1"/>
            </p:cNvSpPr>
            <p:nvPr/>
          </p:nvSpPr>
          <p:spPr bwMode="auto">
            <a:xfrm>
              <a:off x="3396" y="3519"/>
              <a:ext cx="173" cy="125"/>
            </a:xfrm>
            <a:prstGeom prst="rect">
              <a:avLst/>
            </a:prstGeom>
            <a:noFill/>
            <a:ln w="9525">
              <a:noFill/>
              <a:miter lim="800000"/>
              <a:headEnd/>
              <a:tailEnd/>
            </a:ln>
          </p:spPr>
          <p:txBody>
            <a:bodyPr wrap="none" lIns="0" tIns="0" rIns="0" bIns="0">
              <a:spAutoFit/>
            </a:bodyPr>
            <a:lstStyle/>
            <a:p>
              <a:r>
                <a:rPr lang="en-US" sz="1300" i="1">
                  <a:solidFill>
                    <a:srgbClr val="000000"/>
                  </a:solidFill>
                </a:rPr>
                <a:t>max</a:t>
              </a:r>
              <a:endParaRPr lang="en-US"/>
            </a:p>
          </p:txBody>
        </p:sp>
        <p:sp>
          <p:nvSpPr>
            <p:cNvPr id="72745" name="Rectangle 41"/>
            <p:cNvSpPr>
              <a:spLocks noChangeArrowheads="1"/>
            </p:cNvSpPr>
            <p:nvPr/>
          </p:nvSpPr>
          <p:spPr bwMode="auto">
            <a:xfrm>
              <a:off x="1340" y="1616"/>
              <a:ext cx="301" cy="125"/>
            </a:xfrm>
            <a:prstGeom prst="rect">
              <a:avLst/>
            </a:prstGeom>
            <a:noFill/>
            <a:ln w="9525">
              <a:noFill/>
              <a:miter lim="800000"/>
              <a:headEnd/>
              <a:tailEnd/>
            </a:ln>
          </p:spPr>
          <p:txBody>
            <a:bodyPr wrap="none" lIns="0" tIns="0" rIns="0" bIns="0">
              <a:spAutoFit/>
            </a:bodyPr>
            <a:lstStyle/>
            <a:p>
              <a:r>
                <a:rPr lang="en-US" sz="1300" b="1">
                  <a:solidFill>
                    <a:srgbClr val="000000"/>
                  </a:solidFill>
                </a:rPr>
                <a:t>Digital</a:t>
              </a:r>
              <a:endParaRPr lang="en-US"/>
            </a:p>
          </p:txBody>
        </p:sp>
        <p:sp>
          <p:nvSpPr>
            <p:cNvPr id="72746" name="Rectangle 42"/>
            <p:cNvSpPr>
              <a:spLocks noChangeArrowheads="1"/>
            </p:cNvSpPr>
            <p:nvPr/>
          </p:nvSpPr>
          <p:spPr bwMode="auto">
            <a:xfrm>
              <a:off x="1340" y="1719"/>
              <a:ext cx="325" cy="125"/>
            </a:xfrm>
            <a:prstGeom prst="rect">
              <a:avLst/>
            </a:prstGeom>
            <a:noFill/>
            <a:ln w="9525">
              <a:noFill/>
              <a:miter lim="800000"/>
              <a:headEnd/>
              <a:tailEnd/>
            </a:ln>
          </p:spPr>
          <p:txBody>
            <a:bodyPr wrap="none" lIns="0" tIns="0" rIns="0" bIns="0">
              <a:spAutoFit/>
            </a:bodyPr>
            <a:lstStyle/>
            <a:p>
              <a:r>
                <a:rPr lang="en-US" sz="1300" b="1">
                  <a:solidFill>
                    <a:srgbClr val="000000"/>
                  </a:solidFill>
                </a:rPr>
                <a:t>Output</a:t>
              </a:r>
              <a:endParaRPr lang="en-US"/>
            </a:p>
          </p:txBody>
        </p:sp>
        <p:sp>
          <p:nvSpPr>
            <p:cNvPr id="72747" name="Rectangle 43"/>
            <p:cNvSpPr>
              <a:spLocks noChangeArrowheads="1"/>
            </p:cNvSpPr>
            <p:nvPr/>
          </p:nvSpPr>
          <p:spPr bwMode="auto">
            <a:xfrm>
              <a:off x="3704" y="3415"/>
              <a:ext cx="422" cy="125"/>
            </a:xfrm>
            <a:prstGeom prst="rect">
              <a:avLst/>
            </a:prstGeom>
            <a:noFill/>
            <a:ln w="9525">
              <a:noFill/>
              <a:miter lim="800000"/>
              <a:headEnd/>
              <a:tailEnd/>
            </a:ln>
          </p:spPr>
          <p:txBody>
            <a:bodyPr wrap="none" lIns="0" tIns="0" rIns="0" bIns="0">
              <a:spAutoFit/>
            </a:bodyPr>
            <a:lstStyle/>
            <a:p>
              <a:r>
                <a:rPr lang="en-US" sz="1300" b="1">
                  <a:solidFill>
                    <a:srgbClr val="000000"/>
                  </a:solidFill>
                </a:rPr>
                <a:t>Analogue</a:t>
              </a:r>
              <a:endParaRPr lang="en-US"/>
            </a:p>
          </p:txBody>
        </p:sp>
        <p:sp>
          <p:nvSpPr>
            <p:cNvPr id="72748" name="Rectangle 44"/>
            <p:cNvSpPr>
              <a:spLocks noChangeArrowheads="1"/>
            </p:cNvSpPr>
            <p:nvPr/>
          </p:nvSpPr>
          <p:spPr bwMode="auto">
            <a:xfrm>
              <a:off x="3704" y="3549"/>
              <a:ext cx="249" cy="125"/>
            </a:xfrm>
            <a:prstGeom prst="rect">
              <a:avLst/>
            </a:prstGeom>
            <a:noFill/>
            <a:ln w="9525">
              <a:noFill/>
              <a:miter lim="800000"/>
              <a:headEnd/>
              <a:tailEnd/>
            </a:ln>
          </p:spPr>
          <p:txBody>
            <a:bodyPr wrap="none" lIns="0" tIns="0" rIns="0" bIns="0">
              <a:spAutoFit/>
            </a:bodyPr>
            <a:lstStyle/>
            <a:p>
              <a:r>
                <a:rPr lang="en-US" sz="1300" b="1">
                  <a:solidFill>
                    <a:srgbClr val="000000"/>
                  </a:solidFill>
                </a:rPr>
                <a:t>Input</a:t>
              </a:r>
              <a:endParaRPr lang="en-US"/>
            </a:p>
          </p:txBody>
        </p:sp>
        <p:sp>
          <p:nvSpPr>
            <p:cNvPr id="72749" name="Line 45"/>
            <p:cNvSpPr>
              <a:spLocks noChangeShapeType="1"/>
            </p:cNvSpPr>
            <p:nvPr/>
          </p:nvSpPr>
          <p:spPr bwMode="auto">
            <a:xfrm flipH="1">
              <a:off x="1700" y="3406"/>
              <a:ext cx="51" cy="1"/>
            </a:xfrm>
            <a:prstGeom prst="line">
              <a:avLst/>
            </a:prstGeom>
            <a:noFill/>
            <a:ln w="0">
              <a:solidFill>
                <a:srgbClr val="000000"/>
              </a:solidFill>
              <a:prstDash val="sysDash"/>
              <a:round/>
              <a:headEnd/>
              <a:tailEnd/>
            </a:ln>
          </p:spPr>
          <p:txBody>
            <a:bodyPr/>
            <a:lstStyle/>
            <a:p>
              <a:endParaRPr lang="en-US"/>
            </a:p>
          </p:txBody>
        </p:sp>
        <p:sp>
          <p:nvSpPr>
            <p:cNvPr id="72750" name="Line 46"/>
            <p:cNvSpPr>
              <a:spLocks noChangeShapeType="1"/>
            </p:cNvSpPr>
            <p:nvPr/>
          </p:nvSpPr>
          <p:spPr bwMode="auto">
            <a:xfrm>
              <a:off x="1751" y="3406"/>
              <a:ext cx="1" cy="51"/>
            </a:xfrm>
            <a:prstGeom prst="line">
              <a:avLst/>
            </a:prstGeom>
            <a:noFill/>
            <a:ln w="0">
              <a:solidFill>
                <a:srgbClr val="000000"/>
              </a:solidFill>
              <a:prstDash val="sysDash"/>
              <a:round/>
              <a:headEnd/>
              <a:tailEnd/>
            </a:ln>
          </p:spPr>
          <p:txBody>
            <a:bodyPr/>
            <a:lstStyle/>
            <a:p>
              <a:endParaRPr lang="en-US"/>
            </a:p>
          </p:txBody>
        </p:sp>
        <p:sp>
          <p:nvSpPr>
            <p:cNvPr id="72751" name="Line 47"/>
            <p:cNvSpPr>
              <a:spLocks noChangeShapeType="1"/>
            </p:cNvSpPr>
            <p:nvPr/>
          </p:nvSpPr>
          <p:spPr bwMode="auto">
            <a:xfrm flipV="1">
              <a:off x="1751" y="1864"/>
              <a:ext cx="1542" cy="1542"/>
            </a:xfrm>
            <a:prstGeom prst="line">
              <a:avLst/>
            </a:prstGeom>
            <a:noFill/>
            <a:ln w="0">
              <a:solidFill>
                <a:srgbClr val="000000"/>
              </a:solidFill>
              <a:prstDash val="sysDot"/>
              <a:round/>
              <a:headEnd/>
              <a:tailEnd/>
            </a:ln>
          </p:spPr>
          <p:txBody>
            <a:bodyPr/>
            <a:lstStyle/>
            <a:p>
              <a:endParaRPr lang="en-US"/>
            </a:p>
          </p:txBody>
        </p:sp>
        <p:sp>
          <p:nvSpPr>
            <p:cNvPr id="72752" name="Rectangle 48"/>
            <p:cNvSpPr>
              <a:spLocks noChangeArrowheads="1"/>
            </p:cNvSpPr>
            <p:nvPr/>
          </p:nvSpPr>
          <p:spPr bwMode="auto">
            <a:xfrm>
              <a:off x="1751" y="3484"/>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72753" name="Rectangle 49"/>
            <p:cNvSpPr>
              <a:spLocks noChangeArrowheads="1"/>
            </p:cNvSpPr>
            <p:nvPr/>
          </p:nvSpPr>
          <p:spPr bwMode="auto">
            <a:xfrm>
              <a:off x="1392" y="1907"/>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- 1)</a:t>
              </a:r>
              <a:endParaRPr lang="en-US"/>
            </a:p>
          </p:txBody>
        </p:sp>
        <p:sp>
          <p:nvSpPr>
            <p:cNvPr id="72754" name="Rectangle 50"/>
            <p:cNvSpPr>
              <a:spLocks noChangeArrowheads="1"/>
            </p:cNvSpPr>
            <p:nvPr/>
          </p:nvSpPr>
          <p:spPr bwMode="auto">
            <a:xfrm>
              <a:off x="1494" y="1872"/>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5" name="Line 51"/>
            <p:cNvSpPr>
              <a:spLocks noChangeShapeType="1"/>
            </p:cNvSpPr>
            <p:nvPr/>
          </p:nvSpPr>
          <p:spPr bwMode="auto">
            <a:xfrm flipH="1">
              <a:off x="1700" y="2173"/>
              <a:ext cx="51" cy="1"/>
            </a:xfrm>
            <a:prstGeom prst="line">
              <a:avLst/>
            </a:prstGeom>
            <a:noFill/>
            <a:ln w="14288">
              <a:solidFill>
                <a:srgbClr val="000000"/>
              </a:solidFill>
              <a:round/>
              <a:headEnd/>
              <a:tailEnd/>
            </a:ln>
          </p:spPr>
          <p:txBody>
            <a:bodyPr/>
            <a:lstStyle/>
            <a:p>
              <a:endParaRPr lang="en-US"/>
            </a:p>
          </p:txBody>
        </p:sp>
        <p:sp>
          <p:nvSpPr>
            <p:cNvPr id="72756" name="Rectangle 52"/>
            <p:cNvSpPr>
              <a:spLocks noChangeArrowheads="1"/>
            </p:cNvSpPr>
            <p:nvPr/>
          </p:nvSpPr>
          <p:spPr bwMode="auto">
            <a:xfrm>
              <a:off x="1392" y="2113"/>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- 2)</a:t>
              </a:r>
              <a:endParaRPr lang="en-US"/>
            </a:p>
          </p:txBody>
        </p:sp>
        <p:sp>
          <p:nvSpPr>
            <p:cNvPr id="72757" name="Rectangle 53"/>
            <p:cNvSpPr>
              <a:spLocks noChangeArrowheads="1"/>
            </p:cNvSpPr>
            <p:nvPr/>
          </p:nvSpPr>
          <p:spPr bwMode="auto">
            <a:xfrm>
              <a:off x="1494" y="2077"/>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8" name="Rectangle 54"/>
            <p:cNvSpPr>
              <a:spLocks noChangeArrowheads="1"/>
            </p:cNvSpPr>
            <p:nvPr/>
          </p:nvSpPr>
          <p:spPr bwMode="auto">
            <a:xfrm>
              <a:off x="1597" y="3365"/>
              <a:ext cx="52" cy="125"/>
            </a:xfrm>
            <a:prstGeom prst="rect">
              <a:avLst/>
            </a:prstGeom>
            <a:noFill/>
            <a:ln w="9525">
              <a:noFill/>
              <a:miter lim="800000"/>
              <a:headEnd/>
              <a:tailEnd/>
            </a:ln>
          </p:spPr>
          <p:txBody>
            <a:bodyPr wrap="none" lIns="0" tIns="0" rIns="0" bIns="0">
              <a:spAutoFit/>
            </a:bodyPr>
            <a:lstStyle/>
            <a:p>
              <a:r>
                <a:rPr lang="en-US" sz="1300">
                  <a:solidFill>
                    <a:srgbClr val="000000"/>
                  </a:solidFill>
                </a:rPr>
                <a:t>0</a:t>
              </a:r>
              <a:endParaRPr lang="en-US"/>
            </a:p>
          </p:txBody>
        </p:sp>
      </p:grpSp>
      <p:sp>
        <p:nvSpPr>
          <p:cNvPr id="72760" name="Freeform 56"/>
          <p:cNvSpPr>
            <a:spLocks/>
          </p:cNvSpPr>
          <p:nvPr/>
        </p:nvSpPr>
        <p:spPr bwMode="auto">
          <a:xfrm>
            <a:off x="933450" y="5878513"/>
            <a:ext cx="2535238" cy="204787"/>
          </a:xfrm>
          <a:custGeom>
            <a:avLst/>
            <a:gdLst/>
            <a:ahLst/>
            <a:cxnLst>
              <a:cxn ang="0">
                <a:pos x="0" y="0"/>
              </a:cxn>
              <a:cxn ang="0">
                <a:pos x="2" y="27"/>
              </a:cxn>
              <a:cxn ang="0">
                <a:pos x="8" y="50"/>
              </a:cxn>
              <a:cxn ang="0">
                <a:pos x="17" y="72"/>
              </a:cxn>
              <a:cxn ang="0">
                <a:pos x="27" y="92"/>
              </a:cxn>
              <a:cxn ang="0">
                <a:pos x="42" y="108"/>
              </a:cxn>
              <a:cxn ang="0">
                <a:pos x="56" y="119"/>
              </a:cxn>
              <a:cxn ang="0">
                <a:pos x="74" y="128"/>
              </a:cxn>
              <a:cxn ang="0">
                <a:pos x="92" y="129"/>
              </a:cxn>
              <a:cxn ang="0">
                <a:pos x="1556" y="129"/>
              </a:cxn>
              <a:cxn ang="0">
                <a:pos x="1574" y="131"/>
              </a:cxn>
              <a:cxn ang="0">
                <a:pos x="1592" y="140"/>
              </a:cxn>
              <a:cxn ang="0">
                <a:pos x="1606" y="151"/>
              </a:cxn>
              <a:cxn ang="0">
                <a:pos x="1621" y="167"/>
              </a:cxn>
              <a:cxn ang="0">
                <a:pos x="1632" y="187"/>
              </a:cxn>
              <a:cxn ang="0">
                <a:pos x="1641" y="208"/>
              </a:cxn>
              <a:cxn ang="0">
                <a:pos x="1646" y="232"/>
              </a:cxn>
              <a:cxn ang="0">
                <a:pos x="1648" y="259"/>
              </a:cxn>
              <a:cxn ang="0">
                <a:pos x="1650" y="232"/>
              </a:cxn>
              <a:cxn ang="0">
                <a:pos x="1655" y="208"/>
              </a:cxn>
              <a:cxn ang="0">
                <a:pos x="1664" y="187"/>
              </a:cxn>
              <a:cxn ang="0">
                <a:pos x="1675" y="167"/>
              </a:cxn>
              <a:cxn ang="0">
                <a:pos x="1689" y="151"/>
              </a:cxn>
              <a:cxn ang="0">
                <a:pos x="1703" y="140"/>
              </a:cxn>
              <a:cxn ang="0">
                <a:pos x="1721" y="131"/>
              </a:cxn>
              <a:cxn ang="0">
                <a:pos x="1739" y="129"/>
              </a:cxn>
              <a:cxn ang="0">
                <a:pos x="3103" y="129"/>
              </a:cxn>
              <a:cxn ang="0">
                <a:pos x="3121" y="128"/>
              </a:cxn>
              <a:cxn ang="0">
                <a:pos x="3139" y="119"/>
              </a:cxn>
              <a:cxn ang="0">
                <a:pos x="3153" y="108"/>
              </a:cxn>
              <a:cxn ang="0">
                <a:pos x="3167" y="92"/>
              </a:cxn>
              <a:cxn ang="0">
                <a:pos x="3178" y="72"/>
              </a:cxn>
              <a:cxn ang="0">
                <a:pos x="3187" y="50"/>
              </a:cxn>
              <a:cxn ang="0">
                <a:pos x="3193" y="27"/>
              </a:cxn>
              <a:cxn ang="0">
                <a:pos x="3194" y="0"/>
              </a:cxn>
            </a:cxnLst>
            <a:rect l="0" t="0" r="r" b="b"/>
            <a:pathLst>
              <a:path w="3194" h="259">
                <a:moveTo>
                  <a:pt x="0" y="0"/>
                </a:moveTo>
                <a:lnTo>
                  <a:pt x="2" y="27"/>
                </a:lnTo>
                <a:lnTo>
                  <a:pt x="8" y="50"/>
                </a:lnTo>
                <a:lnTo>
                  <a:pt x="17" y="72"/>
                </a:lnTo>
                <a:lnTo>
                  <a:pt x="27" y="92"/>
                </a:lnTo>
                <a:lnTo>
                  <a:pt x="42" y="108"/>
                </a:lnTo>
                <a:lnTo>
                  <a:pt x="56" y="119"/>
                </a:lnTo>
                <a:lnTo>
                  <a:pt x="74" y="128"/>
                </a:lnTo>
                <a:lnTo>
                  <a:pt x="92" y="129"/>
                </a:lnTo>
                <a:lnTo>
                  <a:pt x="1556" y="129"/>
                </a:lnTo>
                <a:lnTo>
                  <a:pt x="1574" y="131"/>
                </a:lnTo>
                <a:lnTo>
                  <a:pt x="1592" y="140"/>
                </a:lnTo>
                <a:lnTo>
                  <a:pt x="1606" y="151"/>
                </a:lnTo>
                <a:lnTo>
                  <a:pt x="1621" y="167"/>
                </a:lnTo>
                <a:lnTo>
                  <a:pt x="1632" y="187"/>
                </a:lnTo>
                <a:lnTo>
                  <a:pt x="1641" y="208"/>
                </a:lnTo>
                <a:lnTo>
                  <a:pt x="1646" y="232"/>
                </a:lnTo>
                <a:lnTo>
                  <a:pt x="1648" y="259"/>
                </a:lnTo>
                <a:lnTo>
                  <a:pt x="1650" y="232"/>
                </a:lnTo>
                <a:lnTo>
                  <a:pt x="1655" y="208"/>
                </a:lnTo>
                <a:lnTo>
                  <a:pt x="1664" y="187"/>
                </a:lnTo>
                <a:lnTo>
                  <a:pt x="1675" y="167"/>
                </a:lnTo>
                <a:lnTo>
                  <a:pt x="1689" y="151"/>
                </a:lnTo>
                <a:lnTo>
                  <a:pt x="1703" y="140"/>
                </a:lnTo>
                <a:lnTo>
                  <a:pt x="1721" y="131"/>
                </a:lnTo>
                <a:lnTo>
                  <a:pt x="1739" y="129"/>
                </a:lnTo>
                <a:lnTo>
                  <a:pt x="3103" y="129"/>
                </a:lnTo>
                <a:lnTo>
                  <a:pt x="3121" y="128"/>
                </a:lnTo>
                <a:lnTo>
                  <a:pt x="3139" y="119"/>
                </a:lnTo>
                <a:lnTo>
                  <a:pt x="3153" y="108"/>
                </a:lnTo>
                <a:lnTo>
                  <a:pt x="3167" y="92"/>
                </a:lnTo>
                <a:lnTo>
                  <a:pt x="3178" y="72"/>
                </a:lnTo>
                <a:lnTo>
                  <a:pt x="3187" y="50"/>
                </a:lnTo>
                <a:lnTo>
                  <a:pt x="3193" y="27"/>
                </a:lnTo>
                <a:lnTo>
                  <a:pt x="3194" y="0"/>
                </a:lnTo>
              </a:path>
            </a:pathLst>
          </a:custGeom>
          <a:noFill/>
          <a:ln w="19050" cmpd="sng">
            <a:solidFill>
              <a:srgbClr val="FF5050"/>
            </a:solidFill>
            <a:prstDash val="solid"/>
            <a:round/>
            <a:headEnd/>
            <a:tailEnd/>
          </a:ln>
        </p:spPr>
        <p:txBody>
          <a:bodyPr/>
          <a:lstStyle/>
          <a:p>
            <a:endParaRPr lang="en-US"/>
          </a:p>
        </p:txBody>
      </p:sp>
      <p:sp>
        <p:nvSpPr>
          <p:cNvPr id="72761" name="Rectangle 57"/>
          <p:cNvSpPr>
            <a:spLocks noChangeArrowheads="1"/>
          </p:cNvSpPr>
          <p:nvPr/>
        </p:nvSpPr>
        <p:spPr bwMode="auto">
          <a:xfrm>
            <a:off x="1690688" y="6156325"/>
            <a:ext cx="1068387" cy="304800"/>
          </a:xfrm>
          <a:prstGeom prst="rect">
            <a:avLst/>
          </a:prstGeom>
          <a:solidFill>
            <a:srgbClr val="FFCC00"/>
          </a:solidFill>
          <a:ln w="7938">
            <a:solidFill>
              <a:srgbClr val="FF5050"/>
            </a:solidFill>
            <a:miter lim="800000"/>
            <a:headEnd/>
            <a:tailEnd/>
          </a:ln>
        </p:spPr>
        <p:txBody>
          <a:bodyPr/>
          <a:lstStyle/>
          <a:p>
            <a:endParaRPr lang="en-US"/>
          </a:p>
        </p:txBody>
      </p:sp>
      <p:sp>
        <p:nvSpPr>
          <p:cNvPr id="72762" name="Rectangle 58"/>
          <p:cNvSpPr>
            <a:spLocks noChangeArrowheads="1"/>
          </p:cNvSpPr>
          <p:nvPr/>
        </p:nvSpPr>
        <p:spPr bwMode="auto">
          <a:xfrm>
            <a:off x="1774825" y="6213475"/>
            <a:ext cx="874713" cy="212725"/>
          </a:xfrm>
          <a:prstGeom prst="rect">
            <a:avLst/>
          </a:prstGeom>
          <a:noFill/>
          <a:ln w="9525">
            <a:noFill/>
            <a:miter lim="800000"/>
            <a:headEnd/>
            <a:tailEnd/>
          </a:ln>
        </p:spPr>
        <p:txBody>
          <a:bodyPr wrap="none" lIns="0" tIns="0" rIns="0" bIns="0">
            <a:spAutoFit/>
          </a:bodyPr>
          <a:lstStyle/>
          <a:p>
            <a:r>
              <a:rPr lang="en-US" sz="1400">
                <a:solidFill>
                  <a:srgbClr val="000000"/>
                </a:solidFill>
              </a:rPr>
              <a:t>Input Range</a:t>
            </a:r>
            <a:endParaRPr lang="en-US"/>
          </a:p>
        </p:txBody>
      </p:sp>
      <p:sp>
        <p:nvSpPr>
          <p:cNvPr id="55" name="TextBox 54"/>
          <p:cNvSpPr txBox="1"/>
          <p:nvPr/>
        </p:nvSpPr>
        <p:spPr>
          <a:xfrm>
            <a:off x="4114800" y="2438400"/>
            <a:ext cx="4876800" cy="2062103"/>
          </a:xfrm>
          <a:prstGeom prst="rect">
            <a:avLst/>
          </a:prstGeom>
          <a:noFill/>
        </p:spPr>
        <p:txBody>
          <a:bodyPr wrap="square" rtlCol="0">
            <a:spAutoFit/>
          </a:bodyPr>
          <a:lstStyle/>
          <a:p>
            <a:pPr>
              <a:buFont typeface="Arial" pitchFamily="34" charset="0"/>
              <a:buChar char="•"/>
            </a:pPr>
            <a:r>
              <a:rPr lang="en-US" sz="3200" dirty="0" smtClean="0"/>
              <a:t>Min 0 V = Code 0</a:t>
            </a:r>
          </a:p>
          <a:p>
            <a:pPr>
              <a:buFont typeface="Arial" pitchFamily="34" charset="0"/>
              <a:buChar char="•"/>
            </a:pPr>
            <a:r>
              <a:rPr lang="en-US" sz="3200" dirty="0" smtClean="0"/>
              <a:t>Max </a:t>
            </a:r>
            <a:r>
              <a:rPr lang="en-US" sz="3200" dirty="0" err="1" smtClean="0"/>
              <a:t>V</a:t>
            </a:r>
            <a:r>
              <a:rPr lang="en-US" sz="3200" baseline="-25000" dirty="0" err="1" smtClean="0"/>
              <a:t>max</a:t>
            </a:r>
            <a:r>
              <a:rPr lang="en-US" sz="3200" dirty="0" smtClean="0"/>
              <a:t> = Code 2</a:t>
            </a:r>
            <a:r>
              <a:rPr lang="en-US" sz="3200" baseline="30000" dirty="0" smtClean="0"/>
              <a:t>n</a:t>
            </a:r>
            <a:r>
              <a:rPr lang="en-US" sz="3200" dirty="0" smtClean="0"/>
              <a:t> – 1</a:t>
            </a:r>
          </a:p>
          <a:p>
            <a:pPr>
              <a:buFont typeface="Arial" pitchFamily="34" charset="0"/>
              <a:buChar char="•"/>
            </a:pPr>
            <a:r>
              <a:rPr lang="en-US" sz="3200" dirty="0" smtClean="0"/>
              <a:t>Resolution = </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p>
          <a:p>
            <a:pPr>
              <a:buFont typeface="Arial" pitchFamily="34" charset="0"/>
              <a:buChar char="•"/>
            </a:pPr>
            <a:r>
              <a:rPr lang="en-US" sz="3200" dirty="0" smtClean="0"/>
              <a:t>Code = D = e/</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endParaRPr lang="en-US" sz="3200" dirty="0"/>
          </a:p>
        </p:txBody>
      </p:sp>
    </p:spTree>
    <p:extLst>
      <p:ext uri="{BB962C8B-B14F-4D97-AF65-F5344CB8AC3E}">
        <p14:creationId xmlns:p14="http://schemas.microsoft.com/office/powerpoint/2010/main" val="3255185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5"/>
          <p:cNvSpPr>
            <a:spLocks noChangeArrowheads="1"/>
          </p:cNvSpPr>
          <p:nvPr>
            <p:custDataLst>
              <p:tags r:id="rId1"/>
            </p:custDataLst>
          </p:nvPr>
        </p:nvSpPr>
        <p:spPr bwMode="auto">
          <a:xfrm>
            <a:off x="6510338" y="3468688"/>
            <a:ext cx="1317625" cy="2255837"/>
          </a:xfrm>
          <a:prstGeom prst="rect">
            <a:avLst/>
          </a:prstGeom>
          <a:solidFill>
            <a:srgbClr val="FF9900"/>
          </a:solidFill>
          <a:ln w="9525">
            <a:solidFill>
              <a:srgbClr val="000000"/>
            </a:solidFill>
            <a:miter lim="800000"/>
            <a:headEnd/>
            <a:tailEnd/>
          </a:ln>
        </p:spPr>
        <p:txBody>
          <a:bodyPr/>
          <a:lstStyle/>
          <a:p>
            <a:endParaRPr lang="en-US"/>
          </a:p>
        </p:txBody>
      </p:sp>
      <p:sp>
        <p:nvSpPr>
          <p:cNvPr id="3" name="Freeform 107"/>
          <p:cNvSpPr>
            <a:spLocks/>
          </p:cNvSpPr>
          <p:nvPr>
            <p:custDataLst>
              <p:tags r:id="rId2"/>
            </p:custDataLst>
          </p:nvPr>
        </p:nvSpPr>
        <p:spPr bwMode="auto">
          <a:xfrm>
            <a:off x="7826375" y="4313238"/>
            <a:ext cx="512763" cy="493712"/>
          </a:xfrm>
          <a:custGeom>
            <a:avLst/>
            <a:gdLst/>
            <a:ahLst/>
            <a:cxnLst>
              <a:cxn ang="0">
                <a:pos x="498" y="0"/>
              </a:cxn>
              <a:cxn ang="0">
                <a:pos x="498" y="166"/>
              </a:cxn>
              <a:cxn ang="0">
                <a:pos x="0" y="166"/>
              </a:cxn>
              <a:cxn ang="0">
                <a:pos x="0" y="498"/>
              </a:cxn>
              <a:cxn ang="0">
                <a:pos x="498" y="498"/>
              </a:cxn>
              <a:cxn ang="0">
                <a:pos x="498" y="664"/>
              </a:cxn>
              <a:cxn ang="0">
                <a:pos x="664" y="332"/>
              </a:cxn>
              <a:cxn ang="0">
                <a:pos x="498" y="0"/>
              </a:cxn>
            </a:cxnLst>
            <a:rect l="0" t="0" r="r" b="b"/>
            <a:pathLst>
              <a:path w="664" h="664">
                <a:moveTo>
                  <a:pt x="498" y="0"/>
                </a:moveTo>
                <a:lnTo>
                  <a:pt x="498" y="166"/>
                </a:lnTo>
                <a:lnTo>
                  <a:pt x="0" y="166"/>
                </a:lnTo>
                <a:lnTo>
                  <a:pt x="0" y="498"/>
                </a:lnTo>
                <a:lnTo>
                  <a:pt x="498" y="498"/>
                </a:lnTo>
                <a:lnTo>
                  <a:pt x="498" y="664"/>
                </a:lnTo>
                <a:lnTo>
                  <a:pt x="664" y="332"/>
                </a:lnTo>
                <a:lnTo>
                  <a:pt x="498" y="0"/>
                </a:lnTo>
                <a:close/>
              </a:path>
            </a:pathLst>
          </a:custGeom>
          <a:solidFill>
            <a:srgbClr val="FFFF66"/>
          </a:solidFill>
          <a:ln w="9525">
            <a:solidFill>
              <a:srgbClr val="000000"/>
            </a:solidFill>
            <a:prstDash val="solid"/>
            <a:round/>
            <a:headEnd/>
            <a:tailEnd/>
          </a:ln>
        </p:spPr>
        <p:txBody>
          <a:bodyPr/>
          <a:lstStyle/>
          <a:p>
            <a:endParaRPr lang="en-US"/>
          </a:p>
        </p:txBody>
      </p:sp>
      <p:sp>
        <p:nvSpPr>
          <p:cNvPr id="4" name="Rectangle 108"/>
          <p:cNvSpPr>
            <a:spLocks noChangeArrowheads="1"/>
          </p:cNvSpPr>
          <p:nvPr>
            <p:custDataLst>
              <p:tags r:id="rId3"/>
            </p:custDataLst>
          </p:nvPr>
        </p:nvSpPr>
        <p:spPr bwMode="auto">
          <a:xfrm>
            <a:off x="6583363" y="2587625"/>
            <a:ext cx="1244600" cy="790575"/>
          </a:xfrm>
          <a:prstGeom prst="rect">
            <a:avLst/>
          </a:prstGeom>
          <a:noFill/>
          <a:ln w="9525">
            <a:noFill/>
            <a:miter lim="800000"/>
            <a:headEnd/>
            <a:tailEnd/>
          </a:ln>
        </p:spPr>
        <p:txBody>
          <a:bodyPr/>
          <a:lstStyle/>
          <a:p>
            <a:endParaRPr lang="en-US"/>
          </a:p>
        </p:txBody>
      </p:sp>
      <p:sp>
        <p:nvSpPr>
          <p:cNvPr id="5" name="Rectangle 109"/>
          <p:cNvSpPr>
            <a:spLocks noChangeArrowheads="1"/>
          </p:cNvSpPr>
          <p:nvPr>
            <p:custDataLst>
              <p:tags r:id="rId4"/>
            </p:custDataLst>
          </p:nvPr>
        </p:nvSpPr>
        <p:spPr bwMode="auto">
          <a:xfrm>
            <a:off x="7023100" y="2641600"/>
            <a:ext cx="37623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ADC</a:t>
            </a:r>
            <a:endParaRPr lang="en-GB"/>
          </a:p>
        </p:txBody>
      </p:sp>
      <p:sp>
        <p:nvSpPr>
          <p:cNvPr id="6" name="Rectangle 110"/>
          <p:cNvSpPr>
            <a:spLocks noChangeArrowheads="1"/>
          </p:cNvSpPr>
          <p:nvPr>
            <p:custDataLst>
              <p:tags r:id="rId5"/>
            </p:custDataLst>
          </p:nvPr>
        </p:nvSpPr>
        <p:spPr bwMode="auto">
          <a:xfrm>
            <a:off x="6853238" y="2835275"/>
            <a:ext cx="733425" cy="182563"/>
          </a:xfrm>
          <a:prstGeom prst="rect">
            <a:avLst/>
          </a:prstGeom>
          <a:noFill/>
          <a:ln w="9525">
            <a:noFill/>
            <a:miter lim="800000"/>
            <a:headEnd/>
            <a:tailEnd/>
          </a:ln>
        </p:spPr>
        <p:txBody>
          <a:bodyPr wrap="none" lIns="0" tIns="0" rIns="0" bIns="0">
            <a:spAutoFit/>
          </a:bodyPr>
          <a:lstStyle/>
          <a:p>
            <a:r>
              <a:rPr lang="en-GB" sz="1200" dirty="0">
                <a:solidFill>
                  <a:srgbClr val="000000"/>
                </a:solidFill>
              </a:rPr>
              <a:t>Converts its</a:t>
            </a:r>
            <a:endParaRPr lang="en-GB" dirty="0"/>
          </a:p>
        </p:txBody>
      </p:sp>
      <p:sp>
        <p:nvSpPr>
          <p:cNvPr id="7" name="Rectangle 111"/>
          <p:cNvSpPr>
            <a:spLocks noChangeArrowheads="1"/>
          </p:cNvSpPr>
          <p:nvPr>
            <p:custDataLst>
              <p:tags r:id="rId6"/>
            </p:custDataLst>
          </p:nvPr>
        </p:nvSpPr>
        <p:spPr bwMode="auto">
          <a:xfrm>
            <a:off x="6689725" y="3003550"/>
            <a:ext cx="487363" cy="182563"/>
          </a:xfrm>
          <a:prstGeom prst="rect">
            <a:avLst/>
          </a:prstGeom>
          <a:noFill/>
          <a:ln w="9525">
            <a:noFill/>
            <a:miter lim="800000"/>
            <a:headEnd/>
            <a:tailEnd/>
          </a:ln>
        </p:spPr>
        <p:txBody>
          <a:bodyPr wrap="none" lIns="0" tIns="0" rIns="0" bIns="0">
            <a:spAutoFit/>
          </a:bodyPr>
          <a:lstStyle/>
          <a:p>
            <a:r>
              <a:rPr lang="en-GB" sz="1200">
                <a:solidFill>
                  <a:srgbClr val="000000"/>
                </a:solidFill>
              </a:rPr>
              <a:t>Analog </a:t>
            </a:r>
            <a:endParaRPr lang="en-GB"/>
          </a:p>
        </p:txBody>
      </p:sp>
      <p:sp>
        <p:nvSpPr>
          <p:cNvPr id="8" name="Rectangle 112"/>
          <p:cNvSpPr>
            <a:spLocks noChangeArrowheads="1"/>
          </p:cNvSpPr>
          <p:nvPr>
            <p:custDataLst>
              <p:tags r:id="rId7"/>
            </p:custDataLst>
          </p:nvPr>
        </p:nvSpPr>
        <p:spPr bwMode="auto">
          <a:xfrm>
            <a:off x="7158038" y="3003550"/>
            <a:ext cx="585787"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to a</a:t>
            </a:r>
            <a:endParaRPr lang="en-GB"/>
          </a:p>
        </p:txBody>
      </p:sp>
      <p:sp>
        <p:nvSpPr>
          <p:cNvPr id="9" name="Rectangle 113"/>
          <p:cNvSpPr>
            <a:spLocks noChangeArrowheads="1"/>
          </p:cNvSpPr>
          <p:nvPr>
            <p:custDataLst>
              <p:tags r:id="rId8"/>
            </p:custDataLst>
          </p:nvPr>
        </p:nvSpPr>
        <p:spPr bwMode="auto">
          <a:xfrm>
            <a:off x="6778625" y="3173413"/>
            <a:ext cx="887413" cy="182562"/>
          </a:xfrm>
          <a:prstGeom prst="rect">
            <a:avLst/>
          </a:prstGeom>
          <a:noFill/>
          <a:ln w="9525">
            <a:noFill/>
            <a:miter lim="800000"/>
            <a:headEnd/>
            <a:tailEnd/>
          </a:ln>
        </p:spPr>
        <p:txBody>
          <a:bodyPr wrap="none" lIns="0" tIns="0" rIns="0" bIns="0">
            <a:spAutoFit/>
          </a:bodyPr>
          <a:lstStyle/>
          <a:p>
            <a:r>
              <a:rPr lang="en-GB" sz="1200">
                <a:solidFill>
                  <a:srgbClr val="000000"/>
                </a:solidFill>
              </a:rPr>
              <a:t>Digital Output</a:t>
            </a:r>
            <a:endParaRPr lang="en-GB"/>
          </a:p>
        </p:txBody>
      </p:sp>
      <p:sp>
        <p:nvSpPr>
          <p:cNvPr id="10" name="Rectangle 314"/>
          <p:cNvSpPr>
            <a:spLocks noChangeArrowheads="1"/>
          </p:cNvSpPr>
          <p:nvPr>
            <p:custDataLst>
              <p:tags r:id="rId9"/>
            </p:custDataLst>
          </p:nvPr>
        </p:nvSpPr>
        <p:spPr bwMode="auto">
          <a:xfrm>
            <a:off x="7974013" y="3503613"/>
            <a:ext cx="660400" cy="565150"/>
          </a:xfrm>
          <a:prstGeom prst="rect">
            <a:avLst/>
          </a:prstGeom>
          <a:solidFill>
            <a:srgbClr val="FF9900"/>
          </a:solidFill>
          <a:ln w="9525">
            <a:solidFill>
              <a:srgbClr val="000000"/>
            </a:solidFill>
            <a:miter lim="800000"/>
            <a:headEnd/>
            <a:tailEnd/>
          </a:ln>
        </p:spPr>
        <p:txBody>
          <a:bodyPr/>
          <a:lstStyle/>
          <a:p>
            <a:endParaRPr lang="en-US"/>
          </a:p>
        </p:txBody>
      </p:sp>
      <p:sp>
        <p:nvSpPr>
          <p:cNvPr id="11" name="Rectangle 315"/>
          <p:cNvSpPr>
            <a:spLocks noChangeArrowheads="1"/>
          </p:cNvSpPr>
          <p:nvPr>
            <p:custDataLst>
              <p:tags r:id="rId10"/>
            </p:custDataLst>
          </p:nvPr>
        </p:nvSpPr>
        <p:spPr bwMode="auto">
          <a:xfrm>
            <a:off x="7826375" y="2870200"/>
            <a:ext cx="954088" cy="481013"/>
          </a:xfrm>
          <a:prstGeom prst="rect">
            <a:avLst/>
          </a:prstGeom>
          <a:noFill/>
          <a:ln w="9525">
            <a:noFill/>
            <a:miter lim="800000"/>
            <a:headEnd/>
            <a:tailEnd/>
          </a:ln>
        </p:spPr>
        <p:txBody>
          <a:bodyPr/>
          <a:lstStyle/>
          <a:p>
            <a:endParaRPr lang="en-US"/>
          </a:p>
        </p:txBody>
      </p:sp>
      <p:sp>
        <p:nvSpPr>
          <p:cNvPr id="12" name="Rectangle 316"/>
          <p:cNvSpPr>
            <a:spLocks noChangeArrowheads="1"/>
          </p:cNvSpPr>
          <p:nvPr>
            <p:custDataLst>
              <p:tags r:id="rId11"/>
            </p:custDataLst>
          </p:nvPr>
        </p:nvSpPr>
        <p:spPr bwMode="auto">
          <a:xfrm>
            <a:off x="8032750" y="2924175"/>
            <a:ext cx="56356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Voltage</a:t>
            </a:r>
            <a:endParaRPr lang="en-GB"/>
          </a:p>
        </p:txBody>
      </p:sp>
      <p:sp>
        <p:nvSpPr>
          <p:cNvPr id="13" name="Rectangle 317"/>
          <p:cNvSpPr>
            <a:spLocks noChangeArrowheads="1"/>
          </p:cNvSpPr>
          <p:nvPr>
            <p:custDataLst>
              <p:tags r:id="rId12"/>
            </p:custDataLst>
          </p:nvPr>
        </p:nvSpPr>
        <p:spPr bwMode="auto">
          <a:xfrm>
            <a:off x="7954963" y="3119438"/>
            <a:ext cx="7223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Reference</a:t>
            </a:r>
            <a:endParaRPr lang="en-GB"/>
          </a:p>
        </p:txBody>
      </p:sp>
      <p:sp>
        <p:nvSpPr>
          <p:cNvPr id="14" name="Rectangle 318"/>
          <p:cNvSpPr>
            <a:spLocks noChangeArrowheads="1"/>
          </p:cNvSpPr>
          <p:nvPr>
            <p:custDataLst>
              <p:tags r:id="rId13"/>
            </p:custDataLst>
          </p:nvPr>
        </p:nvSpPr>
        <p:spPr bwMode="auto">
          <a:xfrm>
            <a:off x="7974013" y="4843463"/>
            <a:ext cx="733425" cy="479425"/>
          </a:xfrm>
          <a:prstGeom prst="rect">
            <a:avLst/>
          </a:prstGeom>
          <a:noFill/>
          <a:ln w="9525">
            <a:noFill/>
            <a:miter lim="800000"/>
            <a:headEnd/>
            <a:tailEnd/>
          </a:ln>
        </p:spPr>
        <p:txBody>
          <a:bodyPr/>
          <a:lstStyle/>
          <a:p>
            <a:endParaRPr lang="en-US"/>
          </a:p>
        </p:txBody>
      </p:sp>
      <p:sp>
        <p:nvSpPr>
          <p:cNvPr id="15" name="Rectangle 319"/>
          <p:cNvSpPr>
            <a:spLocks noChangeArrowheads="1"/>
          </p:cNvSpPr>
          <p:nvPr>
            <p:custDataLst>
              <p:tags r:id="rId14"/>
            </p:custDataLst>
          </p:nvPr>
        </p:nvSpPr>
        <p:spPr bwMode="auto">
          <a:xfrm>
            <a:off x="8101013" y="489743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Digital</a:t>
            </a:r>
            <a:endParaRPr lang="en-GB"/>
          </a:p>
        </p:txBody>
      </p:sp>
      <p:sp>
        <p:nvSpPr>
          <p:cNvPr id="16" name="Rectangle 320"/>
          <p:cNvSpPr>
            <a:spLocks noChangeArrowheads="1"/>
          </p:cNvSpPr>
          <p:nvPr>
            <p:custDataLst>
              <p:tags r:id="rId15"/>
            </p:custDataLst>
          </p:nvPr>
        </p:nvSpPr>
        <p:spPr bwMode="auto">
          <a:xfrm>
            <a:off x="8101013" y="509428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Output</a:t>
            </a:r>
            <a:endParaRPr lang="en-GB"/>
          </a:p>
        </p:txBody>
      </p:sp>
      <p:sp>
        <p:nvSpPr>
          <p:cNvPr id="17" name="Line 432"/>
          <p:cNvSpPr>
            <a:spLocks noChangeShapeType="1"/>
          </p:cNvSpPr>
          <p:nvPr>
            <p:custDataLst>
              <p:tags r:id="rId16"/>
            </p:custDataLst>
          </p:nvPr>
        </p:nvSpPr>
        <p:spPr bwMode="auto">
          <a:xfrm flipH="1">
            <a:off x="7826375" y="3786188"/>
            <a:ext cx="147638" cy="1587"/>
          </a:xfrm>
          <a:prstGeom prst="line">
            <a:avLst/>
          </a:prstGeom>
          <a:noFill/>
          <a:ln w="9525">
            <a:solidFill>
              <a:srgbClr val="000000"/>
            </a:solidFill>
            <a:round/>
            <a:headEnd/>
            <a:tailEnd/>
          </a:ln>
        </p:spPr>
        <p:txBody>
          <a:bodyPr/>
          <a:lstStyle/>
          <a:p>
            <a:endParaRPr lang="en-US"/>
          </a:p>
        </p:txBody>
      </p:sp>
      <p:sp>
        <p:nvSpPr>
          <p:cNvPr id="18" name="Rectangle 433"/>
          <p:cNvSpPr>
            <a:spLocks noChangeArrowheads="1"/>
          </p:cNvSpPr>
          <p:nvPr>
            <p:custDataLst>
              <p:tags r:id="rId17"/>
            </p:custDataLst>
          </p:nvPr>
        </p:nvSpPr>
        <p:spPr bwMode="auto">
          <a:xfrm>
            <a:off x="7900988" y="5830888"/>
            <a:ext cx="733425" cy="479425"/>
          </a:xfrm>
          <a:prstGeom prst="rect">
            <a:avLst/>
          </a:prstGeom>
          <a:noFill/>
          <a:ln w="9525">
            <a:noFill/>
            <a:miter lim="800000"/>
            <a:headEnd/>
            <a:tailEnd/>
          </a:ln>
        </p:spPr>
        <p:txBody>
          <a:bodyPr/>
          <a:lstStyle/>
          <a:p>
            <a:endParaRPr lang="en-US"/>
          </a:p>
        </p:txBody>
      </p:sp>
      <p:sp>
        <p:nvSpPr>
          <p:cNvPr id="19" name="Rectangle 434"/>
          <p:cNvSpPr>
            <a:spLocks noChangeArrowheads="1"/>
          </p:cNvSpPr>
          <p:nvPr>
            <p:custDataLst>
              <p:tags r:id="rId18"/>
            </p:custDataLst>
          </p:nvPr>
        </p:nvSpPr>
        <p:spPr bwMode="auto">
          <a:xfrm>
            <a:off x="8099425" y="5883275"/>
            <a:ext cx="3460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CPU</a:t>
            </a:r>
            <a:endParaRPr lang="en-GB"/>
          </a:p>
        </p:txBody>
      </p:sp>
      <p:sp>
        <p:nvSpPr>
          <p:cNvPr id="20" name="Rectangle 435"/>
          <p:cNvSpPr>
            <a:spLocks noChangeArrowheads="1"/>
          </p:cNvSpPr>
          <p:nvPr>
            <p:custDataLst>
              <p:tags r:id="rId19"/>
            </p:custDataLst>
          </p:nvPr>
        </p:nvSpPr>
        <p:spPr bwMode="auto">
          <a:xfrm>
            <a:off x="8005763" y="6081713"/>
            <a:ext cx="54292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Control</a:t>
            </a:r>
            <a:endParaRPr lang="en-GB"/>
          </a:p>
        </p:txBody>
      </p:sp>
      <p:sp>
        <p:nvSpPr>
          <p:cNvPr id="21" name="Rectangle 450"/>
          <p:cNvSpPr>
            <a:spLocks noChangeArrowheads="1"/>
          </p:cNvSpPr>
          <p:nvPr>
            <p:custDataLst>
              <p:tags r:id="rId20"/>
            </p:custDataLst>
          </p:nvPr>
        </p:nvSpPr>
        <p:spPr bwMode="auto">
          <a:xfrm>
            <a:off x="7169150" y="5689600"/>
            <a:ext cx="585788" cy="425450"/>
          </a:xfrm>
          <a:prstGeom prst="rect">
            <a:avLst/>
          </a:prstGeom>
          <a:noFill/>
          <a:ln w="9525">
            <a:noFill/>
            <a:miter lim="800000"/>
            <a:headEnd/>
            <a:tailEnd/>
          </a:ln>
        </p:spPr>
        <p:txBody>
          <a:bodyPr/>
          <a:lstStyle/>
          <a:p>
            <a:endParaRPr lang="en-US"/>
          </a:p>
        </p:txBody>
      </p:sp>
      <p:sp>
        <p:nvSpPr>
          <p:cNvPr id="22" name="Rectangle 451"/>
          <p:cNvSpPr>
            <a:spLocks noChangeArrowheads="1"/>
          </p:cNvSpPr>
          <p:nvPr>
            <p:custDataLst>
              <p:tags r:id="rId21"/>
            </p:custDataLst>
          </p:nvPr>
        </p:nvSpPr>
        <p:spPr bwMode="auto">
          <a:xfrm>
            <a:off x="7258050" y="5740400"/>
            <a:ext cx="423863"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23" name="Rectangle 452"/>
          <p:cNvSpPr>
            <a:spLocks noChangeArrowheads="1"/>
          </p:cNvSpPr>
          <p:nvPr>
            <p:custDataLst>
              <p:tags r:id="rId22"/>
            </p:custDataLst>
          </p:nvPr>
        </p:nvSpPr>
        <p:spPr bwMode="auto">
          <a:xfrm>
            <a:off x="7258050" y="5908675"/>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Result</a:t>
            </a:r>
            <a:endParaRPr lang="en-GB"/>
          </a:p>
        </p:txBody>
      </p:sp>
      <p:sp>
        <p:nvSpPr>
          <p:cNvPr id="24" name="Rectangle 454"/>
          <p:cNvSpPr>
            <a:spLocks noChangeArrowheads="1"/>
          </p:cNvSpPr>
          <p:nvPr>
            <p:custDataLst>
              <p:tags r:id="rId23"/>
            </p:custDataLst>
          </p:nvPr>
        </p:nvSpPr>
        <p:spPr bwMode="auto">
          <a:xfrm>
            <a:off x="6672263" y="6164263"/>
            <a:ext cx="703262" cy="182562"/>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grpSp>
        <p:nvGrpSpPr>
          <p:cNvPr id="25" name="Group 458"/>
          <p:cNvGrpSpPr>
            <a:grpSpLocks/>
          </p:cNvGrpSpPr>
          <p:nvPr>
            <p:custDataLst>
              <p:tags r:id="rId24"/>
            </p:custDataLst>
          </p:nvPr>
        </p:nvGrpSpPr>
        <p:grpSpPr bwMode="auto">
          <a:xfrm>
            <a:off x="6535738" y="5761038"/>
            <a:ext cx="95250" cy="352425"/>
            <a:chOff x="4146" y="2668"/>
            <a:chExt cx="62" cy="237"/>
          </a:xfrm>
        </p:grpSpPr>
        <p:sp>
          <p:nvSpPr>
            <p:cNvPr id="26" name="Line 456"/>
            <p:cNvSpPr>
              <a:spLocks noChangeShapeType="1"/>
            </p:cNvSpPr>
            <p:nvPr/>
          </p:nvSpPr>
          <p:spPr bwMode="auto">
            <a:xfrm flipV="1">
              <a:off x="4177" y="2727"/>
              <a:ext cx="1" cy="178"/>
            </a:xfrm>
            <a:prstGeom prst="line">
              <a:avLst/>
            </a:prstGeom>
            <a:noFill/>
            <a:ln w="9525">
              <a:solidFill>
                <a:srgbClr val="000000"/>
              </a:solidFill>
              <a:round/>
              <a:headEnd/>
              <a:tailEnd/>
            </a:ln>
          </p:spPr>
          <p:txBody>
            <a:bodyPr/>
            <a:lstStyle/>
            <a:p>
              <a:endParaRPr lang="en-US"/>
            </a:p>
          </p:txBody>
        </p:sp>
        <p:sp>
          <p:nvSpPr>
            <p:cNvPr id="27" name="Freeform 457"/>
            <p:cNvSpPr>
              <a:spLocks/>
            </p:cNvSpPr>
            <p:nvPr/>
          </p:nvSpPr>
          <p:spPr bwMode="auto">
            <a:xfrm>
              <a:off x="4146"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28" name="Group 461"/>
          <p:cNvGrpSpPr>
            <a:grpSpLocks/>
          </p:cNvGrpSpPr>
          <p:nvPr>
            <p:custDataLst>
              <p:tags r:id="rId25"/>
            </p:custDataLst>
          </p:nvPr>
        </p:nvGrpSpPr>
        <p:grpSpPr bwMode="auto">
          <a:xfrm>
            <a:off x="6973888" y="5761038"/>
            <a:ext cx="95250" cy="352425"/>
            <a:chOff x="4430" y="2668"/>
            <a:chExt cx="62" cy="237"/>
          </a:xfrm>
        </p:grpSpPr>
        <p:sp>
          <p:nvSpPr>
            <p:cNvPr id="29" name="Line 459"/>
            <p:cNvSpPr>
              <a:spLocks noChangeShapeType="1"/>
            </p:cNvSpPr>
            <p:nvPr/>
          </p:nvSpPr>
          <p:spPr bwMode="auto">
            <a:xfrm>
              <a:off x="4461" y="2668"/>
              <a:ext cx="1" cy="177"/>
            </a:xfrm>
            <a:prstGeom prst="line">
              <a:avLst/>
            </a:prstGeom>
            <a:noFill/>
            <a:ln w="9525">
              <a:solidFill>
                <a:srgbClr val="000000"/>
              </a:solidFill>
              <a:round/>
              <a:headEnd/>
              <a:tailEnd/>
            </a:ln>
          </p:spPr>
          <p:txBody>
            <a:bodyPr/>
            <a:lstStyle/>
            <a:p>
              <a:endParaRPr lang="en-US"/>
            </a:p>
          </p:txBody>
        </p:sp>
        <p:sp>
          <p:nvSpPr>
            <p:cNvPr id="30" name="Freeform 460"/>
            <p:cNvSpPr>
              <a:spLocks/>
            </p:cNvSpPr>
            <p:nvPr/>
          </p:nvSpPr>
          <p:spPr bwMode="auto">
            <a:xfrm>
              <a:off x="4430" y="2843"/>
              <a:ext cx="62" cy="62"/>
            </a:xfrm>
            <a:custGeom>
              <a:avLst/>
              <a:gdLst/>
              <a:ahLst/>
              <a:cxnLst>
                <a:cxn ang="0">
                  <a:pos x="0" y="0"/>
                </a:cxn>
                <a:cxn ang="0">
                  <a:pos x="63" y="122"/>
                </a:cxn>
                <a:cxn ang="0">
                  <a:pos x="124" y="0"/>
                </a:cxn>
                <a:cxn ang="0">
                  <a:pos x="0" y="0"/>
                </a:cxn>
              </a:cxnLst>
              <a:rect l="0" t="0" r="r" b="b"/>
              <a:pathLst>
                <a:path w="124" h="122">
                  <a:moveTo>
                    <a:pt x="0" y="0"/>
                  </a:moveTo>
                  <a:lnTo>
                    <a:pt x="63" y="122"/>
                  </a:lnTo>
                  <a:lnTo>
                    <a:pt x="124" y="0"/>
                  </a:lnTo>
                  <a:lnTo>
                    <a:pt x="0" y="0"/>
                  </a:lnTo>
                  <a:close/>
                </a:path>
              </a:pathLst>
            </a:custGeom>
            <a:solidFill>
              <a:srgbClr val="000000"/>
            </a:solidFill>
            <a:ln w="9525">
              <a:noFill/>
              <a:round/>
              <a:headEnd/>
              <a:tailEnd/>
            </a:ln>
          </p:spPr>
          <p:txBody>
            <a:bodyPr/>
            <a:lstStyle/>
            <a:p>
              <a:endParaRPr lang="en-US"/>
            </a:p>
          </p:txBody>
        </p:sp>
      </p:grpSp>
      <p:grpSp>
        <p:nvGrpSpPr>
          <p:cNvPr id="31" name="Group 464"/>
          <p:cNvGrpSpPr>
            <a:grpSpLocks/>
          </p:cNvGrpSpPr>
          <p:nvPr>
            <p:custDataLst>
              <p:tags r:id="rId26"/>
            </p:custDataLst>
          </p:nvPr>
        </p:nvGrpSpPr>
        <p:grpSpPr bwMode="auto">
          <a:xfrm>
            <a:off x="7707313" y="5761038"/>
            <a:ext cx="95250" cy="352425"/>
            <a:chOff x="4905" y="2668"/>
            <a:chExt cx="62" cy="237"/>
          </a:xfrm>
        </p:grpSpPr>
        <p:sp>
          <p:nvSpPr>
            <p:cNvPr id="32" name="Line 462"/>
            <p:cNvSpPr>
              <a:spLocks noChangeShapeType="1"/>
            </p:cNvSpPr>
            <p:nvPr/>
          </p:nvSpPr>
          <p:spPr bwMode="auto">
            <a:xfrm flipV="1">
              <a:off x="4936" y="2727"/>
              <a:ext cx="1" cy="178"/>
            </a:xfrm>
            <a:prstGeom prst="line">
              <a:avLst/>
            </a:prstGeom>
            <a:noFill/>
            <a:ln w="9525">
              <a:solidFill>
                <a:srgbClr val="000000"/>
              </a:solidFill>
              <a:round/>
              <a:headEnd/>
              <a:tailEnd/>
            </a:ln>
          </p:spPr>
          <p:txBody>
            <a:bodyPr/>
            <a:lstStyle/>
            <a:p>
              <a:endParaRPr lang="en-US"/>
            </a:p>
          </p:txBody>
        </p:sp>
        <p:sp>
          <p:nvSpPr>
            <p:cNvPr id="33" name="Freeform 463"/>
            <p:cNvSpPr>
              <a:spLocks/>
            </p:cNvSpPr>
            <p:nvPr/>
          </p:nvSpPr>
          <p:spPr bwMode="auto">
            <a:xfrm>
              <a:off x="4905"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sp>
        <p:nvSpPr>
          <p:cNvPr id="34" name="Title 33"/>
          <p:cNvSpPr>
            <a:spLocks noGrp="1"/>
          </p:cNvSpPr>
          <p:nvPr>
            <p:ph type="title"/>
            <p:custDataLst>
              <p:tags r:id="rId27"/>
            </p:custDataLst>
          </p:nvPr>
        </p:nvSpPr>
        <p:spPr/>
        <p:txBody>
          <a:bodyPr/>
          <a:lstStyle/>
          <a:p>
            <a:r>
              <a:rPr lang="en-US" dirty="0" smtClean="0"/>
              <a:t>ADC </a:t>
            </a:r>
            <a:endParaRPr lang="en-US" dirty="0"/>
          </a:p>
        </p:txBody>
      </p:sp>
      <p:sp>
        <p:nvSpPr>
          <p:cNvPr id="35" name="Content Placeholder 34"/>
          <p:cNvSpPr>
            <a:spLocks noGrp="1"/>
          </p:cNvSpPr>
          <p:nvPr>
            <p:ph idx="1"/>
            <p:custDataLst>
              <p:tags r:id="rId28"/>
            </p:custDataLst>
          </p:nvPr>
        </p:nvSpPr>
        <p:spPr>
          <a:xfrm>
            <a:off x="457200" y="1600201"/>
            <a:ext cx="8229600" cy="1600200"/>
          </a:xfrm>
        </p:spPr>
        <p:txBody>
          <a:bodyPr/>
          <a:lstStyle/>
          <a:p>
            <a:r>
              <a:rPr lang="en-US" dirty="0" smtClean="0"/>
              <a:t>The voltage reference is the standard that is used to find ADC values.  The ADC can only be as accurate the voltage reference</a:t>
            </a:r>
            <a:endParaRPr lang="en-US" dirty="0"/>
          </a:p>
        </p:txBody>
      </p:sp>
      <p:sp>
        <p:nvSpPr>
          <p:cNvPr id="36" name="Content Placeholder 34"/>
          <p:cNvSpPr txBox="1">
            <a:spLocks/>
          </p:cNvSpPr>
          <p:nvPr>
            <p:custDataLst>
              <p:tags r:id="rId29"/>
            </p:custDataLst>
          </p:nvPr>
        </p:nvSpPr>
        <p:spPr>
          <a:xfrm>
            <a:off x="533400" y="3200400"/>
            <a:ext cx="5867400" cy="34290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The conversion speed of the ADC puts a limit on the bandwidth of the signal you are measuring.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Digital</a:t>
            </a:r>
            <a:r>
              <a:rPr kumimoji="0" lang="en-US" sz="3200" b="0" i="0" u="none" strike="noStrike" kern="1200" cap="none" spc="0" normalizeH="0" noProof="0" dirty="0" smtClean="0">
                <a:ln>
                  <a:noFill/>
                </a:ln>
                <a:solidFill>
                  <a:schemeClr val="tx1"/>
                </a:solidFill>
                <a:effectLst/>
                <a:uLnTx/>
                <a:uFillTx/>
                <a:latin typeface="+mn-lt"/>
                <a:ea typeface="+mn-ea"/>
                <a:cs typeface="+mn-cs"/>
              </a:rPr>
              <a:t> interface between processor and ADC can be parallel or serial (SPI, I^2C)</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3502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72"/>
            <a:ext cx="8229600" cy="1143000"/>
          </a:xfrm>
        </p:spPr>
        <p:txBody>
          <a:bodyPr/>
          <a:lstStyle/>
          <a:p>
            <a:r>
              <a:rPr lang="en-US" dirty="0" smtClean="0"/>
              <a:t>Location of ADC</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dirty="0" smtClean="0"/>
              <a:t>Two choices:</a:t>
            </a:r>
          </a:p>
          <a:p>
            <a:pPr lvl="1"/>
            <a:r>
              <a:rPr lang="en-US" dirty="0" smtClean="0"/>
              <a:t>Integrated in the microcontroller</a:t>
            </a:r>
          </a:p>
          <a:p>
            <a:pPr lvl="1"/>
            <a:r>
              <a:rPr lang="en-US" dirty="0" smtClean="0"/>
              <a:t>Separate with some type of interface to the processor</a:t>
            </a:r>
          </a:p>
          <a:p>
            <a:r>
              <a:rPr lang="en-US" dirty="0" smtClean="0"/>
              <a:t>A microcontroller is an electrical noisy place.</a:t>
            </a:r>
          </a:p>
          <a:p>
            <a:pPr lvl="1"/>
            <a:r>
              <a:rPr lang="en-US" dirty="0" smtClean="0"/>
              <a:t>Remember many (10s of thousands) transistors change on every clock edge </a:t>
            </a:r>
          </a:p>
          <a:p>
            <a:pPr lvl="1"/>
            <a:r>
              <a:rPr lang="en-US" dirty="0" smtClean="0"/>
              <a:t>Hard to get better than 10 bit performance</a:t>
            </a:r>
          </a:p>
          <a:p>
            <a:r>
              <a:rPr lang="en-US" dirty="0" smtClean="0"/>
              <a:t>I separate ADC can be isolated on the PCB to be in a quiet  zone.</a:t>
            </a:r>
            <a:endParaRPr lang="en-US" dirty="0"/>
          </a:p>
        </p:txBody>
      </p:sp>
    </p:spTree>
    <p:extLst>
      <p:ext uri="{BB962C8B-B14F-4D97-AF65-F5344CB8AC3E}">
        <p14:creationId xmlns:p14="http://schemas.microsoft.com/office/powerpoint/2010/main" val="3571061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ChangeArrowheads="1"/>
          </p:cNvSpPr>
          <p:nvPr>
            <p:custDataLst>
              <p:tags r:id="rId1"/>
            </p:custDataLst>
          </p:nvPr>
        </p:nvSpPr>
        <p:spPr bwMode="auto">
          <a:xfrm>
            <a:off x="179388" y="188913"/>
            <a:ext cx="5927725" cy="425450"/>
          </a:xfrm>
          <a:prstGeom prst="rect">
            <a:avLst/>
          </a:prstGeom>
          <a:noFill/>
          <a:ln w="28575">
            <a:solidFill>
              <a:srgbClr val="FF5050"/>
            </a:solidFill>
            <a:miter lim="800000"/>
            <a:headEnd/>
            <a:tailEnd/>
          </a:ln>
          <a:effectLst/>
        </p:spPr>
        <p:txBody>
          <a:bodyPr wrap="none" anchor="ctr">
            <a:spAutoFit/>
          </a:bodyPr>
          <a:lstStyle/>
          <a:p>
            <a:r>
              <a:rPr lang="en-US" sz="2000"/>
              <a:t>Typical Timing Requirement of one A to D Conversion </a:t>
            </a:r>
          </a:p>
        </p:txBody>
      </p:sp>
      <p:grpSp>
        <p:nvGrpSpPr>
          <p:cNvPr id="2" name="Group 68"/>
          <p:cNvGrpSpPr>
            <a:grpSpLocks/>
          </p:cNvGrpSpPr>
          <p:nvPr>
            <p:custDataLst>
              <p:tags r:id="rId2"/>
            </p:custDataLst>
          </p:nvPr>
        </p:nvGrpSpPr>
        <p:grpSpPr bwMode="auto">
          <a:xfrm>
            <a:off x="2282825" y="1062038"/>
            <a:ext cx="4192588" cy="4953000"/>
            <a:chOff x="1438" y="669"/>
            <a:chExt cx="2641" cy="3120"/>
          </a:xfrm>
        </p:grpSpPr>
        <p:sp>
          <p:nvSpPr>
            <p:cNvPr id="71688" name="Rectangle 8"/>
            <p:cNvSpPr>
              <a:spLocks noChangeArrowheads="1"/>
            </p:cNvSpPr>
            <p:nvPr/>
          </p:nvSpPr>
          <p:spPr bwMode="auto">
            <a:xfrm>
              <a:off x="1660" y="669"/>
              <a:ext cx="1415" cy="188"/>
            </a:xfrm>
            <a:prstGeom prst="rect">
              <a:avLst/>
            </a:prstGeom>
            <a:noFill/>
            <a:ln w="14288">
              <a:solidFill>
                <a:srgbClr val="000000"/>
              </a:solidFill>
              <a:miter lim="800000"/>
              <a:headEnd/>
              <a:tailEnd/>
            </a:ln>
          </p:spPr>
          <p:txBody>
            <a:bodyPr/>
            <a:lstStyle/>
            <a:p>
              <a:endParaRPr lang="en-US"/>
            </a:p>
          </p:txBody>
        </p:sp>
        <p:sp>
          <p:nvSpPr>
            <p:cNvPr id="71689" name="Rectangle 9"/>
            <p:cNvSpPr>
              <a:spLocks noChangeArrowheads="1"/>
            </p:cNvSpPr>
            <p:nvPr/>
          </p:nvSpPr>
          <p:spPr bwMode="auto">
            <a:xfrm>
              <a:off x="1778" y="703"/>
              <a:ext cx="1183" cy="134"/>
            </a:xfrm>
            <a:prstGeom prst="rect">
              <a:avLst/>
            </a:prstGeom>
            <a:noFill/>
            <a:ln w="9525">
              <a:noFill/>
              <a:miter lim="800000"/>
              <a:headEnd/>
              <a:tailEnd/>
            </a:ln>
          </p:spPr>
          <p:txBody>
            <a:bodyPr wrap="none" lIns="0" tIns="0" rIns="0" bIns="0">
              <a:spAutoFit/>
            </a:bodyPr>
            <a:lstStyle/>
            <a:p>
              <a:r>
                <a:rPr lang="en-US" sz="1400">
                  <a:solidFill>
                    <a:srgbClr val="000000"/>
                  </a:solidFill>
                </a:rPr>
                <a:t>Configure &amp; enable  ADC</a:t>
              </a:r>
              <a:endParaRPr lang="en-US"/>
            </a:p>
          </p:txBody>
        </p:sp>
        <p:sp>
          <p:nvSpPr>
            <p:cNvPr id="71690" name="Rectangle 10"/>
            <p:cNvSpPr>
              <a:spLocks noChangeArrowheads="1"/>
            </p:cNvSpPr>
            <p:nvPr/>
          </p:nvSpPr>
          <p:spPr bwMode="auto">
            <a:xfrm>
              <a:off x="1772" y="1116"/>
              <a:ext cx="1191" cy="188"/>
            </a:xfrm>
            <a:prstGeom prst="rect">
              <a:avLst/>
            </a:prstGeom>
            <a:noFill/>
            <a:ln w="14288">
              <a:solidFill>
                <a:srgbClr val="000000"/>
              </a:solidFill>
              <a:miter lim="800000"/>
              <a:headEnd/>
              <a:tailEnd/>
            </a:ln>
          </p:spPr>
          <p:txBody>
            <a:bodyPr/>
            <a:lstStyle/>
            <a:p>
              <a:endParaRPr lang="en-US"/>
            </a:p>
          </p:txBody>
        </p:sp>
        <p:sp>
          <p:nvSpPr>
            <p:cNvPr id="71691" name="Rectangle 11"/>
            <p:cNvSpPr>
              <a:spLocks noChangeArrowheads="1"/>
            </p:cNvSpPr>
            <p:nvPr/>
          </p:nvSpPr>
          <p:spPr bwMode="auto">
            <a:xfrm>
              <a:off x="1824" y="1150"/>
              <a:ext cx="302" cy="134"/>
            </a:xfrm>
            <a:prstGeom prst="rect">
              <a:avLst/>
            </a:prstGeom>
            <a:noFill/>
            <a:ln w="9525">
              <a:noFill/>
              <a:miter lim="800000"/>
              <a:headEnd/>
              <a:tailEnd/>
            </a:ln>
          </p:spPr>
          <p:txBody>
            <a:bodyPr wrap="none" lIns="0" tIns="0" rIns="0" bIns="0">
              <a:spAutoFit/>
            </a:bodyPr>
            <a:lstStyle/>
            <a:p>
              <a:r>
                <a:rPr lang="en-US" sz="1400">
                  <a:solidFill>
                    <a:srgbClr val="000000"/>
                  </a:solidFill>
                </a:rPr>
                <a:t>Select </a:t>
              </a:r>
              <a:endParaRPr lang="en-US"/>
            </a:p>
          </p:txBody>
        </p:sp>
        <p:sp>
          <p:nvSpPr>
            <p:cNvPr id="71692" name="Rectangle 12"/>
            <p:cNvSpPr>
              <a:spLocks noChangeArrowheads="1"/>
            </p:cNvSpPr>
            <p:nvPr/>
          </p:nvSpPr>
          <p:spPr bwMode="auto">
            <a:xfrm>
              <a:off x="2125" y="1150"/>
              <a:ext cx="529" cy="134"/>
            </a:xfrm>
            <a:prstGeom prst="rect">
              <a:avLst/>
            </a:prstGeom>
            <a:noFill/>
            <a:ln w="9525">
              <a:noFill/>
              <a:miter lim="800000"/>
              <a:headEnd/>
              <a:tailEnd/>
            </a:ln>
          </p:spPr>
          <p:txBody>
            <a:bodyPr wrap="none" lIns="0" tIns="0" rIns="0" bIns="0">
              <a:spAutoFit/>
            </a:bodyPr>
            <a:lstStyle/>
            <a:p>
              <a:r>
                <a:rPr lang="en-US" sz="1400">
                  <a:solidFill>
                    <a:srgbClr val="000000"/>
                  </a:solidFill>
                </a:rPr>
                <a:t>Multiplexer</a:t>
              </a:r>
              <a:endParaRPr lang="en-US"/>
            </a:p>
          </p:txBody>
        </p:sp>
        <p:sp>
          <p:nvSpPr>
            <p:cNvPr id="71693" name="Rectangle 13"/>
            <p:cNvSpPr>
              <a:spLocks noChangeArrowheads="1"/>
            </p:cNvSpPr>
            <p:nvPr/>
          </p:nvSpPr>
          <p:spPr bwMode="auto">
            <a:xfrm>
              <a:off x="2652" y="1150"/>
              <a:ext cx="258" cy="134"/>
            </a:xfrm>
            <a:prstGeom prst="rect">
              <a:avLst/>
            </a:prstGeom>
            <a:noFill/>
            <a:ln w="9525">
              <a:noFill/>
              <a:miter lim="800000"/>
              <a:headEnd/>
              <a:tailEnd/>
            </a:ln>
          </p:spPr>
          <p:txBody>
            <a:bodyPr wrap="none" lIns="0" tIns="0" rIns="0" bIns="0">
              <a:spAutoFit/>
            </a:bodyPr>
            <a:lstStyle/>
            <a:p>
              <a:r>
                <a:rPr lang="en-US" sz="1400">
                  <a:solidFill>
                    <a:srgbClr val="000000"/>
                  </a:solidFill>
                </a:rPr>
                <a:t> input</a:t>
              </a:r>
              <a:endParaRPr lang="en-US"/>
            </a:p>
          </p:txBody>
        </p:sp>
        <p:sp>
          <p:nvSpPr>
            <p:cNvPr id="71694" name="Rectangle 14"/>
            <p:cNvSpPr>
              <a:spLocks noChangeArrowheads="1"/>
            </p:cNvSpPr>
            <p:nvPr/>
          </p:nvSpPr>
          <p:spPr bwMode="auto">
            <a:xfrm>
              <a:off x="1660" y="1857"/>
              <a:ext cx="1415" cy="188"/>
            </a:xfrm>
            <a:prstGeom prst="rect">
              <a:avLst/>
            </a:prstGeom>
            <a:noFill/>
            <a:ln w="14288">
              <a:solidFill>
                <a:srgbClr val="000000"/>
              </a:solidFill>
              <a:miter lim="800000"/>
              <a:headEnd/>
              <a:tailEnd/>
            </a:ln>
          </p:spPr>
          <p:txBody>
            <a:bodyPr/>
            <a:lstStyle/>
            <a:p>
              <a:endParaRPr lang="en-US"/>
            </a:p>
          </p:txBody>
        </p:sp>
        <p:sp>
          <p:nvSpPr>
            <p:cNvPr id="71695" name="Rectangle 15"/>
            <p:cNvSpPr>
              <a:spLocks noChangeArrowheads="1"/>
            </p:cNvSpPr>
            <p:nvPr/>
          </p:nvSpPr>
          <p:spPr bwMode="auto">
            <a:xfrm>
              <a:off x="1748" y="1891"/>
              <a:ext cx="1242"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signal acquisition</a:t>
              </a:r>
              <a:endParaRPr lang="en-US"/>
            </a:p>
          </p:txBody>
        </p:sp>
        <p:sp>
          <p:nvSpPr>
            <p:cNvPr id="71696" name="Rectangle 16"/>
            <p:cNvSpPr>
              <a:spLocks noChangeArrowheads="1"/>
            </p:cNvSpPr>
            <p:nvPr/>
          </p:nvSpPr>
          <p:spPr bwMode="auto">
            <a:xfrm>
              <a:off x="1809" y="2597"/>
              <a:ext cx="1117" cy="188"/>
            </a:xfrm>
            <a:prstGeom prst="rect">
              <a:avLst/>
            </a:prstGeom>
            <a:noFill/>
            <a:ln w="14288">
              <a:solidFill>
                <a:srgbClr val="000000"/>
              </a:solidFill>
              <a:miter lim="800000"/>
              <a:headEnd/>
              <a:tailEnd/>
            </a:ln>
          </p:spPr>
          <p:txBody>
            <a:bodyPr/>
            <a:lstStyle/>
            <a:p>
              <a:endParaRPr lang="en-US"/>
            </a:p>
          </p:txBody>
        </p:sp>
        <p:sp>
          <p:nvSpPr>
            <p:cNvPr id="71697" name="Rectangle 17"/>
            <p:cNvSpPr>
              <a:spLocks noChangeArrowheads="1"/>
            </p:cNvSpPr>
            <p:nvPr/>
          </p:nvSpPr>
          <p:spPr bwMode="auto">
            <a:xfrm>
              <a:off x="1990" y="2631"/>
              <a:ext cx="756" cy="134"/>
            </a:xfrm>
            <a:prstGeom prst="rect">
              <a:avLst/>
            </a:prstGeom>
            <a:noFill/>
            <a:ln w="9525">
              <a:noFill/>
              <a:miter lim="800000"/>
              <a:headEnd/>
              <a:tailEnd/>
            </a:ln>
          </p:spPr>
          <p:txBody>
            <a:bodyPr wrap="none" lIns="0" tIns="0" rIns="0" bIns="0">
              <a:spAutoFit/>
            </a:bodyPr>
            <a:lstStyle/>
            <a:p>
              <a:r>
                <a:rPr lang="en-US" sz="1400">
                  <a:solidFill>
                    <a:srgbClr val="000000"/>
                  </a:solidFill>
                </a:rPr>
                <a:t>Start Conversion</a:t>
              </a:r>
              <a:endParaRPr lang="en-US"/>
            </a:p>
          </p:txBody>
        </p:sp>
        <p:sp>
          <p:nvSpPr>
            <p:cNvPr id="71698" name="Rectangle 18"/>
            <p:cNvSpPr>
              <a:spLocks noChangeArrowheads="1"/>
            </p:cNvSpPr>
            <p:nvPr/>
          </p:nvSpPr>
          <p:spPr bwMode="auto">
            <a:xfrm>
              <a:off x="1809" y="2956"/>
              <a:ext cx="1117" cy="322"/>
            </a:xfrm>
            <a:prstGeom prst="rect">
              <a:avLst/>
            </a:prstGeom>
            <a:noFill/>
            <a:ln w="14288">
              <a:solidFill>
                <a:srgbClr val="000000"/>
              </a:solidFill>
              <a:miter lim="800000"/>
              <a:headEnd/>
              <a:tailEnd/>
            </a:ln>
          </p:spPr>
          <p:txBody>
            <a:bodyPr/>
            <a:lstStyle/>
            <a:p>
              <a:endParaRPr lang="en-US"/>
            </a:p>
          </p:txBody>
        </p:sp>
        <p:sp>
          <p:nvSpPr>
            <p:cNvPr id="71699" name="Rectangle 19"/>
            <p:cNvSpPr>
              <a:spLocks noChangeArrowheads="1"/>
            </p:cNvSpPr>
            <p:nvPr/>
          </p:nvSpPr>
          <p:spPr bwMode="auto">
            <a:xfrm>
              <a:off x="1896" y="2990"/>
              <a:ext cx="946"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conversion</a:t>
              </a:r>
              <a:endParaRPr lang="en-US"/>
            </a:p>
          </p:txBody>
        </p:sp>
        <p:sp>
          <p:nvSpPr>
            <p:cNvPr id="71700" name="Rectangle 20"/>
            <p:cNvSpPr>
              <a:spLocks noChangeArrowheads="1"/>
            </p:cNvSpPr>
            <p:nvPr/>
          </p:nvSpPr>
          <p:spPr bwMode="auto">
            <a:xfrm>
              <a:off x="2105" y="3124"/>
              <a:ext cx="526" cy="134"/>
            </a:xfrm>
            <a:prstGeom prst="rect">
              <a:avLst/>
            </a:prstGeom>
            <a:noFill/>
            <a:ln w="9525">
              <a:noFill/>
              <a:miter lim="800000"/>
              <a:headEnd/>
              <a:tailEnd/>
            </a:ln>
          </p:spPr>
          <p:txBody>
            <a:bodyPr wrap="none" lIns="0" tIns="0" rIns="0" bIns="0">
              <a:spAutoFit/>
            </a:bodyPr>
            <a:lstStyle/>
            <a:p>
              <a:r>
                <a:rPr lang="en-US" sz="1400">
                  <a:solidFill>
                    <a:srgbClr val="000000"/>
                  </a:solidFill>
                </a:rPr>
                <a:t>to complete</a:t>
              </a:r>
              <a:endParaRPr lang="en-US"/>
            </a:p>
          </p:txBody>
        </p:sp>
        <p:sp>
          <p:nvSpPr>
            <p:cNvPr id="71701" name="Rectangle 21"/>
            <p:cNvSpPr>
              <a:spLocks noChangeArrowheads="1"/>
            </p:cNvSpPr>
            <p:nvPr/>
          </p:nvSpPr>
          <p:spPr bwMode="auto">
            <a:xfrm>
              <a:off x="2032" y="3449"/>
              <a:ext cx="568" cy="188"/>
            </a:xfrm>
            <a:prstGeom prst="rect">
              <a:avLst/>
            </a:prstGeom>
            <a:noFill/>
            <a:ln w="14288">
              <a:solidFill>
                <a:srgbClr val="000000"/>
              </a:solidFill>
              <a:miter lim="800000"/>
              <a:headEnd/>
              <a:tailEnd/>
            </a:ln>
          </p:spPr>
          <p:txBody>
            <a:bodyPr/>
            <a:lstStyle/>
            <a:p>
              <a:endParaRPr lang="en-US"/>
            </a:p>
          </p:txBody>
        </p:sp>
        <p:sp>
          <p:nvSpPr>
            <p:cNvPr id="71702" name="Rectangle 22"/>
            <p:cNvSpPr>
              <a:spLocks noChangeArrowheads="1"/>
            </p:cNvSpPr>
            <p:nvPr/>
          </p:nvSpPr>
          <p:spPr bwMode="auto">
            <a:xfrm>
              <a:off x="2082" y="3483"/>
              <a:ext cx="471" cy="134"/>
            </a:xfrm>
            <a:prstGeom prst="rect">
              <a:avLst/>
            </a:prstGeom>
            <a:noFill/>
            <a:ln w="9525">
              <a:noFill/>
              <a:miter lim="800000"/>
              <a:headEnd/>
              <a:tailEnd/>
            </a:ln>
          </p:spPr>
          <p:txBody>
            <a:bodyPr wrap="none" lIns="0" tIns="0" rIns="0" bIns="0">
              <a:spAutoFit/>
            </a:bodyPr>
            <a:lstStyle/>
            <a:p>
              <a:r>
                <a:rPr lang="en-US" sz="1400">
                  <a:solidFill>
                    <a:srgbClr val="000000"/>
                  </a:solidFill>
                </a:rPr>
                <a:t>Read Data</a:t>
              </a:r>
              <a:endParaRPr lang="en-US"/>
            </a:p>
          </p:txBody>
        </p:sp>
        <p:grpSp>
          <p:nvGrpSpPr>
            <p:cNvPr id="3" name="Group 25"/>
            <p:cNvGrpSpPr>
              <a:grpSpLocks/>
            </p:cNvGrpSpPr>
            <p:nvPr/>
          </p:nvGrpSpPr>
          <p:grpSpPr bwMode="auto">
            <a:xfrm>
              <a:off x="2330" y="894"/>
              <a:ext cx="73" cy="222"/>
              <a:chOff x="2330" y="894"/>
              <a:chExt cx="73" cy="222"/>
            </a:xfrm>
          </p:grpSpPr>
          <p:sp>
            <p:nvSpPr>
              <p:cNvPr id="71703" name="Rectangle 23"/>
              <p:cNvSpPr>
                <a:spLocks noChangeArrowheads="1"/>
              </p:cNvSpPr>
              <p:nvPr/>
            </p:nvSpPr>
            <p:spPr bwMode="auto">
              <a:xfrm>
                <a:off x="2360" y="894"/>
                <a:ext cx="14" cy="152"/>
              </a:xfrm>
              <a:prstGeom prst="rect">
                <a:avLst/>
              </a:prstGeom>
              <a:solidFill>
                <a:srgbClr val="FF5050"/>
              </a:solidFill>
              <a:ln w="9525">
                <a:solidFill>
                  <a:srgbClr val="FF5050"/>
                </a:solidFill>
                <a:miter lim="800000"/>
                <a:headEnd/>
                <a:tailEnd/>
              </a:ln>
            </p:spPr>
            <p:txBody>
              <a:bodyPr/>
              <a:lstStyle/>
              <a:p>
                <a:endParaRPr lang="en-US"/>
              </a:p>
            </p:txBody>
          </p:sp>
          <p:sp>
            <p:nvSpPr>
              <p:cNvPr id="71704" name="Freeform 24"/>
              <p:cNvSpPr>
                <a:spLocks/>
              </p:cNvSpPr>
              <p:nvPr/>
            </p:nvSpPr>
            <p:spPr bwMode="auto">
              <a:xfrm>
                <a:off x="2330" y="1045"/>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4" name="Group 28"/>
            <p:cNvGrpSpPr>
              <a:grpSpLocks/>
            </p:cNvGrpSpPr>
            <p:nvPr/>
          </p:nvGrpSpPr>
          <p:grpSpPr bwMode="auto">
            <a:xfrm>
              <a:off x="2330" y="1338"/>
              <a:ext cx="73" cy="111"/>
              <a:chOff x="2330" y="1338"/>
              <a:chExt cx="73" cy="111"/>
            </a:xfrm>
          </p:grpSpPr>
          <p:sp>
            <p:nvSpPr>
              <p:cNvPr id="71706" name="Rectangle 26"/>
              <p:cNvSpPr>
                <a:spLocks noChangeArrowheads="1"/>
              </p:cNvSpPr>
              <p:nvPr/>
            </p:nvSpPr>
            <p:spPr bwMode="auto">
              <a:xfrm>
                <a:off x="2360" y="133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07" name="Freeform 27"/>
              <p:cNvSpPr>
                <a:spLocks/>
              </p:cNvSpPr>
              <p:nvPr/>
            </p:nvSpPr>
            <p:spPr bwMode="auto">
              <a:xfrm>
                <a:off x="2330" y="1378"/>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5" name="Group 31"/>
            <p:cNvGrpSpPr>
              <a:grpSpLocks/>
            </p:cNvGrpSpPr>
            <p:nvPr/>
          </p:nvGrpSpPr>
          <p:grpSpPr bwMode="auto">
            <a:xfrm>
              <a:off x="2330" y="2079"/>
              <a:ext cx="73" cy="111"/>
              <a:chOff x="2330" y="2079"/>
              <a:chExt cx="73" cy="111"/>
            </a:xfrm>
          </p:grpSpPr>
          <p:sp>
            <p:nvSpPr>
              <p:cNvPr id="71709" name="Rectangle 29"/>
              <p:cNvSpPr>
                <a:spLocks noChangeArrowheads="1"/>
              </p:cNvSpPr>
              <p:nvPr/>
            </p:nvSpPr>
            <p:spPr bwMode="auto">
              <a:xfrm>
                <a:off x="2360" y="2079"/>
                <a:ext cx="14" cy="41"/>
              </a:xfrm>
              <a:prstGeom prst="rect">
                <a:avLst/>
              </a:prstGeom>
              <a:solidFill>
                <a:srgbClr val="FF5050"/>
              </a:solidFill>
              <a:ln w="9525">
                <a:solidFill>
                  <a:srgbClr val="FF5050"/>
                </a:solidFill>
                <a:miter lim="800000"/>
                <a:headEnd/>
                <a:tailEnd/>
              </a:ln>
            </p:spPr>
            <p:txBody>
              <a:bodyPr/>
              <a:lstStyle/>
              <a:p>
                <a:endParaRPr lang="en-US"/>
              </a:p>
            </p:txBody>
          </p:sp>
          <p:sp>
            <p:nvSpPr>
              <p:cNvPr id="71710" name="Freeform 30"/>
              <p:cNvSpPr>
                <a:spLocks/>
              </p:cNvSpPr>
              <p:nvPr/>
            </p:nvSpPr>
            <p:spPr bwMode="auto">
              <a:xfrm>
                <a:off x="2330" y="211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6" name="Group 34"/>
            <p:cNvGrpSpPr>
              <a:grpSpLocks/>
            </p:cNvGrpSpPr>
            <p:nvPr/>
          </p:nvGrpSpPr>
          <p:grpSpPr bwMode="auto">
            <a:xfrm>
              <a:off x="2330" y="2819"/>
              <a:ext cx="73" cy="111"/>
              <a:chOff x="2330" y="2819"/>
              <a:chExt cx="73" cy="111"/>
            </a:xfrm>
          </p:grpSpPr>
          <p:sp>
            <p:nvSpPr>
              <p:cNvPr id="71712" name="Rectangle 32"/>
              <p:cNvSpPr>
                <a:spLocks noChangeArrowheads="1"/>
              </p:cNvSpPr>
              <p:nvPr/>
            </p:nvSpPr>
            <p:spPr bwMode="auto">
              <a:xfrm>
                <a:off x="2360" y="281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3" name="Freeform 33"/>
              <p:cNvSpPr>
                <a:spLocks/>
              </p:cNvSpPr>
              <p:nvPr/>
            </p:nvSpPr>
            <p:spPr bwMode="auto">
              <a:xfrm>
                <a:off x="2330" y="285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7" name="Group 37"/>
            <p:cNvGrpSpPr>
              <a:grpSpLocks/>
            </p:cNvGrpSpPr>
            <p:nvPr/>
          </p:nvGrpSpPr>
          <p:grpSpPr bwMode="auto">
            <a:xfrm>
              <a:off x="2330" y="3289"/>
              <a:ext cx="73" cy="111"/>
              <a:chOff x="2330" y="3289"/>
              <a:chExt cx="73" cy="111"/>
            </a:xfrm>
          </p:grpSpPr>
          <p:sp>
            <p:nvSpPr>
              <p:cNvPr id="71715" name="Rectangle 35"/>
              <p:cNvSpPr>
                <a:spLocks noChangeArrowheads="1"/>
              </p:cNvSpPr>
              <p:nvPr/>
            </p:nvSpPr>
            <p:spPr bwMode="auto">
              <a:xfrm>
                <a:off x="2360" y="328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6" name="Freeform 36"/>
              <p:cNvSpPr>
                <a:spLocks/>
              </p:cNvSpPr>
              <p:nvPr/>
            </p:nvSpPr>
            <p:spPr bwMode="auto">
              <a:xfrm>
                <a:off x="2330" y="332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18" name="Freeform 38"/>
            <p:cNvSpPr>
              <a:spLocks/>
            </p:cNvSpPr>
            <p:nvPr/>
          </p:nvSpPr>
          <p:spPr bwMode="auto">
            <a:xfrm>
              <a:off x="1467" y="2228"/>
              <a:ext cx="868" cy="1561"/>
            </a:xfrm>
            <a:custGeom>
              <a:avLst/>
              <a:gdLst/>
              <a:ahLst/>
              <a:cxnLst>
                <a:cxn ang="0">
                  <a:pos x="1685" y="2853"/>
                </a:cxn>
                <a:cxn ang="0">
                  <a:pos x="1594" y="2941"/>
                </a:cxn>
                <a:cxn ang="0">
                  <a:pos x="1543" y="3000"/>
                </a:cxn>
                <a:cxn ang="0">
                  <a:pos x="1474" y="3026"/>
                </a:cxn>
                <a:cxn ang="0">
                  <a:pos x="1378" y="3069"/>
                </a:cxn>
                <a:cxn ang="0">
                  <a:pos x="1319" y="3100"/>
                </a:cxn>
                <a:cxn ang="0">
                  <a:pos x="1254" y="3094"/>
                </a:cxn>
                <a:cxn ang="0">
                  <a:pos x="1160" y="3091"/>
                </a:cxn>
                <a:cxn ang="0">
                  <a:pos x="1135" y="3088"/>
                </a:cxn>
                <a:cxn ang="0">
                  <a:pos x="1043" y="3062"/>
                </a:cxn>
                <a:cxn ang="0">
                  <a:pos x="955" y="3018"/>
                </a:cxn>
                <a:cxn ang="0">
                  <a:pos x="930" y="3003"/>
                </a:cxn>
                <a:cxn ang="0">
                  <a:pos x="845" y="2940"/>
                </a:cxn>
                <a:cxn ang="0">
                  <a:pos x="761" y="2859"/>
                </a:cxn>
                <a:cxn ang="0">
                  <a:pos x="682" y="2767"/>
                </a:cxn>
                <a:cxn ang="0">
                  <a:pos x="595" y="2668"/>
                </a:cxn>
                <a:cxn ang="0">
                  <a:pos x="513" y="2498"/>
                </a:cxn>
                <a:cxn ang="0">
                  <a:pos x="381" y="2211"/>
                </a:cxn>
                <a:cxn ang="0">
                  <a:pos x="267" y="1880"/>
                </a:cxn>
                <a:cxn ang="0">
                  <a:pos x="174" y="1509"/>
                </a:cxn>
                <a:cxn ang="0">
                  <a:pos x="147" y="1383"/>
                </a:cxn>
                <a:cxn ang="0">
                  <a:pos x="82" y="968"/>
                </a:cxn>
                <a:cxn ang="0">
                  <a:pos x="42" y="526"/>
                </a:cxn>
                <a:cxn ang="0">
                  <a:pos x="28" y="62"/>
                </a:cxn>
                <a:cxn ang="0">
                  <a:pos x="0" y="0"/>
                </a:cxn>
                <a:cxn ang="0">
                  <a:pos x="2" y="219"/>
                </a:cxn>
                <a:cxn ang="0">
                  <a:pos x="25" y="676"/>
                </a:cxn>
                <a:cxn ang="0">
                  <a:pos x="73" y="1110"/>
                </a:cxn>
                <a:cxn ang="0">
                  <a:pos x="119" y="1389"/>
                </a:cxn>
                <a:cxn ang="0">
                  <a:pos x="208" y="1772"/>
                </a:cxn>
                <a:cxn ang="0">
                  <a:pos x="315" y="2117"/>
                </a:cxn>
                <a:cxn ang="0">
                  <a:pos x="440" y="2420"/>
                </a:cxn>
                <a:cxn ang="0">
                  <a:pos x="583" y="2674"/>
                </a:cxn>
                <a:cxn ang="0">
                  <a:pos x="662" y="2787"/>
                </a:cxn>
                <a:cxn ang="0">
                  <a:pos x="741" y="2879"/>
                </a:cxn>
                <a:cxn ang="0">
                  <a:pos x="825" y="2960"/>
                </a:cxn>
                <a:cxn ang="0">
                  <a:pos x="910" y="3023"/>
                </a:cxn>
                <a:cxn ang="0">
                  <a:pos x="974" y="3060"/>
                </a:cxn>
                <a:cxn ang="0">
                  <a:pos x="1062" y="3099"/>
                </a:cxn>
                <a:cxn ang="0">
                  <a:pos x="1129" y="3114"/>
                </a:cxn>
                <a:cxn ang="0">
                  <a:pos x="1222" y="3123"/>
                </a:cxn>
                <a:cxn ang="0">
                  <a:pos x="1319" y="3114"/>
                </a:cxn>
                <a:cxn ang="0">
                  <a:pos x="1389" y="3096"/>
                </a:cxn>
                <a:cxn ang="0">
                  <a:pos x="1485" y="3052"/>
                </a:cxn>
                <a:cxn ang="0">
                  <a:pos x="1552" y="3009"/>
                </a:cxn>
                <a:cxn ang="0">
                  <a:pos x="1645" y="2933"/>
                </a:cxn>
                <a:cxn ang="0">
                  <a:pos x="1736" y="2839"/>
                </a:cxn>
              </a:cxnLst>
              <a:rect l="0" t="0" r="r" b="b"/>
              <a:pathLst>
                <a:path w="1736" h="3123">
                  <a:moveTo>
                    <a:pt x="1736" y="2839"/>
                  </a:moveTo>
                  <a:lnTo>
                    <a:pt x="1716" y="2821"/>
                  </a:lnTo>
                  <a:lnTo>
                    <a:pt x="1685" y="2853"/>
                  </a:lnTo>
                  <a:lnTo>
                    <a:pt x="1656" y="2884"/>
                  </a:lnTo>
                  <a:lnTo>
                    <a:pt x="1625" y="2913"/>
                  </a:lnTo>
                  <a:lnTo>
                    <a:pt x="1594" y="2941"/>
                  </a:lnTo>
                  <a:lnTo>
                    <a:pt x="1564" y="2966"/>
                  </a:lnTo>
                  <a:lnTo>
                    <a:pt x="1532" y="2989"/>
                  </a:lnTo>
                  <a:lnTo>
                    <a:pt x="1543" y="3000"/>
                  </a:lnTo>
                  <a:lnTo>
                    <a:pt x="1536" y="2986"/>
                  </a:lnTo>
                  <a:lnTo>
                    <a:pt x="1505" y="3008"/>
                  </a:lnTo>
                  <a:lnTo>
                    <a:pt x="1474" y="3026"/>
                  </a:lnTo>
                  <a:lnTo>
                    <a:pt x="1442" y="3042"/>
                  </a:lnTo>
                  <a:lnTo>
                    <a:pt x="1411" y="3057"/>
                  </a:lnTo>
                  <a:lnTo>
                    <a:pt x="1378" y="3069"/>
                  </a:lnTo>
                  <a:lnTo>
                    <a:pt x="1346" y="3079"/>
                  </a:lnTo>
                  <a:lnTo>
                    <a:pt x="1313" y="3086"/>
                  </a:lnTo>
                  <a:lnTo>
                    <a:pt x="1319" y="3100"/>
                  </a:lnTo>
                  <a:lnTo>
                    <a:pt x="1319" y="3086"/>
                  </a:lnTo>
                  <a:lnTo>
                    <a:pt x="1287" y="3091"/>
                  </a:lnTo>
                  <a:lnTo>
                    <a:pt x="1254" y="3094"/>
                  </a:lnTo>
                  <a:lnTo>
                    <a:pt x="1222" y="3096"/>
                  </a:lnTo>
                  <a:lnTo>
                    <a:pt x="1191" y="3094"/>
                  </a:lnTo>
                  <a:lnTo>
                    <a:pt x="1160" y="3091"/>
                  </a:lnTo>
                  <a:lnTo>
                    <a:pt x="1129" y="3086"/>
                  </a:lnTo>
                  <a:lnTo>
                    <a:pt x="1129" y="3100"/>
                  </a:lnTo>
                  <a:lnTo>
                    <a:pt x="1135" y="3088"/>
                  </a:lnTo>
                  <a:lnTo>
                    <a:pt x="1104" y="3080"/>
                  </a:lnTo>
                  <a:lnTo>
                    <a:pt x="1073" y="3072"/>
                  </a:lnTo>
                  <a:lnTo>
                    <a:pt x="1043" y="3062"/>
                  </a:lnTo>
                  <a:lnTo>
                    <a:pt x="1014" y="3049"/>
                  </a:lnTo>
                  <a:lnTo>
                    <a:pt x="984" y="3034"/>
                  </a:lnTo>
                  <a:lnTo>
                    <a:pt x="955" y="3018"/>
                  </a:lnTo>
                  <a:lnTo>
                    <a:pt x="925" y="3000"/>
                  </a:lnTo>
                  <a:lnTo>
                    <a:pt x="919" y="3014"/>
                  </a:lnTo>
                  <a:lnTo>
                    <a:pt x="930" y="3003"/>
                  </a:lnTo>
                  <a:lnTo>
                    <a:pt x="901" y="2984"/>
                  </a:lnTo>
                  <a:lnTo>
                    <a:pt x="873" y="2963"/>
                  </a:lnTo>
                  <a:lnTo>
                    <a:pt x="845" y="2940"/>
                  </a:lnTo>
                  <a:lnTo>
                    <a:pt x="817" y="2915"/>
                  </a:lnTo>
                  <a:lnTo>
                    <a:pt x="789" y="2889"/>
                  </a:lnTo>
                  <a:lnTo>
                    <a:pt x="761" y="2859"/>
                  </a:lnTo>
                  <a:lnTo>
                    <a:pt x="735" y="2830"/>
                  </a:lnTo>
                  <a:lnTo>
                    <a:pt x="708" y="2799"/>
                  </a:lnTo>
                  <a:lnTo>
                    <a:pt x="682" y="2767"/>
                  </a:lnTo>
                  <a:lnTo>
                    <a:pt x="656" y="2731"/>
                  </a:lnTo>
                  <a:lnTo>
                    <a:pt x="606" y="2659"/>
                  </a:lnTo>
                  <a:lnTo>
                    <a:pt x="595" y="2668"/>
                  </a:lnTo>
                  <a:lnTo>
                    <a:pt x="609" y="2663"/>
                  </a:lnTo>
                  <a:lnTo>
                    <a:pt x="560" y="2583"/>
                  </a:lnTo>
                  <a:lnTo>
                    <a:pt x="513" y="2498"/>
                  </a:lnTo>
                  <a:lnTo>
                    <a:pt x="467" y="2409"/>
                  </a:lnTo>
                  <a:lnTo>
                    <a:pt x="423" y="2313"/>
                  </a:lnTo>
                  <a:lnTo>
                    <a:pt x="381" y="2211"/>
                  </a:lnTo>
                  <a:lnTo>
                    <a:pt x="341" y="2106"/>
                  </a:lnTo>
                  <a:lnTo>
                    <a:pt x="302" y="1995"/>
                  </a:lnTo>
                  <a:lnTo>
                    <a:pt x="267" y="1880"/>
                  </a:lnTo>
                  <a:lnTo>
                    <a:pt x="234" y="1761"/>
                  </a:lnTo>
                  <a:lnTo>
                    <a:pt x="202" y="1637"/>
                  </a:lnTo>
                  <a:lnTo>
                    <a:pt x="174" y="1509"/>
                  </a:lnTo>
                  <a:lnTo>
                    <a:pt x="146" y="1378"/>
                  </a:lnTo>
                  <a:lnTo>
                    <a:pt x="133" y="1383"/>
                  </a:lnTo>
                  <a:lnTo>
                    <a:pt x="147" y="1383"/>
                  </a:lnTo>
                  <a:lnTo>
                    <a:pt x="122" y="1249"/>
                  </a:lnTo>
                  <a:lnTo>
                    <a:pt x="101" y="1110"/>
                  </a:lnTo>
                  <a:lnTo>
                    <a:pt x="82" y="968"/>
                  </a:lnTo>
                  <a:lnTo>
                    <a:pt x="67" y="824"/>
                  </a:lnTo>
                  <a:lnTo>
                    <a:pt x="53" y="676"/>
                  </a:lnTo>
                  <a:lnTo>
                    <a:pt x="42" y="526"/>
                  </a:lnTo>
                  <a:lnTo>
                    <a:pt x="34" y="374"/>
                  </a:lnTo>
                  <a:lnTo>
                    <a:pt x="29" y="219"/>
                  </a:lnTo>
                  <a:lnTo>
                    <a:pt x="28" y="62"/>
                  </a:lnTo>
                  <a:lnTo>
                    <a:pt x="28" y="31"/>
                  </a:lnTo>
                  <a:lnTo>
                    <a:pt x="28" y="0"/>
                  </a:lnTo>
                  <a:lnTo>
                    <a:pt x="0" y="0"/>
                  </a:lnTo>
                  <a:lnTo>
                    <a:pt x="0" y="31"/>
                  </a:lnTo>
                  <a:lnTo>
                    <a:pt x="0" y="62"/>
                  </a:lnTo>
                  <a:lnTo>
                    <a:pt x="2" y="219"/>
                  </a:lnTo>
                  <a:lnTo>
                    <a:pt x="6" y="374"/>
                  </a:lnTo>
                  <a:lnTo>
                    <a:pt x="14" y="526"/>
                  </a:lnTo>
                  <a:lnTo>
                    <a:pt x="25" y="676"/>
                  </a:lnTo>
                  <a:lnTo>
                    <a:pt x="39" y="824"/>
                  </a:lnTo>
                  <a:lnTo>
                    <a:pt x="54" y="968"/>
                  </a:lnTo>
                  <a:lnTo>
                    <a:pt x="73" y="1110"/>
                  </a:lnTo>
                  <a:lnTo>
                    <a:pt x="95" y="1249"/>
                  </a:lnTo>
                  <a:lnTo>
                    <a:pt x="119" y="1383"/>
                  </a:lnTo>
                  <a:lnTo>
                    <a:pt x="119" y="1389"/>
                  </a:lnTo>
                  <a:lnTo>
                    <a:pt x="147" y="1520"/>
                  </a:lnTo>
                  <a:lnTo>
                    <a:pt x="175" y="1648"/>
                  </a:lnTo>
                  <a:lnTo>
                    <a:pt x="208" y="1772"/>
                  </a:lnTo>
                  <a:lnTo>
                    <a:pt x="240" y="1890"/>
                  </a:lnTo>
                  <a:lnTo>
                    <a:pt x="276" y="2006"/>
                  </a:lnTo>
                  <a:lnTo>
                    <a:pt x="315" y="2117"/>
                  </a:lnTo>
                  <a:lnTo>
                    <a:pt x="355" y="2222"/>
                  </a:lnTo>
                  <a:lnTo>
                    <a:pt x="397" y="2324"/>
                  </a:lnTo>
                  <a:lnTo>
                    <a:pt x="440" y="2420"/>
                  </a:lnTo>
                  <a:lnTo>
                    <a:pt x="487" y="2509"/>
                  </a:lnTo>
                  <a:lnTo>
                    <a:pt x="533" y="2594"/>
                  </a:lnTo>
                  <a:lnTo>
                    <a:pt x="583" y="2674"/>
                  </a:lnTo>
                  <a:lnTo>
                    <a:pt x="586" y="2679"/>
                  </a:lnTo>
                  <a:lnTo>
                    <a:pt x="636" y="2751"/>
                  </a:lnTo>
                  <a:lnTo>
                    <a:pt x="662" y="2787"/>
                  </a:lnTo>
                  <a:lnTo>
                    <a:pt x="688" y="2819"/>
                  </a:lnTo>
                  <a:lnTo>
                    <a:pt x="715" y="2850"/>
                  </a:lnTo>
                  <a:lnTo>
                    <a:pt x="741" y="2879"/>
                  </a:lnTo>
                  <a:lnTo>
                    <a:pt x="769" y="2909"/>
                  </a:lnTo>
                  <a:lnTo>
                    <a:pt x="797" y="2935"/>
                  </a:lnTo>
                  <a:lnTo>
                    <a:pt x="825" y="2960"/>
                  </a:lnTo>
                  <a:lnTo>
                    <a:pt x="853" y="2983"/>
                  </a:lnTo>
                  <a:lnTo>
                    <a:pt x="881" y="3004"/>
                  </a:lnTo>
                  <a:lnTo>
                    <a:pt x="910" y="3023"/>
                  </a:lnTo>
                  <a:lnTo>
                    <a:pt x="915" y="3026"/>
                  </a:lnTo>
                  <a:lnTo>
                    <a:pt x="944" y="3045"/>
                  </a:lnTo>
                  <a:lnTo>
                    <a:pt x="974" y="3060"/>
                  </a:lnTo>
                  <a:lnTo>
                    <a:pt x="1003" y="3075"/>
                  </a:lnTo>
                  <a:lnTo>
                    <a:pt x="1032" y="3088"/>
                  </a:lnTo>
                  <a:lnTo>
                    <a:pt x="1062" y="3099"/>
                  </a:lnTo>
                  <a:lnTo>
                    <a:pt x="1093" y="3106"/>
                  </a:lnTo>
                  <a:lnTo>
                    <a:pt x="1124" y="3114"/>
                  </a:lnTo>
                  <a:lnTo>
                    <a:pt x="1129" y="3114"/>
                  </a:lnTo>
                  <a:lnTo>
                    <a:pt x="1160" y="3119"/>
                  </a:lnTo>
                  <a:lnTo>
                    <a:pt x="1191" y="3122"/>
                  </a:lnTo>
                  <a:lnTo>
                    <a:pt x="1222" y="3123"/>
                  </a:lnTo>
                  <a:lnTo>
                    <a:pt x="1254" y="3122"/>
                  </a:lnTo>
                  <a:lnTo>
                    <a:pt x="1287" y="3119"/>
                  </a:lnTo>
                  <a:lnTo>
                    <a:pt x="1319" y="3114"/>
                  </a:lnTo>
                  <a:lnTo>
                    <a:pt x="1324" y="3112"/>
                  </a:lnTo>
                  <a:lnTo>
                    <a:pt x="1356" y="3105"/>
                  </a:lnTo>
                  <a:lnTo>
                    <a:pt x="1389" y="3096"/>
                  </a:lnTo>
                  <a:lnTo>
                    <a:pt x="1422" y="3083"/>
                  </a:lnTo>
                  <a:lnTo>
                    <a:pt x="1453" y="3068"/>
                  </a:lnTo>
                  <a:lnTo>
                    <a:pt x="1485" y="3052"/>
                  </a:lnTo>
                  <a:lnTo>
                    <a:pt x="1516" y="3034"/>
                  </a:lnTo>
                  <a:lnTo>
                    <a:pt x="1547" y="3012"/>
                  </a:lnTo>
                  <a:lnTo>
                    <a:pt x="1552" y="3009"/>
                  </a:lnTo>
                  <a:lnTo>
                    <a:pt x="1584" y="2986"/>
                  </a:lnTo>
                  <a:lnTo>
                    <a:pt x="1614" y="2961"/>
                  </a:lnTo>
                  <a:lnTo>
                    <a:pt x="1645" y="2933"/>
                  </a:lnTo>
                  <a:lnTo>
                    <a:pt x="1676" y="2904"/>
                  </a:lnTo>
                  <a:lnTo>
                    <a:pt x="1705" y="2873"/>
                  </a:lnTo>
                  <a:lnTo>
                    <a:pt x="1736" y="2839"/>
                  </a:lnTo>
                  <a:close/>
                </a:path>
              </a:pathLst>
            </a:custGeom>
            <a:solidFill>
              <a:srgbClr val="FF5050"/>
            </a:solidFill>
            <a:ln w="9525">
              <a:solidFill>
                <a:srgbClr val="FF5050"/>
              </a:solidFill>
              <a:round/>
              <a:headEnd/>
              <a:tailEnd/>
            </a:ln>
          </p:spPr>
          <p:txBody>
            <a:bodyPr/>
            <a:lstStyle/>
            <a:p>
              <a:endParaRPr lang="en-US"/>
            </a:p>
          </p:txBody>
        </p:sp>
        <p:sp>
          <p:nvSpPr>
            <p:cNvPr id="71719" name="Freeform 39"/>
            <p:cNvSpPr>
              <a:spLocks/>
            </p:cNvSpPr>
            <p:nvPr/>
          </p:nvSpPr>
          <p:spPr bwMode="auto">
            <a:xfrm>
              <a:off x="1467" y="887"/>
              <a:ext cx="905" cy="1303"/>
            </a:xfrm>
            <a:custGeom>
              <a:avLst/>
              <a:gdLst/>
              <a:ahLst/>
              <a:cxnLst>
                <a:cxn ang="0">
                  <a:pos x="1811" y="266"/>
                </a:cxn>
                <a:cxn ang="0">
                  <a:pos x="1746" y="204"/>
                </a:cxn>
                <a:cxn ang="0">
                  <a:pos x="1679" y="152"/>
                </a:cxn>
                <a:cxn ang="0">
                  <a:pos x="1642" y="125"/>
                </a:cxn>
                <a:cxn ang="0">
                  <a:pos x="1574" y="85"/>
                </a:cxn>
                <a:cxn ang="0">
                  <a:pos x="1505" y="51"/>
                </a:cxn>
                <a:cxn ang="0">
                  <a:pos x="1436" y="27"/>
                </a:cxn>
                <a:cxn ang="0">
                  <a:pos x="1364" y="11"/>
                </a:cxn>
                <a:cxn ang="0">
                  <a:pos x="1324" y="5"/>
                </a:cxn>
                <a:cxn ang="0">
                  <a:pos x="1253" y="0"/>
                </a:cxn>
                <a:cxn ang="0">
                  <a:pos x="1189" y="4"/>
                </a:cxn>
                <a:cxn ang="0">
                  <a:pos x="1125" y="14"/>
                </a:cxn>
                <a:cxn ang="0">
                  <a:pos x="1090" y="22"/>
                </a:cxn>
                <a:cxn ang="0">
                  <a:pos x="1028" y="41"/>
                </a:cxn>
                <a:cxn ang="0">
                  <a:pos x="938" y="81"/>
                </a:cxn>
                <a:cxn ang="0">
                  <a:pos x="874" y="119"/>
                </a:cxn>
                <a:cxn ang="0">
                  <a:pos x="761" y="204"/>
                </a:cxn>
                <a:cxn ang="0">
                  <a:pos x="653" y="311"/>
                </a:cxn>
                <a:cxn ang="0">
                  <a:pos x="550" y="439"/>
                </a:cxn>
                <a:cxn ang="0">
                  <a:pos x="499" y="514"/>
                </a:cxn>
                <a:cxn ang="0">
                  <a:pos x="406" y="669"/>
                </a:cxn>
                <a:cxn ang="0">
                  <a:pos x="322" y="841"/>
                </a:cxn>
                <a:cxn ang="0">
                  <a:pos x="246" y="1030"/>
                </a:cxn>
                <a:cxn ang="0">
                  <a:pos x="180" y="1232"/>
                </a:cxn>
                <a:cxn ang="0">
                  <a:pos x="122" y="1448"/>
                </a:cxn>
                <a:cxn ang="0">
                  <a:pos x="98" y="1567"/>
                </a:cxn>
                <a:cxn ang="0">
                  <a:pos x="56" y="1800"/>
                </a:cxn>
                <a:cxn ang="0">
                  <a:pos x="25" y="2043"/>
                </a:cxn>
                <a:cxn ang="0">
                  <a:pos x="6" y="2296"/>
                </a:cxn>
                <a:cxn ang="0">
                  <a:pos x="0" y="2556"/>
                </a:cxn>
                <a:cxn ang="0">
                  <a:pos x="28" y="2607"/>
                </a:cxn>
                <a:cxn ang="0">
                  <a:pos x="29" y="2425"/>
                </a:cxn>
                <a:cxn ang="0">
                  <a:pos x="42" y="2168"/>
                </a:cxn>
                <a:cxn ang="0">
                  <a:pos x="67" y="1920"/>
                </a:cxn>
                <a:cxn ang="0">
                  <a:pos x="104" y="1682"/>
                </a:cxn>
                <a:cxn ang="0">
                  <a:pos x="112" y="1567"/>
                </a:cxn>
                <a:cxn ang="0">
                  <a:pos x="149" y="1459"/>
                </a:cxn>
                <a:cxn ang="0">
                  <a:pos x="206" y="1243"/>
                </a:cxn>
                <a:cxn ang="0">
                  <a:pos x="273" y="1040"/>
                </a:cxn>
                <a:cxn ang="0">
                  <a:pos x="349" y="852"/>
                </a:cxn>
                <a:cxn ang="0">
                  <a:pos x="432" y="679"/>
                </a:cxn>
                <a:cxn ang="0">
                  <a:pos x="526" y="525"/>
                </a:cxn>
                <a:cxn ang="0">
                  <a:pos x="522" y="530"/>
                </a:cxn>
                <a:cxn ang="0">
                  <a:pos x="620" y="392"/>
                </a:cxn>
                <a:cxn ang="0">
                  <a:pos x="726" y="275"/>
                </a:cxn>
                <a:cxn ang="0">
                  <a:pos x="837" y="178"/>
                </a:cxn>
                <a:cxn ang="0">
                  <a:pos x="885" y="129"/>
                </a:cxn>
                <a:cxn ang="0">
                  <a:pos x="949" y="107"/>
                </a:cxn>
                <a:cxn ang="0">
                  <a:pos x="1039" y="67"/>
                </a:cxn>
                <a:cxn ang="0">
                  <a:pos x="1101" y="48"/>
                </a:cxn>
                <a:cxn ang="0">
                  <a:pos x="1125" y="28"/>
                </a:cxn>
                <a:cxn ang="0">
                  <a:pos x="1158" y="36"/>
                </a:cxn>
                <a:cxn ang="0">
                  <a:pos x="1220" y="30"/>
                </a:cxn>
                <a:cxn ang="0">
                  <a:pos x="1288" y="30"/>
                </a:cxn>
                <a:cxn ang="0">
                  <a:pos x="1360" y="38"/>
                </a:cxn>
                <a:cxn ang="0">
                  <a:pos x="1353" y="38"/>
                </a:cxn>
                <a:cxn ang="0">
                  <a:pos x="1425" y="53"/>
                </a:cxn>
                <a:cxn ang="0">
                  <a:pos x="1494" y="78"/>
                </a:cxn>
                <a:cxn ang="0">
                  <a:pos x="1563" y="112"/>
                </a:cxn>
                <a:cxn ang="0">
                  <a:pos x="1631" y="152"/>
                </a:cxn>
                <a:cxn ang="0">
                  <a:pos x="1626" y="149"/>
                </a:cxn>
                <a:cxn ang="0">
                  <a:pos x="1693" y="198"/>
                </a:cxn>
                <a:cxn ang="0">
                  <a:pos x="1758" y="254"/>
                </a:cxn>
              </a:cxnLst>
              <a:rect l="0" t="0" r="r" b="b"/>
              <a:pathLst>
                <a:path w="1811" h="2607">
                  <a:moveTo>
                    <a:pt x="1791" y="286"/>
                  </a:moveTo>
                  <a:lnTo>
                    <a:pt x="1811" y="266"/>
                  </a:lnTo>
                  <a:lnTo>
                    <a:pt x="1778" y="233"/>
                  </a:lnTo>
                  <a:lnTo>
                    <a:pt x="1746" y="204"/>
                  </a:lnTo>
                  <a:lnTo>
                    <a:pt x="1713" y="178"/>
                  </a:lnTo>
                  <a:lnTo>
                    <a:pt x="1679" y="152"/>
                  </a:lnTo>
                  <a:lnTo>
                    <a:pt x="1646" y="129"/>
                  </a:lnTo>
                  <a:lnTo>
                    <a:pt x="1642" y="125"/>
                  </a:lnTo>
                  <a:lnTo>
                    <a:pt x="1608" y="104"/>
                  </a:lnTo>
                  <a:lnTo>
                    <a:pt x="1574" y="85"/>
                  </a:lnTo>
                  <a:lnTo>
                    <a:pt x="1539" y="67"/>
                  </a:lnTo>
                  <a:lnTo>
                    <a:pt x="1505" y="51"/>
                  </a:lnTo>
                  <a:lnTo>
                    <a:pt x="1470" y="39"/>
                  </a:lnTo>
                  <a:lnTo>
                    <a:pt x="1436" y="27"/>
                  </a:lnTo>
                  <a:lnTo>
                    <a:pt x="1400" y="17"/>
                  </a:lnTo>
                  <a:lnTo>
                    <a:pt x="1364" y="11"/>
                  </a:lnTo>
                  <a:lnTo>
                    <a:pt x="1360" y="10"/>
                  </a:lnTo>
                  <a:lnTo>
                    <a:pt x="1324" y="5"/>
                  </a:lnTo>
                  <a:lnTo>
                    <a:pt x="1288" y="2"/>
                  </a:lnTo>
                  <a:lnTo>
                    <a:pt x="1253" y="0"/>
                  </a:lnTo>
                  <a:lnTo>
                    <a:pt x="1220" y="2"/>
                  </a:lnTo>
                  <a:lnTo>
                    <a:pt x="1189" y="4"/>
                  </a:lnTo>
                  <a:lnTo>
                    <a:pt x="1158" y="8"/>
                  </a:lnTo>
                  <a:lnTo>
                    <a:pt x="1125" y="14"/>
                  </a:lnTo>
                  <a:lnTo>
                    <a:pt x="1121" y="14"/>
                  </a:lnTo>
                  <a:lnTo>
                    <a:pt x="1090" y="22"/>
                  </a:lnTo>
                  <a:lnTo>
                    <a:pt x="1059" y="30"/>
                  </a:lnTo>
                  <a:lnTo>
                    <a:pt x="1028" y="41"/>
                  </a:lnTo>
                  <a:lnTo>
                    <a:pt x="998" y="53"/>
                  </a:lnTo>
                  <a:lnTo>
                    <a:pt x="938" y="81"/>
                  </a:lnTo>
                  <a:lnTo>
                    <a:pt x="879" y="116"/>
                  </a:lnTo>
                  <a:lnTo>
                    <a:pt x="874" y="119"/>
                  </a:lnTo>
                  <a:lnTo>
                    <a:pt x="817" y="158"/>
                  </a:lnTo>
                  <a:lnTo>
                    <a:pt x="761" y="204"/>
                  </a:lnTo>
                  <a:lnTo>
                    <a:pt x="705" y="255"/>
                  </a:lnTo>
                  <a:lnTo>
                    <a:pt x="653" y="311"/>
                  </a:lnTo>
                  <a:lnTo>
                    <a:pt x="600" y="372"/>
                  </a:lnTo>
                  <a:lnTo>
                    <a:pt x="550" y="439"/>
                  </a:lnTo>
                  <a:lnTo>
                    <a:pt x="502" y="510"/>
                  </a:lnTo>
                  <a:lnTo>
                    <a:pt x="499" y="514"/>
                  </a:lnTo>
                  <a:lnTo>
                    <a:pt x="451" y="590"/>
                  </a:lnTo>
                  <a:lnTo>
                    <a:pt x="406" y="669"/>
                  </a:lnTo>
                  <a:lnTo>
                    <a:pt x="364" y="753"/>
                  </a:lnTo>
                  <a:lnTo>
                    <a:pt x="322" y="841"/>
                  </a:lnTo>
                  <a:lnTo>
                    <a:pt x="284" y="934"/>
                  </a:lnTo>
                  <a:lnTo>
                    <a:pt x="246" y="1030"/>
                  </a:lnTo>
                  <a:lnTo>
                    <a:pt x="212" y="1130"/>
                  </a:lnTo>
                  <a:lnTo>
                    <a:pt x="180" y="1232"/>
                  </a:lnTo>
                  <a:lnTo>
                    <a:pt x="150" y="1338"/>
                  </a:lnTo>
                  <a:lnTo>
                    <a:pt x="122" y="1448"/>
                  </a:lnTo>
                  <a:lnTo>
                    <a:pt x="98" y="1560"/>
                  </a:lnTo>
                  <a:lnTo>
                    <a:pt x="98" y="1567"/>
                  </a:lnTo>
                  <a:lnTo>
                    <a:pt x="76" y="1682"/>
                  </a:lnTo>
                  <a:lnTo>
                    <a:pt x="56" y="1800"/>
                  </a:lnTo>
                  <a:lnTo>
                    <a:pt x="39" y="1920"/>
                  </a:lnTo>
                  <a:lnTo>
                    <a:pt x="25" y="2043"/>
                  </a:lnTo>
                  <a:lnTo>
                    <a:pt x="14" y="2168"/>
                  </a:lnTo>
                  <a:lnTo>
                    <a:pt x="6" y="2296"/>
                  </a:lnTo>
                  <a:lnTo>
                    <a:pt x="2" y="2425"/>
                  </a:lnTo>
                  <a:lnTo>
                    <a:pt x="0" y="2556"/>
                  </a:lnTo>
                  <a:lnTo>
                    <a:pt x="0" y="2607"/>
                  </a:lnTo>
                  <a:lnTo>
                    <a:pt x="28" y="2607"/>
                  </a:lnTo>
                  <a:lnTo>
                    <a:pt x="28" y="2556"/>
                  </a:lnTo>
                  <a:lnTo>
                    <a:pt x="29" y="2425"/>
                  </a:lnTo>
                  <a:lnTo>
                    <a:pt x="34" y="2296"/>
                  </a:lnTo>
                  <a:lnTo>
                    <a:pt x="42" y="2168"/>
                  </a:lnTo>
                  <a:lnTo>
                    <a:pt x="53" y="2043"/>
                  </a:lnTo>
                  <a:lnTo>
                    <a:pt x="67" y="1920"/>
                  </a:lnTo>
                  <a:lnTo>
                    <a:pt x="84" y="1800"/>
                  </a:lnTo>
                  <a:lnTo>
                    <a:pt x="104" y="1682"/>
                  </a:lnTo>
                  <a:lnTo>
                    <a:pt x="126" y="1567"/>
                  </a:lnTo>
                  <a:lnTo>
                    <a:pt x="112" y="1567"/>
                  </a:lnTo>
                  <a:lnTo>
                    <a:pt x="124" y="1571"/>
                  </a:lnTo>
                  <a:lnTo>
                    <a:pt x="149" y="1459"/>
                  </a:lnTo>
                  <a:lnTo>
                    <a:pt x="177" y="1349"/>
                  </a:lnTo>
                  <a:lnTo>
                    <a:pt x="206" y="1243"/>
                  </a:lnTo>
                  <a:lnTo>
                    <a:pt x="239" y="1141"/>
                  </a:lnTo>
                  <a:lnTo>
                    <a:pt x="273" y="1040"/>
                  </a:lnTo>
                  <a:lnTo>
                    <a:pt x="310" y="945"/>
                  </a:lnTo>
                  <a:lnTo>
                    <a:pt x="349" y="852"/>
                  </a:lnTo>
                  <a:lnTo>
                    <a:pt x="391" y="764"/>
                  </a:lnTo>
                  <a:lnTo>
                    <a:pt x="432" y="679"/>
                  </a:lnTo>
                  <a:lnTo>
                    <a:pt x="477" y="601"/>
                  </a:lnTo>
                  <a:lnTo>
                    <a:pt x="526" y="525"/>
                  </a:lnTo>
                  <a:lnTo>
                    <a:pt x="512" y="519"/>
                  </a:lnTo>
                  <a:lnTo>
                    <a:pt x="522" y="530"/>
                  </a:lnTo>
                  <a:lnTo>
                    <a:pt x="570" y="459"/>
                  </a:lnTo>
                  <a:lnTo>
                    <a:pt x="620" y="392"/>
                  </a:lnTo>
                  <a:lnTo>
                    <a:pt x="673" y="331"/>
                  </a:lnTo>
                  <a:lnTo>
                    <a:pt x="726" y="275"/>
                  </a:lnTo>
                  <a:lnTo>
                    <a:pt x="781" y="224"/>
                  </a:lnTo>
                  <a:lnTo>
                    <a:pt x="837" y="178"/>
                  </a:lnTo>
                  <a:lnTo>
                    <a:pt x="894" y="139"/>
                  </a:lnTo>
                  <a:lnTo>
                    <a:pt x="885" y="129"/>
                  </a:lnTo>
                  <a:lnTo>
                    <a:pt x="890" y="142"/>
                  </a:lnTo>
                  <a:lnTo>
                    <a:pt x="949" y="107"/>
                  </a:lnTo>
                  <a:lnTo>
                    <a:pt x="1009" y="79"/>
                  </a:lnTo>
                  <a:lnTo>
                    <a:pt x="1039" y="67"/>
                  </a:lnTo>
                  <a:lnTo>
                    <a:pt x="1070" y="56"/>
                  </a:lnTo>
                  <a:lnTo>
                    <a:pt x="1101" y="48"/>
                  </a:lnTo>
                  <a:lnTo>
                    <a:pt x="1132" y="41"/>
                  </a:lnTo>
                  <a:lnTo>
                    <a:pt x="1125" y="28"/>
                  </a:lnTo>
                  <a:lnTo>
                    <a:pt x="1125" y="42"/>
                  </a:lnTo>
                  <a:lnTo>
                    <a:pt x="1158" y="36"/>
                  </a:lnTo>
                  <a:lnTo>
                    <a:pt x="1189" y="31"/>
                  </a:lnTo>
                  <a:lnTo>
                    <a:pt x="1220" y="30"/>
                  </a:lnTo>
                  <a:lnTo>
                    <a:pt x="1253" y="28"/>
                  </a:lnTo>
                  <a:lnTo>
                    <a:pt x="1288" y="30"/>
                  </a:lnTo>
                  <a:lnTo>
                    <a:pt x="1324" y="33"/>
                  </a:lnTo>
                  <a:lnTo>
                    <a:pt x="1360" y="38"/>
                  </a:lnTo>
                  <a:lnTo>
                    <a:pt x="1360" y="24"/>
                  </a:lnTo>
                  <a:lnTo>
                    <a:pt x="1353" y="38"/>
                  </a:lnTo>
                  <a:lnTo>
                    <a:pt x="1389" y="44"/>
                  </a:lnTo>
                  <a:lnTo>
                    <a:pt x="1425" y="53"/>
                  </a:lnTo>
                  <a:lnTo>
                    <a:pt x="1459" y="65"/>
                  </a:lnTo>
                  <a:lnTo>
                    <a:pt x="1494" y="78"/>
                  </a:lnTo>
                  <a:lnTo>
                    <a:pt x="1529" y="93"/>
                  </a:lnTo>
                  <a:lnTo>
                    <a:pt x="1563" y="112"/>
                  </a:lnTo>
                  <a:lnTo>
                    <a:pt x="1597" y="130"/>
                  </a:lnTo>
                  <a:lnTo>
                    <a:pt x="1631" y="152"/>
                  </a:lnTo>
                  <a:lnTo>
                    <a:pt x="1636" y="139"/>
                  </a:lnTo>
                  <a:lnTo>
                    <a:pt x="1626" y="149"/>
                  </a:lnTo>
                  <a:lnTo>
                    <a:pt x="1659" y="172"/>
                  </a:lnTo>
                  <a:lnTo>
                    <a:pt x="1693" y="198"/>
                  </a:lnTo>
                  <a:lnTo>
                    <a:pt x="1725" y="224"/>
                  </a:lnTo>
                  <a:lnTo>
                    <a:pt x="1758" y="254"/>
                  </a:lnTo>
                  <a:lnTo>
                    <a:pt x="1791" y="286"/>
                  </a:lnTo>
                  <a:close/>
                </a:path>
              </a:pathLst>
            </a:custGeom>
            <a:solidFill>
              <a:srgbClr val="FF5050"/>
            </a:solidFill>
            <a:ln w="9525">
              <a:solidFill>
                <a:srgbClr val="FF5050"/>
              </a:solidFill>
              <a:round/>
              <a:headEnd/>
              <a:tailEnd/>
            </a:ln>
          </p:spPr>
          <p:txBody>
            <a:bodyPr/>
            <a:lstStyle/>
            <a:p>
              <a:endParaRPr lang="en-US"/>
            </a:p>
          </p:txBody>
        </p:sp>
        <p:grpSp>
          <p:nvGrpSpPr>
            <p:cNvPr id="8" name="Group 42"/>
            <p:cNvGrpSpPr>
              <a:grpSpLocks/>
            </p:cNvGrpSpPr>
            <p:nvPr/>
          </p:nvGrpSpPr>
          <p:grpSpPr bwMode="auto">
            <a:xfrm>
              <a:off x="1438" y="2116"/>
              <a:ext cx="72" cy="222"/>
              <a:chOff x="1438" y="2116"/>
              <a:chExt cx="72" cy="222"/>
            </a:xfrm>
          </p:grpSpPr>
          <p:sp>
            <p:nvSpPr>
              <p:cNvPr id="71720" name="Rectangle 40"/>
              <p:cNvSpPr>
                <a:spLocks noChangeArrowheads="1"/>
              </p:cNvSpPr>
              <p:nvPr/>
            </p:nvSpPr>
            <p:spPr bwMode="auto">
              <a:xfrm>
                <a:off x="1467" y="2185"/>
                <a:ext cx="14" cy="153"/>
              </a:xfrm>
              <a:prstGeom prst="rect">
                <a:avLst/>
              </a:prstGeom>
              <a:solidFill>
                <a:srgbClr val="FF5050"/>
              </a:solidFill>
              <a:ln w="19050">
                <a:solidFill>
                  <a:srgbClr val="FF5050"/>
                </a:solidFill>
                <a:miter lim="800000"/>
                <a:headEnd/>
                <a:tailEnd/>
              </a:ln>
            </p:spPr>
            <p:txBody>
              <a:bodyPr/>
              <a:lstStyle/>
              <a:p>
                <a:endParaRPr lang="en-US"/>
              </a:p>
            </p:txBody>
          </p:sp>
          <p:sp>
            <p:nvSpPr>
              <p:cNvPr id="71721" name="Freeform 41"/>
              <p:cNvSpPr>
                <a:spLocks/>
              </p:cNvSpPr>
              <p:nvPr/>
            </p:nvSpPr>
            <p:spPr bwMode="auto">
              <a:xfrm>
                <a:off x="1438" y="2116"/>
                <a:ext cx="72" cy="71"/>
              </a:xfrm>
              <a:custGeom>
                <a:avLst/>
                <a:gdLst/>
                <a:ahLst/>
                <a:cxnLst>
                  <a:cxn ang="0">
                    <a:pos x="144" y="142"/>
                  </a:cxn>
                  <a:cxn ang="0">
                    <a:pos x="71" y="0"/>
                  </a:cxn>
                  <a:cxn ang="0">
                    <a:pos x="0" y="142"/>
                  </a:cxn>
                  <a:cxn ang="0">
                    <a:pos x="144" y="142"/>
                  </a:cxn>
                </a:cxnLst>
                <a:rect l="0" t="0" r="r" b="b"/>
                <a:pathLst>
                  <a:path w="144" h="142">
                    <a:moveTo>
                      <a:pt x="144" y="142"/>
                    </a:moveTo>
                    <a:lnTo>
                      <a:pt x="71" y="0"/>
                    </a:lnTo>
                    <a:lnTo>
                      <a:pt x="0" y="142"/>
                    </a:lnTo>
                    <a:lnTo>
                      <a:pt x="144" y="142"/>
                    </a:lnTo>
                    <a:close/>
                  </a:path>
                </a:pathLst>
              </a:custGeom>
              <a:solidFill>
                <a:srgbClr val="FF5050"/>
              </a:solidFill>
              <a:ln w="19050" cmpd="sng">
                <a:solidFill>
                  <a:srgbClr val="FF5050"/>
                </a:solidFill>
                <a:round/>
                <a:headEnd/>
                <a:tailEnd/>
              </a:ln>
            </p:spPr>
            <p:txBody>
              <a:bodyPr/>
              <a:lstStyle/>
              <a:p>
                <a:endParaRPr lang="en-US"/>
              </a:p>
            </p:txBody>
          </p:sp>
        </p:grpSp>
        <p:sp>
          <p:nvSpPr>
            <p:cNvPr id="71723" name="Rectangle 43"/>
            <p:cNvSpPr>
              <a:spLocks noChangeArrowheads="1"/>
            </p:cNvSpPr>
            <p:nvPr/>
          </p:nvSpPr>
          <p:spPr bwMode="auto">
            <a:xfrm>
              <a:off x="2360" y="3289"/>
              <a:ext cx="14" cy="148"/>
            </a:xfrm>
            <a:prstGeom prst="rect">
              <a:avLst/>
            </a:prstGeom>
            <a:solidFill>
              <a:srgbClr val="FF5050"/>
            </a:solidFill>
            <a:ln w="9525">
              <a:solidFill>
                <a:srgbClr val="FF5050"/>
              </a:solidFill>
              <a:miter lim="800000"/>
              <a:headEnd/>
              <a:tailEnd/>
            </a:ln>
          </p:spPr>
          <p:txBody>
            <a:bodyPr/>
            <a:lstStyle/>
            <a:p>
              <a:endParaRPr lang="en-US"/>
            </a:p>
          </p:txBody>
        </p:sp>
        <p:sp>
          <p:nvSpPr>
            <p:cNvPr id="71724" name="Rectangle 44"/>
            <p:cNvSpPr>
              <a:spLocks noChangeArrowheads="1"/>
            </p:cNvSpPr>
            <p:nvPr/>
          </p:nvSpPr>
          <p:spPr bwMode="auto">
            <a:xfrm>
              <a:off x="2360" y="278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5" name="Rectangle 45"/>
            <p:cNvSpPr>
              <a:spLocks noChangeArrowheads="1"/>
            </p:cNvSpPr>
            <p:nvPr/>
          </p:nvSpPr>
          <p:spPr bwMode="auto">
            <a:xfrm>
              <a:off x="2360" y="204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6" name="Rectangle 46"/>
            <p:cNvSpPr>
              <a:spLocks noChangeArrowheads="1"/>
            </p:cNvSpPr>
            <p:nvPr/>
          </p:nvSpPr>
          <p:spPr bwMode="auto">
            <a:xfrm>
              <a:off x="2360" y="1301"/>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7" name="Rectangle 47"/>
            <p:cNvSpPr>
              <a:spLocks noChangeArrowheads="1"/>
            </p:cNvSpPr>
            <p:nvPr/>
          </p:nvSpPr>
          <p:spPr bwMode="auto">
            <a:xfrm>
              <a:off x="2360" y="820"/>
              <a:ext cx="14" cy="259"/>
            </a:xfrm>
            <a:prstGeom prst="rect">
              <a:avLst/>
            </a:prstGeom>
            <a:solidFill>
              <a:srgbClr val="FF5050"/>
            </a:solidFill>
            <a:ln w="9525">
              <a:solidFill>
                <a:srgbClr val="FF5050"/>
              </a:solidFill>
              <a:miter lim="800000"/>
              <a:headEnd/>
              <a:tailEnd/>
            </a:ln>
          </p:spPr>
          <p:txBody>
            <a:bodyPr/>
            <a:lstStyle/>
            <a:p>
              <a:endParaRPr lang="en-US"/>
            </a:p>
          </p:txBody>
        </p:sp>
        <p:sp>
          <p:nvSpPr>
            <p:cNvPr id="71728" name="Rectangle 48"/>
            <p:cNvSpPr>
              <a:spLocks noChangeArrowheads="1"/>
            </p:cNvSpPr>
            <p:nvPr/>
          </p:nvSpPr>
          <p:spPr bwMode="auto">
            <a:xfrm>
              <a:off x="1660" y="1486"/>
              <a:ext cx="1415" cy="188"/>
            </a:xfrm>
            <a:prstGeom prst="rect">
              <a:avLst/>
            </a:prstGeom>
            <a:noFill/>
            <a:ln w="14288">
              <a:solidFill>
                <a:srgbClr val="000000"/>
              </a:solidFill>
              <a:miter lim="800000"/>
              <a:headEnd/>
              <a:tailEnd/>
            </a:ln>
          </p:spPr>
          <p:txBody>
            <a:bodyPr/>
            <a:lstStyle/>
            <a:p>
              <a:endParaRPr lang="en-US"/>
            </a:p>
          </p:txBody>
        </p:sp>
        <p:sp>
          <p:nvSpPr>
            <p:cNvPr id="71729" name="Rectangle 49"/>
            <p:cNvSpPr>
              <a:spLocks noChangeArrowheads="1"/>
            </p:cNvSpPr>
            <p:nvPr/>
          </p:nvSpPr>
          <p:spPr bwMode="auto">
            <a:xfrm>
              <a:off x="1848" y="1520"/>
              <a:ext cx="1042" cy="134"/>
            </a:xfrm>
            <a:prstGeom prst="rect">
              <a:avLst/>
            </a:prstGeom>
            <a:noFill/>
            <a:ln w="9525">
              <a:noFill/>
              <a:miter lim="800000"/>
              <a:headEnd/>
              <a:tailEnd/>
            </a:ln>
          </p:spPr>
          <p:txBody>
            <a:bodyPr wrap="none" lIns="0" tIns="0" rIns="0" bIns="0">
              <a:spAutoFit/>
            </a:bodyPr>
            <a:lstStyle/>
            <a:p>
              <a:r>
                <a:rPr lang="en-US" sz="1400">
                  <a:solidFill>
                    <a:srgbClr val="000000"/>
                  </a:solidFill>
                </a:rPr>
                <a:t>“Sample” Input  Signal</a:t>
              </a:r>
              <a:endParaRPr lang="en-US"/>
            </a:p>
          </p:txBody>
        </p:sp>
        <p:grpSp>
          <p:nvGrpSpPr>
            <p:cNvPr id="9" name="Group 52"/>
            <p:cNvGrpSpPr>
              <a:grpSpLocks/>
            </p:cNvGrpSpPr>
            <p:nvPr/>
          </p:nvGrpSpPr>
          <p:grpSpPr bwMode="auto">
            <a:xfrm>
              <a:off x="2330" y="1708"/>
              <a:ext cx="73" cy="111"/>
              <a:chOff x="2330" y="1708"/>
              <a:chExt cx="73" cy="111"/>
            </a:xfrm>
          </p:grpSpPr>
          <p:sp>
            <p:nvSpPr>
              <p:cNvPr id="71730" name="Rectangle 50"/>
              <p:cNvSpPr>
                <a:spLocks noChangeArrowheads="1"/>
              </p:cNvSpPr>
              <p:nvPr/>
            </p:nvSpPr>
            <p:spPr bwMode="auto">
              <a:xfrm>
                <a:off x="2360" y="170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1" name="Freeform 51"/>
              <p:cNvSpPr>
                <a:spLocks/>
              </p:cNvSpPr>
              <p:nvPr/>
            </p:nvSpPr>
            <p:spPr bwMode="auto">
              <a:xfrm>
                <a:off x="2330" y="1749"/>
                <a:ext cx="73" cy="70"/>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3" name="Rectangle 53"/>
            <p:cNvSpPr>
              <a:spLocks noChangeArrowheads="1"/>
            </p:cNvSpPr>
            <p:nvPr/>
          </p:nvSpPr>
          <p:spPr bwMode="auto">
            <a:xfrm>
              <a:off x="2360" y="1671"/>
              <a:ext cx="14" cy="186"/>
            </a:xfrm>
            <a:prstGeom prst="rect">
              <a:avLst/>
            </a:prstGeom>
            <a:solidFill>
              <a:srgbClr val="FF5050"/>
            </a:solidFill>
            <a:ln w="9525">
              <a:solidFill>
                <a:srgbClr val="FF5050"/>
              </a:solidFill>
              <a:miter lim="800000"/>
              <a:headEnd/>
              <a:tailEnd/>
            </a:ln>
          </p:spPr>
          <p:txBody>
            <a:bodyPr/>
            <a:lstStyle/>
            <a:p>
              <a:endParaRPr lang="en-US"/>
            </a:p>
          </p:txBody>
        </p:sp>
        <p:sp>
          <p:nvSpPr>
            <p:cNvPr id="71734" name="Rectangle 54"/>
            <p:cNvSpPr>
              <a:spLocks noChangeArrowheads="1"/>
            </p:cNvSpPr>
            <p:nvPr/>
          </p:nvSpPr>
          <p:spPr bwMode="auto">
            <a:xfrm>
              <a:off x="1809" y="2227"/>
              <a:ext cx="1117" cy="188"/>
            </a:xfrm>
            <a:prstGeom prst="rect">
              <a:avLst/>
            </a:prstGeom>
            <a:noFill/>
            <a:ln w="14288">
              <a:solidFill>
                <a:srgbClr val="000000"/>
              </a:solidFill>
              <a:miter lim="800000"/>
              <a:headEnd/>
              <a:tailEnd/>
            </a:ln>
          </p:spPr>
          <p:txBody>
            <a:bodyPr/>
            <a:lstStyle/>
            <a:p>
              <a:endParaRPr lang="en-US"/>
            </a:p>
          </p:txBody>
        </p:sp>
        <p:sp>
          <p:nvSpPr>
            <p:cNvPr id="71735" name="Rectangle 55"/>
            <p:cNvSpPr>
              <a:spLocks noChangeArrowheads="1"/>
            </p:cNvSpPr>
            <p:nvPr/>
          </p:nvSpPr>
          <p:spPr bwMode="auto">
            <a:xfrm>
              <a:off x="1903" y="2261"/>
              <a:ext cx="930" cy="134"/>
            </a:xfrm>
            <a:prstGeom prst="rect">
              <a:avLst/>
            </a:prstGeom>
            <a:noFill/>
            <a:ln w="9525">
              <a:noFill/>
              <a:miter lim="800000"/>
              <a:headEnd/>
              <a:tailEnd/>
            </a:ln>
          </p:spPr>
          <p:txBody>
            <a:bodyPr wrap="none" lIns="0" tIns="0" rIns="0" bIns="0">
              <a:spAutoFit/>
            </a:bodyPr>
            <a:lstStyle/>
            <a:p>
              <a:r>
                <a:rPr lang="en-US" sz="1400">
                  <a:solidFill>
                    <a:srgbClr val="000000"/>
                  </a:solidFill>
                </a:rPr>
                <a:t>“Hold” Input  Signal</a:t>
              </a:r>
              <a:endParaRPr lang="en-US"/>
            </a:p>
          </p:txBody>
        </p:sp>
        <p:grpSp>
          <p:nvGrpSpPr>
            <p:cNvPr id="10" name="Group 58"/>
            <p:cNvGrpSpPr>
              <a:grpSpLocks/>
            </p:cNvGrpSpPr>
            <p:nvPr/>
          </p:nvGrpSpPr>
          <p:grpSpPr bwMode="auto">
            <a:xfrm>
              <a:off x="2330" y="2449"/>
              <a:ext cx="73" cy="111"/>
              <a:chOff x="2330" y="2449"/>
              <a:chExt cx="73" cy="111"/>
            </a:xfrm>
          </p:grpSpPr>
          <p:sp>
            <p:nvSpPr>
              <p:cNvPr id="71736" name="Rectangle 56"/>
              <p:cNvSpPr>
                <a:spLocks noChangeArrowheads="1"/>
              </p:cNvSpPr>
              <p:nvPr/>
            </p:nvSpPr>
            <p:spPr bwMode="auto">
              <a:xfrm>
                <a:off x="2360" y="244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7" name="Freeform 57"/>
              <p:cNvSpPr>
                <a:spLocks/>
              </p:cNvSpPr>
              <p:nvPr/>
            </p:nvSpPr>
            <p:spPr bwMode="auto">
              <a:xfrm>
                <a:off x="2330" y="248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9" name="Rectangle 59"/>
            <p:cNvSpPr>
              <a:spLocks noChangeArrowheads="1"/>
            </p:cNvSpPr>
            <p:nvPr/>
          </p:nvSpPr>
          <p:spPr bwMode="auto">
            <a:xfrm>
              <a:off x="2360" y="241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41" name="Rectangle 61"/>
            <p:cNvSpPr>
              <a:spLocks noChangeArrowheads="1"/>
            </p:cNvSpPr>
            <p:nvPr/>
          </p:nvSpPr>
          <p:spPr bwMode="auto">
            <a:xfrm>
              <a:off x="3185" y="1190"/>
              <a:ext cx="894" cy="402"/>
            </a:xfrm>
            <a:prstGeom prst="rect">
              <a:avLst/>
            </a:prstGeom>
            <a:noFill/>
            <a:ln w="9525">
              <a:noFill/>
              <a:miter lim="800000"/>
              <a:headEnd/>
              <a:tailEnd/>
            </a:ln>
          </p:spPr>
          <p:txBody>
            <a:bodyPr/>
            <a:lstStyle/>
            <a:p>
              <a:endParaRPr lang="en-US"/>
            </a:p>
          </p:txBody>
        </p:sp>
        <p:sp>
          <p:nvSpPr>
            <p:cNvPr id="71742" name="Rectangle 62"/>
            <p:cNvSpPr>
              <a:spLocks noChangeArrowheads="1"/>
            </p:cNvSpPr>
            <p:nvPr/>
          </p:nvSpPr>
          <p:spPr bwMode="auto">
            <a:xfrm>
              <a:off x="3230" y="1220"/>
              <a:ext cx="754" cy="115"/>
            </a:xfrm>
            <a:prstGeom prst="rect">
              <a:avLst/>
            </a:prstGeom>
            <a:noFill/>
            <a:ln w="9525">
              <a:noFill/>
              <a:miter lim="800000"/>
              <a:headEnd/>
              <a:tailEnd/>
            </a:ln>
          </p:spPr>
          <p:txBody>
            <a:bodyPr wrap="none" lIns="0" tIns="0" rIns="0" bIns="0">
              <a:spAutoFit/>
            </a:bodyPr>
            <a:lstStyle/>
            <a:p>
              <a:r>
                <a:rPr lang="en-US" sz="1200">
                  <a:solidFill>
                    <a:srgbClr val="000000"/>
                  </a:solidFill>
                </a:rPr>
                <a:t>These stages merge</a:t>
              </a:r>
              <a:endParaRPr lang="en-US"/>
            </a:p>
          </p:txBody>
        </p:sp>
        <p:sp>
          <p:nvSpPr>
            <p:cNvPr id="71743" name="Rectangle 63"/>
            <p:cNvSpPr>
              <a:spLocks noChangeArrowheads="1"/>
            </p:cNvSpPr>
            <p:nvPr/>
          </p:nvSpPr>
          <p:spPr bwMode="auto">
            <a:xfrm>
              <a:off x="3230" y="1339"/>
              <a:ext cx="83" cy="115"/>
            </a:xfrm>
            <a:prstGeom prst="rect">
              <a:avLst/>
            </a:prstGeom>
            <a:noFill/>
            <a:ln w="9525">
              <a:noFill/>
              <a:miter lim="800000"/>
              <a:headEnd/>
              <a:tailEnd/>
            </a:ln>
          </p:spPr>
          <p:txBody>
            <a:bodyPr wrap="none" lIns="0" tIns="0" rIns="0" bIns="0">
              <a:spAutoFit/>
            </a:bodyPr>
            <a:lstStyle/>
            <a:p>
              <a:r>
                <a:rPr lang="en-US" sz="1200">
                  <a:solidFill>
                    <a:srgbClr val="000000"/>
                  </a:solidFill>
                </a:rPr>
                <a:t>if </a:t>
              </a:r>
              <a:endParaRPr lang="en-US"/>
            </a:p>
          </p:txBody>
        </p:sp>
        <p:sp>
          <p:nvSpPr>
            <p:cNvPr id="71744" name="Rectangle 64"/>
            <p:cNvSpPr>
              <a:spLocks noChangeArrowheads="1"/>
            </p:cNvSpPr>
            <p:nvPr/>
          </p:nvSpPr>
          <p:spPr bwMode="auto">
            <a:xfrm>
              <a:off x="3316" y="1339"/>
              <a:ext cx="469" cy="115"/>
            </a:xfrm>
            <a:prstGeom prst="rect">
              <a:avLst/>
            </a:prstGeom>
            <a:noFill/>
            <a:ln w="9525">
              <a:noFill/>
              <a:miter lim="800000"/>
              <a:headEnd/>
              <a:tailEnd/>
            </a:ln>
          </p:spPr>
          <p:txBody>
            <a:bodyPr wrap="none" lIns="0" tIns="0" rIns="0" bIns="0">
              <a:spAutoFit/>
            </a:bodyPr>
            <a:lstStyle/>
            <a:p>
              <a:r>
                <a:rPr lang="en-US" sz="1200">
                  <a:solidFill>
                    <a:srgbClr val="000000"/>
                  </a:solidFill>
                </a:rPr>
                <a:t>multiplexer </a:t>
              </a:r>
              <a:endParaRPr lang="en-US"/>
            </a:p>
          </p:txBody>
        </p:sp>
        <p:sp>
          <p:nvSpPr>
            <p:cNvPr id="71745" name="Rectangle 65"/>
            <p:cNvSpPr>
              <a:spLocks noChangeArrowheads="1"/>
            </p:cNvSpPr>
            <p:nvPr/>
          </p:nvSpPr>
          <p:spPr bwMode="auto">
            <a:xfrm>
              <a:off x="3801" y="1339"/>
              <a:ext cx="224" cy="115"/>
            </a:xfrm>
            <a:prstGeom prst="rect">
              <a:avLst/>
            </a:prstGeom>
            <a:noFill/>
            <a:ln w="9525">
              <a:noFill/>
              <a:miter lim="800000"/>
              <a:headEnd/>
              <a:tailEnd/>
            </a:ln>
          </p:spPr>
          <p:txBody>
            <a:bodyPr wrap="none" lIns="0" tIns="0" rIns="0" bIns="0">
              <a:spAutoFit/>
            </a:bodyPr>
            <a:lstStyle/>
            <a:p>
              <a:r>
                <a:rPr lang="en-US" sz="1200">
                  <a:solidFill>
                    <a:srgbClr val="000000"/>
                  </a:solidFill>
                </a:rPr>
                <a:t>forms</a:t>
              </a:r>
              <a:endParaRPr lang="en-US"/>
            </a:p>
          </p:txBody>
        </p:sp>
        <p:sp>
          <p:nvSpPr>
            <p:cNvPr id="71746" name="Rectangle 66"/>
            <p:cNvSpPr>
              <a:spLocks noChangeArrowheads="1"/>
            </p:cNvSpPr>
            <p:nvPr/>
          </p:nvSpPr>
          <p:spPr bwMode="auto">
            <a:xfrm>
              <a:off x="3230" y="1458"/>
              <a:ext cx="499" cy="115"/>
            </a:xfrm>
            <a:prstGeom prst="rect">
              <a:avLst/>
            </a:prstGeom>
            <a:noFill/>
            <a:ln w="9525">
              <a:noFill/>
              <a:miter lim="800000"/>
              <a:headEnd/>
              <a:tailEnd/>
            </a:ln>
          </p:spPr>
          <p:txBody>
            <a:bodyPr wrap="none" lIns="0" tIns="0" rIns="0" bIns="0">
              <a:spAutoFit/>
            </a:bodyPr>
            <a:lstStyle/>
            <a:p>
              <a:r>
                <a:rPr lang="en-US" sz="1200">
                  <a:solidFill>
                    <a:srgbClr val="000000"/>
                  </a:solidFill>
                </a:rPr>
                <a:t>part of  S&amp;H</a:t>
              </a:r>
              <a:endParaRPr lang="en-US"/>
            </a:p>
          </p:txBody>
        </p:sp>
        <p:sp>
          <p:nvSpPr>
            <p:cNvPr id="71747" name="AutoShape 67"/>
            <p:cNvSpPr>
              <a:spLocks/>
            </p:cNvSpPr>
            <p:nvPr/>
          </p:nvSpPr>
          <p:spPr bwMode="auto">
            <a:xfrm>
              <a:off x="3107" y="1071"/>
              <a:ext cx="45" cy="635"/>
            </a:xfrm>
            <a:prstGeom prst="rightBrace">
              <a:avLst>
                <a:gd name="adj1" fmla="val 117593"/>
                <a:gd name="adj2" fmla="val 50000"/>
              </a:avLst>
            </a:prstGeom>
            <a:noFill/>
            <a:ln w="28575">
              <a:solidFill>
                <a:srgbClr val="FF5050"/>
              </a:solidFill>
              <a:round/>
              <a:headEnd/>
              <a:tailEnd/>
            </a:ln>
            <a:effectLst/>
          </p:spPr>
          <p:txBody>
            <a:bodyPr wrap="none" anchor="ctr"/>
            <a:lstStyle/>
            <a:p>
              <a:endParaRPr lang="en-US"/>
            </a:p>
          </p:txBody>
        </p:sp>
      </p:grpSp>
    </p:spTree>
    <p:extLst>
      <p:ext uri="{BB962C8B-B14F-4D97-AF65-F5344CB8AC3E}">
        <p14:creationId xmlns:p14="http://schemas.microsoft.com/office/powerpoint/2010/main" val="2422380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custDataLst>
              <p:tags r:id="rId1"/>
            </p:custDataLst>
          </p:nvPr>
        </p:nvSpPr>
        <p:spPr bwMode="auto">
          <a:xfrm>
            <a:off x="179388" y="333375"/>
            <a:ext cx="4783137" cy="425450"/>
          </a:xfrm>
          <a:prstGeom prst="rect">
            <a:avLst/>
          </a:prstGeom>
          <a:noFill/>
          <a:ln w="28575">
            <a:solidFill>
              <a:srgbClr val="FF5050"/>
            </a:solidFill>
            <a:miter lim="800000"/>
            <a:headEnd/>
            <a:tailEnd/>
          </a:ln>
          <a:effectLst/>
        </p:spPr>
        <p:txBody>
          <a:bodyPr wrap="none">
            <a:spAutoFit/>
          </a:bodyPr>
          <a:lstStyle/>
          <a:p>
            <a:r>
              <a:rPr lang="en-GB" sz="2000"/>
              <a:t>Integrating an ADC onto the Microcontroller</a:t>
            </a:r>
            <a:endParaRPr lang="en-GB"/>
          </a:p>
        </p:txBody>
      </p:sp>
      <p:sp>
        <p:nvSpPr>
          <p:cNvPr id="44037" name="Text Box 5"/>
          <p:cNvSpPr txBox="1">
            <a:spLocks noChangeArrowheads="1"/>
          </p:cNvSpPr>
          <p:nvPr>
            <p:custDataLst>
              <p:tags r:id="rId2"/>
            </p:custDataLst>
          </p:nvPr>
        </p:nvSpPr>
        <p:spPr bwMode="auto">
          <a:xfrm>
            <a:off x="179388" y="981075"/>
            <a:ext cx="8496300" cy="3122613"/>
          </a:xfrm>
          <a:prstGeom prst="rect">
            <a:avLst/>
          </a:prstGeom>
          <a:solidFill>
            <a:srgbClr val="FFFF99"/>
          </a:solidFill>
          <a:ln w="9525">
            <a:solidFill>
              <a:srgbClr val="FF5050"/>
            </a:solidFill>
            <a:miter lim="800000"/>
            <a:headEnd/>
            <a:tailEnd/>
          </a:ln>
          <a:effectLst/>
        </p:spPr>
        <p:txBody>
          <a:bodyPr>
            <a:spAutoFit/>
          </a:bodyPr>
          <a:lstStyle/>
          <a:p>
            <a:r>
              <a:rPr lang="en-GB" sz="1800"/>
              <a:t>It is now possible to integrate much of a data acquisition system onto a single chip, and/or into a microcontroller. But note - ADCs don’t easily integrate onto microcontrollers, mainly because there is the risk of massive digital interference, both radiated, and through shared earth and supply lines. </a:t>
            </a:r>
          </a:p>
          <a:p>
            <a:endParaRPr lang="en-GB" sz="1800"/>
          </a:p>
          <a:p>
            <a:r>
              <a:rPr lang="en-GB" sz="1800"/>
              <a:t>A partial solution is to separate the ADC earth and supply from that of the microcontroller, and to minimise interference during conversion - by synchronising conversion to internal clock transitions, and minimising all other switching at this time. </a:t>
            </a:r>
          </a:p>
          <a:p>
            <a:endParaRPr lang="en-GB" sz="1800"/>
          </a:p>
          <a:p>
            <a:r>
              <a:rPr lang="en-GB" sz="1800"/>
              <a:t>Ultimately, you will only find ADCs of limited resolution (generally 8- or 10-bit) integrated onto a microcontroller. </a:t>
            </a:r>
          </a:p>
        </p:txBody>
      </p:sp>
    </p:spTree>
    <p:extLst>
      <p:ext uri="{BB962C8B-B14F-4D97-AF65-F5344CB8AC3E}">
        <p14:creationId xmlns:p14="http://schemas.microsoft.com/office/powerpoint/2010/main" val="3952811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dsPIC33FJ256GP710A ADC</a:t>
            </a:r>
            <a:endParaRPr lang="en-US" dirty="0"/>
          </a:p>
        </p:txBody>
      </p:sp>
      <p:sp>
        <p:nvSpPr>
          <p:cNvPr id="3" name="Content Placeholder 2"/>
          <p:cNvSpPr>
            <a:spLocks noGrp="1"/>
          </p:cNvSpPr>
          <p:nvPr>
            <p:ph idx="1"/>
            <p:custDataLst>
              <p:tags r:id="rId2"/>
            </p:custDataLst>
          </p:nvPr>
        </p:nvSpPr>
        <p:spPr/>
        <p:txBody>
          <a:bodyPr>
            <a:normAutofit/>
          </a:bodyPr>
          <a:lstStyle/>
          <a:p>
            <a:r>
              <a:rPr lang="en-US" dirty="0" smtClean="0"/>
              <a:t>There are 2 </a:t>
            </a:r>
            <a:r>
              <a:rPr lang="en-US" dirty="0" smtClean="0"/>
              <a:t>SAR ADCs: </a:t>
            </a:r>
            <a:r>
              <a:rPr lang="en-US" dirty="0" smtClean="0"/>
              <a:t>ADC1, and ADC2</a:t>
            </a:r>
          </a:p>
          <a:p>
            <a:r>
              <a:rPr lang="en-US" dirty="0" smtClean="0"/>
              <a:t>Each can be configure for 12 or 10 bit operations</a:t>
            </a:r>
          </a:p>
          <a:p>
            <a:r>
              <a:rPr lang="en-US" dirty="0" smtClean="0"/>
              <a:t>Up to 32 analog input pins</a:t>
            </a:r>
          </a:p>
          <a:p>
            <a:r>
              <a:rPr lang="en-US" dirty="0" smtClean="0"/>
              <a:t>The chip is capable of sampling 1.1 million times a second in 10 bit mode, 500 thousand times a second for 12 bit </a:t>
            </a:r>
            <a:r>
              <a:rPr lang="en-US" dirty="0" smtClean="0"/>
              <a:t>mode</a:t>
            </a:r>
          </a:p>
          <a:p>
            <a:pPr lvl="1"/>
            <a:r>
              <a:rPr lang="en-US" dirty="0" smtClean="0"/>
              <a:t>Engineering tradeoff resolution for speed</a:t>
            </a:r>
            <a:endParaRPr lang="en-US" dirty="0"/>
          </a:p>
        </p:txBody>
      </p:sp>
    </p:spTree>
    <p:extLst>
      <p:ext uri="{BB962C8B-B14F-4D97-AF65-F5344CB8AC3E}">
        <p14:creationId xmlns:p14="http://schemas.microsoft.com/office/powerpoint/2010/main" val="2195210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custDataLst>
              <p:tags r:id="rId1"/>
            </p:custDataLst>
          </p:nvPr>
        </p:nvSpPr>
        <p:spPr>
          <a:xfrm>
            <a:off x="6172200" y="152400"/>
            <a:ext cx="2971800" cy="6553200"/>
          </a:xfrm>
        </p:spPr>
        <p:txBody>
          <a:bodyPr/>
          <a:lstStyle/>
          <a:p>
            <a:r>
              <a:rPr lang="en-US" dirty="0" smtClean="0"/>
              <a:t>12 bit mode only uses S/H Channel 0 </a:t>
            </a:r>
          </a:p>
          <a:p>
            <a:r>
              <a:rPr lang="en-US" dirty="0" smtClean="0"/>
              <a:t>This is a model of ADC1 it can use all 32 inputs.</a:t>
            </a:r>
          </a:p>
          <a:p>
            <a:r>
              <a:rPr lang="en-US" dirty="0" smtClean="0"/>
              <a:t>ADC2 is not shown it can use the first 16 analog inputs</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894"/>
            <a:ext cx="5562600" cy="683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249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0" y="274638"/>
            <a:ext cx="5029200" cy="4602162"/>
          </a:xfrm>
        </p:spPr>
        <p:txBody>
          <a:bodyPr/>
          <a:lstStyle/>
          <a:p>
            <a:r>
              <a:rPr lang="en-US" dirty="0" smtClean="0"/>
              <a:t>Limit of Binary Semaphore</a:t>
            </a:r>
            <a:endParaRPr lang="en-US" dirty="0"/>
          </a:p>
        </p:txBody>
      </p:sp>
      <p:pic>
        <p:nvPicPr>
          <p:cNvPr id="1026" name="Picture 2"/>
          <p:cNvPicPr>
            <a:picLocks noChangeAspect="1" noChangeArrowheads="1"/>
          </p:cNvPicPr>
          <p:nvPr/>
        </p:nvPicPr>
        <p:blipFill>
          <a:blip r:embed="rId3" cstate="print"/>
          <a:srcRect l="33125" t="9375" r="30625" b="3906"/>
          <a:stretch>
            <a:fillRect/>
          </a:stretch>
        </p:blipFill>
        <p:spPr bwMode="auto">
          <a:xfrm>
            <a:off x="0" y="0"/>
            <a:ext cx="3583460" cy="6858000"/>
          </a:xfrm>
          <a:prstGeom prst="rect">
            <a:avLst/>
          </a:prstGeom>
          <a:noFill/>
          <a:ln w="9525">
            <a:noFill/>
            <a:miter lim="800000"/>
            <a:headEnd/>
            <a:tailEnd/>
          </a:ln>
        </p:spPr>
      </p:pic>
    </p:spTree>
    <p:extLst>
      <p:ext uri="{BB962C8B-B14F-4D97-AF65-F5344CB8AC3E}">
        <p14:creationId xmlns:p14="http://schemas.microsoft.com/office/powerpoint/2010/main" val="1656442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 Sample and Hold Circuit</a:t>
            </a:r>
            <a:endParaRPr lang="en-US" dirty="0"/>
          </a:p>
        </p:txBody>
      </p:sp>
      <p:pic>
        <p:nvPicPr>
          <p:cNvPr id="1026" name="Picture 2" descr="http://static.electro-tech-online.com/imgcache/1134-Sample-and-Hold-With-Offset-Adjustment.gif"/>
          <p:cNvPicPr>
            <a:picLocks noChangeAspect="1" noChangeArrowheads="1"/>
          </p:cNvPicPr>
          <p:nvPr>
            <p:custDataLst>
              <p:tags r:id="rId2"/>
            </p:custDataLst>
          </p:nvPr>
        </p:nvPicPr>
        <p:blipFill>
          <a:blip r:embed="rId5" cstate="print"/>
          <a:srcRect/>
          <a:stretch>
            <a:fillRect/>
          </a:stretch>
        </p:blipFill>
        <p:spPr bwMode="auto">
          <a:xfrm>
            <a:off x="914399" y="1371600"/>
            <a:ext cx="7130761" cy="4648201"/>
          </a:xfrm>
          <a:prstGeom prst="rect">
            <a:avLst/>
          </a:prstGeom>
          <a:noFill/>
        </p:spPr>
      </p:pic>
    </p:spTree>
    <p:extLst>
      <p:ext uri="{BB962C8B-B14F-4D97-AF65-F5344CB8AC3E}">
        <p14:creationId xmlns:p14="http://schemas.microsoft.com/office/powerpoint/2010/main" val="219122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Sampling Mode</a:t>
            </a:r>
            <a:endParaRPr lang="en-US" dirty="0"/>
          </a:p>
        </p:txBody>
      </p:sp>
      <p:sp>
        <p:nvSpPr>
          <p:cNvPr id="3" name="Content Placeholder 2"/>
          <p:cNvSpPr>
            <a:spLocks noGrp="1"/>
          </p:cNvSpPr>
          <p:nvPr>
            <p:ph idx="1"/>
            <p:custDataLst>
              <p:tags r:id="rId2"/>
            </p:custDataLst>
          </p:nvPr>
        </p:nvSpPr>
        <p:spPr>
          <a:xfrm>
            <a:off x="457200" y="4724400"/>
            <a:ext cx="8229600" cy="1401763"/>
          </a:xfrm>
        </p:spPr>
        <p:txBody>
          <a:bodyPr>
            <a:normAutofit fontScale="92500" lnSpcReduction="20000"/>
          </a:bodyPr>
          <a:lstStyle/>
          <a:p>
            <a:r>
              <a:rPr lang="en-US" dirty="0" smtClean="0"/>
              <a:t>Up to 4 channels can be sampled simultaneously</a:t>
            </a:r>
          </a:p>
          <a:p>
            <a:r>
              <a:rPr lang="en-US" dirty="0" smtClean="0"/>
              <a:t>Simultaneous sampling can be important in control and power calculations.</a:t>
            </a:r>
            <a:endParaRPr lang="en-US" dirty="0"/>
          </a:p>
        </p:txBody>
      </p:sp>
      <p:pic>
        <p:nvPicPr>
          <p:cNvPr id="1026" name="Picture 2"/>
          <p:cNvPicPr>
            <a:picLocks noChangeAspect="1" noChangeArrowheads="1"/>
          </p:cNvPicPr>
          <p:nvPr>
            <p:custDataLst>
              <p:tags r:id="rId3"/>
            </p:custDataLst>
          </p:nvPr>
        </p:nvPicPr>
        <p:blipFill>
          <a:blip r:embed="rId6" cstate="print"/>
          <a:srcRect/>
          <a:stretch>
            <a:fillRect/>
          </a:stretch>
        </p:blipFill>
        <p:spPr bwMode="auto">
          <a:xfrm>
            <a:off x="533399" y="1066800"/>
            <a:ext cx="7103507" cy="3657600"/>
          </a:xfrm>
          <a:prstGeom prst="rect">
            <a:avLst/>
          </a:prstGeom>
          <a:noFill/>
          <a:ln w="9525">
            <a:noFill/>
            <a:miter lim="800000"/>
            <a:headEnd/>
            <a:tailEnd/>
          </a:ln>
        </p:spPr>
      </p:pic>
    </p:spTree>
    <p:extLst>
      <p:ext uri="{BB962C8B-B14F-4D97-AF65-F5344CB8AC3E}">
        <p14:creationId xmlns:p14="http://schemas.microsoft.com/office/powerpoint/2010/main" val="3684852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0" y="274638"/>
            <a:ext cx="5029200" cy="4602162"/>
          </a:xfrm>
        </p:spPr>
        <p:txBody>
          <a:bodyPr/>
          <a:lstStyle/>
          <a:p>
            <a:r>
              <a:rPr lang="en-US" dirty="0" smtClean="0"/>
              <a:t>Counting Semaphore</a:t>
            </a:r>
            <a:endParaRPr lang="en-US" dirty="0"/>
          </a:p>
        </p:txBody>
      </p:sp>
      <p:pic>
        <p:nvPicPr>
          <p:cNvPr id="2050" name="Picture 2"/>
          <p:cNvPicPr>
            <a:picLocks noChangeAspect="1" noChangeArrowheads="1"/>
          </p:cNvPicPr>
          <p:nvPr/>
        </p:nvPicPr>
        <p:blipFill>
          <a:blip r:embed="rId3" cstate="print"/>
          <a:srcRect l="32500" t="8594" r="31250" b="3125"/>
          <a:stretch>
            <a:fillRect/>
          </a:stretch>
        </p:blipFill>
        <p:spPr bwMode="auto">
          <a:xfrm>
            <a:off x="0" y="0"/>
            <a:ext cx="3505200" cy="6829096"/>
          </a:xfrm>
          <a:prstGeom prst="rect">
            <a:avLst/>
          </a:prstGeom>
          <a:noFill/>
          <a:ln w="9525">
            <a:noFill/>
            <a:miter lim="800000"/>
            <a:headEnd/>
            <a:tailEnd/>
          </a:ln>
        </p:spPr>
      </p:pic>
    </p:spTree>
    <p:extLst>
      <p:ext uri="{BB962C8B-B14F-4D97-AF65-F5344CB8AC3E}">
        <p14:creationId xmlns:p14="http://schemas.microsoft.com/office/powerpoint/2010/main" val="133749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Ways to Use Counting Semaphore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Counting events</a:t>
            </a:r>
          </a:p>
          <a:p>
            <a:pPr lvl="1"/>
            <a:r>
              <a:rPr lang="en-US" dirty="0" smtClean="0"/>
              <a:t>A semaphore is given each time an event occurs</a:t>
            </a:r>
          </a:p>
          <a:p>
            <a:pPr lvl="1"/>
            <a:r>
              <a:rPr lang="en-US" dirty="0" smtClean="0"/>
              <a:t>A semaphore will be taken each time processing of the event occurs</a:t>
            </a:r>
          </a:p>
          <a:p>
            <a:pPr lvl="1"/>
            <a:r>
              <a:rPr lang="en-US" dirty="0" smtClean="0"/>
              <a:t>The count is the difference between the ‘</a:t>
            </a:r>
            <a:r>
              <a:rPr lang="en-US" dirty="0" err="1" smtClean="0"/>
              <a:t>gives’-’takes</a:t>
            </a:r>
            <a:r>
              <a:rPr lang="en-US" dirty="0" smtClean="0"/>
              <a:t>’</a:t>
            </a:r>
          </a:p>
          <a:p>
            <a:r>
              <a:rPr lang="en-US" dirty="0" smtClean="0"/>
              <a:t>Resource Management</a:t>
            </a:r>
          </a:p>
          <a:p>
            <a:pPr lvl="1"/>
            <a:r>
              <a:rPr lang="en-US" dirty="0" smtClean="0"/>
              <a:t>Count represents the number of resources are available. To start, the number of semaphores =  the number of resources.  Every time a resource is taken a semaphore is taken, when done it is given back.</a:t>
            </a:r>
            <a:endParaRPr lang="en-US" dirty="0"/>
          </a:p>
        </p:txBody>
      </p:sp>
    </p:spTree>
    <p:extLst>
      <p:ext uri="{BB962C8B-B14F-4D97-AF65-F5344CB8AC3E}">
        <p14:creationId xmlns:p14="http://schemas.microsoft.com/office/powerpoint/2010/main" val="315772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Creating a Counting Semaphore</a:t>
            </a:r>
            <a:endParaRPr lang="en-US" dirty="0"/>
          </a:p>
        </p:txBody>
      </p:sp>
      <p:sp>
        <p:nvSpPr>
          <p:cNvPr id="3" name="Content Placeholder 2"/>
          <p:cNvSpPr>
            <a:spLocks noGrp="1"/>
          </p:cNvSpPr>
          <p:nvPr>
            <p:ph idx="1"/>
          </p:nvPr>
        </p:nvSpPr>
        <p:spPr>
          <a:xfrm>
            <a:off x="228600" y="1371600"/>
            <a:ext cx="8534400" cy="5105400"/>
          </a:xfrm>
        </p:spPr>
        <p:txBody>
          <a:bodyPr>
            <a:normAutofit/>
          </a:bodyPr>
          <a:lstStyle/>
          <a:p>
            <a:r>
              <a:rPr lang="en-US" dirty="0" smtClean="0"/>
              <a:t>Prototype</a:t>
            </a:r>
          </a:p>
          <a:p>
            <a:pPr>
              <a:buNone/>
            </a:pPr>
            <a:r>
              <a:rPr lang="en-US" dirty="0" err="1" smtClean="0"/>
              <a:t>xSemaphoreHandle</a:t>
            </a:r>
            <a:r>
              <a:rPr lang="en-US" dirty="0" smtClean="0"/>
              <a:t> </a:t>
            </a:r>
            <a:r>
              <a:rPr lang="en-US" dirty="0" err="1" smtClean="0"/>
              <a:t>xSemaphoreCreateCounting</a:t>
            </a:r>
            <a:r>
              <a:rPr lang="en-US" dirty="0" smtClean="0"/>
              <a:t>( </a:t>
            </a:r>
          </a:p>
          <a:p>
            <a:pPr>
              <a:buNone/>
            </a:pPr>
            <a:r>
              <a:rPr lang="en-US" dirty="0" smtClean="0"/>
              <a:t>		unsigned </a:t>
            </a:r>
            <a:r>
              <a:rPr lang="en-US" dirty="0" err="1" smtClean="0"/>
              <a:t>portBASE_TYPE</a:t>
            </a:r>
            <a:r>
              <a:rPr lang="en-US" dirty="0" smtClean="0"/>
              <a:t> </a:t>
            </a:r>
            <a:r>
              <a:rPr lang="en-US" dirty="0" err="1" smtClean="0"/>
              <a:t>uxMaxCount</a:t>
            </a:r>
            <a:r>
              <a:rPr lang="en-US" dirty="0" smtClean="0"/>
              <a:t>,</a:t>
            </a:r>
          </a:p>
          <a:p>
            <a:pPr>
              <a:buNone/>
            </a:pPr>
            <a:r>
              <a:rPr lang="en-US" dirty="0" smtClean="0"/>
              <a:t>		unsigned </a:t>
            </a:r>
            <a:r>
              <a:rPr lang="en-US" dirty="0" err="1" smtClean="0"/>
              <a:t>portBASE_TYPE</a:t>
            </a:r>
            <a:r>
              <a:rPr lang="en-US" dirty="0" smtClean="0"/>
              <a:t> </a:t>
            </a:r>
            <a:r>
              <a:rPr lang="en-US" dirty="0" err="1" smtClean="0"/>
              <a:t>usInitialCount</a:t>
            </a:r>
            <a:r>
              <a:rPr lang="en-US" dirty="0" smtClean="0"/>
              <a:t> );</a:t>
            </a:r>
          </a:p>
          <a:p>
            <a:r>
              <a:rPr lang="en-US" dirty="0" err="1" smtClean="0"/>
              <a:t>uxMaxCount</a:t>
            </a:r>
            <a:r>
              <a:rPr lang="en-US" dirty="0" smtClean="0"/>
              <a:t>: max number of semaphores in queue</a:t>
            </a:r>
          </a:p>
          <a:p>
            <a:r>
              <a:rPr lang="en-US" dirty="0" err="1" smtClean="0"/>
              <a:t>uxInitialCount</a:t>
            </a:r>
            <a:r>
              <a:rPr lang="en-US" dirty="0" smtClean="0"/>
              <a:t>: Initial number of semaphores in queue</a:t>
            </a:r>
          </a:p>
          <a:p>
            <a:r>
              <a:rPr lang="en-US" dirty="0" smtClean="0"/>
              <a:t>Return: Null or handle to the semaphore queue</a:t>
            </a:r>
            <a:endParaRPr lang="en-US" dirty="0"/>
          </a:p>
        </p:txBody>
      </p:sp>
    </p:spTree>
    <p:extLst>
      <p:ext uri="{BB962C8B-B14F-4D97-AF65-F5344CB8AC3E}">
        <p14:creationId xmlns:p14="http://schemas.microsoft.com/office/powerpoint/2010/main" val="88842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 Example </a:t>
            </a:r>
            <a:endParaRPr lang="en-US" dirty="0"/>
          </a:p>
        </p:txBody>
      </p:sp>
      <p:pic>
        <p:nvPicPr>
          <p:cNvPr id="3074" name="Picture 2"/>
          <p:cNvPicPr>
            <a:picLocks noChangeAspect="1" noChangeArrowheads="1"/>
          </p:cNvPicPr>
          <p:nvPr/>
        </p:nvPicPr>
        <p:blipFill>
          <a:blip r:embed="rId3" cstate="print"/>
          <a:srcRect l="7500" t="43750" r="6875" b="38281"/>
          <a:stretch>
            <a:fillRect/>
          </a:stretch>
        </p:blipFill>
        <p:spPr bwMode="auto">
          <a:xfrm>
            <a:off x="152400" y="3124200"/>
            <a:ext cx="8623850" cy="1828800"/>
          </a:xfrm>
          <a:prstGeom prst="rect">
            <a:avLst/>
          </a:prstGeom>
          <a:noFill/>
          <a:ln w="9525">
            <a:noFill/>
            <a:miter lim="800000"/>
            <a:headEnd/>
            <a:tailEnd/>
          </a:ln>
        </p:spPr>
      </p:pic>
      <p:sp>
        <p:nvSpPr>
          <p:cNvPr id="5" name="TextBox 4"/>
          <p:cNvSpPr txBox="1"/>
          <p:nvPr/>
        </p:nvSpPr>
        <p:spPr>
          <a:xfrm>
            <a:off x="685800" y="1524000"/>
            <a:ext cx="7543800" cy="1569660"/>
          </a:xfrm>
          <a:prstGeom prst="rect">
            <a:avLst/>
          </a:prstGeom>
          <a:noFill/>
        </p:spPr>
        <p:txBody>
          <a:bodyPr wrap="square" rtlCol="0">
            <a:spAutoFit/>
          </a:bodyPr>
          <a:lstStyle/>
          <a:p>
            <a:r>
              <a:rPr lang="en-US" sz="3200" dirty="0" smtClean="0"/>
              <a:t>This example uses the previous taking task and main (), just add the following to the main() code. </a:t>
            </a:r>
            <a:endParaRPr lang="en-US" sz="3200" dirty="0"/>
          </a:p>
        </p:txBody>
      </p:sp>
    </p:spTree>
    <p:extLst>
      <p:ext uri="{BB962C8B-B14F-4D97-AF65-F5344CB8AC3E}">
        <p14:creationId xmlns:p14="http://schemas.microsoft.com/office/powerpoint/2010/main" val="429213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Example </a:t>
            </a:r>
            <a:r>
              <a:rPr lang="en-US" dirty="0" err="1" smtClean="0"/>
              <a:t>ISR</a:t>
            </a:r>
            <a:endParaRPr lang="en-US" dirty="0"/>
          </a:p>
        </p:txBody>
      </p:sp>
      <p:pic>
        <p:nvPicPr>
          <p:cNvPr id="4098" name="Picture 2"/>
          <p:cNvPicPr>
            <a:picLocks noChangeAspect="1" noChangeArrowheads="1"/>
          </p:cNvPicPr>
          <p:nvPr/>
        </p:nvPicPr>
        <p:blipFill>
          <a:blip r:embed="rId3" cstate="print"/>
          <a:srcRect l="5000" t="10156" r="1250" b="6250"/>
          <a:stretch>
            <a:fillRect/>
          </a:stretch>
        </p:blipFill>
        <p:spPr bwMode="auto">
          <a:xfrm>
            <a:off x="228600" y="914400"/>
            <a:ext cx="8001000" cy="5707380"/>
          </a:xfrm>
          <a:prstGeom prst="rect">
            <a:avLst/>
          </a:prstGeom>
          <a:noFill/>
          <a:ln w="9525">
            <a:noFill/>
            <a:miter lim="800000"/>
            <a:headEnd/>
            <a:tailEnd/>
          </a:ln>
        </p:spPr>
      </p:pic>
    </p:spTree>
    <p:extLst>
      <p:ext uri="{BB962C8B-B14F-4D97-AF65-F5344CB8AC3E}">
        <p14:creationId xmlns:p14="http://schemas.microsoft.com/office/powerpoint/2010/main" val="339196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Handler Task</a:t>
            </a:r>
            <a:endParaRPr lang="en-US" dirty="0"/>
          </a:p>
        </p:txBody>
      </p:sp>
      <p:pic>
        <p:nvPicPr>
          <p:cNvPr id="4098" name="Picture 2"/>
          <p:cNvPicPr>
            <a:picLocks noChangeAspect="1" noChangeArrowheads="1"/>
          </p:cNvPicPr>
          <p:nvPr>
            <p:custDataLst>
              <p:tags r:id="rId2"/>
            </p:custDataLst>
          </p:nvPr>
        </p:nvPicPr>
        <p:blipFill>
          <a:blip r:embed="rId5" cstate="print"/>
          <a:srcRect l="7031" t="28125" r="2344" b="23958"/>
          <a:stretch>
            <a:fillRect/>
          </a:stretch>
        </p:blipFill>
        <p:spPr bwMode="auto">
          <a:xfrm>
            <a:off x="304800" y="2057400"/>
            <a:ext cx="8839200" cy="3505200"/>
          </a:xfrm>
          <a:prstGeom prst="rect">
            <a:avLst/>
          </a:prstGeom>
          <a:noFill/>
          <a:ln w="9525">
            <a:noFill/>
            <a:miter lim="800000"/>
            <a:headEnd/>
            <a:tailEnd/>
          </a:ln>
          <a:effectLst/>
        </p:spPr>
      </p:pic>
    </p:spTree>
    <p:extLst>
      <p:ext uri="{BB962C8B-B14F-4D97-AF65-F5344CB8AC3E}">
        <p14:creationId xmlns:p14="http://schemas.microsoft.com/office/powerpoint/2010/main" val="3568931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6309</TotalTime>
  <Words>1722</Words>
  <Application>Microsoft Office PowerPoint</Application>
  <PresentationFormat>On-screen Show (4:3)</PresentationFormat>
  <Paragraphs>257</Paragraphs>
  <Slides>31</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Equation</vt:lpstr>
      <vt:lpstr>CPE 490 Embedded Systems Lecture 19</vt:lpstr>
      <vt:lpstr>Counting Semaphores</vt:lpstr>
      <vt:lpstr>Limit of Binary Semaphore</vt:lpstr>
      <vt:lpstr>Counting Semaphore</vt:lpstr>
      <vt:lpstr>2 Ways to Use Counting Semaphore</vt:lpstr>
      <vt:lpstr>Creating a Counting Semaphore</vt:lpstr>
      <vt:lpstr>Counting Semaphore Example </vt:lpstr>
      <vt:lpstr>Example ISR</vt:lpstr>
      <vt:lpstr>Example Handler Task</vt:lpstr>
      <vt:lpstr>Binary Semaphore Example</vt:lpstr>
      <vt:lpstr>Example Main()</vt:lpstr>
      <vt:lpstr>Example Output </vt:lpstr>
      <vt:lpstr>Data Acquisition</vt:lpstr>
      <vt:lpstr>Data Acquisition in Context</vt:lpstr>
      <vt:lpstr>Problems in Data Acquisition</vt:lpstr>
      <vt:lpstr>PowerPoint Presentation</vt:lpstr>
      <vt:lpstr>Amplification and Signal Condition</vt:lpstr>
      <vt:lpstr>Why Buffer Amplification</vt:lpstr>
      <vt:lpstr>Anti Aliasing</vt:lpstr>
      <vt:lpstr>Analog Multiplexer</vt:lpstr>
      <vt:lpstr>PowerPoint Presentation</vt:lpstr>
      <vt:lpstr>Successive Approximation A/D</vt:lpstr>
      <vt:lpstr>PowerPoint Presentation</vt:lpstr>
      <vt:lpstr>ADC </vt:lpstr>
      <vt:lpstr>Location of ADC</vt:lpstr>
      <vt:lpstr>PowerPoint Presentation</vt:lpstr>
      <vt:lpstr>PowerPoint Presentation</vt:lpstr>
      <vt:lpstr>dsPIC33FJ256GP710A ADC</vt:lpstr>
      <vt:lpstr>PowerPoint Presentation</vt:lpstr>
      <vt:lpstr>A Sample and Hold Circuit</vt:lpstr>
      <vt:lpstr>Sampling Mode</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423</cp:revision>
  <cp:lastPrinted>2014-03-27T15:14:36Z</cp:lastPrinted>
  <dcterms:created xsi:type="dcterms:W3CDTF">2010-08-12T20:36:28Z</dcterms:created>
  <dcterms:modified xsi:type="dcterms:W3CDTF">2014-04-01T13:32:16Z</dcterms:modified>
</cp:coreProperties>
</file>