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notesSlides/notesSlide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299" r:id="rId3"/>
    <p:sldId id="308" r:id="rId4"/>
    <p:sldId id="310" r:id="rId5"/>
    <p:sldId id="300" r:id="rId6"/>
    <p:sldId id="301" r:id="rId7"/>
    <p:sldId id="302" r:id="rId8"/>
    <p:sldId id="305" r:id="rId9"/>
    <p:sldId id="311" r:id="rId10"/>
    <p:sldId id="303" r:id="rId11"/>
    <p:sldId id="306" r:id="rId12"/>
    <p:sldId id="330" r:id="rId13"/>
    <p:sldId id="307" r:id="rId14"/>
    <p:sldId id="312" r:id="rId15"/>
    <p:sldId id="309" r:id="rId16"/>
    <p:sldId id="333" r:id="rId17"/>
    <p:sldId id="331" r:id="rId18"/>
    <p:sldId id="332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3" r:id="rId28"/>
    <p:sldId id="342" r:id="rId29"/>
  </p:sldIdLst>
  <p:sldSz cx="9144000" cy="6858000" type="screen4x3"/>
  <p:notesSz cx="6950075" cy="9236075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36" autoAdjust="0"/>
  </p:normalViewPr>
  <p:slideViewPr>
    <p:cSldViewPr>
      <p:cViewPr varScale="1">
        <p:scale>
          <a:sx n="93" d="100"/>
          <a:sy n="93" d="100"/>
        </p:scale>
        <p:origin x="-5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E7AF4A68-0A7A-41DD-81A3-E1D25698EEF2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F2A554E-F8A3-451C-8227-DDB614CE21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76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38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configure how</a:t>
            </a:r>
            <a:r>
              <a:rPr lang="en-US" baseline="0" dirty="0" smtClean="0"/>
              <a:t> many sample and hold channels are going to be active for any mode.  Choices are:</a:t>
            </a:r>
          </a:p>
          <a:p>
            <a:r>
              <a:rPr lang="en-US" baseline="0" dirty="0" smtClean="0"/>
              <a:t>CH0 Only or </a:t>
            </a:r>
          </a:p>
          <a:p>
            <a:r>
              <a:rPr lang="en-US" baseline="0" dirty="0" smtClean="0"/>
              <a:t>CH0, and CH1 or </a:t>
            </a:r>
          </a:p>
          <a:p>
            <a:r>
              <a:rPr lang="en-US" baseline="0" dirty="0" smtClean="0"/>
              <a:t>CH0, CH1, CH2, and CH3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Remember in 12 bit mode there is only one sample and hold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ADxPCFGH</a:t>
            </a:r>
            <a:r>
              <a:rPr lang="en-US" baseline="0" dirty="0" smtClean="0"/>
              <a:t> registers are to select the digital or analog function of the 32 ADC pins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94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start manual</a:t>
            </a:r>
            <a:r>
              <a:rPr lang="en-US" baseline="0" dirty="0" smtClean="0"/>
              <a:t> sampling set the SAMP bit in the ADxCON1 and then go to hold by clearing the bit. </a:t>
            </a:r>
          </a:p>
          <a:p>
            <a:r>
              <a:rPr lang="en-US" baseline="0" dirty="0" smtClean="0"/>
              <a:t>Caution there is a finite amount of sampling time that must be observed 3 Tad for 12 bit mode 2 Tad for 10 bit mode.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61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18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only</a:t>
            </a:r>
            <a:r>
              <a:rPr lang="en-US" baseline="0" dirty="0" smtClean="0"/>
              <a:t> difference from manual / manual is that you don’t have to set the SAMP =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24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001</a:t>
            </a:r>
            <a:r>
              <a:rPr lang="en-US" baseline="0" dirty="0" smtClean="0"/>
              <a:t> event external interrupt (INT0)</a:t>
            </a:r>
          </a:p>
          <a:p>
            <a:r>
              <a:rPr lang="en-US" baseline="0" dirty="0" smtClean="0"/>
              <a:t>010, 100 Timer Interrupt Trigger</a:t>
            </a:r>
          </a:p>
          <a:p>
            <a:r>
              <a:rPr lang="en-US" baseline="0" dirty="0" smtClean="0"/>
              <a:t>011 Motor Control PWM Special Event Trigger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56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Can’t do 12 bit simultaneous</a:t>
            </a:r>
            <a:r>
              <a:rPr lang="en-US" baseline="0" dirty="0" smtClean="0"/>
              <a:t> samples.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how close to</a:t>
            </a:r>
            <a:r>
              <a:rPr lang="en-US" baseline="0" dirty="0" smtClean="0"/>
              <a:t> Vs must you get, lets say to ½ bit.  So an 8 bit converter is 1/255* 1/2 = .196% or X = .9980.  This gives a t of RC 6.238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33057-599F-4F6C-A711-6041BF1C3B6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an example</a:t>
            </a:r>
            <a:r>
              <a:rPr lang="en-US" baseline="0" dirty="0" smtClean="0"/>
              <a:t> of an external S/H.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45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type of A/D convertor in the </a:t>
            </a:r>
            <a:r>
              <a:rPr lang="en-US" dirty="0" err="1" smtClean="0"/>
              <a:t>dsPIC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Notice that the change to a</a:t>
            </a:r>
            <a:r>
              <a:rPr lang="en-US" baseline="0" dirty="0" smtClean="0"/>
              <a:t> code will ideally happen in ½ of the interval of resolutions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note that the text has the resolution wrong when it states it is V/2^N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23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1.1</a:t>
            </a:r>
            <a:r>
              <a:rPr lang="en-US" baseline="0" dirty="0" smtClean="0"/>
              <a:t> million times a second is period of 909 ns</a:t>
            </a:r>
          </a:p>
          <a:p>
            <a:r>
              <a:rPr lang="en-US" baseline="0" dirty="0" smtClean="0"/>
              <a:t>500 thousand times is a period of 2  </a:t>
            </a:r>
            <a:r>
              <a:rPr lang="en-US" baseline="0" dirty="0" err="1" smtClean="0"/>
              <a:t>useconds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73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Channenl</a:t>
            </a:r>
            <a:r>
              <a:rPr lang="en-US" dirty="0" smtClean="0"/>
              <a:t> Scan mode can be enabled for Channel 0 .  Any</a:t>
            </a:r>
            <a:r>
              <a:rPr lang="en-US" baseline="0" dirty="0" smtClean="0"/>
              <a:t> subset of the analog inputs can be selected by the user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7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2A554E-F8A3-451C-8227-DDB614CE2180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07B-1711-4687-BB55-029F94A2F853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6207B-1711-4687-BB55-029F94A2F853}" type="datetimeFigureOut">
              <a:rPr lang="en-US" smtClean="0"/>
              <a:pPr/>
              <a:t>4/3/2014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DE225-D4EE-4A2C-A959-86F8DD50626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3.wmf"/><Relationship Id="rId3" Type="http://schemas.openxmlformats.org/officeDocument/2006/relationships/tags" Target="../tags/tag6.xml"/><Relationship Id="rId21" Type="http://schemas.openxmlformats.org/officeDocument/2006/relationships/oleObject" Target="../embeddings/oleObject4.bin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oleObject" Target="../embeddings/oleObject2.bin"/><Relationship Id="rId2" Type="http://schemas.openxmlformats.org/officeDocument/2006/relationships/tags" Target="../tags/tag5.xml"/><Relationship Id="rId16" Type="http://schemas.openxmlformats.org/officeDocument/2006/relationships/image" Target="../media/image2.wmf"/><Relationship Id="rId20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oleObject" Target="../embeddings/oleObject1.bin"/><Relationship Id="rId10" Type="http://schemas.openxmlformats.org/officeDocument/2006/relationships/tags" Target="../tags/tag13.xml"/><Relationship Id="rId19" Type="http://schemas.openxmlformats.org/officeDocument/2006/relationships/oleObject" Target="../embeddings/oleObject3.bin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notesSlide" Target="../notesSlides/notesSlide2.xml"/><Relationship Id="rId22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6.gif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tags" Target="../tags/tag43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42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29" Type="http://schemas.openxmlformats.org/officeDocument/2006/relationships/tags" Target="../tags/tag46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tags" Target="../tags/tag45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tags" Target="../tags/tag44.xml"/><Relationship Id="rId30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 </a:t>
            </a:r>
            <a:r>
              <a:rPr lang="en-US" dirty="0" smtClean="0"/>
              <a:t>490 Embedded Systems</a:t>
            </a:r>
            <a:br>
              <a:rPr lang="en-US" dirty="0" smtClean="0"/>
            </a:br>
            <a:r>
              <a:rPr lang="en-US" dirty="0" smtClean="0"/>
              <a:t>Lecture </a:t>
            </a:r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1"/>
            <a:ext cx="82296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Data </a:t>
            </a:r>
            <a:r>
              <a:rPr lang="en-US" dirty="0"/>
              <a:t>acquisition and manipulation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Wilmshurst</a:t>
            </a:r>
            <a:r>
              <a:rPr lang="en-US" dirty="0"/>
              <a:t> Text Chapter 11</a:t>
            </a:r>
            <a:r>
              <a:rPr lang="en-US" dirty="0" smtClean="0"/>
              <a:t>)</a:t>
            </a:r>
          </a:p>
          <a:p>
            <a:r>
              <a:rPr lang="en-US" dirty="0" smtClean="0"/>
              <a:t>dsPIC33F256GP710A ADC system</a:t>
            </a:r>
            <a:endParaRPr lang="en-US" dirty="0"/>
          </a:p>
        </p:txBody>
      </p:sp>
      <p:pic>
        <p:nvPicPr>
          <p:cNvPr id="4" name="Picture 3" descr="Geneva Header.gi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990600" y="4419600"/>
            <a:ext cx="6800850" cy="2076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388" y="188913"/>
            <a:ext cx="5927725" cy="425450"/>
          </a:xfrm>
          <a:prstGeom prst="rect">
            <a:avLst/>
          </a:prstGeom>
          <a:noFill/>
          <a:ln w="28575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/>
              <a:t>Typical Timing Requirement of one A to D Conversion </a:t>
            </a:r>
          </a:p>
        </p:txBody>
      </p:sp>
      <p:grpSp>
        <p:nvGrpSpPr>
          <p:cNvPr id="2" name="Group 6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282825" y="1062038"/>
            <a:ext cx="4192588" cy="4953000"/>
            <a:chOff x="1438" y="669"/>
            <a:chExt cx="2641" cy="3120"/>
          </a:xfrm>
        </p:grpSpPr>
        <p:sp>
          <p:nvSpPr>
            <p:cNvPr id="71688" name="Rectangle 8"/>
            <p:cNvSpPr>
              <a:spLocks noChangeArrowheads="1"/>
            </p:cNvSpPr>
            <p:nvPr/>
          </p:nvSpPr>
          <p:spPr bwMode="auto">
            <a:xfrm>
              <a:off x="1660" y="669"/>
              <a:ext cx="1415" cy="18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89" name="Rectangle 9"/>
            <p:cNvSpPr>
              <a:spLocks noChangeArrowheads="1"/>
            </p:cNvSpPr>
            <p:nvPr/>
          </p:nvSpPr>
          <p:spPr bwMode="auto">
            <a:xfrm>
              <a:off x="1778" y="703"/>
              <a:ext cx="1183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Configure &amp; enable  ADC</a:t>
              </a:r>
              <a:endParaRPr lang="en-US"/>
            </a:p>
          </p:txBody>
        </p:sp>
        <p:sp>
          <p:nvSpPr>
            <p:cNvPr id="71690" name="Rectangle 10"/>
            <p:cNvSpPr>
              <a:spLocks noChangeArrowheads="1"/>
            </p:cNvSpPr>
            <p:nvPr/>
          </p:nvSpPr>
          <p:spPr bwMode="auto">
            <a:xfrm>
              <a:off x="1772" y="1116"/>
              <a:ext cx="1191" cy="18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1" name="Rectangle 11"/>
            <p:cNvSpPr>
              <a:spLocks noChangeArrowheads="1"/>
            </p:cNvSpPr>
            <p:nvPr/>
          </p:nvSpPr>
          <p:spPr bwMode="auto">
            <a:xfrm>
              <a:off x="1824" y="1150"/>
              <a:ext cx="30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Select </a:t>
              </a:r>
              <a:endParaRPr lang="en-US"/>
            </a:p>
          </p:txBody>
        </p:sp>
        <p:sp>
          <p:nvSpPr>
            <p:cNvPr id="71692" name="Rectangle 12"/>
            <p:cNvSpPr>
              <a:spLocks noChangeArrowheads="1"/>
            </p:cNvSpPr>
            <p:nvPr/>
          </p:nvSpPr>
          <p:spPr bwMode="auto">
            <a:xfrm>
              <a:off x="2125" y="1150"/>
              <a:ext cx="529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Multiplexer</a:t>
              </a:r>
              <a:endParaRPr lang="en-US"/>
            </a:p>
          </p:txBody>
        </p:sp>
        <p:sp>
          <p:nvSpPr>
            <p:cNvPr id="71693" name="Rectangle 13"/>
            <p:cNvSpPr>
              <a:spLocks noChangeArrowheads="1"/>
            </p:cNvSpPr>
            <p:nvPr/>
          </p:nvSpPr>
          <p:spPr bwMode="auto">
            <a:xfrm>
              <a:off x="2652" y="1150"/>
              <a:ext cx="258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input</a:t>
              </a:r>
              <a:endParaRPr lang="en-US"/>
            </a:p>
          </p:txBody>
        </p:sp>
        <p:sp>
          <p:nvSpPr>
            <p:cNvPr id="71694" name="Rectangle 14"/>
            <p:cNvSpPr>
              <a:spLocks noChangeArrowheads="1"/>
            </p:cNvSpPr>
            <p:nvPr/>
          </p:nvSpPr>
          <p:spPr bwMode="auto">
            <a:xfrm>
              <a:off x="1660" y="1857"/>
              <a:ext cx="1415" cy="18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5" name="Rectangle 15"/>
            <p:cNvSpPr>
              <a:spLocks noChangeArrowheads="1"/>
            </p:cNvSpPr>
            <p:nvPr/>
          </p:nvSpPr>
          <p:spPr bwMode="auto">
            <a:xfrm>
              <a:off x="1748" y="1891"/>
              <a:ext cx="12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Delay for signal acquisition</a:t>
              </a:r>
              <a:endParaRPr lang="en-US"/>
            </a:p>
          </p:txBody>
        </p:sp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1809" y="2597"/>
              <a:ext cx="1117" cy="18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7" name="Rectangle 17"/>
            <p:cNvSpPr>
              <a:spLocks noChangeArrowheads="1"/>
            </p:cNvSpPr>
            <p:nvPr/>
          </p:nvSpPr>
          <p:spPr bwMode="auto">
            <a:xfrm>
              <a:off x="1990" y="2631"/>
              <a:ext cx="75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Start Conversion</a:t>
              </a:r>
              <a:endParaRPr lang="en-US"/>
            </a:p>
          </p:txBody>
        </p:sp>
        <p:sp>
          <p:nvSpPr>
            <p:cNvPr id="71698" name="Rectangle 18"/>
            <p:cNvSpPr>
              <a:spLocks noChangeArrowheads="1"/>
            </p:cNvSpPr>
            <p:nvPr/>
          </p:nvSpPr>
          <p:spPr bwMode="auto">
            <a:xfrm>
              <a:off x="1809" y="2956"/>
              <a:ext cx="1117" cy="322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9" name="Rectangle 19"/>
            <p:cNvSpPr>
              <a:spLocks noChangeArrowheads="1"/>
            </p:cNvSpPr>
            <p:nvPr/>
          </p:nvSpPr>
          <p:spPr bwMode="auto">
            <a:xfrm>
              <a:off x="1896" y="2990"/>
              <a:ext cx="94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Delay for conversion</a:t>
              </a:r>
              <a:endParaRPr lang="en-US"/>
            </a:p>
          </p:txBody>
        </p:sp>
        <p:sp>
          <p:nvSpPr>
            <p:cNvPr id="71700" name="Rectangle 20"/>
            <p:cNvSpPr>
              <a:spLocks noChangeArrowheads="1"/>
            </p:cNvSpPr>
            <p:nvPr/>
          </p:nvSpPr>
          <p:spPr bwMode="auto">
            <a:xfrm>
              <a:off x="2105" y="3124"/>
              <a:ext cx="526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to complete</a:t>
              </a:r>
              <a:endParaRPr lang="en-US"/>
            </a:p>
          </p:txBody>
        </p:sp>
        <p:sp>
          <p:nvSpPr>
            <p:cNvPr id="71701" name="Rectangle 21"/>
            <p:cNvSpPr>
              <a:spLocks noChangeArrowheads="1"/>
            </p:cNvSpPr>
            <p:nvPr/>
          </p:nvSpPr>
          <p:spPr bwMode="auto">
            <a:xfrm>
              <a:off x="2032" y="3449"/>
              <a:ext cx="568" cy="18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2" name="Rectangle 22"/>
            <p:cNvSpPr>
              <a:spLocks noChangeArrowheads="1"/>
            </p:cNvSpPr>
            <p:nvPr/>
          </p:nvSpPr>
          <p:spPr bwMode="auto">
            <a:xfrm>
              <a:off x="2082" y="3483"/>
              <a:ext cx="471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Read Data</a:t>
              </a:r>
              <a:endParaRPr lang="en-US"/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2330" y="894"/>
              <a:ext cx="73" cy="222"/>
              <a:chOff x="2330" y="894"/>
              <a:chExt cx="73" cy="222"/>
            </a:xfrm>
          </p:grpSpPr>
          <p:sp>
            <p:nvSpPr>
              <p:cNvPr id="71703" name="Rectangle 23"/>
              <p:cNvSpPr>
                <a:spLocks noChangeArrowheads="1"/>
              </p:cNvSpPr>
              <p:nvPr/>
            </p:nvSpPr>
            <p:spPr bwMode="auto">
              <a:xfrm>
                <a:off x="2360" y="894"/>
                <a:ext cx="14" cy="15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rgbClr val="FF505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04" name="Freeform 24"/>
              <p:cNvSpPr>
                <a:spLocks/>
              </p:cNvSpPr>
              <p:nvPr/>
            </p:nvSpPr>
            <p:spPr bwMode="auto">
              <a:xfrm>
                <a:off x="2330" y="1045"/>
                <a:ext cx="73" cy="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3" y="142"/>
                  </a:cxn>
                  <a:cxn ang="0">
                    <a:pos x="144" y="0"/>
                  </a:cxn>
                  <a:cxn ang="0">
                    <a:pos x="0" y="0"/>
                  </a:cxn>
                </a:cxnLst>
                <a:rect l="0" t="0" r="r" b="b"/>
                <a:pathLst>
                  <a:path w="144" h="142">
                    <a:moveTo>
                      <a:pt x="0" y="0"/>
                    </a:moveTo>
                    <a:lnTo>
                      <a:pt x="73" y="142"/>
                    </a:lnTo>
                    <a:lnTo>
                      <a:pt x="14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rgbClr val="FF5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2330" y="1338"/>
              <a:ext cx="73" cy="111"/>
              <a:chOff x="2330" y="1338"/>
              <a:chExt cx="73" cy="111"/>
            </a:xfrm>
          </p:grpSpPr>
          <p:sp>
            <p:nvSpPr>
              <p:cNvPr id="71706" name="Rectangle 26"/>
              <p:cNvSpPr>
                <a:spLocks noChangeArrowheads="1"/>
              </p:cNvSpPr>
              <p:nvPr/>
            </p:nvSpPr>
            <p:spPr bwMode="auto">
              <a:xfrm>
                <a:off x="2360" y="1338"/>
                <a:ext cx="14" cy="4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rgbClr val="FF505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07" name="Freeform 27"/>
              <p:cNvSpPr>
                <a:spLocks/>
              </p:cNvSpPr>
              <p:nvPr/>
            </p:nvSpPr>
            <p:spPr bwMode="auto">
              <a:xfrm>
                <a:off x="2330" y="1378"/>
                <a:ext cx="73" cy="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3" y="142"/>
                  </a:cxn>
                  <a:cxn ang="0">
                    <a:pos x="144" y="0"/>
                  </a:cxn>
                  <a:cxn ang="0">
                    <a:pos x="0" y="0"/>
                  </a:cxn>
                </a:cxnLst>
                <a:rect l="0" t="0" r="r" b="b"/>
                <a:pathLst>
                  <a:path w="144" h="142">
                    <a:moveTo>
                      <a:pt x="0" y="0"/>
                    </a:moveTo>
                    <a:lnTo>
                      <a:pt x="73" y="142"/>
                    </a:lnTo>
                    <a:lnTo>
                      <a:pt x="14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rgbClr val="FF5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2330" y="2079"/>
              <a:ext cx="73" cy="111"/>
              <a:chOff x="2330" y="2079"/>
              <a:chExt cx="73" cy="111"/>
            </a:xfrm>
          </p:grpSpPr>
          <p:sp>
            <p:nvSpPr>
              <p:cNvPr id="71709" name="Rectangle 29"/>
              <p:cNvSpPr>
                <a:spLocks noChangeArrowheads="1"/>
              </p:cNvSpPr>
              <p:nvPr/>
            </p:nvSpPr>
            <p:spPr bwMode="auto">
              <a:xfrm>
                <a:off x="2360" y="2079"/>
                <a:ext cx="14" cy="41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rgbClr val="FF505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10" name="Freeform 30"/>
              <p:cNvSpPr>
                <a:spLocks/>
              </p:cNvSpPr>
              <p:nvPr/>
            </p:nvSpPr>
            <p:spPr bwMode="auto">
              <a:xfrm>
                <a:off x="2330" y="2119"/>
                <a:ext cx="73" cy="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3" y="142"/>
                  </a:cxn>
                  <a:cxn ang="0">
                    <a:pos x="144" y="0"/>
                  </a:cxn>
                  <a:cxn ang="0">
                    <a:pos x="0" y="0"/>
                  </a:cxn>
                </a:cxnLst>
                <a:rect l="0" t="0" r="r" b="b"/>
                <a:pathLst>
                  <a:path w="144" h="142">
                    <a:moveTo>
                      <a:pt x="0" y="0"/>
                    </a:moveTo>
                    <a:lnTo>
                      <a:pt x="73" y="142"/>
                    </a:lnTo>
                    <a:lnTo>
                      <a:pt x="14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rgbClr val="FF5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34"/>
            <p:cNvGrpSpPr>
              <a:grpSpLocks/>
            </p:cNvGrpSpPr>
            <p:nvPr/>
          </p:nvGrpSpPr>
          <p:grpSpPr bwMode="auto">
            <a:xfrm>
              <a:off x="2330" y="2819"/>
              <a:ext cx="73" cy="111"/>
              <a:chOff x="2330" y="2819"/>
              <a:chExt cx="73" cy="111"/>
            </a:xfrm>
          </p:grpSpPr>
          <p:sp>
            <p:nvSpPr>
              <p:cNvPr id="71712" name="Rectangle 32"/>
              <p:cNvSpPr>
                <a:spLocks noChangeArrowheads="1"/>
              </p:cNvSpPr>
              <p:nvPr/>
            </p:nvSpPr>
            <p:spPr bwMode="auto">
              <a:xfrm>
                <a:off x="2360" y="2819"/>
                <a:ext cx="14" cy="4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rgbClr val="FF505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13" name="Freeform 33"/>
              <p:cNvSpPr>
                <a:spLocks/>
              </p:cNvSpPr>
              <p:nvPr/>
            </p:nvSpPr>
            <p:spPr bwMode="auto">
              <a:xfrm>
                <a:off x="2330" y="2859"/>
                <a:ext cx="73" cy="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3" y="142"/>
                  </a:cxn>
                  <a:cxn ang="0">
                    <a:pos x="144" y="0"/>
                  </a:cxn>
                  <a:cxn ang="0">
                    <a:pos x="0" y="0"/>
                  </a:cxn>
                </a:cxnLst>
                <a:rect l="0" t="0" r="r" b="b"/>
                <a:pathLst>
                  <a:path w="144" h="142">
                    <a:moveTo>
                      <a:pt x="0" y="0"/>
                    </a:moveTo>
                    <a:lnTo>
                      <a:pt x="73" y="142"/>
                    </a:lnTo>
                    <a:lnTo>
                      <a:pt x="14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rgbClr val="FF5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2330" y="3289"/>
              <a:ext cx="73" cy="111"/>
              <a:chOff x="2330" y="3289"/>
              <a:chExt cx="73" cy="111"/>
            </a:xfrm>
          </p:grpSpPr>
          <p:sp>
            <p:nvSpPr>
              <p:cNvPr id="71715" name="Rectangle 35"/>
              <p:cNvSpPr>
                <a:spLocks noChangeArrowheads="1"/>
              </p:cNvSpPr>
              <p:nvPr/>
            </p:nvSpPr>
            <p:spPr bwMode="auto">
              <a:xfrm>
                <a:off x="2360" y="3289"/>
                <a:ext cx="14" cy="4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rgbClr val="FF505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16" name="Freeform 36"/>
              <p:cNvSpPr>
                <a:spLocks/>
              </p:cNvSpPr>
              <p:nvPr/>
            </p:nvSpPr>
            <p:spPr bwMode="auto">
              <a:xfrm>
                <a:off x="2330" y="3329"/>
                <a:ext cx="73" cy="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3" y="142"/>
                  </a:cxn>
                  <a:cxn ang="0">
                    <a:pos x="144" y="0"/>
                  </a:cxn>
                  <a:cxn ang="0">
                    <a:pos x="0" y="0"/>
                  </a:cxn>
                </a:cxnLst>
                <a:rect l="0" t="0" r="r" b="b"/>
                <a:pathLst>
                  <a:path w="144" h="142">
                    <a:moveTo>
                      <a:pt x="0" y="0"/>
                    </a:moveTo>
                    <a:lnTo>
                      <a:pt x="73" y="142"/>
                    </a:lnTo>
                    <a:lnTo>
                      <a:pt x="14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rgbClr val="FF5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18" name="Freeform 38"/>
            <p:cNvSpPr>
              <a:spLocks/>
            </p:cNvSpPr>
            <p:nvPr/>
          </p:nvSpPr>
          <p:spPr bwMode="auto">
            <a:xfrm>
              <a:off x="1467" y="2228"/>
              <a:ext cx="868" cy="1561"/>
            </a:xfrm>
            <a:custGeom>
              <a:avLst/>
              <a:gdLst/>
              <a:ahLst/>
              <a:cxnLst>
                <a:cxn ang="0">
                  <a:pos x="1685" y="2853"/>
                </a:cxn>
                <a:cxn ang="0">
                  <a:pos x="1594" y="2941"/>
                </a:cxn>
                <a:cxn ang="0">
                  <a:pos x="1543" y="3000"/>
                </a:cxn>
                <a:cxn ang="0">
                  <a:pos x="1474" y="3026"/>
                </a:cxn>
                <a:cxn ang="0">
                  <a:pos x="1378" y="3069"/>
                </a:cxn>
                <a:cxn ang="0">
                  <a:pos x="1319" y="3100"/>
                </a:cxn>
                <a:cxn ang="0">
                  <a:pos x="1254" y="3094"/>
                </a:cxn>
                <a:cxn ang="0">
                  <a:pos x="1160" y="3091"/>
                </a:cxn>
                <a:cxn ang="0">
                  <a:pos x="1135" y="3088"/>
                </a:cxn>
                <a:cxn ang="0">
                  <a:pos x="1043" y="3062"/>
                </a:cxn>
                <a:cxn ang="0">
                  <a:pos x="955" y="3018"/>
                </a:cxn>
                <a:cxn ang="0">
                  <a:pos x="930" y="3003"/>
                </a:cxn>
                <a:cxn ang="0">
                  <a:pos x="845" y="2940"/>
                </a:cxn>
                <a:cxn ang="0">
                  <a:pos x="761" y="2859"/>
                </a:cxn>
                <a:cxn ang="0">
                  <a:pos x="682" y="2767"/>
                </a:cxn>
                <a:cxn ang="0">
                  <a:pos x="595" y="2668"/>
                </a:cxn>
                <a:cxn ang="0">
                  <a:pos x="513" y="2498"/>
                </a:cxn>
                <a:cxn ang="0">
                  <a:pos x="381" y="2211"/>
                </a:cxn>
                <a:cxn ang="0">
                  <a:pos x="267" y="1880"/>
                </a:cxn>
                <a:cxn ang="0">
                  <a:pos x="174" y="1509"/>
                </a:cxn>
                <a:cxn ang="0">
                  <a:pos x="147" y="1383"/>
                </a:cxn>
                <a:cxn ang="0">
                  <a:pos x="82" y="968"/>
                </a:cxn>
                <a:cxn ang="0">
                  <a:pos x="42" y="526"/>
                </a:cxn>
                <a:cxn ang="0">
                  <a:pos x="28" y="62"/>
                </a:cxn>
                <a:cxn ang="0">
                  <a:pos x="0" y="0"/>
                </a:cxn>
                <a:cxn ang="0">
                  <a:pos x="2" y="219"/>
                </a:cxn>
                <a:cxn ang="0">
                  <a:pos x="25" y="676"/>
                </a:cxn>
                <a:cxn ang="0">
                  <a:pos x="73" y="1110"/>
                </a:cxn>
                <a:cxn ang="0">
                  <a:pos x="119" y="1389"/>
                </a:cxn>
                <a:cxn ang="0">
                  <a:pos x="208" y="1772"/>
                </a:cxn>
                <a:cxn ang="0">
                  <a:pos x="315" y="2117"/>
                </a:cxn>
                <a:cxn ang="0">
                  <a:pos x="440" y="2420"/>
                </a:cxn>
                <a:cxn ang="0">
                  <a:pos x="583" y="2674"/>
                </a:cxn>
                <a:cxn ang="0">
                  <a:pos x="662" y="2787"/>
                </a:cxn>
                <a:cxn ang="0">
                  <a:pos x="741" y="2879"/>
                </a:cxn>
                <a:cxn ang="0">
                  <a:pos x="825" y="2960"/>
                </a:cxn>
                <a:cxn ang="0">
                  <a:pos x="910" y="3023"/>
                </a:cxn>
                <a:cxn ang="0">
                  <a:pos x="974" y="3060"/>
                </a:cxn>
                <a:cxn ang="0">
                  <a:pos x="1062" y="3099"/>
                </a:cxn>
                <a:cxn ang="0">
                  <a:pos x="1129" y="3114"/>
                </a:cxn>
                <a:cxn ang="0">
                  <a:pos x="1222" y="3123"/>
                </a:cxn>
                <a:cxn ang="0">
                  <a:pos x="1319" y="3114"/>
                </a:cxn>
                <a:cxn ang="0">
                  <a:pos x="1389" y="3096"/>
                </a:cxn>
                <a:cxn ang="0">
                  <a:pos x="1485" y="3052"/>
                </a:cxn>
                <a:cxn ang="0">
                  <a:pos x="1552" y="3009"/>
                </a:cxn>
                <a:cxn ang="0">
                  <a:pos x="1645" y="2933"/>
                </a:cxn>
                <a:cxn ang="0">
                  <a:pos x="1736" y="2839"/>
                </a:cxn>
              </a:cxnLst>
              <a:rect l="0" t="0" r="r" b="b"/>
              <a:pathLst>
                <a:path w="1736" h="3123">
                  <a:moveTo>
                    <a:pt x="1736" y="2839"/>
                  </a:moveTo>
                  <a:lnTo>
                    <a:pt x="1716" y="2821"/>
                  </a:lnTo>
                  <a:lnTo>
                    <a:pt x="1685" y="2853"/>
                  </a:lnTo>
                  <a:lnTo>
                    <a:pt x="1656" y="2884"/>
                  </a:lnTo>
                  <a:lnTo>
                    <a:pt x="1625" y="2913"/>
                  </a:lnTo>
                  <a:lnTo>
                    <a:pt x="1594" y="2941"/>
                  </a:lnTo>
                  <a:lnTo>
                    <a:pt x="1564" y="2966"/>
                  </a:lnTo>
                  <a:lnTo>
                    <a:pt x="1532" y="2989"/>
                  </a:lnTo>
                  <a:lnTo>
                    <a:pt x="1543" y="3000"/>
                  </a:lnTo>
                  <a:lnTo>
                    <a:pt x="1536" y="2986"/>
                  </a:lnTo>
                  <a:lnTo>
                    <a:pt x="1505" y="3008"/>
                  </a:lnTo>
                  <a:lnTo>
                    <a:pt x="1474" y="3026"/>
                  </a:lnTo>
                  <a:lnTo>
                    <a:pt x="1442" y="3042"/>
                  </a:lnTo>
                  <a:lnTo>
                    <a:pt x="1411" y="3057"/>
                  </a:lnTo>
                  <a:lnTo>
                    <a:pt x="1378" y="3069"/>
                  </a:lnTo>
                  <a:lnTo>
                    <a:pt x="1346" y="3079"/>
                  </a:lnTo>
                  <a:lnTo>
                    <a:pt x="1313" y="3086"/>
                  </a:lnTo>
                  <a:lnTo>
                    <a:pt x="1319" y="3100"/>
                  </a:lnTo>
                  <a:lnTo>
                    <a:pt x="1319" y="3086"/>
                  </a:lnTo>
                  <a:lnTo>
                    <a:pt x="1287" y="3091"/>
                  </a:lnTo>
                  <a:lnTo>
                    <a:pt x="1254" y="3094"/>
                  </a:lnTo>
                  <a:lnTo>
                    <a:pt x="1222" y="3096"/>
                  </a:lnTo>
                  <a:lnTo>
                    <a:pt x="1191" y="3094"/>
                  </a:lnTo>
                  <a:lnTo>
                    <a:pt x="1160" y="3091"/>
                  </a:lnTo>
                  <a:lnTo>
                    <a:pt x="1129" y="3086"/>
                  </a:lnTo>
                  <a:lnTo>
                    <a:pt x="1129" y="3100"/>
                  </a:lnTo>
                  <a:lnTo>
                    <a:pt x="1135" y="3088"/>
                  </a:lnTo>
                  <a:lnTo>
                    <a:pt x="1104" y="3080"/>
                  </a:lnTo>
                  <a:lnTo>
                    <a:pt x="1073" y="3072"/>
                  </a:lnTo>
                  <a:lnTo>
                    <a:pt x="1043" y="3062"/>
                  </a:lnTo>
                  <a:lnTo>
                    <a:pt x="1014" y="3049"/>
                  </a:lnTo>
                  <a:lnTo>
                    <a:pt x="984" y="3034"/>
                  </a:lnTo>
                  <a:lnTo>
                    <a:pt x="955" y="3018"/>
                  </a:lnTo>
                  <a:lnTo>
                    <a:pt x="925" y="3000"/>
                  </a:lnTo>
                  <a:lnTo>
                    <a:pt x="919" y="3014"/>
                  </a:lnTo>
                  <a:lnTo>
                    <a:pt x="930" y="3003"/>
                  </a:lnTo>
                  <a:lnTo>
                    <a:pt x="901" y="2984"/>
                  </a:lnTo>
                  <a:lnTo>
                    <a:pt x="873" y="2963"/>
                  </a:lnTo>
                  <a:lnTo>
                    <a:pt x="845" y="2940"/>
                  </a:lnTo>
                  <a:lnTo>
                    <a:pt x="817" y="2915"/>
                  </a:lnTo>
                  <a:lnTo>
                    <a:pt x="789" y="2889"/>
                  </a:lnTo>
                  <a:lnTo>
                    <a:pt x="761" y="2859"/>
                  </a:lnTo>
                  <a:lnTo>
                    <a:pt x="735" y="2830"/>
                  </a:lnTo>
                  <a:lnTo>
                    <a:pt x="708" y="2799"/>
                  </a:lnTo>
                  <a:lnTo>
                    <a:pt x="682" y="2767"/>
                  </a:lnTo>
                  <a:lnTo>
                    <a:pt x="656" y="2731"/>
                  </a:lnTo>
                  <a:lnTo>
                    <a:pt x="606" y="2659"/>
                  </a:lnTo>
                  <a:lnTo>
                    <a:pt x="595" y="2668"/>
                  </a:lnTo>
                  <a:lnTo>
                    <a:pt x="609" y="2663"/>
                  </a:lnTo>
                  <a:lnTo>
                    <a:pt x="560" y="2583"/>
                  </a:lnTo>
                  <a:lnTo>
                    <a:pt x="513" y="2498"/>
                  </a:lnTo>
                  <a:lnTo>
                    <a:pt x="467" y="2409"/>
                  </a:lnTo>
                  <a:lnTo>
                    <a:pt x="423" y="2313"/>
                  </a:lnTo>
                  <a:lnTo>
                    <a:pt x="381" y="2211"/>
                  </a:lnTo>
                  <a:lnTo>
                    <a:pt x="341" y="2106"/>
                  </a:lnTo>
                  <a:lnTo>
                    <a:pt x="302" y="1995"/>
                  </a:lnTo>
                  <a:lnTo>
                    <a:pt x="267" y="1880"/>
                  </a:lnTo>
                  <a:lnTo>
                    <a:pt x="234" y="1761"/>
                  </a:lnTo>
                  <a:lnTo>
                    <a:pt x="202" y="1637"/>
                  </a:lnTo>
                  <a:lnTo>
                    <a:pt x="174" y="1509"/>
                  </a:lnTo>
                  <a:lnTo>
                    <a:pt x="146" y="1378"/>
                  </a:lnTo>
                  <a:lnTo>
                    <a:pt x="133" y="1383"/>
                  </a:lnTo>
                  <a:lnTo>
                    <a:pt x="147" y="1383"/>
                  </a:lnTo>
                  <a:lnTo>
                    <a:pt x="122" y="1249"/>
                  </a:lnTo>
                  <a:lnTo>
                    <a:pt x="101" y="1110"/>
                  </a:lnTo>
                  <a:lnTo>
                    <a:pt x="82" y="968"/>
                  </a:lnTo>
                  <a:lnTo>
                    <a:pt x="67" y="824"/>
                  </a:lnTo>
                  <a:lnTo>
                    <a:pt x="53" y="676"/>
                  </a:lnTo>
                  <a:lnTo>
                    <a:pt x="42" y="526"/>
                  </a:lnTo>
                  <a:lnTo>
                    <a:pt x="34" y="374"/>
                  </a:lnTo>
                  <a:lnTo>
                    <a:pt x="29" y="219"/>
                  </a:lnTo>
                  <a:lnTo>
                    <a:pt x="28" y="62"/>
                  </a:lnTo>
                  <a:lnTo>
                    <a:pt x="28" y="31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0" y="62"/>
                  </a:lnTo>
                  <a:lnTo>
                    <a:pt x="2" y="219"/>
                  </a:lnTo>
                  <a:lnTo>
                    <a:pt x="6" y="374"/>
                  </a:lnTo>
                  <a:lnTo>
                    <a:pt x="14" y="526"/>
                  </a:lnTo>
                  <a:lnTo>
                    <a:pt x="25" y="676"/>
                  </a:lnTo>
                  <a:lnTo>
                    <a:pt x="39" y="824"/>
                  </a:lnTo>
                  <a:lnTo>
                    <a:pt x="54" y="968"/>
                  </a:lnTo>
                  <a:lnTo>
                    <a:pt x="73" y="1110"/>
                  </a:lnTo>
                  <a:lnTo>
                    <a:pt x="95" y="1249"/>
                  </a:lnTo>
                  <a:lnTo>
                    <a:pt x="119" y="1383"/>
                  </a:lnTo>
                  <a:lnTo>
                    <a:pt x="119" y="1389"/>
                  </a:lnTo>
                  <a:lnTo>
                    <a:pt x="147" y="1520"/>
                  </a:lnTo>
                  <a:lnTo>
                    <a:pt x="175" y="1648"/>
                  </a:lnTo>
                  <a:lnTo>
                    <a:pt x="208" y="1772"/>
                  </a:lnTo>
                  <a:lnTo>
                    <a:pt x="240" y="1890"/>
                  </a:lnTo>
                  <a:lnTo>
                    <a:pt x="276" y="2006"/>
                  </a:lnTo>
                  <a:lnTo>
                    <a:pt x="315" y="2117"/>
                  </a:lnTo>
                  <a:lnTo>
                    <a:pt x="355" y="2222"/>
                  </a:lnTo>
                  <a:lnTo>
                    <a:pt x="397" y="2324"/>
                  </a:lnTo>
                  <a:lnTo>
                    <a:pt x="440" y="2420"/>
                  </a:lnTo>
                  <a:lnTo>
                    <a:pt x="487" y="2509"/>
                  </a:lnTo>
                  <a:lnTo>
                    <a:pt x="533" y="2594"/>
                  </a:lnTo>
                  <a:lnTo>
                    <a:pt x="583" y="2674"/>
                  </a:lnTo>
                  <a:lnTo>
                    <a:pt x="586" y="2679"/>
                  </a:lnTo>
                  <a:lnTo>
                    <a:pt x="636" y="2751"/>
                  </a:lnTo>
                  <a:lnTo>
                    <a:pt x="662" y="2787"/>
                  </a:lnTo>
                  <a:lnTo>
                    <a:pt x="688" y="2819"/>
                  </a:lnTo>
                  <a:lnTo>
                    <a:pt x="715" y="2850"/>
                  </a:lnTo>
                  <a:lnTo>
                    <a:pt x="741" y="2879"/>
                  </a:lnTo>
                  <a:lnTo>
                    <a:pt x="769" y="2909"/>
                  </a:lnTo>
                  <a:lnTo>
                    <a:pt x="797" y="2935"/>
                  </a:lnTo>
                  <a:lnTo>
                    <a:pt x="825" y="2960"/>
                  </a:lnTo>
                  <a:lnTo>
                    <a:pt x="853" y="2983"/>
                  </a:lnTo>
                  <a:lnTo>
                    <a:pt x="881" y="3004"/>
                  </a:lnTo>
                  <a:lnTo>
                    <a:pt x="910" y="3023"/>
                  </a:lnTo>
                  <a:lnTo>
                    <a:pt x="915" y="3026"/>
                  </a:lnTo>
                  <a:lnTo>
                    <a:pt x="944" y="3045"/>
                  </a:lnTo>
                  <a:lnTo>
                    <a:pt x="974" y="3060"/>
                  </a:lnTo>
                  <a:lnTo>
                    <a:pt x="1003" y="3075"/>
                  </a:lnTo>
                  <a:lnTo>
                    <a:pt x="1032" y="3088"/>
                  </a:lnTo>
                  <a:lnTo>
                    <a:pt x="1062" y="3099"/>
                  </a:lnTo>
                  <a:lnTo>
                    <a:pt x="1093" y="3106"/>
                  </a:lnTo>
                  <a:lnTo>
                    <a:pt x="1124" y="3114"/>
                  </a:lnTo>
                  <a:lnTo>
                    <a:pt x="1129" y="3114"/>
                  </a:lnTo>
                  <a:lnTo>
                    <a:pt x="1160" y="3119"/>
                  </a:lnTo>
                  <a:lnTo>
                    <a:pt x="1191" y="3122"/>
                  </a:lnTo>
                  <a:lnTo>
                    <a:pt x="1222" y="3123"/>
                  </a:lnTo>
                  <a:lnTo>
                    <a:pt x="1254" y="3122"/>
                  </a:lnTo>
                  <a:lnTo>
                    <a:pt x="1287" y="3119"/>
                  </a:lnTo>
                  <a:lnTo>
                    <a:pt x="1319" y="3114"/>
                  </a:lnTo>
                  <a:lnTo>
                    <a:pt x="1324" y="3112"/>
                  </a:lnTo>
                  <a:lnTo>
                    <a:pt x="1356" y="3105"/>
                  </a:lnTo>
                  <a:lnTo>
                    <a:pt x="1389" y="3096"/>
                  </a:lnTo>
                  <a:lnTo>
                    <a:pt x="1422" y="3083"/>
                  </a:lnTo>
                  <a:lnTo>
                    <a:pt x="1453" y="3068"/>
                  </a:lnTo>
                  <a:lnTo>
                    <a:pt x="1485" y="3052"/>
                  </a:lnTo>
                  <a:lnTo>
                    <a:pt x="1516" y="3034"/>
                  </a:lnTo>
                  <a:lnTo>
                    <a:pt x="1547" y="3012"/>
                  </a:lnTo>
                  <a:lnTo>
                    <a:pt x="1552" y="3009"/>
                  </a:lnTo>
                  <a:lnTo>
                    <a:pt x="1584" y="2986"/>
                  </a:lnTo>
                  <a:lnTo>
                    <a:pt x="1614" y="2961"/>
                  </a:lnTo>
                  <a:lnTo>
                    <a:pt x="1645" y="2933"/>
                  </a:lnTo>
                  <a:lnTo>
                    <a:pt x="1676" y="2904"/>
                  </a:lnTo>
                  <a:lnTo>
                    <a:pt x="1705" y="2873"/>
                  </a:lnTo>
                  <a:lnTo>
                    <a:pt x="1736" y="2839"/>
                  </a:lnTo>
                  <a:close/>
                </a:path>
              </a:pathLst>
            </a:custGeom>
            <a:solidFill>
              <a:srgbClr val="FF5050"/>
            </a:solidFill>
            <a:ln w="9525">
              <a:solidFill>
                <a:srgbClr val="FF5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19" name="Freeform 39"/>
            <p:cNvSpPr>
              <a:spLocks/>
            </p:cNvSpPr>
            <p:nvPr/>
          </p:nvSpPr>
          <p:spPr bwMode="auto">
            <a:xfrm>
              <a:off x="1467" y="887"/>
              <a:ext cx="905" cy="1303"/>
            </a:xfrm>
            <a:custGeom>
              <a:avLst/>
              <a:gdLst/>
              <a:ahLst/>
              <a:cxnLst>
                <a:cxn ang="0">
                  <a:pos x="1811" y="266"/>
                </a:cxn>
                <a:cxn ang="0">
                  <a:pos x="1746" y="204"/>
                </a:cxn>
                <a:cxn ang="0">
                  <a:pos x="1679" y="152"/>
                </a:cxn>
                <a:cxn ang="0">
                  <a:pos x="1642" y="125"/>
                </a:cxn>
                <a:cxn ang="0">
                  <a:pos x="1574" y="85"/>
                </a:cxn>
                <a:cxn ang="0">
                  <a:pos x="1505" y="51"/>
                </a:cxn>
                <a:cxn ang="0">
                  <a:pos x="1436" y="27"/>
                </a:cxn>
                <a:cxn ang="0">
                  <a:pos x="1364" y="11"/>
                </a:cxn>
                <a:cxn ang="0">
                  <a:pos x="1324" y="5"/>
                </a:cxn>
                <a:cxn ang="0">
                  <a:pos x="1253" y="0"/>
                </a:cxn>
                <a:cxn ang="0">
                  <a:pos x="1189" y="4"/>
                </a:cxn>
                <a:cxn ang="0">
                  <a:pos x="1125" y="14"/>
                </a:cxn>
                <a:cxn ang="0">
                  <a:pos x="1090" y="22"/>
                </a:cxn>
                <a:cxn ang="0">
                  <a:pos x="1028" y="41"/>
                </a:cxn>
                <a:cxn ang="0">
                  <a:pos x="938" y="81"/>
                </a:cxn>
                <a:cxn ang="0">
                  <a:pos x="874" y="119"/>
                </a:cxn>
                <a:cxn ang="0">
                  <a:pos x="761" y="204"/>
                </a:cxn>
                <a:cxn ang="0">
                  <a:pos x="653" y="311"/>
                </a:cxn>
                <a:cxn ang="0">
                  <a:pos x="550" y="439"/>
                </a:cxn>
                <a:cxn ang="0">
                  <a:pos x="499" y="514"/>
                </a:cxn>
                <a:cxn ang="0">
                  <a:pos x="406" y="669"/>
                </a:cxn>
                <a:cxn ang="0">
                  <a:pos x="322" y="841"/>
                </a:cxn>
                <a:cxn ang="0">
                  <a:pos x="246" y="1030"/>
                </a:cxn>
                <a:cxn ang="0">
                  <a:pos x="180" y="1232"/>
                </a:cxn>
                <a:cxn ang="0">
                  <a:pos x="122" y="1448"/>
                </a:cxn>
                <a:cxn ang="0">
                  <a:pos x="98" y="1567"/>
                </a:cxn>
                <a:cxn ang="0">
                  <a:pos x="56" y="1800"/>
                </a:cxn>
                <a:cxn ang="0">
                  <a:pos x="25" y="2043"/>
                </a:cxn>
                <a:cxn ang="0">
                  <a:pos x="6" y="2296"/>
                </a:cxn>
                <a:cxn ang="0">
                  <a:pos x="0" y="2556"/>
                </a:cxn>
                <a:cxn ang="0">
                  <a:pos x="28" y="2607"/>
                </a:cxn>
                <a:cxn ang="0">
                  <a:pos x="29" y="2425"/>
                </a:cxn>
                <a:cxn ang="0">
                  <a:pos x="42" y="2168"/>
                </a:cxn>
                <a:cxn ang="0">
                  <a:pos x="67" y="1920"/>
                </a:cxn>
                <a:cxn ang="0">
                  <a:pos x="104" y="1682"/>
                </a:cxn>
                <a:cxn ang="0">
                  <a:pos x="112" y="1567"/>
                </a:cxn>
                <a:cxn ang="0">
                  <a:pos x="149" y="1459"/>
                </a:cxn>
                <a:cxn ang="0">
                  <a:pos x="206" y="1243"/>
                </a:cxn>
                <a:cxn ang="0">
                  <a:pos x="273" y="1040"/>
                </a:cxn>
                <a:cxn ang="0">
                  <a:pos x="349" y="852"/>
                </a:cxn>
                <a:cxn ang="0">
                  <a:pos x="432" y="679"/>
                </a:cxn>
                <a:cxn ang="0">
                  <a:pos x="526" y="525"/>
                </a:cxn>
                <a:cxn ang="0">
                  <a:pos x="522" y="530"/>
                </a:cxn>
                <a:cxn ang="0">
                  <a:pos x="620" y="392"/>
                </a:cxn>
                <a:cxn ang="0">
                  <a:pos x="726" y="275"/>
                </a:cxn>
                <a:cxn ang="0">
                  <a:pos x="837" y="178"/>
                </a:cxn>
                <a:cxn ang="0">
                  <a:pos x="885" y="129"/>
                </a:cxn>
                <a:cxn ang="0">
                  <a:pos x="949" y="107"/>
                </a:cxn>
                <a:cxn ang="0">
                  <a:pos x="1039" y="67"/>
                </a:cxn>
                <a:cxn ang="0">
                  <a:pos x="1101" y="48"/>
                </a:cxn>
                <a:cxn ang="0">
                  <a:pos x="1125" y="28"/>
                </a:cxn>
                <a:cxn ang="0">
                  <a:pos x="1158" y="36"/>
                </a:cxn>
                <a:cxn ang="0">
                  <a:pos x="1220" y="30"/>
                </a:cxn>
                <a:cxn ang="0">
                  <a:pos x="1288" y="30"/>
                </a:cxn>
                <a:cxn ang="0">
                  <a:pos x="1360" y="38"/>
                </a:cxn>
                <a:cxn ang="0">
                  <a:pos x="1353" y="38"/>
                </a:cxn>
                <a:cxn ang="0">
                  <a:pos x="1425" y="53"/>
                </a:cxn>
                <a:cxn ang="0">
                  <a:pos x="1494" y="78"/>
                </a:cxn>
                <a:cxn ang="0">
                  <a:pos x="1563" y="112"/>
                </a:cxn>
                <a:cxn ang="0">
                  <a:pos x="1631" y="152"/>
                </a:cxn>
                <a:cxn ang="0">
                  <a:pos x="1626" y="149"/>
                </a:cxn>
                <a:cxn ang="0">
                  <a:pos x="1693" y="198"/>
                </a:cxn>
                <a:cxn ang="0">
                  <a:pos x="1758" y="254"/>
                </a:cxn>
              </a:cxnLst>
              <a:rect l="0" t="0" r="r" b="b"/>
              <a:pathLst>
                <a:path w="1811" h="2607">
                  <a:moveTo>
                    <a:pt x="1791" y="286"/>
                  </a:moveTo>
                  <a:lnTo>
                    <a:pt x="1811" y="266"/>
                  </a:lnTo>
                  <a:lnTo>
                    <a:pt x="1778" y="233"/>
                  </a:lnTo>
                  <a:lnTo>
                    <a:pt x="1746" y="204"/>
                  </a:lnTo>
                  <a:lnTo>
                    <a:pt x="1713" y="178"/>
                  </a:lnTo>
                  <a:lnTo>
                    <a:pt x="1679" y="152"/>
                  </a:lnTo>
                  <a:lnTo>
                    <a:pt x="1646" y="129"/>
                  </a:lnTo>
                  <a:lnTo>
                    <a:pt x="1642" y="125"/>
                  </a:lnTo>
                  <a:lnTo>
                    <a:pt x="1608" y="104"/>
                  </a:lnTo>
                  <a:lnTo>
                    <a:pt x="1574" y="85"/>
                  </a:lnTo>
                  <a:lnTo>
                    <a:pt x="1539" y="67"/>
                  </a:lnTo>
                  <a:lnTo>
                    <a:pt x="1505" y="51"/>
                  </a:lnTo>
                  <a:lnTo>
                    <a:pt x="1470" y="39"/>
                  </a:lnTo>
                  <a:lnTo>
                    <a:pt x="1436" y="27"/>
                  </a:lnTo>
                  <a:lnTo>
                    <a:pt x="1400" y="17"/>
                  </a:lnTo>
                  <a:lnTo>
                    <a:pt x="1364" y="11"/>
                  </a:lnTo>
                  <a:lnTo>
                    <a:pt x="1360" y="10"/>
                  </a:lnTo>
                  <a:lnTo>
                    <a:pt x="1324" y="5"/>
                  </a:lnTo>
                  <a:lnTo>
                    <a:pt x="1288" y="2"/>
                  </a:lnTo>
                  <a:lnTo>
                    <a:pt x="1253" y="0"/>
                  </a:lnTo>
                  <a:lnTo>
                    <a:pt x="1220" y="2"/>
                  </a:lnTo>
                  <a:lnTo>
                    <a:pt x="1189" y="4"/>
                  </a:lnTo>
                  <a:lnTo>
                    <a:pt x="1158" y="8"/>
                  </a:lnTo>
                  <a:lnTo>
                    <a:pt x="1125" y="14"/>
                  </a:lnTo>
                  <a:lnTo>
                    <a:pt x="1121" y="14"/>
                  </a:lnTo>
                  <a:lnTo>
                    <a:pt x="1090" y="22"/>
                  </a:lnTo>
                  <a:lnTo>
                    <a:pt x="1059" y="30"/>
                  </a:lnTo>
                  <a:lnTo>
                    <a:pt x="1028" y="41"/>
                  </a:lnTo>
                  <a:lnTo>
                    <a:pt x="998" y="53"/>
                  </a:lnTo>
                  <a:lnTo>
                    <a:pt x="938" y="81"/>
                  </a:lnTo>
                  <a:lnTo>
                    <a:pt x="879" y="116"/>
                  </a:lnTo>
                  <a:lnTo>
                    <a:pt x="874" y="119"/>
                  </a:lnTo>
                  <a:lnTo>
                    <a:pt x="817" y="158"/>
                  </a:lnTo>
                  <a:lnTo>
                    <a:pt x="761" y="204"/>
                  </a:lnTo>
                  <a:lnTo>
                    <a:pt x="705" y="255"/>
                  </a:lnTo>
                  <a:lnTo>
                    <a:pt x="653" y="311"/>
                  </a:lnTo>
                  <a:lnTo>
                    <a:pt x="600" y="372"/>
                  </a:lnTo>
                  <a:lnTo>
                    <a:pt x="550" y="439"/>
                  </a:lnTo>
                  <a:lnTo>
                    <a:pt x="502" y="510"/>
                  </a:lnTo>
                  <a:lnTo>
                    <a:pt x="499" y="514"/>
                  </a:lnTo>
                  <a:lnTo>
                    <a:pt x="451" y="590"/>
                  </a:lnTo>
                  <a:lnTo>
                    <a:pt x="406" y="669"/>
                  </a:lnTo>
                  <a:lnTo>
                    <a:pt x="364" y="753"/>
                  </a:lnTo>
                  <a:lnTo>
                    <a:pt x="322" y="841"/>
                  </a:lnTo>
                  <a:lnTo>
                    <a:pt x="284" y="934"/>
                  </a:lnTo>
                  <a:lnTo>
                    <a:pt x="246" y="1030"/>
                  </a:lnTo>
                  <a:lnTo>
                    <a:pt x="212" y="1130"/>
                  </a:lnTo>
                  <a:lnTo>
                    <a:pt x="180" y="1232"/>
                  </a:lnTo>
                  <a:lnTo>
                    <a:pt x="150" y="1338"/>
                  </a:lnTo>
                  <a:lnTo>
                    <a:pt x="122" y="1448"/>
                  </a:lnTo>
                  <a:lnTo>
                    <a:pt x="98" y="1560"/>
                  </a:lnTo>
                  <a:lnTo>
                    <a:pt x="98" y="1567"/>
                  </a:lnTo>
                  <a:lnTo>
                    <a:pt x="76" y="1682"/>
                  </a:lnTo>
                  <a:lnTo>
                    <a:pt x="56" y="1800"/>
                  </a:lnTo>
                  <a:lnTo>
                    <a:pt x="39" y="1920"/>
                  </a:lnTo>
                  <a:lnTo>
                    <a:pt x="25" y="2043"/>
                  </a:lnTo>
                  <a:lnTo>
                    <a:pt x="14" y="2168"/>
                  </a:lnTo>
                  <a:lnTo>
                    <a:pt x="6" y="2296"/>
                  </a:lnTo>
                  <a:lnTo>
                    <a:pt x="2" y="2425"/>
                  </a:lnTo>
                  <a:lnTo>
                    <a:pt x="0" y="2556"/>
                  </a:lnTo>
                  <a:lnTo>
                    <a:pt x="0" y="2607"/>
                  </a:lnTo>
                  <a:lnTo>
                    <a:pt x="28" y="2607"/>
                  </a:lnTo>
                  <a:lnTo>
                    <a:pt x="28" y="2556"/>
                  </a:lnTo>
                  <a:lnTo>
                    <a:pt x="29" y="2425"/>
                  </a:lnTo>
                  <a:lnTo>
                    <a:pt x="34" y="2296"/>
                  </a:lnTo>
                  <a:lnTo>
                    <a:pt x="42" y="2168"/>
                  </a:lnTo>
                  <a:lnTo>
                    <a:pt x="53" y="2043"/>
                  </a:lnTo>
                  <a:lnTo>
                    <a:pt x="67" y="1920"/>
                  </a:lnTo>
                  <a:lnTo>
                    <a:pt x="84" y="1800"/>
                  </a:lnTo>
                  <a:lnTo>
                    <a:pt x="104" y="1682"/>
                  </a:lnTo>
                  <a:lnTo>
                    <a:pt x="126" y="1567"/>
                  </a:lnTo>
                  <a:lnTo>
                    <a:pt x="112" y="1567"/>
                  </a:lnTo>
                  <a:lnTo>
                    <a:pt x="124" y="1571"/>
                  </a:lnTo>
                  <a:lnTo>
                    <a:pt x="149" y="1459"/>
                  </a:lnTo>
                  <a:lnTo>
                    <a:pt x="177" y="1349"/>
                  </a:lnTo>
                  <a:lnTo>
                    <a:pt x="206" y="1243"/>
                  </a:lnTo>
                  <a:lnTo>
                    <a:pt x="239" y="1141"/>
                  </a:lnTo>
                  <a:lnTo>
                    <a:pt x="273" y="1040"/>
                  </a:lnTo>
                  <a:lnTo>
                    <a:pt x="310" y="945"/>
                  </a:lnTo>
                  <a:lnTo>
                    <a:pt x="349" y="852"/>
                  </a:lnTo>
                  <a:lnTo>
                    <a:pt x="391" y="764"/>
                  </a:lnTo>
                  <a:lnTo>
                    <a:pt x="432" y="679"/>
                  </a:lnTo>
                  <a:lnTo>
                    <a:pt x="477" y="601"/>
                  </a:lnTo>
                  <a:lnTo>
                    <a:pt x="526" y="525"/>
                  </a:lnTo>
                  <a:lnTo>
                    <a:pt x="512" y="519"/>
                  </a:lnTo>
                  <a:lnTo>
                    <a:pt x="522" y="530"/>
                  </a:lnTo>
                  <a:lnTo>
                    <a:pt x="570" y="459"/>
                  </a:lnTo>
                  <a:lnTo>
                    <a:pt x="620" y="392"/>
                  </a:lnTo>
                  <a:lnTo>
                    <a:pt x="673" y="331"/>
                  </a:lnTo>
                  <a:lnTo>
                    <a:pt x="726" y="275"/>
                  </a:lnTo>
                  <a:lnTo>
                    <a:pt x="781" y="224"/>
                  </a:lnTo>
                  <a:lnTo>
                    <a:pt x="837" y="178"/>
                  </a:lnTo>
                  <a:lnTo>
                    <a:pt x="894" y="139"/>
                  </a:lnTo>
                  <a:lnTo>
                    <a:pt x="885" y="129"/>
                  </a:lnTo>
                  <a:lnTo>
                    <a:pt x="890" y="142"/>
                  </a:lnTo>
                  <a:lnTo>
                    <a:pt x="949" y="107"/>
                  </a:lnTo>
                  <a:lnTo>
                    <a:pt x="1009" y="79"/>
                  </a:lnTo>
                  <a:lnTo>
                    <a:pt x="1039" y="67"/>
                  </a:lnTo>
                  <a:lnTo>
                    <a:pt x="1070" y="56"/>
                  </a:lnTo>
                  <a:lnTo>
                    <a:pt x="1101" y="48"/>
                  </a:lnTo>
                  <a:lnTo>
                    <a:pt x="1132" y="41"/>
                  </a:lnTo>
                  <a:lnTo>
                    <a:pt x="1125" y="28"/>
                  </a:lnTo>
                  <a:lnTo>
                    <a:pt x="1125" y="42"/>
                  </a:lnTo>
                  <a:lnTo>
                    <a:pt x="1158" y="36"/>
                  </a:lnTo>
                  <a:lnTo>
                    <a:pt x="1189" y="31"/>
                  </a:lnTo>
                  <a:lnTo>
                    <a:pt x="1220" y="30"/>
                  </a:lnTo>
                  <a:lnTo>
                    <a:pt x="1253" y="28"/>
                  </a:lnTo>
                  <a:lnTo>
                    <a:pt x="1288" y="30"/>
                  </a:lnTo>
                  <a:lnTo>
                    <a:pt x="1324" y="33"/>
                  </a:lnTo>
                  <a:lnTo>
                    <a:pt x="1360" y="38"/>
                  </a:lnTo>
                  <a:lnTo>
                    <a:pt x="1360" y="24"/>
                  </a:lnTo>
                  <a:lnTo>
                    <a:pt x="1353" y="38"/>
                  </a:lnTo>
                  <a:lnTo>
                    <a:pt x="1389" y="44"/>
                  </a:lnTo>
                  <a:lnTo>
                    <a:pt x="1425" y="53"/>
                  </a:lnTo>
                  <a:lnTo>
                    <a:pt x="1459" y="65"/>
                  </a:lnTo>
                  <a:lnTo>
                    <a:pt x="1494" y="78"/>
                  </a:lnTo>
                  <a:lnTo>
                    <a:pt x="1529" y="93"/>
                  </a:lnTo>
                  <a:lnTo>
                    <a:pt x="1563" y="112"/>
                  </a:lnTo>
                  <a:lnTo>
                    <a:pt x="1597" y="130"/>
                  </a:lnTo>
                  <a:lnTo>
                    <a:pt x="1631" y="152"/>
                  </a:lnTo>
                  <a:lnTo>
                    <a:pt x="1636" y="139"/>
                  </a:lnTo>
                  <a:lnTo>
                    <a:pt x="1626" y="149"/>
                  </a:lnTo>
                  <a:lnTo>
                    <a:pt x="1659" y="172"/>
                  </a:lnTo>
                  <a:lnTo>
                    <a:pt x="1693" y="198"/>
                  </a:lnTo>
                  <a:lnTo>
                    <a:pt x="1725" y="224"/>
                  </a:lnTo>
                  <a:lnTo>
                    <a:pt x="1758" y="254"/>
                  </a:lnTo>
                  <a:lnTo>
                    <a:pt x="1791" y="286"/>
                  </a:lnTo>
                  <a:close/>
                </a:path>
              </a:pathLst>
            </a:custGeom>
            <a:solidFill>
              <a:srgbClr val="FF5050"/>
            </a:solidFill>
            <a:ln w="9525">
              <a:solidFill>
                <a:srgbClr val="FF505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42"/>
            <p:cNvGrpSpPr>
              <a:grpSpLocks/>
            </p:cNvGrpSpPr>
            <p:nvPr/>
          </p:nvGrpSpPr>
          <p:grpSpPr bwMode="auto">
            <a:xfrm>
              <a:off x="1438" y="2116"/>
              <a:ext cx="72" cy="222"/>
              <a:chOff x="1438" y="2116"/>
              <a:chExt cx="72" cy="222"/>
            </a:xfrm>
          </p:grpSpPr>
          <p:sp>
            <p:nvSpPr>
              <p:cNvPr id="71720" name="Rectangle 40"/>
              <p:cNvSpPr>
                <a:spLocks noChangeArrowheads="1"/>
              </p:cNvSpPr>
              <p:nvPr/>
            </p:nvSpPr>
            <p:spPr bwMode="auto">
              <a:xfrm>
                <a:off x="1467" y="2185"/>
                <a:ext cx="14" cy="153"/>
              </a:xfrm>
              <a:prstGeom prst="rect">
                <a:avLst/>
              </a:prstGeom>
              <a:solidFill>
                <a:srgbClr val="FF5050"/>
              </a:solidFill>
              <a:ln w="19050">
                <a:solidFill>
                  <a:srgbClr val="FF505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21" name="Freeform 41"/>
              <p:cNvSpPr>
                <a:spLocks/>
              </p:cNvSpPr>
              <p:nvPr/>
            </p:nvSpPr>
            <p:spPr bwMode="auto">
              <a:xfrm>
                <a:off x="1438" y="2116"/>
                <a:ext cx="72" cy="71"/>
              </a:xfrm>
              <a:custGeom>
                <a:avLst/>
                <a:gdLst/>
                <a:ahLst/>
                <a:cxnLst>
                  <a:cxn ang="0">
                    <a:pos x="144" y="142"/>
                  </a:cxn>
                  <a:cxn ang="0">
                    <a:pos x="71" y="0"/>
                  </a:cxn>
                  <a:cxn ang="0">
                    <a:pos x="0" y="142"/>
                  </a:cxn>
                  <a:cxn ang="0">
                    <a:pos x="144" y="142"/>
                  </a:cxn>
                </a:cxnLst>
                <a:rect l="0" t="0" r="r" b="b"/>
                <a:pathLst>
                  <a:path w="144" h="142">
                    <a:moveTo>
                      <a:pt x="144" y="142"/>
                    </a:moveTo>
                    <a:lnTo>
                      <a:pt x="71" y="0"/>
                    </a:lnTo>
                    <a:lnTo>
                      <a:pt x="0" y="142"/>
                    </a:lnTo>
                    <a:lnTo>
                      <a:pt x="144" y="142"/>
                    </a:lnTo>
                    <a:close/>
                  </a:path>
                </a:pathLst>
              </a:custGeom>
              <a:solidFill>
                <a:srgbClr val="FF5050"/>
              </a:solidFill>
              <a:ln w="19050" cmpd="sng">
                <a:solidFill>
                  <a:srgbClr val="FF5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23" name="Rectangle 43"/>
            <p:cNvSpPr>
              <a:spLocks noChangeArrowheads="1"/>
            </p:cNvSpPr>
            <p:nvPr/>
          </p:nvSpPr>
          <p:spPr bwMode="auto">
            <a:xfrm>
              <a:off x="2360" y="3289"/>
              <a:ext cx="14" cy="148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24" name="Rectangle 44"/>
            <p:cNvSpPr>
              <a:spLocks noChangeArrowheads="1"/>
            </p:cNvSpPr>
            <p:nvPr/>
          </p:nvSpPr>
          <p:spPr bwMode="auto">
            <a:xfrm>
              <a:off x="2360" y="2782"/>
              <a:ext cx="14" cy="185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25" name="Rectangle 45"/>
            <p:cNvSpPr>
              <a:spLocks noChangeArrowheads="1"/>
            </p:cNvSpPr>
            <p:nvPr/>
          </p:nvSpPr>
          <p:spPr bwMode="auto">
            <a:xfrm>
              <a:off x="2360" y="2042"/>
              <a:ext cx="14" cy="185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26" name="Rectangle 46"/>
            <p:cNvSpPr>
              <a:spLocks noChangeArrowheads="1"/>
            </p:cNvSpPr>
            <p:nvPr/>
          </p:nvSpPr>
          <p:spPr bwMode="auto">
            <a:xfrm>
              <a:off x="2360" y="1301"/>
              <a:ext cx="14" cy="185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27" name="Rectangle 47"/>
            <p:cNvSpPr>
              <a:spLocks noChangeArrowheads="1"/>
            </p:cNvSpPr>
            <p:nvPr/>
          </p:nvSpPr>
          <p:spPr bwMode="auto">
            <a:xfrm>
              <a:off x="2360" y="820"/>
              <a:ext cx="14" cy="259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28" name="Rectangle 48"/>
            <p:cNvSpPr>
              <a:spLocks noChangeArrowheads="1"/>
            </p:cNvSpPr>
            <p:nvPr/>
          </p:nvSpPr>
          <p:spPr bwMode="auto">
            <a:xfrm>
              <a:off x="1660" y="1486"/>
              <a:ext cx="1415" cy="18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29" name="Rectangle 49"/>
            <p:cNvSpPr>
              <a:spLocks noChangeArrowheads="1"/>
            </p:cNvSpPr>
            <p:nvPr/>
          </p:nvSpPr>
          <p:spPr bwMode="auto">
            <a:xfrm>
              <a:off x="1848" y="1520"/>
              <a:ext cx="104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“Sample” Input  Signal</a:t>
              </a:r>
              <a:endParaRPr lang="en-US"/>
            </a:p>
          </p:txBody>
        </p:sp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2330" y="1708"/>
              <a:ext cx="73" cy="111"/>
              <a:chOff x="2330" y="1708"/>
              <a:chExt cx="73" cy="111"/>
            </a:xfrm>
          </p:grpSpPr>
          <p:sp>
            <p:nvSpPr>
              <p:cNvPr id="71730" name="Rectangle 50"/>
              <p:cNvSpPr>
                <a:spLocks noChangeArrowheads="1"/>
              </p:cNvSpPr>
              <p:nvPr/>
            </p:nvSpPr>
            <p:spPr bwMode="auto">
              <a:xfrm>
                <a:off x="2360" y="1708"/>
                <a:ext cx="14" cy="4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rgbClr val="FF505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31" name="Freeform 51"/>
              <p:cNvSpPr>
                <a:spLocks/>
              </p:cNvSpPr>
              <p:nvPr/>
            </p:nvSpPr>
            <p:spPr bwMode="auto">
              <a:xfrm>
                <a:off x="2330" y="1749"/>
                <a:ext cx="73" cy="7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3" y="142"/>
                  </a:cxn>
                  <a:cxn ang="0">
                    <a:pos x="144" y="0"/>
                  </a:cxn>
                  <a:cxn ang="0">
                    <a:pos x="0" y="0"/>
                  </a:cxn>
                </a:cxnLst>
                <a:rect l="0" t="0" r="r" b="b"/>
                <a:pathLst>
                  <a:path w="144" h="142">
                    <a:moveTo>
                      <a:pt x="0" y="0"/>
                    </a:moveTo>
                    <a:lnTo>
                      <a:pt x="73" y="142"/>
                    </a:lnTo>
                    <a:lnTo>
                      <a:pt x="14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rgbClr val="FF5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33" name="Rectangle 53"/>
            <p:cNvSpPr>
              <a:spLocks noChangeArrowheads="1"/>
            </p:cNvSpPr>
            <p:nvPr/>
          </p:nvSpPr>
          <p:spPr bwMode="auto">
            <a:xfrm>
              <a:off x="2360" y="1671"/>
              <a:ext cx="14" cy="186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34" name="Rectangle 54"/>
            <p:cNvSpPr>
              <a:spLocks noChangeArrowheads="1"/>
            </p:cNvSpPr>
            <p:nvPr/>
          </p:nvSpPr>
          <p:spPr bwMode="auto">
            <a:xfrm>
              <a:off x="1809" y="2227"/>
              <a:ext cx="1117" cy="188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35" name="Rectangle 55"/>
            <p:cNvSpPr>
              <a:spLocks noChangeArrowheads="1"/>
            </p:cNvSpPr>
            <p:nvPr/>
          </p:nvSpPr>
          <p:spPr bwMode="auto">
            <a:xfrm>
              <a:off x="1903" y="2261"/>
              <a:ext cx="930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“Hold” Input  Signal</a:t>
              </a:r>
              <a:endParaRPr lang="en-US"/>
            </a:p>
          </p:txBody>
        </p:sp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2330" y="2449"/>
              <a:ext cx="73" cy="111"/>
              <a:chOff x="2330" y="2449"/>
              <a:chExt cx="73" cy="111"/>
            </a:xfrm>
          </p:grpSpPr>
          <p:sp>
            <p:nvSpPr>
              <p:cNvPr id="71736" name="Rectangle 56"/>
              <p:cNvSpPr>
                <a:spLocks noChangeArrowheads="1"/>
              </p:cNvSpPr>
              <p:nvPr/>
            </p:nvSpPr>
            <p:spPr bwMode="auto">
              <a:xfrm>
                <a:off x="2360" y="2449"/>
                <a:ext cx="14" cy="4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rgbClr val="FF505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37" name="Freeform 57"/>
              <p:cNvSpPr>
                <a:spLocks/>
              </p:cNvSpPr>
              <p:nvPr/>
            </p:nvSpPr>
            <p:spPr bwMode="auto">
              <a:xfrm>
                <a:off x="2330" y="2489"/>
                <a:ext cx="73" cy="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3" y="142"/>
                  </a:cxn>
                  <a:cxn ang="0">
                    <a:pos x="144" y="0"/>
                  </a:cxn>
                  <a:cxn ang="0">
                    <a:pos x="0" y="0"/>
                  </a:cxn>
                </a:cxnLst>
                <a:rect l="0" t="0" r="r" b="b"/>
                <a:pathLst>
                  <a:path w="144" h="142">
                    <a:moveTo>
                      <a:pt x="0" y="0"/>
                    </a:moveTo>
                    <a:lnTo>
                      <a:pt x="73" y="142"/>
                    </a:lnTo>
                    <a:lnTo>
                      <a:pt x="14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050"/>
              </a:solidFill>
              <a:ln w="9525">
                <a:solidFill>
                  <a:srgbClr val="FF505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39" name="Rectangle 59"/>
            <p:cNvSpPr>
              <a:spLocks noChangeArrowheads="1"/>
            </p:cNvSpPr>
            <p:nvPr/>
          </p:nvSpPr>
          <p:spPr bwMode="auto">
            <a:xfrm>
              <a:off x="2360" y="2412"/>
              <a:ext cx="14" cy="185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rgbClr val="FF505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1" name="Rectangle 61"/>
            <p:cNvSpPr>
              <a:spLocks noChangeArrowheads="1"/>
            </p:cNvSpPr>
            <p:nvPr/>
          </p:nvSpPr>
          <p:spPr bwMode="auto">
            <a:xfrm>
              <a:off x="3185" y="1190"/>
              <a:ext cx="894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2" name="Rectangle 62"/>
            <p:cNvSpPr>
              <a:spLocks noChangeArrowheads="1"/>
            </p:cNvSpPr>
            <p:nvPr/>
          </p:nvSpPr>
          <p:spPr bwMode="auto">
            <a:xfrm>
              <a:off x="3230" y="1220"/>
              <a:ext cx="75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These stages merge</a:t>
              </a:r>
              <a:endParaRPr lang="en-US"/>
            </a:p>
          </p:txBody>
        </p:sp>
        <p:sp>
          <p:nvSpPr>
            <p:cNvPr id="71743" name="Rectangle 63"/>
            <p:cNvSpPr>
              <a:spLocks noChangeArrowheads="1"/>
            </p:cNvSpPr>
            <p:nvPr/>
          </p:nvSpPr>
          <p:spPr bwMode="auto">
            <a:xfrm>
              <a:off x="3230" y="1339"/>
              <a:ext cx="8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if </a:t>
              </a:r>
              <a:endParaRPr lang="en-US"/>
            </a:p>
          </p:txBody>
        </p:sp>
        <p:sp>
          <p:nvSpPr>
            <p:cNvPr id="71744" name="Rectangle 64"/>
            <p:cNvSpPr>
              <a:spLocks noChangeArrowheads="1"/>
            </p:cNvSpPr>
            <p:nvPr/>
          </p:nvSpPr>
          <p:spPr bwMode="auto">
            <a:xfrm>
              <a:off x="3316" y="1339"/>
              <a:ext cx="46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multiplexer </a:t>
              </a:r>
              <a:endParaRPr lang="en-US"/>
            </a:p>
          </p:txBody>
        </p:sp>
        <p:sp>
          <p:nvSpPr>
            <p:cNvPr id="71745" name="Rectangle 65"/>
            <p:cNvSpPr>
              <a:spLocks noChangeArrowheads="1"/>
            </p:cNvSpPr>
            <p:nvPr/>
          </p:nvSpPr>
          <p:spPr bwMode="auto">
            <a:xfrm>
              <a:off x="3801" y="1339"/>
              <a:ext cx="224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forms</a:t>
              </a:r>
              <a:endParaRPr lang="en-US"/>
            </a:p>
          </p:txBody>
        </p:sp>
        <p:sp>
          <p:nvSpPr>
            <p:cNvPr id="71746" name="Rectangle 66"/>
            <p:cNvSpPr>
              <a:spLocks noChangeArrowheads="1"/>
            </p:cNvSpPr>
            <p:nvPr/>
          </p:nvSpPr>
          <p:spPr bwMode="auto">
            <a:xfrm>
              <a:off x="3230" y="1458"/>
              <a:ext cx="499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part of  S&amp;H</a:t>
              </a:r>
              <a:endParaRPr lang="en-US"/>
            </a:p>
          </p:txBody>
        </p:sp>
        <p:sp>
          <p:nvSpPr>
            <p:cNvPr id="71747" name="AutoShape 67"/>
            <p:cNvSpPr>
              <a:spLocks/>
            </p:cNvSpPr>
            <p:nvPr/>
          </p:nvSpPr>
          <p:spPr bwMode="auto">
            <a:xfrm>
              <a:off x="3107" y="1071"/>
              <a:ext cx="45" cy="635"/>
            </a:xfrm>
            <a:prstGeom prst="rightBrace">
              <a:avLst>
                <a:gd name="adj1" fmla="val 117593"/>
                <a:gd name="adj2" fmla="val 50000"/>
              </a:avLst>
            </a:prstGeom>
            <a:noFill/>
            <a:ln w="28575">
              <a:solidFill>
                <a:srgbClr val="FF5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238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dsPIC33FJ256GP710A ADC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2 SAR ADCs: ADC1, and ADC2</a:t>
            </a:r>
          </a:p>
          <a:p>
            <a:r>
              <a:rPr lang="en-US" dirty="0" smtClean="0"/>
              <a:t>Each can be configure for 12 or 10 bit operations</a:t>
            </a:r>
          </a:p>
          <a:p>
            <a:r>
              <a:rPr lang="en-US" dirty="0" smtClean="0"/>
              <a:t>Up to 32 analog input pins</a:t>
            </a:r>
          </a:p>
          <a:p>
            <a:r>
              <a:rPr lang="en-US" dirty="0" smtClean="0"/>
              <a:t>The chip is capable of sampling 1.1 million times a second in 10 bit mode, 500 thousand times a second for 12 bit mode</a:t>
            </a:r>
          </a:p>
          <a:p>
            <a:pPr lvl="1"/>
            <a:r>
              <a:rPr lang="en-US" dirty="0" smtClean="0"/>
              <a:t>Engineering tradeoff resolution for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dsPIC33FJ256GP710A ADC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unipolar differential sample and hold amplifiers</a:t>
            </a:r>
          </a:p>
          <a:p>
            <a:r>
              <a:rPr lang="en-US" dirty="0" smtClean="0"/>
              <a:t>External voltage reference input pins</a:t>
            </a:r>
          </a:p>
          <a:p>
            <a:r>
              <a:rPr lang="en-US" dirty="0" smtClean="0"/>
              <a:t>Simultaneous sampling of up to four input pins</a:t>
            </a:r>
          </a:p>
          <a:p>
            <a:r>
              <a:rPr lang="en-US" dirty="0" smtClean="0"/>
              <a:t>Auto scan mode </a:t>
            </a:r>
          </a:p>
          <a:p>
            <a:r>
              <a:rPr lang="en-US" dirty="0" smtClean="0"/>
              <a:t>Selectable trigger sources </a:t>
            </a:r>
          </a:p>
          <a:p>
            <a:r>
              <a:rPr lang="en-US" dirty="0" smtClean="0"/>
              <a:t>DMA</a:t>
            </a:r>
          </a:p>
        </p:txBody>
      </p:sp>
    </p:spTree>
    <p:extLst>
      <p:ext uri="{BB962C8B-B14F-4D97-AF65-F5344CB8AC3E}">
        <p14:creationId xmlns:p14="http://schemas.microsoft.com/office/powerpoint/2010/main" val="370227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172200" y="152400"/>
            <a:ext cx="2971800" cy="6553200"/>
          </a:xfrm>
        </p:spPr>
        <p:txBody>
          <a:bodyPr/>
          <a:lstStyle/>
          <a:p>
            <a:r>
              <a:rPr lang="en-US" dirty="0" smtClean="0"/>
              <a:t>12 bit mode only uses S/H Channel 0 </a:t>
            </a:r>
          </a:p>
          <a:p>
            <a:r>
              <a:rPr lang="en-US" dirty="0" smtClean="0"/>
              <a:t>This is a model of ADC1 it can use all 32 inputs.</a:t>
            </a:r>
          </a:p>
          <a:p>
            <a:r>
              <a:rPr lang="en-US" dirty="0" smtClean="0"/>
              <a:t>ADC2 is not shown it can use the first 16 analog inputs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894"/>
            <a:ext cx="5562600" cy="683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2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Vs Single Ended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325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the signal you want to read is referenced to a common ground then single ended is possible</a:t>
            </a:r>
            <a:endParaRPr lang="en-US" dirty="0"/>
          </a:p>
        </p:txBody>
      </p:sp>
      <p:pic>
        <p:nvPicPr>
          <p:cNvPr id="152578" name="Picture 2" descr="http://www.mitt-eget.com/saab/images/se_vs_balanc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6671889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1673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Sampling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4724400"/>
            <a:ext cx="8229600" cy="1401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Up to 4 channels can be sampled simultaneously</a:t>
            </a:r>
          </a:p>
          <a:p>
            <a:r>
              <a:rPr lang="en-US" dirty="0" smtClean="0"/>
              <a:t>Simultaneous sampling can be important in control and power calculations.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399" y="1066800"/>
            <a:ext cx="710350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48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SFRs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ADxCON1 – ADxCON4 (various control #4 allocates DMA memory)</a:t>
            </a:r>
          </a:p>
          <a:p>
            <a:r>
              <a:rPr lang="en-US" dirty="0"/>
              <a:t>ADxCHS123: </a:t>
            </a:r>
            <a:r>
              <a:rPr lang="en-US" dirty="0" err="1"/>
              <a:t>ADCx</a:t>
            </a:r>
            <a:r>
              <a:rPr lang="en-US" dirty="0"/>
              <a:t> Input Channel 1, 2, 3 Select Register</a:t>
            </a:r>
          </a:p>
          <a:p>
            <a:r>
              <a:rPr lang="en-US" dirty="0" smtClean="0"/>
              <a:t>ADxCHS0</a:t>
            </a:r>
            <a:r>
              <a:rPr lang="en-US" dirty="0"/>
              <a:t>: </a:t>
            </a:r>
            <a:r>
              <a:rPr lang="en-US" dirty="0" err="1"/>
              <a:t>ADCx</a:t>
            </a:r>
            <a:r>
              <a:rPr lang="en-US" dirty="0"/>
              <a:t> Input Channel 0 Select Register</a:t>
            </a:r>
          </a:p>
          <a:p>
            <a:r>
              <a:rPr lang="en-US" dirty="0" smtClean="0"/>
              <a:t>AD1CSSH</a:t>
            </a:r>
            <a:r>
              <a:rPr lang="en-US" dirty="0"/>
              <a:t>: ADC1 Input Scan Select Register High</a:t>
            </a:r>
          </a:p>
          <a:p>
            <a:r>
              <a:rPr lang="en-US" dirty="0" err="1" smtClean="0"/>
              <a:t>ADxCSSL</a:t>
            </a:r>
            <a:r>
              <a:rPr lang="en-US" dirty="0"/>
              <a:t>: </a:t>
            </a:r>
            <a:r>
              <a:rPr lang="en-US" dirty="0" err="1"/>
              <a:t>ADCx</a:t>
            </a:r>
            <a:r>
              <a:rPr lang="en-US" dirty="0"/>
              <a:t> Input Scan Select Register Low</a:t>
            </a:r>
          </a:p>
          <a:p>
            <a:r>
              <a:rPr lang="en-US" dirty="0" smtClean="0"/>
              <a:t>AD1PCFGH</a:t>
            </a:r>
            <a:r>
              <a:rPr lang="en-US" dirty="0"/>
              <a:t>: ADC1 Port Configuration Register High</a:t>
            </a:r>
          </a:p>
          <a:p>
            <a:r>
              <a:rPr lang="en-US" dirty="0" err="1" smtClean="0"/>
              <a:t>ADxPCFGL</a:t>
            </a:r>
            <a:r>
              <a:rPr lang="en-US" dirty="0"/>
              <a:t>: </a:t>
            </a:r>
            <a:r>
              <a:rPr lang="en-US" dirty="0" err="1"/>
              <a:t>ADCx</a:t>
            </a:r>
            <a:r>
              <a:rPr lang="en-US" dirty="0"/>
              <a:t> Port Configuration Register Low</a:t>
            </a:r>
          </a:p>
        </p:txBody>
      </p:sp>
    </p:spTree>
    <p:extLst>
      <p:ext uri="{BB962C8B-B14F-4D97-AF65-F5344CB8AC3E}">
        <p14:creationId xmlns:p14="http://schemas.microsoft.com/office/powerpoint/2010/main" val="191689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 of Sample and Conversion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438400"/>
            <a:ext cx="86106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303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Sampling Initiation and Ending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6172200" cy="28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6" y="4115221"/>
            <a:ext cx="70389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1" y="5486400"/>
            <a:ext cx="69151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325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06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Conversion Time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6324600" cy="2889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99" y="3829050"/>
            <a:ext cx="70104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11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4" name="Rectangle 103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700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303" name="Object 103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68313" y="1916113"/>
          <a:ext cx="4700587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r:id="rId15" imgW="5818320" imgH="1976400" progId="">
                  <p:embed/>
                </p:oleObj>
              </mc:Choice>
              <mc:Fallback>
                <p:oleObj r:id="rId15" imgW="5818320" imgH="1976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916113"/>
                        <a:ext cx="4700587" cy="160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5" name="Rectangle 103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9388" y="260350"/>
            <a:ext cx="1871662" cy="730250"/>
          </a:xfrm>
          <a:prstGeom prst="rect">
            <a:avLst/>
          </a:prstGeom>
          <a:noFill/>
          <a:ln w="28575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000"/>
              <a:t>The Sample and Hold Circuit </a:t>
            </a:r>
          </a:p>
        </p:txBody>
      </p:sp>
      <p:sp>
        <p:nvSpPr>
          <p:cNvPr id="55306" name="Text Box 103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3213" y="8572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307" name="Text Box 103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68538" y="260350"/>
            <a:ext cx="6264275" cy="1568450"/>
          </a:xfrm>
          <a:prstGeom prst="rect">
            <a:avLst/>
          </a:prstGeom>
          <a:solidFill>
            <a:srgbClr val="FFFF99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1600"/>
              <a:t>Because most ADCs work better converting a stationary voltage, a Sample and Hold circuit is commonly used. In this type of circuit a capacitor is charged from a source which inevitably has some resistance. Further resistance comes from internal resistance of the solid-state switch used in the S&amp;H, and/or in the multiplexer. Therefore the capacitor takes finite time to charge, with a charging characteristic as shown.</a:t>
            </a:r>
            <a:endParaRPr lang="en-US" sz="1600"/>
          </a:p>
        </p:txBody>
      </p:sp>
      <p:sp>
        <p:nvSpPr>
          <p:cNvPr id="55309" name="Rectangle 103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0" y="2128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308" name="Object 103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284663" y="3573463"/>
          <a:ext cx="3995737" cy="26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r:id="rId17" imgW="5192640" imgH="3448080" progId="">
                  <p:embed/>
                </p:oleObj>
              </mc:Choice>
              <mc:Fallback>
                <p:oleObj r:id="rId17" imgW="5192640" imgH="3448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3573463"/>
                        <a:ext cx="3995737" cy="264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0" name="Rectangle 103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57200" y="3200400"/>
            <a:ext cx="2016125" cy="5270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400"/>
              <a:t>A Simple Form of Sample and Hold Circuit </a:t>
            </a:r>
          </a:p>
        </p:txBody>
      </p:sp>
      <p:sp>
        <p:nvSpPr>
          <p:cNvPr id="55311" name="Text Box 103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651500" y="6165850"/>
            <a:ext cx="2087563" cy="5270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1400"/>
              <a:t>Charging Characteristic of Sample &amp; Hold</a:t>
            </a:r>
            <a:endParaRPr lang="en-US" sz="140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28600" y="3733800"/>
          <a:ext cx="2254250" cy="295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9" imgW="1143000" imgH="1498320" progId="Equation.3">
                  <p:embed/>
                </p:oleObj>
              </mc:Choice>
              <mc:Fallback>
                <p:oleObj name="Equation" r:id="rId19" imgW="114300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733800"/>
                        <a:ext cx="2254250" cy="295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5297488" y="1906588"/>
          <a:ext cx="3808412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21" imgW="1930320" imgH="1079280" progId="Equation.3">
                  <p:embed/>
                </p:oleObj>
              </mc:Choice>
              <mc:Fallback>
                <p:oleObj name="Equation" r:id="rId21" imgW="1930320" imgH="1079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1906588"/>
                        <a:ext cx="3808412" cy="213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63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Conversion Initiation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96391"/>
            <a:ext cx="6096000" cy="278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71628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459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672" y="76200"/>
            <a:ext cx="8229600" cy="1143000"/>
          </a:xfrm>
        </p:spPr>
        <p:txBody>
          <a:bodyPr/>
          <a:lstStyle/>
          <a:p>
            <a:r>
              <a:rPr lang="en-US" dirty="0" smtClean="0"/>
              <a:t>Manual Sample Manual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55" y="990600"/>
            <a:ext cx="82296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ASAM = 0, SSRC = 000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6"/>
          <a:stretch/>
        </p:blipFill>
        <p:spPr bwMode="auto">
          <a:xfrm>
            <a:off x="685800" y="1520574"/>
            <a:ext cx="7836480" cy="533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506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49"/>
            <a:ext cx="8229600" cy="1143000"/>
          </a:xfrm>
        </p:spPr>
        <p:txBody>
          <a:bodyPr/>
          <a:lstStyle/>
          <a:p>
            <a:r>
              <a:rPr lang="en-US" dirty="0" smtClean="0"/>
              <a:t>Auto Sample and Manual Convert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 t="5653"/>
          <a:stretch/>
        </p:blipFill>
        <p:spPr bwMode="auto">
          <a:xfrm>
            <a:off x="2095928" y="1066800"/>
            <a:ext cx="7048072" cy="574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236220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ASAM = 1, SSRC = 000  Sampling starts auto-</a:t>
            </a:r>
            <a:r>
              <a:rPr lang="en-US" dirty="0" err="1" smtClean="0"/>
              <a:t>matically</a:t>
            </a:r>
            <a:r>
              <a:rPr lang="en-US" dirty="0" smtClean="0"/>
              <a:t> right after conversion</a:t>
            </a:r>
          </a:p>
        </p:txBody>
      </p:sp>
    </p:spTree>
    <p:extLst>
      <p:ext uri="{BB962C8B-B14F-4D97-AF65-F5344CB8AC3E}">
        <p14:creationId xmlns:p14="http://schemas.microsoft.com/office/powerpoint/2010/main" val="138394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Auto Sample and Auto Convert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ASM = 1, SSRC = 111 Cont. periodic sampling</a:t>
            </a:r>
          </a:p>
          <a:p>
            <a:r>
              <a:rPr lang="en-US" dirty="0" smtClean="0"/>
              <a:t>SAMC&lt;4:0&gt; select the sampling period conversion occurs after sampling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371725"/>
            <a:ext cx="86106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971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Auto Sample and Triggered Convert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990600"/>
            <a:ext cx="8229600" cy="114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ASM=1, SSRC = 001,010,011</a:t>
            </a:r>
          </a:p>
          <a:p>
            <a:r>
              <a:rPr lang="en-US" dirty="0" smtClean="0"/>
              <a:t>Sample starts after conversion ends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45628"/>
            <a:ext cx="860107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965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Sampling </a:t>
            </a:r>
            <a:r>
              <a:rPr lang="en-US" dirty="0" smtClean="0"/>
              <a:t>Mode Details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399" y="1066800"/>
            <a:ext cx="5791201" cy="298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076700"/>
            <a:ext cx="69437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6" y="5445303"/>
            <a:ext cx="62674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51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Channel Simultaneous Sampling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84097"/>
            <a:ext cx="7643347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83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873" y="58221"/>
            <a:ext cx="8229600" cy="1143000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Channel Simultaneous Sampling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066800"/>
            <a:ext cx="8582025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329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Calculation of Total Time to Sample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38" y="1219200"/>
            <a:ext cx="7815507" cy="266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90738"/>
            <a:ext cx="69151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08" y="4884121"/>
            <a:ext cx="7431960" cy="18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68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 Sample and Hold Circuit</a:t>
            </a:r>
            <a:endParaRPr lang="en-US" dirty="0"/>
          </a:p>
        </p:txBody>
      </p:sp>
      <p:pic>
        <p:nvPicPr>
          <p:cNvPr id="1026" name="Picture 2" descr="http://static.electro-tech-online.com/imgcache/1134-Sample-and-Hold-With-Offset-Adjustment.gif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399" y="1371600"/>
            <a:ext cx="7130761" cy="4648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1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pressure sensor has 250 Ohms of output resistance.  A sample and hold circuit uses a .1 </a:t>
            </a:r>
            <a:r>
              <a:rPr lang="en-US" dirty="0" err="1" smtClean="0"/>
              <a:t>uF</a:t>
            </a:r>
            <a:r>
              <a:rPr lang="en-US" dirty="0" smtClean="0"/>
              <a:t> capacitor.  The sample hold circuit feeds a 10 bit ADC.  How long should sampling take to ensure not injecting more than ¼ bit of error?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Successive Approximation A/D</a:t>
            </a:r>
            <a:endParaRPr lang="en-US" dirty="0"/>
          </a:p>
        </p:txBody>
      </p:sp>
      <p:pic>
        <p:nvPicPr>
          <p:cNvPr id="103426" name="Picture 2" descr="http://www.phy.pmf.unizg.hr/~nnovosel/etuf/materijali/Successive-approximation%20AD%20converter.gif"/>
          <p:cNvPicPr>
            <a:picLocks noChangeAspect="1" noChangeArrowheads="1"/>
          </p:cNvPicPr>
          <p:nvPr/>
        </p:nvPicPr>
        <p:blipFill>
          <a:blip r:embed="rId3" cstate="print"/>
          <a:srcRect l="13592" r="14467" b="13766"/>
          <a:stretch>
            <a:fillRect/>
          </a:stretch>
        </p:blipFill>
        <p:spPr bwMode="auto">
          <a:xfrm>
            <a:off x="609600" y="838200"/>
            <a:ext cx="6172200" cy="55309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191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79388" y="765175"/>
            <a:ext cx="8640762" cy="1446213"/>
          </a:xfrm>
          <a:prstGeom prst="rect">
            <a:avLst/>
          </a:prstGeom>
          <a:solidFill>
            <a:srgbClr val="FFFF99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The ADC accepts an input voltage that is infinitely variable, and converts this to one of a fixed number of output values. An example ADC conversion characteristic is shown, where the input voltage is represented on the horizontal axis, and digital output on the vertical. </a:t>
            </a:r>
          </a:p>
          <a:p>
            <a:endParaRPr lang="en-US" sz="800"/>
          </a:p>
          <a:p>
            <a:r>
              <a:rPr lang="en-US" sz="1600"/>
              <a:t>For an </a:t>
            </a:r>
            <a:r>
              <a:rPr lang="en-US" sz="1600" i="1"/>
              <a:t>n</a:t>
            </a:r>
            <a:r>
              <a:rPr lang="en-US" sz="1600"/>
              <a:t>-bit ADC, the maximum output value will be (2</a:t>
            </a:r>
            <a:r>
              <a:rPr lang="en-US" sz="1600" i="1" baseline="30000"/>
              <a:t>n</a:t>
            </a:r>
            <a:r>
              <a:rPr lang="en-US" sz="1600"/>
              <a:t> – 1). For example, for an 8-bit ADC, the maximum value will be (2</a:t>
            </a:r>
            <a:r>
              <a:rPr lang="en-US" sz="1600" baseline="30000"/>
              <a:t>8</a:t>
            </a:r>
            <a:r>
              <a:rPr lang="en-US" sz="1600"/>
              <a:t> – 1), or (256 – 1), i.e. 255 decimal or 11111111 binary.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179388" y="115888"/>
            <a:ext cx="4392612" cy="425450"/>
          </a:xfrm>
          <a:prstGeom prst="rect">
            <a:avLst/>
          </a:prstGeom>
          <a:noFill/>
          <a:ln w="28575">
            <a:solidFill>
              <a:srgbClr val="FF505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2000"/>
              <a:t>The Analog to Digital Converter (ADC)</a:t>
            </a:r>
            <a:endParaRPr lang="en-GB" b="1" u="sng"/>
          </a:p>
        </p:txBody>
      </p:sp>
      <p:sp>
        <p:nvSpPr>
          <p:cNvPr id="72711" name="AutoShape 7"/>
          <p:cNvSpPr>
            <a:spLocks noChangeAspect="1" noChangeArrowheads="1" noTextEdit="1"/>
          </p:cNvSpPr>
          <p:nvPr/>
        </p:nvSpPr>
        <p:spPr bwMode="auto">
          <a:xfrm>
            <a:off x="228600" y="2590800"/>
            <a:ext cx="4616450" cy="38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231775" y="2590800"/>
            <a:ext cx="4422775" cy="3267075"/>
            <a:chOff x="1340" y="1616"/>
            <a:chExt cx="2786" cy="2058"/>
          </a:xfrm>
        </p:grpSpPr>
        <p:sp>
          <p:nvSpPr>
            <p:cNvPr id="72713" name="Line 9"/>
            <p:cNvSpPr>
              <a:spLocks noChangeShapeType="1"/>
            </p:cNvSpPr>
            <p:nvPr/>
          </p:nvSpPr>
          <p:spPr bwMode="auto">
            <a:xfrm>
              <a:off x="1751" y="1762"/>
              <a:ext cx="1" cy="164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4" name="Line 10"/>
            <p:cNvSpPr>
              <a:spLocks noChangeShapeType="1"/>
            </p:cNvSpPr>
            <p:nvPr/>
          </p:nvSpPr>
          <p:spPr bwMode="auto">
            <a:xfrm>
              <a:off x="1751" y="3406"/>
              <a:ext cx="221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5" name="Line 11"/>
            <p:cNvSpPr>
              <a:spLocks noChangeShapeType="1"/>
            </p:cNvSpPr>
            <p:nvPr/>
          </p:nvSpPr>
          <p:spPr bwMode="auto">
            <a:xfrm flipV="1">
              <a:off x="1854" y="3200"/>
              <a:ext cx="1" cy="20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6" name="Line 12"/>
            <p:cNvSpPr>
              <a:spLocks noChangeShapeType="1"/>
            </p:cNvSpPr>
            <p:nvPr/>
          </p:nvSpPr>
          <p:spPr bwMode="auto">
            <a:xfrm>
              <a:off x="1854" y="3200"/>
              <a:ext cx="20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7" name="Line 13"/>
            <p:cNvSpPr>
              <a:spLocks noChangeShapeType="1"/>
            </p:cNvSpPr>
            <p:nvPr/>
          </p:nvSpPr>
          <p:spPr bwMode="auto">
            <a:xfrm flipV="1">
              <a:off x="2060" y="2995"/>
              <a:ext cx="1" cy="20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8" name="Line 14"/>
            <p:cNvSpPr>
              <a:spLocks noChangeShapeType="1"/>
            </p:cNvSpPr>
            <p:nvPr/>
          </p:nvSpPr>
          <p:spPr bwMode="auto">
            <a:xfrm>
              <a:off x="2060" y="2995"/>
              <a:ext cx="20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9" name="Line 15"/>
            <p:cNvSpPr>
              <a:spLocks noChangeShapeType="1"/>
            </p:cNvSpPr>
            <p:nvPr/>
          </p:nvSpPr>
          <p:spPr bwMode="auto">
            <a:xfrm flipV="1">
              <a:off x="2265" y="2789"/>
              <a:ext cx="1" cy="20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65" y="2789"/>
              <a:ext cx="20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 flipV="1">
              <a:off x="2471" y="2584"/>
              <a:ext cx="1" cy="20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471" y="2584"/>
              <a:ext cx="20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 flipH="1">
              <a:off x="2882" y="2173"/>
              <a:ext cx="5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933" y="2173"/>
              <a:ext cx="15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 flipV="1">
              <a:off x="3088" y="1967"/>
              <a:ext cx="1" cy="20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3088" y="1967"/>
              <a:ext cx="20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293" y="1967"/>
              <a:ext cx="36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8" name="Line 24"/>
            <p:cNvSpPr>
              <a:spLocks noChangeShapeType="1"/>
            </p:cNvSpPr>
            <p:nvPr/>
          </p:nvSpPr>
          <p:spPr bwMode="auto">
            <a:xfrm flipH="1">
              <a:off x="1700" y="3200"/>
              <a:ext cx="5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 flipH="1">
              <a:off x="1700" y="2995"/>
              <a:ext cx="5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 flipH="1">
              <a:off x="1700" y="2789"/>
              <a:ext cx="5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1" name="Line 27"/>
            <p:cNvSpPr>
              <a:spLocks noChangeShapeType="1"/>
            </p:cNvSpPr>
            <p:nvPr/>
          </p:nvSpPr>
          <p:spPr bwMode="auto">
            <a:xfrm flipH="1">
              <a:off x="1700" y="2584"/>
              <a:ext cx="5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2" name="Line 28"/>
            <p:cNvSpPr>
              <a:spLocks noChangeShapeType="1"/>
            </p:cNvSpPr>
            <p:nvPr/>
          </p:nvSpPr>
          <p:spPr bwMode="auto">
            <a:xfrm flipH="1">
              <a:off x="1700" y="1967"/>
              <a:ext cx="5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3" name="Line 29"/>
            <p:cNvSpPr>
              <a:spLocks noChangeShapeType="1"/>
            </p:cNvSpPr>
            <p:nvPr/>
          </p:nvSpPr>
          <p:spPr bwMode="auto">
            <a:xfrm>
              <a:off x="1957" y="3406"/>
              <a:ext cx="1" cy="5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4" name="Line 30"/>
            <p:cNvSpPr>
              <a:spLocks noChangeShapeType="1"/>
            </p:cNvSpPr>
            <p:nvPr/>
          </p:nvSpPr>
          <p:spPr bwMode="auto">
            <a:xfrm>
              <a:off x="2163" y="3406"/>
              <a:ext cx="1" cy="5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5" name="Line 31"/>
            <p:cNvSpPr>
              <a:spLocks noChangeShapeType="1"/>
            </p:cNvSpPr>
            <p:nvPr/>
          </p:nvSpPr>
          <p:spPr bwMode="auto">
            <a:xfrm>
              <a:off x="2368" y="3406"/>
              <a:ext cx="1" cy="5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6" name="Line 32"/>
            <p:cNvSpPr>
              <a:spLocks noChangeShapeType="1"/>
            </p:cNvSpPr>
            <p:nvPr/>
          </p:nvSpPr>
          <p:spPr bwMode="auto">
            <a:xfrm>
              <a:off x="2574" y="3406"/>
              <a:ext cx="1" cy="5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7" name="Line 33"/>
            <p:cNvSpPr>
              <a:spLocks noChangeShapeType="1"/>
            </p:cNvSpPr>
            <p:nvPr/>
          </p:nvSpPr>
          <p:spPr bwMode="auto">
            <a:xfrm>
              <a:off x="3190" y="3406"/>
              <a:ext cx="1" cy="5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8" name="Line 34"/>
            <p:cNvSpPr>
              <a:spLocks noChangeShapeType="1"/>
            </p:cNvSpPr>
            <p:nvPr/>
          </p:nvSpPr>
          <p:spPr bwMode="auto">
            <a:xfrm>
              <a:off x="3396" y="1916"/>
              <a:ext cx="1" cy="15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9" name="Rectangle 35"/>
            <p:cNvSpPr>
              <a:spLocks noChangeArrowheads="1"/>
            </p:cNvSpPr>
            <p:nvPr/>
          </p:nvSpPr>
          <p:spPr bwMode="auto">
            <a:xfrm>
              <a:off x="1443" y="3176"/>
              <a:ext cx="19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...001</a:t>
              </a:r>
              <a:endParaRPr lang="en-US"/>
            </a:p>
          </p:txBody>
        </p:sp>
        <p:sp>
          <p:nvSpPr>
            <p:cNvPr id="72740" name="Rectangle 36"/>
            <p:cNvSpPr>
              <a:spLocks noChangeArrowheads="1"/>
            </p:cNvSpPr>
            <p:nvPr/>
          </p:nvSpPr>
          <p:spPr bwMode="auto">
            <a:xfrm>
              <a:off x="1494" y="2970"/>
              <a:ext cx="1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010</a:t>
              </a:r>
              <a:endParaRPr lang="en-US"/>
            </a:p>
          </p:txBody>
        </p:sp>
        <p:sp>
          <p:nvSpPr>
            <p:cNvPr id="72741" name="Rectangle 37"/>
            <p:cNvSpPr>
              <a:spLocks noChangeArrowheads="1"/>
            </p:cNvSpPr>
            <p:nvPr/>
          </p:nvSpPr>
          <p:spPr bwMode="auto">
            <a:xfrm>
              <a:off x="1494" y="2765"/>
              <a:ext cx="1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011</a:t>
              </a:r>
              <a:endParaRPr lang="en-US"/>
            </a:p>
          </p:txBody>
        </p:sp>
        <p:sp>
          <p:nvSpPr>
            <p:cNvPr id="72742" name="Rectangle 38"/>
            <p:cNvSpPr>
              <a:spLocks noChangeArrowheads="1"/>
            </p:cNvSpPr>
            <p:nvPr/>
          </p:nvSpPr>
          <p:spPr bwMode="auto">
            <a:xfrm>
              <a:off x="1494" y="2559"/>
              <a:ext cx="132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100</a:t>
              </a:r>
              <a:endParaRPr lang="en-US"/>
            </a:p>
          </p:txBody>
        </p:sp>
        <p:sp>
          <p:nvSpPr>
            <p:cNvPr id="72743" name="Rectangle 39"/>
            <p:cNvSpPr>
              <a:spLocks noChangeArrowheads="1"/>
            </p:cNvSpPr>
            <p:nvPr/>
          </p:nvSpPr>
          <p:spPr bwMode="auto">
            <a:xfrm>
              <a:off x="3348" y="3468"/>
              <a:ext cx="64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</a:rPr>
                <a:t>V</a:t>
              </a:r>
              <a:endParaRPr lang="en-US"/>
            </a:p>
          </p:txBody>
        </p:sp>
        <p:sp>
          <p:nvSpPr>
            <p:cNvPr id="72744" name="Rectangle 40"/>
            <p:cNvSpPr>
              <a:spLocks noChangeArrowheads="1"/>
            </p:cNvSpPr>
            <p:nvPr/>
          </p:nvSpPr>
          <p:spPr bwMode="auto">
            <a:xfrm>
              <a:off x="3396" y="3519"/>
              <a:ext cx="173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i="1">
                  <a:solidFill>
                    <a:srgbClr val="000000"/>
                  </a:solidFill>
                </a:rPr>
                <a:t>max</a:t>
              </a:r>
              <a:endParaRPr lang="en-US"/>
            </a:p>
          </p:txBody>
        </p:sp>
        <p:sp>
          <p:nvSpPr>
            <p:cNvPr id="72745" name="Rectangle 41"/>
            <p:cNvSpPr>
              <a:spLocks noChangeArrowheads="1"/>
            </p:cNvSpPr>
            <p:nvPr/>
          </p:nvSpPr>
          <p:spPr bwMode="auto">
            <a:xfrm>
              <a:off x="1340" y="1616"/>
              <a:ext cx="301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</a:rPr>
                <a:t>Digital</a:t>
              </a:r>
              <a:endParaRPr lang="en-US"/>
            </a:p>
          </p:txBody>
        </p:sp>
        <p:sp>
          <p:nvSpPr>
            <p:cNvPr id="72746" name="Rectangle 42"/>
            <p:cNvSpPr>
              <a:spLocks noChangeArrowheads="1"/>
            </p:cNvSpPr>
            <p:nvPr/>
          </p:nvSpPr>
          <p:spPr bwMode="auto">
            <a:xfrm>
              <a:off x="1340" y="1719"/>
              <a:ext cx="32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</a:rPr>
                <a:t>Output</a:t>
              </a:r>
              <a:endParaRPr lang="en-US"/>
            </a:p>
          </p:txBody>
        </p:sp>
        <p:sp>
          <p:nvSpPr>
            <p:cNvPr id="72747" name="Rectangle 43"/>
            <p:cNvSpPr>
              <a:spLocks noChangeArrowheads="1"/>
            </p:cNvSpPr>
            <p:nvPr/>
          </p:nvSpPr>
          <p:spPr bwMode="auto">
            <a:xfrm>
              <a:off x="3704" y="3415"/>
              <a:ext cx="42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</a:rPr>
                <a:t>Analogue</a:t>
              </a:r>
              <a:endParaRPr lang="en-US"/>
            </a:p>
          </p:txBody>
        </p:sp>
        <p:sp>
          <p:nvSpPr>
            <p:cNvPr id="72748" name="Rectangle 44"/>
            <p:cNvSpPr>
              <a:spLocks noChangeArrowheads="1"/>
            </p:cNvSpPr>
            <p:nvPr/>
          </p:nvSpPr>
          <p:spPr bwMode="auto">
            <a:xfrm>
              <a:off x="3704" y="3549"/>
              <a:ext cx="249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</a:rPr>
                <a:t>Input</a:t>
              </a:r>
              <a:endParaRPr lang="en-US"/>
            </a:p>
          </p:txBody>
        </p:sp>
        <p:sp>
          <p:nvSpPr>
            <p:cNvPr id="72749" name="Line 45"/>
            <p:cNvSpPr>
              <a:spLocks noChangeShapeType="1"/>
            </p:cNvSpPr>
            <p:nvPr/>
          </p:nvSpPr>
          <p:spPr bwMode="auto">
            <a:xfrm flipH="1">
              <a:off x="1700" y="3406"/>
              <a:ext cx="5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0" name="Line 46"/>
            <p:cNvSpPr>
              <a:spLocks noChangeShapeType="1"/>
            </p:cNvSpPr>
            <p:nvPr/>
          </p:nvSpPr>
          <p:spPr bwMode="auto">
            <a:xfrm>
              <a:off x="1751" y="3406"/>
              <a:ext cx="1" cy="5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1" name="Line 47"/>
            <p:cNvSpPr>
              <a:spLocks noChangeShapeType="1"/>
            </p:cNvSpPr>
            <p:nvPr/>
          </p:nvSpPr>
          <p:spPr bwMode="auto">
            <a:xfrm flipV="1">
              <a:off x="1751" y="1864"/>
              <a:ext cx="1542" cy="154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2" name="Rectangle 48"/>
            <p:cNvSpPr>
              <a:spLocks noChangeArrowheads="1"/>
            </p:cNvSpPr>
            <p:nvPr/>
          </p:nvSpPr>
          <p:spPr bwMode="auto">
            <a:xfrm>
              <a:off x="1751" y="3484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72753" name="Rectangle 49"/>
            <p:cNvSpPr>
              <a:spLocks noChangeArrowheads="1"/>
            </p:cNvSpPr>
            <p:nvPr/>
          </p:nvSpPr>
          <p:spPr bwMode="auto">
            <a:xfrm>
              <a:off x="1392" y="1907"/>
              <a:ext cx="28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(2  - 1)</a:t>
              </a:r>
              <a:endParaRPr lang="en-US"/>
            </a:p>
          </p:txBody>
        </p:sp>
        <p:sp>
          <p:nvSpPr>
            <p:cNvPr id="72754" name="Rectangle 50"/>
            <p:cNvSpPr>
              <a:spLocks noChangeArrowheads="1"/>
            </p:cNvSpPr>
            <p:nvPr/>
          </p:nvSpPr>
          <p:spPr bwMode="auto">
            <a:xfrm>
              <a:off x="1494" y="1872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72755" name="Line 51"/>
            <p:cNvSpPr>
              <a:spLocks noChangeShapeType="1"/>
            </p:cNvSpPr>
            <p:nvPr/>
          </p:nvSpPr>
          <p:spPr bwMode="auto">
            <a:xfrm flipH="1">
              <a:off x="1700" y="2173"/>
              <a:ext cx="5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6" name="Rectangle 52"/>
            <p:cNvSpPr>
              <a:spLocks noChangeArrowheads="1"/>
            </p:cNvSpPr>
            <p:nvPr/>
          </p:nvSpPr>
          <p:spPr bwMode="auto">
            <a:xfrm>
              <a:off x="1392" y="2113"/>
              <a:ext cx="287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(2  - 2)</a:t>
              </a:r>
              <a:endParaRPr lang="en-US"/>
            </a:p>
          </p:txBody>
        </p:sp>
        <p:sp>
          <p:nvSpPr>
            <p:cNvPr id="72757" name="Rectangle 53"/>
            <p:cNvSpPr>
              <a:spLocks noChangeArrowheads="1"/>
            </p:cNvSpPr>
            <p:nvPr/>
          </p:nvSpPr>
          <p:spPr bwMode="auto">
            <a:xfrm>
              <a:off x="1494" y="2077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72758" name="Rectangle 54"/>
            <p:cNvSpPr>
              <a:spLocks noChangeArrowheads="1"/>
            </p:cNvSpPr>
            <p:nvPr/>
          </p:nvSpPr>
          <p:spPr bwMode="auto">
            <a:xfrm>
              <a:off x="1597" y="3365"/>
              <a:ext cx="52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</p:grpSp>
      <p:sp>
        <p:nvSpPr>
          <p:cNvPr id="72760" name="Freeform 56"/>
          <p:cNvSpPr>
            <a:spLocks/>
          </p:cNvSpPr>
          <p:nvPr/>
        </p:nvSpPr>
        <p:spPr bwMode="auto">
          <a:xfrm>
            <a:off x="933450" y="5878513"/>
            <a:ext cx="2535238" cy="204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" y="27"/>
              </a:cxn>
              <a:cxn ang="0">
                <a:pos x="8" y="50"/>
              </a:cxn>
              <a:cxn ang="0">
                <a:pos x="17" y="72"/>
              </a:cxn>
              <a:cxn ang="0">
                <a:pos x="27" y="92"/>
              </a:cxn>
              <a:cxn ang="0">
                <a:pos x="42" y="108"/>
              </a:cxn>
              <a:cxn ang="0">
                <a:pos x="56" y="119"/>
              </a:cxn>
              <a:cxn ang="0">
                <a:pos x="74" y="128"/>
              </a:cxn>
              <a:cxn ang="0">
                <a:pos x="92" y="129"/>
              </a:cxn>
              <a:cxn ang="0">
                <a:pos x="1556" y="129"/>
              </a:cxn>
              <a:cxn ang="0">
                <a:pos x="1574" y="131"/>
              </a:cxn>
              <a:cxn ang="0">
                <a:pos x="1592" y="140"/>
              </a:cxn>
              <a:cxn ang="0">
                <a:pos x="1606" y="151"/>
              </a:cxn>
              <a:cxn ang="0">
                <a:pos x="1621" y="167"/>
              </a:cxn>
              <a:cxn ang="0">
                <a:pos x="1632" y="187"/>
              </a:cxn>
              <a:cxn ang="0">
                <a:pos x="1641" y="208"/>
              </a:cxn>
              <a:cxn ang="0">
                <a:pos x="1646" y="232"/>
              </a:cxn>
              <a:cxn ang="0">
                <a:pos x="1648" y="259"/>
              </a:cxn>
              <a:cxn ang="0">
                <a:pos x="1650" y="232"/>
              </a:cxn>
              <a:cxn ang="0">
                <a:pos x="1655" y="208"/>
              </a:cxn>
              <a:cxn ang="0">
                <a:pos x="1664" y="187"/>
              </a:cxn>
              <a:cxn ang="0">
                <a:pos x="1675" y="167"/>
              </a:cxn>
              <a:cxn ang="0">
                <a:pos x="1689" y="151"/>
              </a:cxn>
              <a:cxn ang="0">
                <a:pos x="1703" y="140"/>
              </a:cxn>
              <a:cxn ang="0">
                <a:pos x="1721" y="131"/>
              </a:cxn>
              <a:cxn ang="0">
                <a:pos x="1739" y="129"/>
              </a:cxn>
              <a:cxn ang="0">
                <a:pos x="3103" y="129"/>
              </a:cxn>
              <a:cxn ang="0">
                <a:pos x="3121" y="128"/>
              </a:cxn>
              <a:cxn ang="0">
                <a:pos x="3139" y="119"/>
              </a:cxn>
              <a:cxn ang="0">
                <a:pos x="3153" y="108"/>
              </a:cxn>
              <a:cxn ang="0">
                <a:pos x="3167" y="92"/>
              </a:cxn>
              <a:cxn ang="0">
                <a:pos x="3178" y="72"/>
              </a:cxn>
              <a:cxn ang="0">
                <a:pos x="3187" y="50"/>
              </a:cxn>
              <a:cxn ang="0">
                <a:pos x="3193" y="27"/>
              </a:cxn>
              <a:cxn ang="0">
                <a:pos x="3194" y="0"/>
              </a:cxn>
            </a:cxnLst>
            <a:rect l="0" t="0" r="r" b="b"/>
            <a:pathLst>
              <a:path w="3194" h="259">
                <a:moveTo>
                  <a:pt x="0" y="0"/>
                </a:moveTo>
                <a:lnTo>
                  <a:pt x="2" y="27"/>
                </a:lnTo>
                <a:lnTo>
                  <a:pt x="8" y="50"/>
                </a:lnTo>
                <a:lnTo>
                  <a:pt x="17" y="72"/>
                </a:lnTo>
                <a:lnTo>
                  <a:pt x="27" y="92"/>
                </a:lnTo>
                <a:lnTo>
                  <a:pt x="42" y="108"/>
                </a:lnTo>
                <a:lnTo>
                  <a:pt x="56" y="119"/>
                </a:lnTo>
                <a:lnTo>
                  <a:pt x="74" y="128"/>
                </a:lnTo>
                <a:lnTo>
                  <a:pt x="92" y="129"/>
                </a:lnTo>
                <a:lnTo>
                  <a:pt x="1556" y="129"/>
                </a:lnTo>
                <a:lnTo>
                  <a:pt x="1574" y="131"/>
                </a:lnTo>
                <a:lnTo>
                  <a:pt x="1592" y="140"/>
                </a:lnTo>
                <a:lnTo>
                  <a:pt x="1606" y="151"/>
                </a:lnTo>
                <a:lnTo>
                  <a:pt x="1621" y="167"/>
                </a:lnTo>
                <a:lnTo>
                  <a:pt x="1632" y="187"/>
                </a:lnTo>
                <a:lnTo>
                  <a:pt x="1641" y="208"/>
                </a:lnTo>
                <a:lnTo>
                  <a:pt x="1646" y="232"/>
                </a:lnTo>
                <a:lnTo>
                  <a:pt x="1648" y="259"/>
                </a:lnTo>
                <a:lnTo>
                  <a:pt x="1650" y="232"/>
                </a:lnTo>
                <a:lnTo>
                  <a:pt x="1655" y="208"/>
                </a:lnTo>
                <a:lnTo>
                  <a:pt x="1664" y="187"/>
                </a:lnTo>
                <a:lnTo>
                  <a:pt x="1675" y="167"/>
                </a:lnTo>
                <a:lnTo>
                  <a:pt x="1689" y="151"/>
                </a:lnTo>
                <a:lnTo>
                  <a:pt x="1703" y="140"/>
                </a:lnTo>
                <a:lnTo>
                  <a:pt x="1721" y="131"/>
                </a:lnTo>
                <a:lnTo>
                  <a:pt x="1739" y="129"/>
                </a:lnTo>
                <a:lnTo>
                  <a:pt x="3103" y="129"/>
                </a:lnTo>
                <a:lnTo>
                  <a:pt x="3121" y="128"/>
                </a:lnTo>
                <a:lnTo>
                  <a:pt x="3139" y="119"/>
                </a:lnTo>
                <a:lnTo>
                  <a:pt x="3153" y="108"/>
                </a:lnTo>
                <a:lnTo>
                  <a:pt x="3167" y="92"/>
                </a:lnTo>
                <a:lnTo>
                  <a:pt x="3178" y="72"/>
                </a:lnTo>
                <a:lnTo>
                  <a:pt x="3187" y="50"/>
                </a:lnTo>
                <a:lnTo>
                  <a:pt x="3193" y="27"/>
                </a:lnTo>
                <a:lnTo>
                  <a:pt x="3194" y="0"/>
                </a:lnTo>
              </a:path>
            </a:pathLst>
          </a:custGeom>
          <a:noFill/>
          <a:ln w="19050" cmpd="sng">
            <a:solidFill>
              <a:srgbClr val="FF505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61" name="Rectangle 57"/>
          <p:cNvSpPr>
            <a:spLocks noChangeArrowheads="1"/>
          </p:cNvSpPr>
          <p:nvPr/>
        </p:nvSpPr>
        <p:spPr bwMode="auto">
          <a:xfrm>
            <a:off x="1690688" y="6156325"/>
            <a:ext cx="1068387" cy="304800"/>
          </a:xfrm>
          <a:prstGeom prst="rect">
            <a:avLst/>
          </a:prstGeom>
          <a:solidFill>
            <a:srgbClr val="FFCC00"/>
          </a:solidFill>
          <a:ln w="7938">
            <a:solidFill>
              <a:srgbClr val="FF505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762" name="Rectangle 58"/>
          <p:cNvSpPr>
            <a:spLocks noChangeArrowheads="1"/>
          </p:cNvSpPr>
          <p:nvPr/>
        </p:nvSpPr>
        <p:spPr bwMode="auto">
          <a:xfrm>
            <a:off x="1774825" y="6213475"/>
            <a:ext cx="8747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</a:rPr>
              <a:t>Input Range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114800" y="2438400"/>
            <a:ext cx="4876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Min 0 V = Code 0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Max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max</a:t>
            </a:r>
            <a:r>
              <a:rPr lang="en-US" sz="3200" dirty="0" smtClean="0"/>
              <a:t> = Code 2</a:t>
            </a:r>
            <a:r>
              <a:rPr lang="en-US" sz="3200" baseline="30000" dirty="0" smtClean="0"/>
              <a:t>n</a:t>
            </a:r>
            <a:r>
              <a:rPr lang="en-US" sz="3200" dirty="0" smtClean="0"/>
              <a:t> – 1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Resolution = 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max</a:t>
            </a:r>
            <a:r>
              <a:rPr lang="en-US" sz="3200" dirty="0" smtClean="0"/>
              <a:t> /(2</a:t>
            </a:r>
            <a:r>
              <a:rPr lang="en-US" sz="3200" baseline="30000" dirty="0" smtClean="0"/>
              <a:t>n</a:t>
            </a:r>
            <a:r>
              <a:rPr lang="en-US" sz="3200" dirty="0" smtClean="0"/>
              <a:t> – 1)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Code = D = e/</a:t>
            </a:r>
            <a:r>
              <a:rPr lang="en-US" sz="3200" dirty="0" err="1" smtClean="0"/>
              <a:t>V</a:t>
            </a:r>
            <a:r>
              <a:rPr lang="en-US" sz="3200" baseline="-25000" dirty="0" err="1" smtClean="0"/>
              <a:t>max</a:t>
            </a:r>
            <a:r>
              <a:rPr lang="en-US" sz="3200" dirty="0" smtClean="0"/>
              <a:t> (2</a:t>
            </a:r>
            <a:r>
              <a:rPr lang="en-US" sz="3200" baseline="30000" dirty="0" smtClean="0"/>
              <a:t>n</a:t>
            </a:r>
            <a:r>
              <a:rPr lang="en-US" sz="3200" dirty="0" smtClean="0"/>
              <a:t> – 1)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518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10338" y="3468688"/>
            <a:ext cx="1317625" cy="2255837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107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826375" y="4313238"/>
            <a:ext cx="512763" cy="493712"/>
          </a:xfrm>
          <a:custGeom>
            <a:avLst/>
            <a:gdLst/>
            <a:ahLst/>
            <a:cxnLst>
              <a:cxn ang="0">
                <a:pos x="498" y="0"/>
              </a:cxn>
              <a:cxn ang="0">
                <a:pos x="498" y="166"/>
              </a:cxn>
              <a:cxn ang="0">
                <a:pos x="0" y="166"/>
              </a:cxn>
              <a:cxn ang="0">
                <a:pos x="0" y="498"/>
              </a:cxn>
              <a:cxn ang="0">
                <a:pos x="498" y="498"/>
              </a:cxn>
              <a:cxn ang="0">
                <a:pos x="498" y="664"/>
              </a:cxn>
              <a:cxn ang="0">
                <a:pos x="664" y="332"/>
              </a:cxn>
              <a:cxn ang="0">
                <a:pos x="498" y="0"/>
              </a:cxn>
            </a:cxnLst>
            <a:rect l="0" t="0" r="r" b="b"/>
            <a:pathLst>
              <a:path w="664" h="664">
                <a:moveTo>
                  <a:pt x="498" y="0"/>
                </a:moveTo>
                <a:lnTo>
                  <a:pt x="498" y="166"/>
                </a:lnTo>
                <a:lnTo>
                  <a:pt x="0" y="166"/>
                </a:lnTo>
                <a:lnTo>
                  <a:pt x="0" y="498"/>
                </a:lnTo>
                <a:lnTo>
                  <a:pt x="498" y="498"/>
                </a:lnTo>
                <a:lnTo>
                  <a:pt x="498" y="664"/>
                </a:lnTo>
                <a:lnTo>
                  <a:pt x="664" y="332"/>
                </a:lnTo>
                <a:lnTo>
                  <a:pt x="498" y="0"/>
                </a:lnTo>
                <a:close/>
              </a:path>
            </a:pathLst>
          </a:custGeom>
          <a:solidFill>
            <a:srgbClr val="FFFF66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Rectangle 10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583363" y="2587625"/>
            <a:ext cx="1244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10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23100" y="2641600"/>
            <a:ext cx="3762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u="sng">
                <a:solidFill>
                  <a:srgbClr val="000000"/>
                </a:solidFill>
              </a:rPr>
              <a:t>ADC</a:t>
            </a:r>
            <a:endParaRPr lang="en-GB"/>
          </a:p>
        </p:txBody>
      </p:sp>
      <p:sp>
        <p:nvSpPr>
          <p:cNvPr id="6" name="Rectangle 1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3238" y="2835275"/>
            <a:ext cx="7334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</a:rPr>
              <a:t>Converts its</a:t>
            </a:r>
            <a:endParaRPr lang="en-GB" dirty="0"/>
          </a:p>
        </p:txBody>
      </p:sp>
      <p:sp>
        <p:nvSpPr>
          <p:cNvPr id="7" name="Rectangle 11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689725" y="3003550"/>
            <a:ext cx="4873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200">
                <a:solidFill>
                  <a:srgbClr val="000000"/>
                </a:solidFill>
              </a:rPr>
              <a:t>Analog </a:t>
            </a:r>
            <a:endParaRPr lang="en-GB"/>
          </a:p>
        </p:txBody>
      </p:sp>
      <p:sp>
        <p:nvSpPr>
          <p:cNvPr id="8" name="Rectangle 1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158038" y="3003550"/>
            <a:ext cx="5857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200">
                <a:solidFill>
                  <a:srgbClr val="000000"/>
                </a:solidFill>
              </a:rPr>
              <a:t>Input to a</a:t>
            </a:r>
            <a:endParaRPr lang="en-GB"/>
          </a:p>
        </p:txBody>
      </p:sp>
      <p:sp>
        <p:nvSpPr>
          <p:cNvPr id="9" name="Rectangle 1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778625" y="3173413"/>
            <a:ext cx="88741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200">
                <a:solidFill>
                  <a:srgbClr val="000000"/>
                </a:solidFill>
              </a:rPr>
              <a:t>Digital Output</a:t>
            </a:r>
            <a:endParaRPr lang="en-GB"/>
          </a:p>
        </p:txBody>
      </p:sp>
      <p:sp>
        <p:nvSpPr>
          <p:cNvPr id="10" name="Rectangle 31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974013" y="3503613"/>
            <a:ext cx="660400" cy="565150"/>
          </a:xfrm>
          <a:prstGeom prst="rect">
            <a:avLst/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31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826375" y="2870200"/>
            <a:ext cx="95408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31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032750" y="2924175"/>
            <a:ext cx="5635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u="sng">
                <a:solidFill>
                  <a:srgbClr val="000000"/>
                </a:solidFill>
              </a:rPr>
              <a:t>Voltage</a:t>
            </a:r>
            <a:endParaRPr lang="en-GB"/>
          </a:p>
        </p:txBody>
      </p:sp>
      <p:sp>
        <p:nvSpPr>
          <p:cNvPr id="13" name="Rectangle 31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954963" y="3119438"/>
            <a:ext cx="7223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u="sng">
                <a:solidFill>
                  <a:srgbClr val="000000"/>
                </a:solidFill>
              </a:rPr>
              <a:t>Reference</a:t>
            </a:r>
            <a:endParaRPr lang="en-GB"/>
          </a:p>
        </p:txBody>
      </p:sp>
      <p:sp>
        <p:nvSpPr>
          <p:cNvPr id="14" name="Rectangle 318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974013" y="4843463"/>
            <a:ext cx="7334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31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101013" y="4897438"/>
            <a:ext cx="4937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u="sng">
                <a:solidFill>
                  <a:srgbClr val="000000"/>
                </a:solidFill>
              </a:rPr>
              <a:t>Digital</a:t>
            </a:r>
            <a:endParaRPr lang="en-GB"/>
          </a:p>
        </p:txBody>
      </p:sp>
      <p:sp>
        <p:nvSpPr>
          <p:cNvPr id="16" name="Rectangle 320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101013" y="5094288"/>
            <a:ext cx="4937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u="sng">
                <a:solidFill>
                  <a:srgbClr val="000000"/>
                </a:solidFill>
              </a:rPr>
              <a:t>Output</a:t>
            </a:r>
            <a:endParaRPr lang="en-GB"/>
          </a:p>
        </p:txBody>
      </p:sp>
      <p:sp>
        <p:nvSpPr>
          <p:cNvPr id="17" name="Line 432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H="1">
            <a:off x="7826375" y="3786188"/>
            <a:ext cx="1476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433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900988" y="5830888"/>
            <a:ext cx="7334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434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099425" y="5883275"/>
            <a:ext cx="3460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u="sng">
                <a:solidFill>
                  <a:srgbClr val="000000"/>
                </a:solidFill>
              </a:rPr>
              <a:t>CPU</a:t>
            </a:r>
            <a:endParaRPr lang="en-GB"/>
          </a:p>
        </p:txBody>
      </p:sp>
      <p:sp>
        <p:nvSpPr>
          <p:cNvPr id="20" name="Rectangle 435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8005763" y="6081713"/>
            <a:ext cx="5429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400" u="sng">
                <a:solidFill>
                  <a:srgbClr val="000000"/>
                </a:solidFill>
              </a:rPr>
              <a:t>Control</a:t>
            </a:r>
            <a:endParaRPr lang="en-GB"/>
          </a:p>
        </p:txBody>
      </p:sp>
      <p:sp>
        <p:nvSpPr>
          <p:cNvPr id="21" name="Rectangle 45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169150" y="5689600"/>
            <a:ext cx="5857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451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258050" y="5740400"/>
            <a:ext cx="4238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200">
                <a:solidFill>
                  <a:srgbClr val="000000"/>
                </a:solidFill>
              </a:rPr>
              <a:t>Output</a:t>
            </a:r>
            <a:endParaRPr lang="en-GB"/>
          </a:p>
        </p:txBody>
      </p:sp>
      <p:sp>
        <p:nvSpPr>
          <p:cNvPr id="23" name="Rectangle 452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258050" y="5908675"/>
            <a:ext cx="3905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200">
                <a:solidFill>
                  <a:srgbClr val="000000"/>
                </a:solidFill>
              </a:rPr>
              <a:t>Result</a:t>
            </a:r>
            <a:endParaRPr lang="en-GB"/>
          </a:p>
        </p:txBody>
      </p:sp>
      <p:sp>
        <p:nvSpPr>
          <p:cNvPr id="24" name="Rectangle 45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672263" y="6164263"/>
            <a:ext cx="7032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200">
                <a:solidFill>
                  <a:srgbClr val="000000"/>
                </a:solidFill>
              </a:rPr>
              <a:t>Conversion</a:t>
            </a:r>
            <a:endParaRPr lang="en-GB"/>
          </a:p>
        </p:txBody>
      </p:sp>
      <p:grpSp>
        <p:nvGrpSpPr>
          <p:cNvPr id="25" name="Group 458"/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6535738" y="5761038"/>
            <a:ext cx="95250" cy="352425"/>
            <a:chOff x="4146" y="2668"/>
            <a:chExt cx="62" cy="237"/>
          </a:xfrm>
        </p:grpSpPr>
        <p:sp>
          <p:nvSpPr>
            <p:cNvPr id="26" name="Line 456"/>
            <p:cNvSpPr>
              <a:spLocks noChangeShapeType="1"/>
            </p:cNvSpPr>
            <p:nvPr/>
          </p:nvSpPr>
          <p:spPr bwMode="auto">
            <a:xfrm flipV="1">
              <a:off x="4177" y="2727"/>
              <a:ext cx="1" cy="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57"/>
            <p:cNvSpPr>
              <a:spLocks/>
            </p:cNvSpPr>
            <p:nvPr/>
          </p:nvSpPr>
          <p:spPr bwMode="auto">
            <a:xfrm>
              <a:off x="4146" y="2668"/>
              <a:ext cx="62" cy="61"/>
            </a:xfrm>
            <a:custGeom>
              <a:avLst/>
              <a:gdLst/>
              <a:ahLst/>
              <a:cxnLst>
                <a:cxn ang="0">
                  <a:pos x="125" y="123"/>
                </a:cxn>
                <a:cxn ang="0">
                  <a:pos x="62" y="0"/>
                </a:cxn>
                <a:cxn ang="0">
                  <a:pos x="0" y="123"/>
                </a:cxn>
                <a:cxn ang="0">
                  <a:pos x="125" y="123"/>
                </a:cxn>
              </a:cxnLst>
              <a:rect l="0" t="0" r="r" b="b"/>
              <a:pathLst>
                <a:path w="125" h="123">
                  <a:moveTo>
                    <a:pt x="125" y="123"/>
                  </a:moveTo>
                  <a:lnTo>
                    <a:pt x="62" y="0"/>
                  </a:lnTo>
                  <a:lnTo>
                    <a:pt x="0" y="123"/>
                  </a:lnTo>
                  <a:lnTo>
                    <a:pt x="125" y="1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461"/>
          <p:cNvGrpSpPr>
            <a:grpSpLocks/>
          </p:cNvGrpSpPr>
          <p:nvPr>
            <p:custDataLst>
              <p:tags r:id="rId25"/>
            </p:custDataLst>
          </p:nvPr>
        </p:nvGrpSpPr>
        <p:grpSpPr bwMode="auto">
          <a:xfrm>
            <a:off x="6973888" y="5761038"/>
            <a:ext cx="95250" cy="352425"/>
            <a:chOff x="4430" y="2668"/>
            <a:chExt cx="62" cy="237"/>
          </a:xfrm>
        </p:grpSpPr>
        <p:sp>
          <p:nvSpPr>
            <p:cNvPr id="29" name="Line 459"/>
            <p:cNvSpPr>
              <a:spLocks noChangeShapeType="1"/>
            </p:cNvSpPr>
            <p:nvPr/>
          </p:nvSpPr>
          <p:spPr bwMode="auto">
            <a:xfrm>
              <a:off x="4461" y="2668"/>
              <a:ext cx="1" cy="1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460"/>
            <p:cNvSpPr>
              <a:spLocks/>
            </p:cNvSpPr>
            <p:nvPr/>
          </p:nvSpPr>
          <p:spPr bwMode="auto">
            <a:xfrm>
              <a:off x="4430" y="2843"/>
              <a:ext cx="62" cy="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122"/>
                </a:cxn>
                <a:cxn ang="0">
                  <a:pos x="124" y="0"/>
                </a:cxn>
                <a:cxn ang="0">
                  <a:pos x="0" y="0"/>
                </a:cxn>
              </a:cxnLst>
              <a:rect l="0" t="0" r="r" b="b"/>
              <a:pathLst>
                <a:path w="124" h="122">
                  <a:moveTo>
                    <a:pt x="0" y="0"/>
                  </a:moveTo>
                  <a:lnTo>
                    <a:pt x="63" y="122"/>
                  </a:lnTo>
                  <a:lnTo>
                    <a:pt x="1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464"/>
          <p:cNvGrpSpPr>
            <a:grpSpLocks/>
          </p:cNvGrpSpPr>
          <p:nvPr>
            <p:custDataLst>
              <p:tags r:id="rId26"/>
            </p:custDataLst>
          </p:nvPr>
        </p:nvGrpSpPr>
        <p:grpSpPr bwMode="auto">
          <a:xfrm>
            <a:off x="7707313" y="5761038"/>
            <a:ext cx="95250" cy="352425"/>
            <a:chOff x="4905" y="2668"/>
            <a:chExt cx="62" cy="237"/>
          </a:xfrm>
        </p:grpSpPr>
        <p:sp>
          <p:nvSpPr>
            <p:cNvPr id="32" name="Line 462"/>
            <p:cNvSpPr>
              <a:spLocks noChangeShapeType="1"/>
            </p:cNvSpPr>
            <p:nvPr/>
          </p:nvSpPr>
          <p:spPr bwMode="auto">
            <a:xfrm flipV="1">
              <a:off x="4936" y="2727"/>
              <a:ext cx="1" cy="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463"/>
            <p:cNvSpPr>
              <a:spLocks/>
            </p:cNvSpPr>
            <p:nvPr/>
          </p:nvSpPr>
          <p:spPr bwMode="auto">
            <a:xfrm>
              <a:off x="4905" y="2668"/>
              <a:ext cx="62" cy="61"/>
            </a:xfrm>
            <a:custGeom>
              <a:avLst/>
              <a:gdLst/>
              <a:ahLst/>
              <a:cxnLst>
                <a:cxn ang="0">
                  <a:pos x="125" y="123"/>
                </a:cxn>
                <a:cxn ang="0">
                  <a:pos x="62" y="0"/>
                </a:cxn>
                <a:cxn ang="0">
                  <a:pos x="0" y="123"/>
                </a:cxn>
                <a:cxn ang="0">
                  <a:pos x="125" y="123"/>
                </a:cxn>
              </a:cxnLst>
              <a:rect l="0" t="0" r="r" b="b"/>
              <a:pathLst>
                <a:path w="125" h="123">
                  <a:moveTo>
                    <a:pt x="125" y="123"/>
                  </a:moveTo>
                  <a:lnTo>
                    <a:pt x="62" y="0"/>
                  </a:lnTo>
                  <a:lnTo>
                    <a:pt x="0" y="123"/>
                  </a:lnTo>
                  <a:lnTo>
                    <a:pt x="125" y="1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Title 33"/>
          <p:cNvSpPr>
            <a:spLocks noGrp="1"/>
          </p:cNvSpPr>
          <p:nvPr>
            <p:ph type="title"/>
            <p:custDataLst>
              <p:tags r:id="rId27"/>
            </p:custDataLst>
          </p:nvPr>
        </p:nvSpPr>
        <p:spPr/>
        <p:txBody>
          <a:bodyPr/>
          <a:lstStyle/>
          <a:p>
            <a:r>
              <a:rPr lang="en-US" dirty="0" smtClean="0"/>
              <a:t>ADC </a:t>
            </a:r>
            <a:endParaRPr lang="en-US" dirty="0"/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  <p:custDataLst>
              <p:tags r:id="rId28"/>
            </p:custDataLst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 smtClean="0"/>
              <a:t>The voltage reference is the standard that is used to find ADC values.  The ADC can only be as accurate the voltage reference</a:t>
            </a:r>
            <a:endParaRPr lang="en-US" dirty="0"/>
          </a:p>
        </p:txBody>
      </p:sp>
      <p:sp>
        <p:nvSpPr>
          <p:cNvPr id="36" name="Content Placeholder 34"/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533400" y="3200400"/>
            <a:ext cx="58674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The conversion speed of the ADC puts a limit on the bandwidth of the signal you are measuring.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Digital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interface between processor and ADC can be parallel or serial (SPI, I^2C)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02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72"/>
            <a:ext cx="8229600" cy="1143000"/>
          </a:xfrm>
        </p:spPr>
        <p:txBody>
          <a:bodyPr/>
          <a:lstStyle/>
          <a:p>
            <a:r>
              <a:rPr lang="en-US" dirty="0" smtClean="0"/>
              <a:t>Location of ADC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Two choices:</a:t>
            </a:r>
          </a:p>
          <a:p>
            <a:pPr lvl="1"/>
            <a:r>
              <a:rPr lang="en-US" dirty="0" smtClean="0"/>
              <a:t>Integrated in the microcontroller</a:t>
            </a:r>
          </a:p>
          <a:p>
            <a:pPr lvl="1"/>
            <a:r>
              <a:rPr lang="en-US" dirty="0" smtClean="0"/>
              <a:t>Separate with some type of interface to the processor</a:t>
            </a:r>
          </a:p>
          <a:p>
            <a:r>
              <a:rPr lang="en-US" dirty="0" smtClean="0"/>
              <a:t>A microcontroller is an electrical noisy place.</a:t>
            </a:r>
          </a:p>
          <a:p>
            <a:pPr lvl="1"/>
            <a:r>
              <a:rPr lang="en-US" dirty="0" smtClean="0"/>
              <a:t>Remember many (10s of thousands) transistors change on every clock edge </a:t>
            </a:r>
          </a:p>
          <a:p>
            <a:pPr lvl="1"/>
            <a:r>
              <a:rPr lang="en-US" dirty="0" smtClean="0"/>
              <a:t>Hard to get better than 10 bit performance</a:t>
            </a:r>
          </a:p>
          <a:p>
            <a:r>
              <a:rPr lang="en-US" dirty="0" smtClean="0"/>
              <a:t>I separate ADC can be isolated on the PCB to be in a quiet  zone.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6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Integrated ADCs Quiet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separate supply and ground supplies</a:t>
            </a:r>
          </a:p>
          <a:p>
            <a:r>
              <a:rPr lang="en-US" dirty="0" smtClean="0"/>
              <a:t>Do conversion between clock edges</a:t>
            </a:r>
          </a:p>
          <a:p>
            <a:r>
              <a:rPr lang="en-US" dirty="0" smtClean="0"/>
              <a:t>Even so hard to get better than 8 or 10 bit ADC resolution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68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6498</TotalTime>
  <Words>1174</Words>
  <Application>Microsoft Office PowerPoint</Application>
  <PresentationFormat>On-screen Show (4:3)</PresentationFormat>
  <Paragraphs>169</Paragraphs>
  <Slides>28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Equation</vt:lpstr>
      <vt:lpstr>CPE 490 Embedded Systems Lecture 20</vt:lpstr>
      <vt:lpstr>PowerPoint Presentation</vt:lpstr>
      <vt:lpstr>A Sample and Hold Circuit</vt:lpstr>
      <vt:lpstr>Problem</vt:lpstr>
      <vt:lpstr>Successive Approximation A/D</vt:lpstr>
      <vt:lpstr>PowerPoint Presentation</vt:lpstr>
      <vt:lpstr>ADC </vt:lpstr>
      <vt:lpstr>Location of ADC</vt:lpstr>
      <vt:lpstr>Making Integrated ADCs Quiet</vt:lpstr>
      <vt:lpstr>PowerPoint Presentation</vt:lpstr>
      <vt:lpstr>dsPIC33FJ256GP710A ADC</vt:lpstr>
      <vt:lpstr>dsPIC33FJ256GP710A ADC</vt:lpstr>
      <vt:lpstr>PowerPoint Presentation</vt:lpstr>
      <vt:lpstr>Differential Vs Single Ended </vt:lpstr>
      <vt:lpstr>Sampling Mode</vt:lpstr>
      <vt:lpstr>ADC SFRs</vt:lpstr>
      <vt:lpstr>Overview of Sample and Conversion</vt:lpstr>
      <vt:lpstr>Sampling Initiation and Ending</vt:lpstr>
      <vt:lpstr>Conversion Time</vt:lpstr>
      <vt:lpstr>Conversion Initiation</vt:lpstr>
      <vt:lpstr>Manual Sample Manual Conversion</vt:lpstr>
      <vt:lpstr>Auto Sample and Manual Convert</vt:lpstr>
      <vt:lpstr>Auto Sample and Auto Convert</vt:lpstr>
      <vt:lpstr>Auto Sample and Triggered Convert</vt:lpstr>
      <vt:lpstr>Sampling Mode Details</vt:lpstr>
      <vt:lpstr>2 Channel Simultaneous Sampling</vt:lpstr>
      <vt:lpstr>4 Channel Simultaneous Sampling</vt:lpstr>
      <vt:lpstr>Calculation of Total Time to Sample</vt:lpstr>
    </vt:vector>
  </TitlesOfParts>
  <Company>Geneva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wdbarlow</dc:creator>
  <cp:lastModifiedBy>William D Barlow</cp:lastModifiedBy>
  <cp:revision>436</cp:revision>
  <cp:lastPrinted>2014-03-27T15:14:36Z</cp:lastPrinted>
  <dcterms:created xsi:type="dcterms:W3CDTF">2010-08-12T20:36:28Z</dcterms:created>
  <dcterms:modified xsi:type="dcterms:W3CDTF">2014-04-03T16:04:29Z</dcterms:modified>
</cp:coreProperties>
</file>