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86" r:id="rId3"/>
    <p:sldId id="291" r:id="rId4"/>
    <p:sldId id="303" r:id="rId5"/>
    <p:sldId id="292" r:id="rId6"/>
    <p:sldId id="293" r:id="rId7"/>
    <p:sldId id="294" r:id="rId8"/>
    <p:sldId id="305" r:id="rId9"/>
    <p:sldId id="295" r:id="rId10"/>
    <p:sldId id="296" r:id="rId11"/>
    <p:sldId id="297" r:id="rId12"/>
    <p:sldId id="298" r:id="rId13"/>
    <p:sldId id="299" r:id="rId14"/>
    <p:sldId id="279" r:id="rId15"/>
    <p:sldId id="283" r:id="rId16"/>
    <p:sldId id="285" r:id="rId17"/>
    <p:sldId id="289" r:id="rId18"/>
    <p:sldId id="287" r:id="rId19"/>
    <p:sldId id="306" r:id="rId20"/>
    <p:sldId id="307" r:id="rId21"/>
    <p:sldId id="308" r:id="rId22"/>
    <p:sldId id="290" r:id="rId23"/>
    <p:sldId id="300" r:id="rId24"/>
    <p:sldId id="301" r:id="rId25"/>
    <p:sldId id="281" r:id="rId26"/>
    <p:sldId id="282" r:id="rId27"/>
    <p:sldId id="302" r:id="rId28"/>
    <p:sldId id="304" r:id="rId29"/>
    <p:sldId id="284" r:id="rId30"/>
  </p:sldIdLst>
  <p:sldSz cx="9144000" cy="6858000" type="screen4x3"/>
  <p:notesSz cx="6950075" cy="9236075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21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5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happily write values over existing variable values.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no checking?  Because C is a intermediate language suppose to run fast bounds checking will slow code down.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no</a:t>
            </a:r>
            <a:r>
              <a:rPr lang="en-US" baseline="0" dirty="0" smtClean="0"/>
              <a:t> space in between unary operator and what it operates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* operator has lower precedence than the ++ operator hence the use of the </a:t>
            </a:r>
            <a:r>
              <a:rPr lang="en-US" baseline="0" dirty="0" err="1" smtClean="0"/>
              <a:t>paranthesis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to</a:t>
            </a:r>
            <a:r>
              <a:rPr lang="en-US" baseline="0" dirty="0" smtClean="0"/>
              <a:t> run this in </a:t>
            </a:r>
            <a:r>
              <a:rPr lang="en-US" baseline="0" dirty="0" err="1" smtClean="0"/>
              <a:t>mplab</a:t>
            </a:r>
            <a:r>
              <a:rPr lang="en-US" baseline="0" dirty="0" smtClean="0"/>
              <a:t> to illustrate.  Note that the compiler does give a warning.  It is worth looking at the warnings that are generated.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2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1 1000 0110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111 1000 1100 0000 0000 0000</a:t>
            </a:r>
          </a:p>
          <a:p>
            <a:r>
              <a:rPr lang="en-US" dirty="0" smtClean="0"/>
              <a:t>1100</a:t>
            </a:r>
            <a:r>
              <a:rPr lang="en-US" baseline="0" dirty="0" smtClean="0"/>
              <a:t> 0011 0111 1000 1100 0000 0000 0000</a:t>
            </a:r>
          </a:p>
          <a:p>
            <a:r>
              <a:rPr lang="en-US" baseline="0" dirty="0" smtClean="0"/>
              <a:t>C      3       7      8       C     0      0      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5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class demonstration in </a:t>
            </a:r>
            <a:r>
              <a:rPr lang="en-US" dirty="0" err="1" smtClean="0"/>
              <a:t>mplab</a:t>
            </a:r>
            <a:r>
              <a:rPr lang="en-US" baseline="0" dirty="0" smtClean="0"/>
              <a:t> pointer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important because</a:t>
            </a:r>
            <a:r>
              <a:rPr lang="en-US" baseline="0" dirty="0" smtClean="0"/>
              <a:t> pointer arithmetic like in the second statement can be faster than indexing the array in the first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dereference</a:t>
            </a:r>
            <a:r>
              <a:rPr lang="en-US" baseline="0" dirty="0" smtClean="0"/>
              <a:t> structures use the </a:t>
            </a:r>
            <a:r>
              <a:rPr lang="en-US" baseline="0" smtClean="0"/>
              <a:t>arrow operator.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4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C</a:t>
            </a:r>
            <a:r>
              <a:rPr lang="en-US" baseline="0" dirty="0" smtClean="0"/>
              <a:t> construct would you use to have a multi dimension array that had an integer and a floating 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4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</a:t>
            </a:r>
            <a:r>
              <a:rPr lang="en-US" baseline="0" dirty="0" smtClean="0"/>
              <a:t> multidimensional array be careful you can use up all your memory.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</a:t>
            </a:r>
            <a:r>
              <a:rPr lang="en-US" baseline="0" dirty="0" smtClean="0"/>
              <a:t> multidimensional array be careful you can use up all your memory.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strings in a later lecture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syntax as before just using carriage</a:t>
            </a:r>
            <a:r>
              <a:rPr lang="en-US" baseline="0" dirty="0" smtClean="0"/>
              <a:t> returns and white space to our advantage.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</a:t>
            </a:r>
            <a:r>
              <a:rPr lang="en-US" baseline="0" dirty="0" smtClean="0"/>
              <a:t> is the double quotes form automatically adds a null character.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e1</a:t>
            </a:r>
            <a:r>
              <a:rPr lang="en-US" baseline="0" dirty="0" smtClean="0"/>
              <a:t> is an array 9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highest</a:t>
            </a:r>
            <a:r>
              <a:rPr lang="en-US" baseline="0" dirty="0" smtClean="0"/>
              <a:t> precedence is for things like </a:t>
            </a:r>
            <a:r>
              <a:rPr lang="en-US" baseline="0" dirty="0" err="1" smtClean="0"/>
              <a:t>paranthesis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CPE</a:t>
            </a:r>
            <a:r>
              <a:rPr lang="en-US" dirty="0"/>
              <a:t> </a:t>
            </a:r>
            <a:r>
              <a:rPr lang="en-US" dirty="0" smtClean="0"/>
              <a:t>490 Embedded Systems Lecture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Arrays </a:t>
            </a:r>
          </a:p>
          <a:p>
            <a:r>
              <a:rPr lang="en-US" dirty="0" smtClean="0"/>
              <a:t>Pointers  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048000" y="60198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Schildt</a:t>
            </a:r>
            <a:r>
              <a:rPr lang="en-US" dirty="0" smtClean="0"/>
              <a:t>, Herb. 1989. </a:t>
            </a:r>
            <a:r>
              <a:rPr lang="en-US" i="1" dirty="0" smtClean="0"/>
              <a:t>ANSI C Made Easy</a:t>
            </a:r>
            <a:r>
              <a:rPr lang="en-US" dirty="0" smtClean="0"/>
              <a:t>. Computing </a:t>
            </a:r>
            <a:r>
              <a:rPr lang="en-US" dirty="0" err="1" smtClean="0"/>
              <a:t>Mcgraw</a:t>
            </a:r>
            <a:r>
              <a:rPr lang="en-US" dirty="0" smtClean="0"/>
              <a:t>-Hill.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Prototype is</a:t>
            </a:r>
          </a:p>
          <a:p>
            <a:pPr algn="ctr">
              <a:buNone/>
            </a:pPr>
            <a:r>
              <a:rPr lang="en-US" sz="2800" i="1" dirty="0" smtClean="0"/>
              <a:t>Type-</a:t>
            </a:r>
            <a:r>
              <a:rPr lang="en-US" sz="2800" i="1" dirty="0" err="1" smtClean="0"/>
              <a:t>specifier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array_name</a:t>
            </a:r>
            <a:r>
              <a:rPr lang="en-US" sz="2800" i="1" dirty="0" smtClean="0"/>
              <a:t>[size1]… [</a:t>
            </a:r>
            <a:r>
              <a:rPr lang="en-US" sz="2800" i="1" dirty="0" err="1" smtClean="0"/>
              <a:t>sizeN</a:t>
            </a:r>
            <a:r>
              <a:rPr lang="en-US" sz="2800" i="1" dirty="0" smtClean="0"/>
              <a:t>] = {value-list};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Example</a:t>
            </a:r>
          </a:p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[10] = {1, 2, 3, 4, 5, 6, 7, 8, 9, 10};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 Dimensional Array Initialization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876800" y="1600200"/>
          <a:ext cx="381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90600" y="16764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sqrs</a:t>
            </a:r>
            <a:r>
              <a:rPr lang="en-US" dirty="0" smtClean="0"/>
              <a:t>[10][2] = {</a:t>
            </a:r>
          </a:p>
          <a:p>
            <a:r>
              <a:rPr lang="en-US" dirty="0" smtClean="0"/>
              <a:t>	1,1,</a:t>
            </a:r>
          </a:p>
          <a:p>
            <a:r>
              <a:rPr lang="en-US" dirty="0" smtClean="0"/>
              <a:t>	2,4,</a:t>
            </a:r>
          </a:p>
          <a:p>
            <a:r>
              <a:rPr lang="en-US" dirty="0" smtClean="0"/>
              <a:t>	3,9,</a:t>
            </a:r>
          </a:p>
          <a:p>
            <a:r>
              <a:rPr lang="en-US" dirty="0" smtClean="0"/>
              <a:t>	4,16,</a:t>
            </a:r>
          </a:p>
          <a:p>
            <a:r>
              <a:rPr lang="en-US" dirty="0" smtClean="0"/>
              <a:t>	5,25,</a:t>
            </a:r>
          </a:p>
          <a:p>
            <a:r>
              <a:rPr lang="en-US" dirty="0" smtClean="0"/>
              <a:t>	6,36,</a:t>
            </a:r>
          </a:p>
          <a:p>
            <a:r>
              <a:rPr lang="en-US" dirty="0" smtClean="0"/>
              <a:t>	7,49,</a:t>
            </a:r>
          </a:p>
          <a:p>
            <a:r>
              <a:rPr lang="en-US" dirty="0" smtClean="0"/>
              <a:t>	8,64,</a:t>
            </a:r>
          </a:p>
          <a:p>
            <a:r>
              <a:rPr lang="en-US" dirty="0" smtClean="0"/>
              <a:t>	9,81,</a:t>
            </a:r>
          </a:p>
          <a:p>
            <a:r>
              <a:rPr lang="en-US" dirty="0" smtClean="0"/>
              <a:t>	10, 100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pPr algn="ctr">
              <a:buNone/>
            </a:pPr>
            <a:r>
              <a:rPr lang="en-US" dirty="0" smtClean="0"/>
              <a:t>char </a:t>
            </a:r>
            <a:r>
              <a:rPr lang="en-US" i="1" dirty="0" err="1" smtClean="0"/>
              <a:t>array_name</a:t>
            </a:r>
            <a:r>
              <a:rPr lang="en-US" i="1" dirty="0" smtClean="0"/>
              <a:t>[size] = “string”;</a:t>
            </a:r>
          </a:p>
          <a:p>
            <a:r>
              <a:rPr lang="en-US" dirty="0" smtClean="0"/>
              <a:t>Example</a:t>
            </a:r>
          </a:p>
          <a:p>
            <a:pPr algn="ctr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[6] = “hello”;</a:t>
            </a:r>
          </a:p>
          <a:p>
            <a:pPr algn="ctr">
              <a:buNone/>
            </a:pPr>
            <a:r>
              <a:rPr lang="en-US" dirty="0" smtClean="0"/>
              <a:t>Same as </a:t>
            </a:r>
          </a:p>
          <a:p>
            <a:pPr algn="ctr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[6] = {‘h’, ‘e’, ‘l’, ‘l’, ‘o’, ‘\0’};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Unsized</a:t>
            </a:r>
            <a:r>
              <a:rPr lang="en-US" dirty="0" smtClean="0"/>
              <a:t> Array Initializations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It can become tedious counting characters in a string.</a:t>
            </a:r>
          </a:p>
          <a:p>
            <a:r>
              <a:rPr lang="en-US" dirty="0" smtClean="0"/>
              <a:t>Therefore C provides away to automatically load the size of an array.  </a:t>
            </a:r>
          </a:p>
          <a:p>
            <a:r>
              <a:rPr lang="en-US" dirty="0" smtClean="0"/>
              <a:t>Examples</a:t>
            </a:r>
          </a:p>
          <a:p>
            <a:pPr algn="ctr">
              <a:buNone/>
            </a:pPr>
            <a:r>
              <a:rPr lang="en-US" dirty="0" smtClean="0"/>
              <a:t>char e1[] = “Toy boat”;</a:t>
            </a:r>
          </a:p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 smtClean="0"/>
              <a:t>[]= {1,2,3,4};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Pointers in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pointer is a variable that contains a memory address.  So a pointer, points to a memory location (like another variable).</a:t>
            </a:r>
          </a:p>
          <a:p>
            <a:r>
              <a:rPr lang="en-US" dirty="0" smtClean="0"/>
              <a:t>The general from of declaration</a:t>
            </a:r>
          </a:p>
          <a:p>
            <a:pPr lvl="1">
              <a:buNone/>
            </a:pPr>
            <a:r>
              <a:rPr lang="en-US" i="1" dirty="0" smtClean="0"/>
              <a:t>type *</a:t>
            </a:r>
            <a:r>
              <a:rPr lang="en-US" i="1" dirty="0" err="1" smtClean="0"/>
              <a:t>var</a:t>
            </a:r>
            <a:r>
              <a:rPr lang="en-US" i="1" dirty="0" smtClean="0"/>
              <a:t>-name;</a:t>
            </a:r>
          </a:p>
          <a:p>
            <a:r>
              <a:rPr lang="en-US" dirty="0" smtClean="0"/>
              <a:t>Examples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*p;  // this is a pointer to an integer</a:t>
            </a:r>
          </a:p>
          <a:p>
            <a:pPr lvl="1">
              <a:buNone/>
            </a:pPr>
            <a:r>
              <a:rPr lang="en-US" dirty="0" smtClean="0"/>
              <a:t>float *p;	//this is a pointer to a float 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 Operators &amp; and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Unary operator &amp; </a:t>
            </a:r>
          </a:p>
          <a:p>
            <a:pPr lvl="1"/>
            <a:r>
              <a:rPr lang="en-US" dirty="0" smtClean="0"/>
              <a:t>In the example &amp;X it means: address of X</a:t>
            </a:r>
          </a:p>
          <a:p>
            <a:pPr lvl="1"/>
            <a:r>
              <a:rPr lang="en-US" dirty="0" smtClean="0"/>
              <a:t>Has high precedence of 2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Unary operator * </a:t>
            </a:r>
          </a:p>
          <a:p>
            <a:pPr lvl="1"/>
            <a:r>
              <a:rPr lang="en-US" dirty="0" smtClean="0"/>
              <a:t>In the example *X it means: The object or function pointed by X</a:t>
            </a:r>
          </a:p>
          <a:p>
            <a:pPr lvl="1"/>
            <a:r>
              <a:rPr lang="en-US" dirty="0" smtClean="0"/>
              <a:t>Also has high precedence of 2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balance;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	*address;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value;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balance = 3200;</a:t>
            </a:r>
          </a:p>
          <a:p>
            <a:pPr>
              <a:buNone/>
            </a:pPr>
            <a:r>
              <a:rPr lang="en-US" dirty="0" smtClean="0"/>
              <a:t>	address = &amp;balance; // address has the address of  			     //balance</a:t>
            </a:r>
          </a:p>
          <a:p>
            <a:pPr>
              <a:buNone/>
            </a:pPr>
            <a:r>
              <a:rPr lang="en-US" dirty="0" smtClean="0"/>
              <a:t>	value = *address; // value = 3200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Assigning Values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</a:p>
          <a:p>
            <a:pPr lvl="1">
              <a:buNone/>
            </a:pPr>
            <a:r>
              <a:rPr lang="en-US" dirty="0" smtClean="0"/>
              <a:t>Main()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*p, num;</a:t>
            </a:r>
          </a:p>
          <a:p>
            <a:pPr lvl="1">
              <a:buNone/>
            </a:pPr>
            <a:r>
              <a:rPr lang="en-US" dirty="0" smtClean="0"/>
              <a:t>p = &amp;num;	/points to the integer num</a:t>
            </a:r>
          </a:p>
          <a:p>
            <a:pPr lvl="1">
              <a:buNone/>
            </a:pPr>
            <a:r>
              <a:rPr lang="en-US" dirty="0" smtClean="0"/>
              <a:t>*p = 100;		/num = 100</a:t>
            </a:r>
          </a:p>
          <a:p>
            <a:pPr lvl="1">
              <a:buNone/>
            </a:pPr>
            <a:r>
              <a:rPr lang="en-US" dirty="0" smtClean="0"/>
              <a:t>(*p)++;		/num = 101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Pointer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float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*p;  // p points to an integer</a:t>
            </a:r>
          </a:p>
          <a:p>
            <a:pPr>
              <a:buNone/>
            </a:pPr>
            <a:r>
              <a:rPr lang="en-US" dirty="0" smtClean="0"/>
              <a:t>	x</a:t>
            </a:r>
            <a:r>
              <a:rPr lang="en-US" dirty="0" smtClean="0"/>
              <a:t>=-248.75;//</a:t>
            </a:r>
            <a:r>
              <a:rPr lang="en-US" dirty="0" smtClean="0"/>
              <a:t>x is assigned an address of 0x080C</a:t>
            </a:r>
          </a:p>
          <a:p>
            <a:pPr>
              <a:buNone/>
            </a:pPr>
            <a:r>
              <a:rPr lang="en-US" dirty="0" smtClean="0"/>
              <a:t>	p = &amp;x; // p now is 0x080C</a:t>
            </a:r>
          </a:p>
          <a:p>
            <a:pPr>
              <a:buNone/>
            </a:pPr>
            <a:r>
              <a:rPr lang="en-US" dirty="0" smtClean="0"/>
              <a:t>	y = *p; /* y gets assigned the "integer" of x </a:t>
            </a:r>
          </a:p>
          <a:p>
            <a:pPr>
              <a:buNone/>
            </a:pPr>
            <a:r>
              <a:rPr lang="en-US" dirty="0" smtClean="0"/>
              <a:t>	since p points to x the lower 2 bytes</a:t>
            </a:r>
          </a:p>
          <a:p>
            <a:pPr>
              <a:buNone/>
            </a:pPr>
            <a:r>
              <a:rPr lang="en-US" dirty="0" smtClean="0"/>
              <a:t>	read integer 30147(</a:t>
            </a:r>
            <a:r>
              <a:rPr lang="en-US" dirty="0" err="1" smtClean="0"/>
              <a:t>dec</a:t>
            </a:r>
            <a:r>
              <a:rPr lang="en-US" dirty="0" smtClean="0"/>
              <a:t>) this number is </a:t>
            </a:r>
          </a:p>
          <a:p>
            <a:pPr>
              <a:buNone/>
            </a:pPr>
            <a:r>
              <a:rPr lang="en-US" dirty="0" smtClean="0"/>
              <a:t>	converted to a float point number that represents 3014 and stored into Y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IEEE-754 format</a:t>
            </a:r>
            <a:endParaRPr lang="en-US" dirty="0"/>
          </a:p>
        </p:txBody>
      </p:sp>
      <p:pic>
        <p:nvPicPr>
          <p:cNvPr id="1026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6" y="2514600"/>
            <a:ext cx="81724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Array are always contiguous  in memory </a:t>
            </a:r>
          </a:p>
          <a:p>
            <a:pPr lvl="1"/>
            <a:r>
              <a:rPr lang="en-US" dirty="0" smtClean="0"/>
              <a:t>Lowest address corresponding to the first element</a:t>
            </a:r>
          </a:p>
          <a:p>
            <a:pPr lvl="1"/>
            <a:r>
              <a:rPr lang="en-US" dirty="0" smtClean="0"/>
              <a:t>Highest address corresponding to the last element</a:t>
            </a:r>
          </a:p>
          <a:p>
            <a:r>
              <a:rPr lang="en-US" dirty="0" smtClean="0"/>
              <a:t>Single and multidimensional arrays are provided for. </a:t>
            </a:r>
          </a:p>
          <a:p>
            <a:r>
              <a:rPr lang="en-US" dirty="0" smtClean="0"/>
              <a:t>Prototype  for single dimension</a:t>
            </a:r>
          </a:p>
          <a:p>
            <a:pPr algn="ctr"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var_name</a:t>
            </a:r>
            <a:r>
              <a:rPr lang="en-US" i="1" dirty="0" smtClean="0"/>
              <a:t>[size];</a:t>
            </a:r>
            <a:endParaRPr lang="en-US" dirty="0" smtClean="0"/>
          </a:p>
          <a:p>
            <a:r>
              <a:rPr lang="en-US" dirty="0" smtClean="0"/>
              <a:t>First element is always indexed as [0]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Exponent value always subtract 0x7F</a:t>
            </a:r>
          </a:p>
          <a:p>
            <a:r>
              <a:rPr lang="en-US" dirty="0" smtClean="0"/>
              <a:t>Mantissa always has an implicit one to make the 24 </a:t>
            </a:r>
            <a:r>
              <a:rPr lang="en-US" dirty="0" err="1" smtClean="0"/>
              <a:t>Msbit</a:t>
            </a:r>
            <a:r>
              <a:rPr lang="en-US" dirty="0" smtClean="0"/>
              <a:t>  This one is left of the binary point (1.0)</a:t>
            </a:r>
          </a:p>
          <a:p>
            <a:r>
              <a:rPr lang="en-US" dirty="0" smtClean="0"/>
              <a:t>MSB is always a sign bit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1"/>
            <a:ext cx="81724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2436"/>
            <a:ext cx="8229600" cy="22037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248 d = 0xF8 (requires the binary point to be shifted 7 places.  0x86-0x7F = 7</a:t>
            </a:r>
          </a:p>
          <a:p>
            <a:r>
              <a:rPr lang="en-US" dirty="0" smtClean="0"/>
              <a:t>23-7=16 binary digits are available to the right of the binary point  2^16 * .75 =49152 = 0xC000 </a:t>
            </a:r>
          </a:p>
          <a:p>
            <a:endParaRPr lang="en-US" dirty="0"/>
          </a:p>
        </p:txBody>
      </p:sp>
      <p:pic>
        <p:nvPicPr>
          <p:cNvPr id="3074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629400" cy="26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8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operators are allowed</a:t>
            </a:r>
          </a:p>
          <a:p>
            <a:pPr lvl="1">
              <a:buNone/>
            </a:pPr>
            <a:r>
              <a:rPr lang="en-US" dirty="0" smtClean="0"/>
              <a:t>++, +, --, -</a:t>
            </a:r>
          </a:p>
          <a:p>
            <a:r>
              <a:rPr lang="en-US" dirty="0" smtClean="0"/>
              <a:t>Addition or subtraction to address will happen in the size of the type of pointer</a:t>
            </a:r>
          </a:p>
          <a:p>
            <a:r>
              <a:rPr lang="en-US" dirty="0" smtClean="0"/>
              <a:t> Example: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*</a:t>
            </a:r>
            <a:r>
              <a:rPr lang="en-US" dirty="0" err="1" smtClean="0"/>
              <a:t>pl,x</a:t>
            </a:r>
            <a:r>
              <a:rPr lang="en-US" dirty="0" smtClean="0"/>
              <a:t>;  // say x is at </a:t>
            </a:r>
            <a:r>
              <a:rPr lang="en-US" dirty="0" err="1" smtClean="0"/>
              <a:t>adress</a:t>
            </a:r>
            <a:r>
              <a:rPr lang="en-US" dirty="0" smtClean="0"/>
              <a:t> 0x4320</a:t>
            </a:r>
          </a:p>
          <a:p>
            <a:pPr lvl="1">
              <a:buNone/>
            </a:pPr>
            <a:r>
              <a:rPr lang="en-US" dirty="0" smtClean="0"/>
              <a:t>pl = &amp;x;</a:t>
            </a:r>
          </a:p>
          <a:p>
            <a:pPr lvl="1">
              <a:buNone/>
            </a:pPr>
            <a:r>
              <a:rPr lang="en-US" dirty="0" smtClean="0"/>
              <a:t>pl++;  // now pl points to 0x4322 </a:t>
            </a:r>
            <a:r>
              <a:rPr lang="en-US" b="1" dirty="0" smtClean="0"/>
              <a:t>not </a:t>
            </a:r>
            <a:r>
              <a:rPr lang="en-US" dirty="0" smtClean="0"/>
              <a:t>0x4321</a:t>
            </a:r>
          </a:p>
          <a:p>
            <a:pPr lvl="1">
              <a:buNone/>
            </a:pPr>
            <a:r>
              <a:rPr lang="en-US" dirty="0" smtClean="0"/>
              <a:t>pl = pl-5; // now pl points to 0x4312 </a:t>
            </a:r>
            <a:r>
              <a:rPr lang="en-US" b="1" dirty="0" smtClean="0"/>
              <a:t>not </a:t>
            </a:r>
            <a:r>
              <a:rPr lang="en-US" smtClean="0"/>
              <a:t>0x 4317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C, using the name of an array </a:t>
            </a:r>
            <a:r>
              <a:rPr lang="en-US" b="1" dirty="0" smtClean="0"/>
              <a:t>without</a:t>
            </a:r>
            <a:r>
              <a:rPr lang="en-US" dirty="0" smtClean="0"/>
              <a:t> and index generates a pointer to the first element of the array. </a:t>
            </a:r>
          </a:p>
          <a:p>
            <a:r>
              <a:rPr lang="en-US" dirty="0" smtClean="0"/>
              <a:t>Example 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[80], z;</a:t>
            </a:r>
          </a:p>
          <a:p>
            <a:pPr>
              <a:buNone/>
            </a:pPr>
            <a:r>
              <a:rPr lang="en-US" dirty="0" smtClean="0"/>
              <a:t>char *pl;</a:t>
            </a:r>
          </a:p>
          <a:p>
            <a:pPr>
              <a:buNone/>
            </a:pPr>
            <a:r>
              <a:rPr lang="en-US" dirty="0" smtClean="0"/>
              <a:t>pl = </a:t>
            </a:r>
            <a:r>
              <a:rPr lang="en-US" dirty="0" err="1" smtClean="0"/>
              <a:t>str</a:t>
            </a:r>
            <a:r>
              <a:rPr lang="en-US" dirty="0" smtClean="0"/>
              <a:t>; // legal statement </a:t>
            </a:r>
          </a:p>
          <a:p>
            <a:pPr>
              <a:buNone/>
            </a:pPr>
            <a:r>
              <a:rPr lang="en-US" dirty="0" smtClean="0"/>
              <a:t>z= </a:t>
            </a:r>
            <a:r>
              <a:rPr lang="en-US" dirty="0" err="1" smtClean="0"/>
              <a:t>str</a:t>
            </a:r>
            <a:r>
              <a:rPr lang="en-US" dirty="0" smtClean="0"/>
              <a:t>[4]; //z gets the 5</a:t>
            </a:r>
            <a:r>
              <a:rPr lang="en-US" baseline="30000" dirty="0" smtClean="0"/>
              <a:t>th</a:t>
            </a:r>
            <a:r>
              <a:rPr lang="en-US" dirty="0" smtClean="0"/>
              <a:t> character</a:t>
            </a:r>
          </a:p>
          <a:p>
            <a:pPr>
              <a:buNone/>
            </a:pPr>
            <a:r>
              <a:rPr lang="en-US" dirty="0" smtClean="0"/>
              <a:t>z= *(pl+4); // same result as previous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Faster Code by Pointer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From previous</a:t>
            </a:r>
          </a:p>
          <a:p>
            <a:pPr>
              <a:buNone/>
            </a:pPr>
            <a:r>
              <a:rPr lang="en-US" dirty="0" smtClean="0"/>
              <a:t>z= </a:t>
            </a:r>
            <a:r>
              <a:rPr lang="en-US" dirty="0" err="1" smtClean="0"/>
              <a:t>str</a:t>
            </a:r>
            <a:r>
              <a:rPr lang="en-US" dirty="0" smtClean="0"/>
              <a:t>[4]; //z gets the 5</a:t>
            </a:r>
            <a:r>
              <a:rPr lang="en-US" baseline="30000" dirty="0" smtClean="0"/>
              <a:t>th</a:t>
            </a:r>
            <a:r>
              <a:rPr lang="en-US" dirty="0" smtClean="0"/>
              <a:t> character</a:t>
            </a:r>
          </a:p>
          <a:p>
            <a:pPr>
              <a:buNone/>
            </a:pPr>
            <a:r>
              <a:rPr lang="en-US" dirty="0" smtClean="0"/>
              <a:t>z= *(pl+4); // same result as previous statement</a:t>
            </a:r>
          </a:p>
          <a:p>
            <a:r>
              <a:rPr lang="en-US" dirty="0" smtClean="0"/>
              <a:t>The first way will require a base address to have 4 added to it.</a:t>
            </a:r>
          </a:p>
          <a:p>
            <a:r>
              <a:rPr lang="en-US" dirty="0" smtClean="0"/>
              <a:t>The second will require a pointer to be incremented 4 times ( a shift of 2).  This can be faster way to get a value out of an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value:  When an argument is passed to a subroutine, it is a copy of the variable used, the actual variable that is used in the call does not change.  For example:</a:t>
            </a:r>
          </a:p>
          <a:p>
            <a:pPr>
              <a:buNone/>
            </a:pPr>
            <a:r>
              <a:rPr lang="en-US" dirty="0" smtClean="0"/>
              <a:t>main()				</a:t>
            </a:r>
            <a:r>
              <a:rPr lang="en-US" dirty="0" err="1" smtClean="0"/>
              <a:t>sqr_it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						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t=10,y;</a:t>
            </a:r>
            <a:r>
              <a:rPr lang="en-US" dirty="0" smtClean="0"/>
              <a:t>				x=x*x;</a:t>
            </a:r>
          </a:p>
          <a:p>
            <a:pPr>
              <a:buNone/>
            </a:pPr>
            <a:r>
              <a:rPr lang="en-US" dirty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sqr_it</a:t>
            </a:r>
            <a:r>
              <a:rPr lang="en-US" dirty="0" smtClean="0"/>
              <a:t>(t</a:t>
            </a:r>
            <a:r>
              <a:rPr lang="en-US" dirty="0" smtClean="0"/>
              <a:t>)				return(x);</a:t>
            </a:r>
          </a:p>
          <a:p>
            <a:pPr>
              <a:buNone/>
            </a:pPr>
            <a:r>
              <a:rPr lang="en-US" dirty="0" smtClean="0"/>
              <a:t>}						}</a:t>
            </a:r>
          </a:p>
          <a:p>
            <a:pPr>
              <a:buNone/>
            </a:pPr>
            <a:r>
              <a:rPr lang="en-US" dirty="0" smtClean="0"/>
              <a:t>At the end of main the value of t is 10 not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Call by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Call by reference: allows the call variable to be changed by the function.  In C this is accomplished by passing a pointer to the variable instead of a copy of the variable data.</a:t>
            </a:r>
          </a:p>
          <a:p>
            <a:pPr>
              <a:buNone/>
            </a:pPr>
            <a:r>
              <a:rPr lang="en-US" dirty="0" smtClean="0"/>
              <a:t>swap(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	Example of a call to swap:</a:t>
            </a:r>
          </a:p>
          <a:p>
            <a:pPr>
              <a:buNone/>
            </a:pPr>
            <a:r>
              <a:rPr lang="en-US" dirty="0" smtClean="0"/>
              <a:t>{					main()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temp;			{</a:t>
            </a:r>
          </a:p>
          <a:p>
            <a:pPr>
              <a:buNone/>
            </a:pPr>
            <a:r>
              <a:rPr lang="en-US" dirty="0" smtClean="0"/>
              <a:t>temp = *x;			</a:t>
            </a:r>
            <a:r>
              <a:rPr lang="en-US" dirty="0" err="1" smtClean="0"/>
              <a:t>int</a:t>
            </a:r>
            <a:r>
              <a:rPr lang="en-US" dirty="0" smtClean="0"/>
              <a:t> x=10, y=20;</a:t>
            </a:r>
          </a:p>
          <a:p>
            <a:pPr>
              <a:buNone/>
            </a:pPr>
            <a:r>
              <a:rPr lang="en-US" dirty="0" smtClean="0"/>
              <a:t>*x=*y;			swap(&amp;x, &amp;y);</a:t>
            </a:r>
          </a:p>
          <a:p>
            <a:pPr>
              <a:buNone/>
            </a:pPr>
            <a:r>
              <a:rPr lang="en-US" dirty="0" smtClean="0"/>
              <a:t>*y=temp;		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Problems with Pointer – </a:t>
            </a:r>
            <a:r>
              <a:rPr lang="en-US" dirty="0" err="1" smtClean="0"/>
              <a:t>Unitialized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pointer gone ‘wild’ can write anywhere causing very nasty bugs</a:t>
            </a:r>
          </a:p>
          <a:p>
            <a:r>
              <a:rPr lang="en-US" dirty="0" smtClean="0"/>
              <a:t>This code is very bad</a:t>
            </a:r>
          </a:p>
          <a:p>
            <a:pPr>
              <a:buNone/>
            </a:pPr>
            <a:r>
              <a:rPr lang="en-US" dirty="0" smtClean="0"/>
              <a:t>main()  // this program is wrong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*p;</a:t>
            </a:r>
          </a:p>
          <a:p>
            <a:pPr>
              <a:buNone/>
            </a:pPr>
            <a:r>
              <a:rPr lang="en-US" dirty="0" smtClean="0"/>
              <a:t>	x = 10;</a:t>
            </a:r>
          </a:p>
          <a:p>
            <a:pPr>
              <a:buNone/>
            </a:pPr>
            <a:r>
              <a:rPr lang="en-US" dirty="0" smtClean="0"/>
              <a:t>	*p = x;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Pointers Misunderstand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of misunderstanding in code</a:t>
            </a:r>
          </a:p>
          <a:p>
            <a:pPr>
              <a:buNone/>
            </a:pPr>
            <a:r>
              <a:rPr lang="en-US" dirty="0" smtClean="0"/>
              <a:t>main 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*p;</a:t>
            </a:r>
          </a:p>
          <a:p>
            <a:pPr>
              <a:buNone/>
            </a:pPr>
            <a:r>
              <a:rPr lang="en-US" dirty="0" smtClean="0"/>
              <a:t>	x = 10;</a:t>
            </a:r>
          </a:p>
          <a:p>
            <a:pPr>
              <a:buNone/>
            </a:pPr>
            <a:r>
              <a:rPr lang="en-US" dirty="0" smtClean="0"/>
              <a:t>	p = x;  /* you think p now points to x but instead p points to address 10 */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declare a pointer to a structure for example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bal{</a:t>
            </a:r>
          </a:p>
          <a:p>
            <a:pPr>
              <a:buNone/>
            </a:pPr>
            <a:r>
              <a:rPr lang="en-US" dirty="0" smtClean="0"/>
              <a:t>	float balance;</a:t>
            </a:r>
          </a:p>
          <a:p>
            <a:pPr>
              <a:buNone/>
            </a:pPr>
            <a:r>
              <a:rPr lang="en-US" dirty="0" smtClean="0"/>
              <a:t>	char name[80];</a:t>
            </a:r>
          </a:p>
          <a:p>
            <a:pPr>
              <a:buNone/>
            </a:pPr>
            <a:r>
              <a:rPr lang="en-US" dirty="0" smtClean="0"/>
              <a:t>} person;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bal *p;</a:t>
            </a:r>
          </a:p>
          <a:p>
            <a:pPr>
              <a:buNone/>
            </a:pPr>
            <a:r>
              <a:rPr lang="en-US" dirty="0" smtClean="0"/>
              <a:t>p = &amp;person</a:t>
            </a:r>
          </a:p>
          <a:p>
            <a:pPr>
              <a:buNone/>
            </a:pPr>
            <a:r>
              <a:rPr lang="en-US" dirty="0" smtClean="0"/>
              <a:t>p-</a:t>
            </a:r>
            <a:r>
              <a:rPr lang="en-US" smtClean="0"/>
              <a:t>&gt; balance = 52.75;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Memory Size of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Total bytes = number of bytes in type * number of elements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	float </a:t>
            </a:r>
            <a:r>
              <a:rPr lang="en-US" dirty="0" err="1" smtClean="0"/>
              <a:t>FloatArray</a:t>
            </a:r>
            <a:r>
              <a:rPr lang="en-US" dirty="0" smtClean="0"/>
              <a:t>[12]; // contains 12*4 = 48 bytes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Assignment Between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following is illegal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a[10], b[10];</a:t>
            </a:r>
          </a:p>
          <a:p>
            <a:pPr>
              <a:buNone/>
            </a:pPr>
            <a:r>
              <a:rPr lang="en-US" dirty="0" smtClean="0"/>
              <a:t>a = b;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must assign each value individually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 BOUNDS-CHECKING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 performs no bounds –checking on arrays</a:t>
            </a:r>
          </a:p>
          <a:p>
            <a:r>
              <a:rPr lang="en-US" dirty="0" smtClean="0"/>
              <a:t>Nothing will stop you from overrunning an array</a:t>
            </a:r>
          </a:p>
          <a:p>
            <a:r>
              <a:rPr lang="en-US" dirty="0" smtClean="0"/>
              <a:t>You could write the following and it will compile without incident </a:t>
            </a:r>
          </a:p>
          <a:p>
            <a:pPr>
              <a:buNone/>
            </a:pPr>
            <a:r>
              <a:rPr lang="en-US" dirty="0" smtClean="0"/>
              <a:t>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crash[10],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&lt;100; </a:t>
            </a:r>
            <a:r>
              <a:rPr lang="en-US" dirty="0" err="1" smtClean="0"/>
              <a:t>i</a:t>
            </a:r>
            <a:r>
              <a:rPr lang="en-US" dirty="0" smtClean="0"/>
              <a:t>++) crash[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</a:t>
            </a:r>
          </a:p>
          <a:p>
            <a:pPr algn="ctr">
              <a:buNone/>
            </a:pPr>
            <a:r>
              <a:rPr lang="en-US" i="1" dirty="0" smtClean="0"/>
              <a:t>type name[size1][size2]… [</a:t>
            </a:r>
            <a:r>
              <a:rPr lang="en-US" i="1" dirty="0" err="1" smtClean="0"/>
              <a:t>sizeN</a:t>
            </a:r>
            <a:r>
              <a:rPr lang="en-US" i="1" dirty="0" smtClean="0"/>
              <a:t>];</a:t>
            </a:r>
          </a:p>
          <a:p>
            <a:r>
              <a:rPr lang="en-US" dirty="0" smtClean="0"/>
              <a:t>Example of two dimensional array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 [10] [20]; // two dimensions array</a:t>
            </a:r>
          </a:p>
          <a:p>
            <a:pPr lvl="1">
              <a:buNone/>
            </a:pPr>
            <a:r>
              <a:rPr lang="en-US" dirty="0" err="1" smtClean="0"/>
              <a:t>twod</a:t>
            </a:r>
            <a:r>
              <a:rPr lang="en-US" dirty="0" smtClean="0"/>
              <a:t>[3][5] = 52; //using the array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the above example 10 X20 X2 = 400 bytes used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Dimensional Array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 two dimension think of first index as row and second as column. Lowest memory will contain row 0, column 0, next will be row 0, column 1, and so forth.</a:t>
            </a:r>
          </a:p>
          <a:p>
            <a:r>
              <a:rPr lang="en-US" dirty="0" smtClean="0"/>
              <a:t> for example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arrtype</a:t>
            </a:r>
            <a:r>
              <a:rPr lang="en-US" dirty="0" smtClean="0"/>
              <a:t>[2][3]; will be in memory lowest to highest as 00, 01,02,10, 11, 12.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Dimensional Array in Memory</a:t>
            </a:r>
            <a:endParaRPr lang="en-US" dirty="0"/>
          </a:p>
        </p:txBody>
      </p:sp>
      <p:pic>
        <p:nvPicPr>
          <p:cNvPr id="1026" name="Picture 2" descr="http://i.msdn.microsoft.com/dynimg/IC506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438400"/>
            <a:ext cx="6477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7760" y="1338552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har data [3] [3];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7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string in C is a char single dimension array that end in the null character. </a:t>
            </a:r>
          </a:p>
          <a:p>
            <a:r>
              <a:rPr lang="en-US" dirty="0" smtClean="0"/>
              <a:t>The null character can be represented as ‘\0’ or it can just have a value of zero. </a:t>
            </a:r>
          </a:p>
          <a:p>
            <a:r>
              <a:rPr lang="en-US" dirty="0" smtClean="0"/>
              <a:t>Therefore you must declare the array one longer than the text string you would like to store.  For example to contain “Hello” you would need an array of 6 not 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1347</Words>
  <Application>Microsoft Office PowerPoint</Application>
  <PresentationFormat>On-screen Show (4:3)</PresentationFormat>
  <Paragraphs>273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CPE 490 Embedded Systems Lecture 9</vt:lpstr>
      <vt:lpstr>Arrays in C</vt:lpstr>
      <vt:lpstr>Memory Size of Array </vt:lpstr>
      <vt:lpstr>No Assignment Between Arrays</vt:lpstr>
      <vt:lpstr>NO BOUNDS-CHECKING</vt:lpstr>
      <vt:lpstr>Multi-Dimensional Arrays</vt:lpstr>
      <vt:lpstr>Two Dimensional Array in Memory</vt:lpstr>
      <vt:lpstr>Two Dimensional Array in Memory</vt:lpstr>
      <vt:lpstr>Strings </vt:lpstr>
      <vt:lpstr>Array Initialization</vt:lpstr>
      <vt:lpstr>Multi Dimensional Array Initialization</vt:lpstr>
      <vt:lpstr>String Initialization</vt:lpstr>
      <vt:lpstr>Unsized Array Initializations</vt:lpstr>
      <vt:lpstr>Pointers in C </vt:lpstr>
      <vt:lpstr>Pointer Operators &amp; and *</vt:lpstr>
      <vt:lpstr>Pointer Example</vt:lpstr>
      <vt:lpstr>Assigning Values Using Pointers</vt:lpstr>
      <vt:lpstr>A Pointer Error</vt:lpstr>
      <vt:lpstr>FLOATING POINT REPRESENTATION</vt:lpstr>
      <vt:lpstr>Floating Point</vt:lpstr>
      <vt:lpstr>Floating Point </vt:lpstr>
      <vt:lpstr>Pointer Arithmetic</vt:lpstr>
      <vt:lpstr>Pointers and Arrays</vt:lpstr>
      <vt:lpstr>Faster Code by Pointer Math</vt:lpstr>
      <vt:lpstr>Call by Value</vt:lpstr>
      <vt:lpstr>Call by Reference </vt:lpstr>
      <vt:lpstr>Problems with Pointer – Unitialized </vt:lpstr>
      <vt:lpstr>Problem with Pointers Misunderstand</vt:lpstr>
      <vt:lpstr>Pointer and Structures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269</cp:revision>
  <dcterms:created xsi:type="dcterms:W3CDTF">2010-08-12T20:36:28Z</dcterms:created>
  <dcterms:modified xsi:type="dcterms:W3CDTF">2014-02-11T15:54:11Z</dcterms:modified>
</cp:coreProperties>
</file>