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298" r:id="rId3"/>
    <p:sldId id="300" r:id="rId4"/>
    <p:sldId id="299" r:id="rId5"/>
    <p:sldId id="301" r:id="rId6"/>
    <p:sldId id="302" r:id="rId7"/>
    <p:sldId id="303" r:id="rId8"/>
    <p:sldId id="305" r:id="rId9"/>
    <p:sldId id="304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950075" cy="9236075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421" autoAdjust="0"/>
  </p:normalViewPr>
  <p:slideViewPr>
    <p:cSldViewPr>
      <p:cViewPr varScale="1">
        <p:scale>
          <a:sx n="73" d="100"/>
          <a:sy n="73" d="100"/>
        </p:scale>
        <p:origin x="-10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E7AF4A68-0A7A-41DD-81A3-E1D25698EEF2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F2A554E-F8A3-451C-8227-DDB614CE21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3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language</a:t>
            </a:r>
            <a:r>
              <a:rPr lang="en-US" baseline="0" dirty="0" smtClean="0"/>
              <a:t> hides the complexity but can not hide the effect on the resources.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not blindly use the most flexible most precise data type which would be long double without greatly effecting performance.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Remember </a:t>
            </a:r>
          </a:p>
          <a:p>
            <a:r>
              <a:rPr lang="en-US" baseline="0" dirty="0" smtClean="0"/>
              <a:t>Char =8 bits</a:t>
            </a:r>
          </a:p>
          <a:p>
            <a:r>
              <a:rPr lang="en-US" baseline="0" dirty="0" err="1" smtClean="0"/>
              <a:t>Int</a:t>
            </a:r>
            <a:r>
              <a:rPr lang="en-US" baseline="0" dirty="0" smtClean="0"/>
              <a:t>, short = 16 bits</a:t>
            </a:r>
          </a:p>
          <a:p>
            <a:r>
              <a:rPr lang="en-US" baseline="0" dirty="0" smtClean="0"/>
              <a:t>Long = 32 bits</a:t>
            </a:r>
          </a:p>
          <a:p>
            <a:r>
              <a:rPr lang="en-US" baseline="0" dirty="0" smtClean="0"/>
              <a:t>Long </a:t>
            </a:r>
            <a:r>
              <a:rPr lang="en-US" baseline="0" dirty="0" err="1" smtClean="0"/>
              <a:t>long</a:t>
            </a:r>
            <a:r>
              <a:rPr lang="en-US" baseline="0" dirty="0" smtClean="0"/>
              <a:t> = 64 bits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Float, double = 32 bits</a:t>
            </a:r>
          </a:p>
          <a:p>
            <a:r>
              <a:rPr lang="en-US" baseline="0" dirty="0" smtClean="0"/>
              <a:t>Long double = 64 bits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en-US" baseline="0" dirty="0" smtClean="0"/>
              <a:t> points to a function that returns a void and takes one integer argument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signed case this is two’s complement representation.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 binary digits to</a:t>
            </a:r>
            <a:r>
              <a:rPr lang="en-US" baseline="0" dirty="0" smtClean="0"/>
              <a:t> the right</a:t>
            </a:r>
          </a:p>
          <a:p>
            <a:r>
              <a:rPr lang="en-US" baseline="0" dirty="0" smtClean="0"/>
              <a:t>n binary digits to the 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3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add in </a:t>
            </a:r>
            <a:r>
              <a:rPr lang="en-US" baseline="0" dirty="0" err="1" smtClean="0"/>
              <a:t>mplab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17</a:t>
            </a:r>
            <a:r>
              <a:rPr lang="en-US" baseline="0" dirty="0" smtClean="0"/>
              <a:t> bit because a 16 bit unsigned number needs to be signed extended to the 17 bit which will be positive.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23 of data sheet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Details for instruction set can be found in: </a:t>
            </a:r>
          </a:p>
          <a:p>
            <a:r>
              <a:rPr lang="en-US" dirty="0" smtClean="0"/>
              <a:t>16-bit </a:t>
            </a:r>
            <a:r>
              <a:rPr lang="en-US" dirty="0" err="1" smtClean="0"/>
              <a:t>MCU</a:t>
            </a:r>
            <a:r>
              <a:rPr lang="en-US" dirty="0" smtClean="0"/>
              <a:t> and DSC Programmer’s</a:t>
            </a:r>
          </a:p>
          <a:p>
            <a:r>
              <a:rPr lang="en-US" dirty="0" smtClean="0"/>
              <a:t>Reference Manual</a:t>
            </a:r>
          </a:p>
          <a:p>
            <a:r>
              <a:rPr lang="en-US" dirty="0" smtClean="0"/>
              <a:t>High-Performance Microcontrollers (</a:t>
            </a:r>
            <a:r>
              <a:rPr lang="en-US" dirty="0" err="1" smtClean="0"/>
              <a:t>MCU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and Digital Signal Controllers (DSC)</a:t>
            </a:r>
          </a:p>
          <a:p>
            <a:endParaRPr lang="en-US" dirty="0" smtClean="0"/>
          </a:p>
          <a:p>
            <a:r>
              <a:rPr lang="en-US" dirty="0" smtClean="0"/>
              <a:t>This will</a:t>
            </a:r>
            <a:r>
              <a:rPr lang="en-US" baseline="0" dirty="0" smtClean="0"/>
              <a:t> be posted on blackboard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-&gt; is</a:t>
            </a:r>
            <a:r>
              <a:rPr lang="en-US" baseline="0" dirty="0" smtClean="0"/>
              <a:t> the arrow operator it has the highest priority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6207B-1711-4687-BB55-029F94A2F853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gif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8.png"/><Relationship Id="rId5" Type="http://schemas.openxmlformats.org/officeDocument/2006/relationships/tags" Target="../tags/tag13.xml"/><Relationship Id="rId10" Type="http://schemas.openxmlformats.org/officeDocument/2006/relationships/image" Target="../media/image7.png"/><Relationship Id="rId4" Type="http://schemas.openxmlformats.org/officeDocument/2006/relationships/tags" Target="../tags/tag12.xml"/><Relationship Id="rId9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CPE</a:t>
            </a:r>
            <a:r>
              <a:rPr lang="en-US" dirty="0"/>
              <a:t> </a:t>
            </a:r>
            <a:r>
              <a:rPr lang="en-US" dirty="0" smtClean="0"/>
              <a:t>490 Embedded Systems Lecture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1"/>
            <a:ext cx="82296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Floating Point and Fixed Point Integers</a:t>
            </a:r>
          </a:p>
          <a:p>
            <a:r>
              <a:rPr lang="en-US" dirty="0" smtClean="0"/>
              <a:t>Using </a:t>
            </a:r>
            <a:r>
              <a:rPr lang="en-US" dirty="0" smtClean="0"/>
              <a:t>pointers in function s</a:t>
            </a:r>
          </a:p>
          <a:p>
            <a:r>
              <a:rPr lang="en-US" dirty="0" err="1" smtClean="0"/>
              <a:t>dsPIC</a:t>
            </a:r>
            <a:r>
              <a:rPr lang="en-US" dirty="0" smtClean="0"/>
              <a:t> 33 </a:t>
            </a:r>
            <a:r>
              <a:rPr lang="en-US" dirty="0" smtClean="0"/>
              <a:t>ALU</a:t>
            </a:r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Geneva Header.gi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90600" y="4419600"/>
            <a:ext cx="6800850" cy="207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untoflotante.net/IEEE-754-ENGLI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1"/>
            <a:ext cx="5922464" cy="20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4"/>
          </a:xfrm>
        </p:spPr>
        <p:txBody>
          <a:bodyPr>
            <a:normAutofit/>
          </a:bodyPr>
          <a:lstStyle/>
          <a:p>
            <a:r>
              <a:rPr lang="en-US" dirty="0" smtClean="0"/>
              <a:t>Remaining mantissa = fractional part X 2^(B</a:t>
            </a:r>
            <a:r>
              <a:rPr lang="en-US" baseline="-25000" dirty="0" smtClean="0"/>
              <a:t>&lt;1</a:t>
            </a:r>
            <a:r>
              <a:rPr lang="en-US" dirty="0" smtClean="0"/>
              <a:t>) =.75 * 2^16 = 49152 = 0XC000 (step 8)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Embedded System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Variables can be declared to be char - 8 bit to long double floating point - 64 bits.  </a:t>
            </a:r>
          </a:p>
          <a:p>
            <a:r>
              <a:rPr lang="en-US" dirty="0" smtClean="0"/>
              <a:t>The type that you use effects the amount of memory used in the embedded system as well as the execution time of a program.</a:t>
            </a:r>
          </a:p>
          <a:p>
            <a:r>
              <a:rPr lang="en-US" dirty="0" smtClean="0"/>
              <a:t>For example a floating point math will be much slower than straight integer 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it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support like the multiplier or </a:t>
            </a:r>
            <a:r>
              <a:rPr lang="en-US" dirty="0" err="1" smtClean="0"/>
              <a:t>ALU</a:t>
            </a:r>
            <a:r>
              <a:rPr lang="en-US" dirty="0" smtClean="0"/>
              <a:t> adder will only work with integer operands.</a:t>
            </a:r>
          </a:p>
          <a:p>
            <a:r>
              <a:rPr lang="en-US" dirty="0" smtClean="0"/>
              <a:t>In some large microprocessors they have hardware support for floating point math.</a:t>
            </a:r>
          </a:p>
          <a:p>
            <a:r>
              <a:rPr lang="en-US" dirty="0" smtClean="0"/>
              <a:t>BUT, most smaller microprocessors do not so how can you best use the hardware that you have?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9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Fixed point math will assume a constant position of the decimal point for a number. </a:t>
            </a:r>
          </a:p>
          <a:p>
            <a:r>
              <a:rPr lang="en-US" dirty="0" smtClean="0"/>
              <a:t>We can make any floating point number into this format by aligning the decimal point to the agreed to position</a:t>
            </a:r>
          </a:p>
          <a:p>
            <a:r>
              <a:rPr lang="en-US" dirty="0" smtClean="0"/>
              <a:t>This can be accomplished by multiplying the floating point number by 2^m where m is the number of bits used to represent the fraction part.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27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Think about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 can take any number that has fractional content and make it into an integer</a:t>
            </a:r>
          </a:p>
          <a:p>
            <a:r>
              <a:rPr lang="en-US" dirty="0" smtClean="0"/>
              <a:t>I make it into an integer by remembering what I multiplied before and then I can divide by that amount later</a:t>
            </a:r>
          </a:p>
          <a:p>
            <a:r>
              <a:rPr lang="en-US" dirty="0" smtClean="0"/>
              <a:t>In base 10 the easiest to multiply by 10^m where m is number of digits of fraction that I will recover. </a:t>
            </a:r>
          </a:p>
          <a:p>
            <a:r>
              <a:rPr lang="en-US" dirty="0" smtClean="0"/>
              <a:t>Example = 125.475 and be made into an integer by multiplying by 10^3 , you get an integer of 125475. </a:t>
            </a:r>
          </a:p>
          <a:p>
            <a:r>
              <a:rPr lang="en-US" dirty="0" smtClean="0"/>
              <a:t>Can do the same thing in binary by multiplying by 2^m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8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Fixed Integer in </a:t>
            </a:r>
            <a:r>
              <a:rPr lang="en-US" dirty="0" err="1" smtClean="0"/>
              <a:t>Qn.m</a:t>
            </a:r>
            <a:r>
              <a:rPr lang="en-US" dirty="0" smtClean="0"/>
              <a:t> = </a:t>
            </a:r>
            <a:r>
              <a:rPr lang="en-US" dirty="0" err="1" smtClean="0"/>
              <a:t>Qm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1"/>
            <a:ext cx="8229600" cy="2743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fixed integer of the </a:t>
            </a:r>
            <a:r>
              <a:rPr lang="en-US" dirty="0" err="1" smtClean="0"/>
              <a:t>Qn.m</a:t>
            </a:r>
            <a:r>
              <a:rPr lang="en-US" dirty="0" smtClean="0"/>
              <a:t> format will have:</a:t>
            </a:r>
          </a:p>
          <a:p>
            <a:pPr lvl="1"/>
            <a:r>
              <a:rPr lang="en-US" dirty="0" smtClean="0"/>
              <a:t>m binary bits to the right of the decimal</a:t>
            </a:r>
          </a:p>
          <a:p>
            <a:pPr lvl="1"/>
            <a:r>
              <a:rPr lang="en-US" dirty="0" smtClean="0"/>
              <a:t>n binary digits to the left of the decimal</a:t>
            </a:r>
          </a:p>
          <a:p>
            <a:pPr lvl="1"/>
            <a:r>
              <a:rPr lang="en-US" dirty="0" smtClean="0"/>
              <a:t>Add a sign bit at  the MSB </a:t>
            </a:r>
            <a:r>
              <a:rPr lang="en-US" dirty="0" smtClean="0"/>
              <a:t>place (don’t count the sign</a:t>
            </a:r>
            <a:endParaRPr lang="en-US" dirty="0" smtClean="0"/>
          </a:p>
          <a:p>
            <a:pPr lvl="1"/>
            <a:r>
              <a:rPr lang="en-US" dirty="0" smtClean="0"/>
              <a:t>Total bits = N = m+n+1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114801"/>
            <a:ext cx="6701947" cy="274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8628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Resolution and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/>
          <a:lstStyle/>
          <a:p>
            <a:r>
              <a:rPr lang="en-US" dirty="0" smtClean="0"/>
              <a:t>Resolution = </a:t>
            </a:r>
            <a:r>
              <a:rPr lang="en-US" dirty="0" smtClean="0"/>
              <a:t>2</a:t>
            </a:r>
            <a:r>
              <a:rPr lang="en-US" baseline="30000" dirty="0" smtClean="0"/>
              <a:t>-m</a:t>
            </a:r>
            <a:endParaRPr lang="en-US" dirty="0" smtClean="0"/>
          </a:p>
          <a:p>
            <a:r>
              <a:rPr lang="en-US" dirty="0" smtClean="0"/>
              <a:t>Max = </a:t>
            </a:r>
            <a:r>
              <a:rPr lang="en-US" dirty="0" smtClean="0"/>
              <a:t>2</a:t>
            </a:r>
            <a:r>
              <a:rPr lang="en-US" baseline="30000" dirty="0" smtClean="0"/>
              <a:t>n-1 </a:t>
            </a:r>
            <a:r>
              <a:rPr lang="en-US" dirty="0"/>
              <a:t>– 2</a:t>
            </a:r>
            <a:r>
              <a:rPr lang="en-US" baseline="30000" dirty="0"/>
              <a:t>-m</a:t>
            </a:r>
            <a:endParaRPr lang="en-US" dirty="0" smtClean="0"/>
          </a:p>
          <a:p>
            <a:r>
              <a:rPr lang="en-US" dirty="0" smtClean="0"/>
              <a:t>Min = </a:t>
            </a:r>
            <a:r>
              <a:rPr lang="en-US" dirty="0"/>
              <a:t>- </a:t>
            </a:r>
            <a:r>
              <a:rPr lang="en-US" dirty="0" smtClean="0"/>
              <a:t>2</a:t>
            </a:r>
            <a:r>
              <a:rPr lang="en-US" baseline="30000" dirty="0" smtClean="0"/>
              <a:t>-n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219200"/>
            <a:ext cx="6948802" cy="284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0280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Format Q1.15 =Q15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Resolution = 2^-15 = .000030517</a:t>
            </a:r>
          </a:p>
          <a:p>
            <a:r>
              <a:rPr lang="en-US" dirty="0" smtClean="0"/>
              <a:t>Max = 1- 2^-15</a:t>
            </a:r>
          </a:p>
          <a:p>
            <a:r>
              <a:rPr lang="en-US" dirty="0" smtClean="0"/>
              <a:t>Min = -1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8598960" cy="297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471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in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two numbers in the Q1.15 form than you can do integer multiplication getting a 32 bit (long answer)</a:t>
            </a:r>
          </a:p>
          <a:p>
            <a:r>
              <a:rPr lang="en-US" dirty="0" smtClean="0"/>
              <a:t>This can be thought of multiplying two integers together that both have factors of 2^-15.</a:t>
            </a:r>
          </a:p>
          <a:p>
            <a:r>
              <a:rPr lang="en-US" dirty="0" smtClean="0"/>
              <a:t>So just shift the answer to the right to right by 15 to get the correct answer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54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Format </a:t>
            </a:r>
            <a:r>
              <a:rPr lang="en-US" dirty="0" smtClean="0"/>
              <a:t>Q15.16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Resolution 2^-16 = .000015258</a:t>
            </a:r>
          </a:p>
          <a:p>
            <a:r>
              <a:rPr lang="en-US" dirty="0" smtClean="0"/>
              <a:t>Max 2^15 – 2^-16 =32767.99998</a:t>
            </a:r>
          </a:p>
          <a:p>
            <a:r>
              <a:rPr lang="en-US" dirty="0" smtClean="0"/>
              <a:t>Min -2^15 = -32768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879334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219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IEEE-754 format</a:t>
            </a:r>
            <a:endParaRPr lang="en-US" dirty="0"/>
          </a:p>
        </p:txBody>
      </p:sp>
      <p:pic>
        <p:nvPicPr>
          <p:cNvPr id="1026" name="Picture 2" descr="http://www.puntoflotante.net/IEEE-754-ENGL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6" y="2514600"/>
            <a:ext cx="81724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puntoflotante.net/IEEE-754-ENGL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36" y="2667000"/>
            <a:ext cx="81724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6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dsPIC</a:t>
            </a:r>
            <a:r>
              <a:rPr lang="en-US" dirty="0" smtClean="0"/>
              <a:t> </a:t>
            </a:r>
            <a:r>
              <a:rPr lang="en-US" dirty="0" err="1" smtClean="0"/>
              <a:t>DSP</a:t>
            </a:r>
            <a:r>
              <a:rPr lang="en-US" dirty="0" smtClean="0"/>
              <a:t> Hardware for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Instruction set is divided into </a:t>
            </a:r>
            <a:r>
              <a:rPr lang="en-US" dirty="0" err="1" smtClean="0"/>
              <a:t>MCU</a:t>
            </a:r>
            <a:r>
              <a:rPr lang="en-US" dirty="0" smtClean="0"/>
              <a:t> and </a:t>
            </a:r>
            <a:r>
              <a:rPr lang="en-US" dirty="0" err="1" smtClean="0"/>
              <a:t>DSP</a:t>
            </a:r>
            <a:r>
              <a:rPr lang="en-US" dirty="0" smtClean="0"/>
              <a:t> instructions</a:t>
            </a:r>
          </a:p>
          <a:p>
            <a:r>
              <a:rPr lang="en-US" dirty="0" err="1" smtClean="0"/>
              <a:t>DSP</a:t>
            </a:r>
            <a:r>
              <a:rPr lang="en-US" dirty="0" smtClean="0"/>
              <a:t> has the ability of fetching two operands from data memory and do the following in one cycle</a:t>
            </a:r>
          </a:p>
          <a:p>
            <a:pPr lvl="1"/>
            <a:r>
              <a:rPr lang="en-US" dirty="0" smtClean="0"/>
              <a:t>Hardware multiply of 16 bit by 16 bit </a:t>
            </a:r>
          </a:p>
          <a:p>
            <a:pPr lvl="1"/>
            <a:r>
              <a:rPr lang="en-US" dirty="0" smtClean="0"/>
              <a:t>40 bit added to 40 bits</a:t>
            </a:r>
          </a:p>
          <a:p>
            <a:pPr lvl="1"/>
            <a:r>
              <a:rPr lang="en-US" dirty="0" smtClean="0"/>
              <a:t>Multiply and accumulate</a:t>
            </a:r>
          </a:p>
          <a:p>
            <a:pPr lvl="1"/>
            <a:r>
              <a:rPr lang="en-US" dirty="0" smtClean="0"/>
              <a:t>Shift 16 bits to the left or the right</a:t>
            </a:r>
          </a:p>
          <a:p>
            <a:pPr lvl="1"/>
            <a:r>
              <a:rPr lang="en-US" dirty="0" smtClean="0"/>
              <a:t>Automatic rounding and overflow 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05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MCU ALU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Non DSP support for 16 bit wide addition subtraction, bit shifts and logic operations</a:t>
            </a:r>
          </a:p>
          <a:p>
            <a:r>
              <a:rPr lang="en-US" dirty="0" smtClean="0"/>
              <a:t>Using the high-speed 17-bit x 17-bit multiplier of the DSP engine, the ALU supports unsigned, signed or mixed-sign operation in several MCU multiplication modes:</a:t>
            </a:r>
          </a:p>
          <a:p>
            <a:pPr lvl="1"/>
            <a:r>
              <a:rPr lang="en-US" dirty="0" smtClean="0"/>
              <a:t> 16-bit x 16-bit signed</a:t>
            </a:r>
          </a:p>
          <a:p>
            <a:pPr lvl="1"/>
            <a:r>
              <a:rPr lang="en-US" dirty="0" smtClean="0"/>
              <a:t> 16-bit x 16-bit unsigned</a:t>
            </a:r>
          </a:p>
          <a:p>
            <a:pPr lvl="1"/>
            <a:r>
              <a:rPr lang="en-US" dirty="0" smtClean="0"/>
              <a:t> 16-bit signed x 5-bit (literal) unsigned</a:t>
            </a:r>
          </a:p>
          <a:p>
            <a:pPr lvl="1"/>
            <a:r>
              <a:rPr lang="en-US" dirty="0" smtClean="0"/>
              <a:t> 16-bit unsigned x 16-bit unsigned</a:t>
            </a:r>
          </a:p>
          <a:p>
            <a:pPr lvl="1"/>
            <a:r>
              <a:rPr lang="en-US" dirty="0" smtClean="0"/>
              <a:t> 16-bit unsigned x 5-bit (literal) unsigned</a:t>
            </a:r>
          </a:p>
          <a:p>
            <a:pPr lvl="1"/>
            <a:r>
              <a:rPr lang="en-US" dirty="0" smtClean="0"/>
              <a:t> 16-bit unsigned x 16-bit signed</a:t>
            </a:r>
          </a:p>
          <a:p>
            <a:pPr lvl="1"/>
            <a:r>
              <a:rPr lang="en-US" dirty="0" smtClean="0"/>
              <a:t> 8-bit unsigned x 8-bit unsigned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Assembly Language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3733800"/>
            <a:ext cx="8229600" cy="2620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Any combination of signed an unsigned is supported.</a:t>
            </a:r>
          </a:p>
          <a:p>
            <a:r>
              <a:rPr lang="en-US" dirty="0" smtClean="0"/>
              <a:t>Operands are 16 bit (sign extended to 17 bits) and the answer is 32 bits. </a:t>
            </a:r>
          </a:p>
          <a:p>
            <a:r>
              <a:rPr lang="en-US" dirty="0" smtClean="0"/>
              <a:t>Only one operand can be in data memory for unsigned multiplication (last command)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1676400"/>
            <a:ext cx="9144000" cy="199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934200" y="838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# of words </a:t>
            </a:r>
            <a:endParaRPr lang="en-US" sz="1200" b="1" dirty="0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7543800" y="838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# of  cycles </a:t>
            </a:r>
            <a:endParaRPr lang="en-US" sz="1200" b="1" dirty="0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8077200" y="9144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Status flags effected </a:t>
            </a:r>
            <a:endParaRPr lang="en-US" sz="1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838200"/>
            <a:ext cx="9144000" cy="79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28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MCU ALU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divide block supports 32-bit/16-bit and 16-bit/16-bit signed and unsigned integer divide operations with the following data sizes:</a:t>
            </a:r>
          </a:p>
          <a:p>
            <a:pPr lvl="1"/>
            <a:r>
              <a:rPr lang="en-US" dirty="0" smtClean="0"/>
              <a:t>32-bit signed/16-bit signed divide</a:t>
            </a:r>
          </a:p>
          <a:p>
            <a:pPr lvl="1"/>
            <a:r>
              <a:rPr lang="en-US" dirty="0" smtClean="0"/>
              <a:t>32-bit unsigned/16-bit unsigned divide</a:t>
            </a:r>
          </a:p>
          <a:p>
            <a:pPr lvl="1"/>
            <a:r>
              <a:rPr lang="en-US" dirty="0" smtClean="0"/>
              <a:t>16-bit signed/16-bit signed divide</a:t>
            </a:r>
          </a:p>
          <a:p>
            <a:pPr lvl="1"/>
            <a:r>
              <a:rPr lang="en-US" dirty="0" smtClean="0"/>
              <a:t> 16-bit unsigned/16-bit unsigned divide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MCU ALU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Must use the REPEAT instruction with the assembler div instruction to repeat the div instruction will take 19 instruction cycles.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3352800"/>
            <a:ext cx="7334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47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value:  When an argument is passed to a subroutine, it is a copy of the variable used, the actual variable that is used in the call does not change.  For example:</a:t>
            </a:r>
          </a:p>
          <a:p>
            <a:pPr>
              <a:buNone/>
            </a:pPr>
            <a:r>
              <a:rPr lang="en-US" dirty="0" smtClean="0"/>
              <a:t>main()				</a:t>
            </a:r>
            <a:r>
              <a:rPr lang="en-US" dirty="0" err="1" smtClean="0"/>
              <a:t>sqr_it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>
              <a:buNone/>
            </a:pPr>
            <a:r>
              <a:rPr lang="en-US" dirty="0" smtClean="0"/>
              <a:t>{						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t=10;				x=x*x;</a:t>
            </a:r>
          </a:p>
          <a:p>
            <a:pPr>
              <a:buNone/>
            </a:pPr>
            <a:r>
              <a:rPr lang="en-US" dirty="0" err="1" smtClean="0"/>
              <a:t>sqr_it</a:t>
            </a:r>
            <a:r>
              <a:rPr lang="en-US" dirty="0" smtClean="0"/>
              <a:t>(t)				return(x);</a:t>
            </a:r>
          </a:p>
          <a:p>
            <a:pPr>
              <a:buNone/>
            </a:pPr>
            <a:r>
              <a:rPr lang="en-US" dirty="0" smtClean="0"/>
              <a:t>}						}</a:t>
            </a:r>
          </a:p>
          <a:p>
            <a:pPr>
              <a:buNone/>
            </a:pPr>
            <a:r>
              <a:rPr lang="en-US" dirty="0" smtClean="0"/>
              <a:t>At the end of main the value of t is 10 not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Call by 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Call by reference: allows the call variable to be changed by the function.  In C this is accomplished by passing a pointer to the variable instead of a copy of the variable data.</a:t>
            </a:r>
          </a:p>
          <a:p>
            <a:pPr>
              <a:buNone/>
            </a:pPr>
            <a:r>
              <a:rPr lang="en-US" dirty="0" smtClean="0"/>
              <a:t>swap(</a:t>
            </a:r>
            <a:r>
              <a:rPr lang="en-US" dirty="0" err="1" smtClean="0"/>
              <a:t>int</a:t>
            </a:r>
            <a:r>
              <a:rPr lang="en-US" dirty="0" smtClean="0"/>
              <a:t> *x, </a:t>
            </a:r>
            <a:r>
              <a:rPr lang="en-US" dirty="0" err="1" smtClean="0"/>
              <a:t>int</a:t>
            </a:r>
            <a:r>
              <a:rPr lang="en-US" dirty="0" smtClean="0"/>
              <a:t> *y)	Example of a call to swap:</a:t>
            </a:r>
          </a:p>
          <a:p>
            <a:pPr>
              <a:buNone/>
            </a:pPr>
            <a:r>
              <a:rPr lang="en-US" dirty="0" smtClean="0"/>
              <a:t>{					main()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temp;			{</a:t>
            </a:r>
          </a:p>
          <a:p>
            <a:pPr>
              <a:buNone/>
            </a:pPr>
            <a:r>
              <a:rPr lang="en-US" dirty="0" smtClean="0"/>
              <a:t>temp = *x;			</a:t>
            </a:r>
            <a:r>
              <a:rPr lang="en-US" dirty="0" err="1" smtClean="0"/>
              <a:t>int</a:t>
            </a:r>
            <a:r>
              <a:rPr lang="en-US" dirty="0" smtClean="0"/>
              <a:t> x=10, y=20;</a:t>
            </a:r>
          </a:p>
          <a:p>
            <a:pPr>
              <a:buNone/>
            </a:pPr>
            <a:r>
              <a:rPr lang="en-US" dirty="0" smtClean="0"/>
              <a:t>*x=*y;			swap(&amp;x, &amp;y);</a:t>
            </a:r>
          </a:p>
          <a:p>
            <a:pPr>
              <a:buNone/>
            </a:pPr>
            <a:r>
              <a:rPr lang="en-US" dirty="0" smtClean="0"/>
              <a:t>*y=temp;		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Problems with Pointer – </a:t>
            </a:r>
            <a:r>
              <a:rPr lang="en-US" dirty="0" err="1" smtClean="0"/>
              <a:t>Unitialized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pointer gone ‘wild’ can write anywhere causing very nasty bugs</a:t>
            </a:r>
          </a:p>
          <a:p>
            <a:r>
              <a:rPr lang="en-US" dirty="0" smtClean="0"/>
              <a:t>This code is very bad</a:t>
            </a:r>
          </a:p>
          <a:p>
            <a:pPr>
              <a:buNone/>
            </a:pPr>
            <a:r>
              <a:rPr lang="en-US" dirty="0" smtClean="0"/>
              <a:t>main()  // this program is wrong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x, *p;</a:t>
            </a:r>
          </a:p>
          <a:p>
            <a:pPr>
              <a:buNone/>
            </a:pPr>
            <a:r>
              <a:rPr lang="en-US" dirty="0" smtClean="0"/>
              <a:t>	x = 10;</a:t>
            </a:r>
          </a:p>
          <a:p>
            <a:pPr>
              <a:buNone/>
            </a:pPr>
            <a:r>
              <a:rPr lang="en-US" dirty="0" smtClean="0"/>
              <a:t>	*p = x;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Pointers Misunderstand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of misunderstanding in code</a:t>
            </a:r>
          </a:p>
          <a:p>
            <a:pPr>
              <a:buNone/>
            </a:pPr>
            <a:r>
              <a:rPr lang="en-US" dirty="0" smtClean="0"/>
              <a:t>main ()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x, *p;</a:t>
            </a:r>
          </a:p>
          <a:p>
            <a:pPr>
              <a:buNone/>
            </a:pPr>
            <a:r>
              <a:rPr lang="en-US" dirty="0" smtClean="0"/>
              <a:t>	x = 10;</a:t>
            </a:r>
          </a:p>
          <a:p>
            <a:pPr>
              <a:buNone/>
            </a:pPr>
            <a:r>
              <a:rPr lang="en-US" dirty="0" smtClean="0"/>
              <a:t>	p = x;  /* you think p now points to x but instead p points to address 10 */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Pointer and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declare a pointer to a structure for example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bal{</a:t>
            </a:r>
          </a:p>
          <a:p>
            <a:pPr>
              <a:buNone/>
            </a:pPr>
            <a:r>
              <a:rPr lang="en-US" dirty="0" smtClean="0"/>
              <a:t>	float balance;</a:t>
            </a:r>
          </a:p>
          <a:p>
            <a:pPr>
              <a:buNone/>
            </a:pPr>
            <a:r>
              <a:rPr lang="en-US" dirty="0" smtClean="0"/>
              <a:t>	char name[80];</a:t>
            </a:r>
          </a:p>
          <a:p>
            <a:pPr>
              <a:buNone/>
            </a:pPr>
            <a:r>
              <a:rPr lang="en-US" dirty="0" smtClean="0"/>
              <a:t>} person;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bal *p;</a:t>
            </a:r>
          </a:p>
          <a:p>
            <a:pPr>
              <a:buNone/>
            </a:pPr>
            <a:r>
              <a:rPr lang="en-US" dirty="0" smtClean="0"/>
              <a:t>p = &amp;person</a:t>
            </a:r>
          </a:p>
          <a:p>
            <a:pPr>
              <a:buNone/>
            </a:pPr>
            <a:r>
              <a:rPr lang="en-US" dirty="0" smtClean="0"/>
              <a:t>p-</a:t>
            </a:r>
            <a:r>
              <a:rPr lang="en-US" smtClean="0"/>
              <a:t>&gt; balance = 52.75;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Bit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06881"/>
            <a:ext cx="8229600" cy="1325563"/>
          </a:xfrm>
        </p:spPr>
        <p:txBody>
          <a:bodyPr/>
          <a:lstStyle/>
          <a:p>
            <a:r>
              <a:rPr lang="en-US" dirty="0" smtClean="0"/>
              <a:t>Most significant bit F31 is the sign bit.</a:t>
            </a:r>
          </a:p>
          <a:p>
            <a:r>
              <a:rPr lang="en-US" dirty="0" smtClean="0"/>
              <a:t>Number is negative if set.</a:t>
            </a:r>
            <a:endParaRPr lang="en-US" dirty="0"/>
          </a:p>
        </p:txBody>
      </p:sp>
      <p:pic>
        <p:nvPicPr>
          <p:cNvPr id="4" name="Picture 2" descr="http://www.puntoflotante.net/IEEE-754-ENGLIS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04"/>
          <a:stretch/>
        </p:blipFill>
        <p:spPr bwMode="auto">
          <a:xfrm>
            <a:off x="256267" y="1973579"/>
            <a:ext cx="8172450" cy="192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515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return-type </a:t>
            </a:r>
            <a:r>
              <a:rPr lang="en-US" dirty="0" smtClean="0"/>
              <a:t>(*</a:t>
            </a:r>
            <a:r>
              <a:rPr lang="en-US" i="1" dirty="0" smtClean="0"/>
              <a:t>pointer-name)(type var-name1, type var-name2,…. Type </a:t>
            </a:r>
            <a:r>
              <a:rPr lang="en-US" i="1" dirty="0" err="1" smtClean="0"/>
              <a:t>var-namen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Example</a:t>
            </a:r>
          </a:p>
          <a:p>
            <a:pPr lvl="1">
              <a:buNone/>
            </a:pPr>
            <a:r>
              <a:rPr lang="en-US" dirty="0" smtClean="0"/>
              <a:t>void (*p)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  <a:r>
              <a:rPr lang="en-US" i="1" dirty="0" smtClean="0"/>
              <a:t>  //declare pointer</a:t>
            </a:r>
          </a:p>
          <a:p>
            <a:pPr lvl="1">
              <a:buNone/>
            </a:pPr>
            <a:r>
              <a:rPr lang="en-US" i="1" dirty="0" smtClean="0"/>
              <a:t>(*p)(4); //will call a function with an argument of 4</a:t>
            </a:r>
          </a:p>
          <a:p>
            <a:pPr lvl="1">
              <a:buNone/>
            </a:pPr>
            <a:endParaRPr lang="en-US" i="1" dirty="0" smtClean="0"/>
          </a:p>
          <a:p>
            <a:r>
              <a:rPr lang="en-US" dirty="0" smtClean="0"/>
              <a:t>This can be useful when a function needs to call another function that you can pass to it with a pointer.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/>
          <a:lstStyle/>
          <a:p>
            <a:r>
              <a:rPr lang="en-US" dirty="0" smtClean="0"/>
              <a:t>Exponent on the base 2 is bit positions F30-F23, 8 bits in the 32 bit word</a:t>
            </a:r>
          </a:p>
          <a:p>
            <a:r>
              <a:rPr lang="en-US" dirty="0" smtClean="0"/>
              <a:t>The exponent is calculated this way</a:t>
            </a:r>
          </a:p>
          <a:p>
            <a:pPr marL="400050" lvl="1" indent="0">
              <a:buNone/>
            </a:pPr>
            <a:r>
              <a:rPr lang="en-US" dirty="0" smtClean="0"/>
              <a:t>Binary value (F30-F23) – 0x 7F</a:t>
            </a:r>
          </a:p>
          <a:p>
            <a:r>
              <a:rPr lang="en-US" dirty="0" smtClean="0"/>
              <a:t>The range can be from 2</a:t>
            </a:r>
            <a:r>
              <a:rPr lang="en-US" baseline="30000" dirty="0" smtClean="0"/>
              <a:t>128</a:t>
            </a:r>
            <a:r>
              <a:rPr lang="en-US" dirty="0" smtClean="0"/>
              <a:t> to 2</a:t>
            </a:r>
            <a:r>
              <a:rPr lang="en-US" baseline="30000" dirty="0" smtClean="0"/>
              <a:t>-127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www.puntoflotante.net/IEEE-754-ENGLIS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04"/>
          <a:stretch/>
        </p:blipFill>
        <p:spPr bwMode="auto">
          <a:xfrm>
            <a:off x="256267" y="990600"/>
            <a:ext cx="8172450" cy="192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91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Mantessa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49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implicit binary 1 is always assumed </a:t>
            </a:r>
          </a:p>
          <a:p>
            <a:r>
              <a:rPr lang="en-US" dirty="0" smtClean="0"/>
              <a:t>Think of the number as:</a:t>
            </a:r>
          </a:p>
          <a:p>
            <a:pPr marL="457200" lvl="1" indent="0">
              <a:buNone/>
            </a:pPr>
            <a:r>
              <a:rPr lang="en-US" dirty="0" smtClean="0"/>
              <a:t>1.XXX XXXX </a:t>
            </a:r>
            <a:r>
              <a:rPr lang="en-US" dirty="0" err="1" smtClean="0"/>
              <a:t>XXXX</a:t>
            </a:r>
            <a:r>
              <a:rPr lang="en-US" dirty="0" smtClean="0"/>
              <a:t> </a:t>
            </a:r>
            <a:r>
              <a:rPr lang="en-US" dirty="0" err="1" smtClean="0"/>
              <a:t>XXXX</a:t>
            </a:r>
            <a:r>
              <a:rPr lang="en-US" dirty="0" smtClean="0"/>
              <a:t> </a:t>
            </a:r>
            <a:r>
              <a:rPr lang="en-US" dirty="0" err="1" smtClean="0"/>
              <a:t>XXXX</a:t>
            </a:r>
            <a:r>
              <a:rPr lang="en-US" dirty="0" smtClean="0"/>
              <a:t> </a:t>
            </a:r>
            <a:r>
              <a:rPr lang="en-US" dirty="0" err="1" smtClean="0"/>
              <a:t>XXXX</a:t>
            </a:r>
            <a:r>
              <a:rPr lang="en-US" dirty="0" smtClean="0"/>
              <a:t> (23 Bits in </a:t>
            </a:r>
            <a:r>
              <a:rPr lang="en-US" dirty="0" err="1" smtClean="0"/>
              <a:t>Mantessa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Exponent moves binary point to the right if positive and to the left if negative </a:t>
            </a:r>
            <a:endParaRPr lang="en-US" dirty="0"/>
          </a:p>
        </p:txBody>
      </p:sp>
      <p:pic>
        <p:nvPicPr>
          <p:cNvPr id="4" name="Picture 2" descr="http://www.puntoflotante.net/IEEE-754-ENGLIS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04"/>
          <a:stretch/>
        </p:blipFill>
        <p:spPr bwMode="auto">
          <a:xfrm>
            <a:off x="314142" y="1219200"/>
            <a:ext cx="8172450" cy="192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8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Calculate a Decimal Number as 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 negative number set F31 = 1 else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absolute value of the number is greater than one find out how many bits come before the decimal point.  Call this number B</a:t>
            </a:r>
            <a:r>
              <a:rPr lang="en-US" baseline="-25000" dirty="0" smtClean="0"/>
              <a:t>&gt;1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absolute value is less than 1 than (B</a:t>
            </a:r>
            <a:r>
              <a:rPr lang="en-US" baseline="-25000" dirty="0" smtClean="0"/>
              <a:t>&gt;1</a:t>
            </a:r>
            <a:r>
              <a:rPr lang="en-US" dirty="0" smtClean="0"/>
              <a:t> ) is the negative integer that makes the following true:</a:t>
            </a:r>
          </a:p>
          <a:p>
            <a:pPr marL="400050" lvl="1" indent="0">
              <a:buNone/>
            </a:pPr>
            <a:r>
              <a:rPr lang="en-US" dirty="0" smtClean="0"/>
              <a:t>1.XXX * 2^(B</a:t>
            </a:r>
            <a:r>
              <a:rPr lang="en-US" baseline="-25000" dirty="0" smtClean="0"/>
              <a:t>&gt;1</a:t>
            </a:r>
            <a:r>
              <a:rPr lang="en-US" dirty="0" smtClean="0"/>
              <a:t>) (multiply by 2 until a digits past the </a:t>
            </a:r>
            <a:r>
              <a:rPr lang="en-US" dirty="0" err="1" smtClean="0"/>
              <a:t>dp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Exponent = </a:t>
            </a:r>
            <a:r>
              <a:rPr lang="en-US" dirty="0"/>
              <a:t>B</a:t>
            </a:r>
            <a:r>
              <a:rPr lang="en-US" baseline="-25000" dirty="0"/>
              <a:t>&gt;1 </a:t>
            </a:r>
            <a:r>
              <a:rPr lang="en-US" dirty="0"/>
              <a:t>+ </a:t>
            </a:r>
            <a:r>
              <a:rPr lang="en-US" dirty="0" smtClean="0"/>
              <a:t>0X7F</a:t>
            </a:r>
          </a:p>
          <a:p>
            <a:pPr marL="400050" lvl="1" indent="0">
              <a:buNone/>
            </a:pPr>
            <a:r>
              <a:rPr lang="en-US" dirty="0" smtClean="0"/>
              <a:t>Skip to step 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your exponent to be that many bits:</a:t>
            </a:r>
          </a:p>
          <a:p>
            <a:pPr marL="457200" lvl="1" indent="0">
              <a:buNone/>
            </a:pPr>
            <a:r>
              <a:rPr lang="en-US" dirty="0" smtClean="0"/>
              <a:t>Exponent = </a:t>
            </a:r>
            <a:r>
              <a:rPr lang="en-US" dirty="0"/>
              <a:t>B</a:t>
            </a:r>
            <a:r>
              <a:rPr lang="en-US" baseline="-25000" dirty="0"/>
              <a:t>&gt;1 </a:t>
            </a:r>
            <a:r>
              <a:rPr lang="en-US" dirty="0" smtClean="0"/>
              <a:t>+ 0X7F -1 (for the implicit 1) </a:t>
            </a:r>
          </a:p>
        </p:txBody>
      </p:sp>
    </p:spTree>
    <p:extLst>
      <p:ext uri="{BB962C8B-B14F-4D97-AF65-F5344CB8AC3E}">
        <p14:creationId xmlns:p14="http://schemas.microsoft.com/office/powerpoint/2010/main" val="379680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Calculate a Decimal Number as 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Load the binary values for the B</a:t>
            </a:r>
            <a:r>
              <a:rPr lang="en-US" baseline="-25000" dirty="0" smtClean="0"/>
              <a:t>&gt;1 </a:t>
            </a:r>
            <a:r>
              <a:rPr lang="en-US" dirty="0" smtClean="0"/>
              <a:t>into the MSB of the mantissa not including the MS 1 (that is implicit).  If more than 23 truncate and you have the floating point.  If B</a:t>
            </a:r>
            <a:r>
              <a:rPr lang="en-US" baseline="-25000" dirty="0" smtClean="0"/>
              <a:t>&gt;1 </a:t>
            </a:r>
            <a:r>
              <a:rPr lang="en-US" dirty="0" smtClean="0"/>
              <a:t> &lt;1 then don’t load anything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Find out how many bits are left to represent the fractional part:</a:t>
            </a:r>
          </a:p>
          <a:p>
            <a:pPr marL="457200" lvl="1" indent="0">
              <a:buNone/>
            </a:pPr>
            <a:r>
              <a:rPr lang="en-US" dirty="0"/>
              <a:t>B</a:t>
            </a:r>
            <a:r>
              <a:rPr lang="en-US" baseline="-25000" dirty="0"/>
              <a:t>&lt;1 </a:t>
            </a:r>
            <a:r>
              <a:rPr lang="en-US" dirty="0"/>
              <a:t>= 24 – B</a:t>
            </a:r>
            <a:r>
              <a:rPr lang="en-US" baseline="-25000" dirty="0"/>
              <a:t>&gt;1</a:t>
            </a:r>
            <a:r>
              <a:rPr lang="en-US" dirty="0"/>
              <a:t> If </a:t>
            </a:r>
            <a:r>
              <a:rPr lang="en-US" dirty="0" smtClean="0"/>
              <a:t>the result is a negative number </a:t>
            </a:r>
            <a:r>
              <a:rPr lang="en-US" dirty="0"/>
              <a:t>B</a:t>
            </a:r>
            <a:r>
              <a:rPr lang="en-US" baseline="-25000" dirty="0"/>
              <a:t>&lt;1 </a:t>
            </a:r>
            <a:r>
              <a:rPr lang="en-US" dirty="0" smtClean="0"/>
              <a:t>= 0 or  &gt; 24 then make it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5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Calculate a Decimal Number as 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B</a:t>
            </a:r>
            <a:r>
              <a:rPr lang="en-US" baseline="-25000" dirty="0" smtClean="0"/>
              <a:t>&lt;1 </a:t>
            </a:r>
            <a:r>
              <a:rPr lang="en-US" dirty="0" smtClean="0"/>
              <a:t>is the number of binary digits you have to represent the fraction .  This value can be seen as:</a:t>
            </a:r>
          </a:p>
          <a:p>
            <a:pPr marL="457200" lvl="1" indent="0">
              <a:buNone/>
            </a:pPr>
            <a:r>
              <a:rPr lang="en-US" dirty="0" smtClean="0"/>
              <a:t>Binary digits to the left as an integer / 2^(B</a:t>
            </a:r>
            <a:r>
              <a:rPr lang="en-US" baseline="-25000" dirty="0" smtClean="0"/>
              <a:t>&lt;1</a:t>
            </a:r>
            <a:r>
              <a:rPr lang="en-US" dirty="0" smtClean="0"/>
              <a:t> )= fraction part of number</a:t>
            </a:r>
          </a:p>
          <a:p>
            <a:pPr marL="571500" indent="-514350">
              <a:buFont typeface="+mj-lt"/>
              <a:buAutoNum type="arabicPeriod" startAt="8"/>
            </a:pPr>
            <a:r>
              <a:rPr lang="en-US" dirty="0" smtClean="0"/>
              <a:t>Therefore the rest of the mantissa to the left of the binary point is:</a:t>
            </a:r>
          </a:p>
          <a:p>
            <a:pPr marL="457200" lvl="1" indent="0">
              <a:buNone/>
            </a:pPr>
            <a:r>
              <a:rPr lang="en-US" dirty="0" smtClean="0"/>
              <a:t>Fraction part of number * </a:t>
            </a:r>
            <a:r>
              <a:rPr lang="en-US" dirty="0"/>
              <a:t>2^(B</a:t>
            </a:r>
            <a:r>
              <a:rPr lang="en-US" baseline="-25000" dirty="0"/>
              <a:t>&lt;1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Load this binary number into the rest of the mantissa if B</a:t>
            </a:r>
            <a:r>
              <a:rPr lang="en-US" baseline="-25000" dirty="0" smtClean="0"/>
              <a:t>&gt;1</a:t>
            </a:r>
            <a:r>
              <a:rPr lang="en-US" dirty="0" smtClean="0"/>
              <a:t>  &lt; 1 then remove the first binary 1 and load the rest into the mantissa </a:t>
            </a:r>
          </a:p>
        </p:txBody>
      </p:sp>
    </p:spTree>
    <p:extLst>
      <p:ext uri="{BB962C8B-B14F-4D97-AF65-F5344CB8AC3E}">
        <p14:creationId xmlns:p14="http://schemas.microsoft.com/office/powerpoint/2010/main" val="401937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untoflotante.net/IEEE-754-ENGLI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1"/>
            <a:ext cx="5922464" cy="20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Set MSB F31 to 1 (step 1)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&gt;1</a:t>
            </a:r>
            <a:r>
              <a:rPr lang="en-US" dirty="0" smtClean="0"/>
              <a:t> = (248 = 0xF8) 8 bits (step 2)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Exponent = B</a:t>
            </a:r>
            <a:r>
              <a:rPr lang="en-US" baseline="-25000" dirty="0"/>
              <a:t>&gt;1 </a:t>
            </a:r>
            <a:r>
              <a:rPr lang="en-US" dirty="0"/>
              <a:t>+ </a:t>
            </a:r>
            <a:r>
              <a:rPr lang="en-US" dirty="0" smtClean="0"/>
              <a:t>0X7F -1= </a:t>
            </a:r>
            <a:r>
              <a:rPr lang="en-US" dirty="0"/>
              <a:t>7</a:t>
            </a:r>
            <a:r>
              <a:rPr lang="en-US" dirty="0" smtClean="0"/>
              <a:t> + 0x7f = 0x86 (step 4)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Load 111 1000 into mantissa (step 5)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baseline="-25000" dirty="0"/>
              <a:t>&lt;1 </a:t>
            </a:r>
            <a:r>
              <a:rPr lang="en-US" dirty="0"/>
              <a:t>= </a:t>
            </a:r>
            <a:r>
              <a:rPr lang="en-US" dirty="0" smtClean="0"/>
              <a:t>24 </a:t>
            </a:r>
            <a:r>
              <a:rPr lang="en-US" dirty="0"/>
              <a:t>– </a:t>
            </a:r>
            <a:r>
              <a:rPr lang="en-US" dirty="0" smtClean="0"/>
              <a:t>B</a:t>
            </a:r>
            <a:r>
              <a:rPr lang="en-US" baseline="-25000" dirty="0" smtClean="0"/>
              <a:t>&gt;1</a:t>
            </a:r>
            <a:r>
              <a:rPr lang="en-US" dirty="0" smtClean="0"/>
              <a:t> = 24-8 = 16 (step 6)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869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3274</TotalTime>
  <Words>1625</Words>
  <Application>Microsoft Office PowerPoint</Application>
  <PresentationFormat>On-screen Show (4:3)</PresentationFormat>
  <Paragraphs>210</Paragraphs>
  <Slides>30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CPE 490 Embedded Systems Lecture 10</vt:lpstr>
      <vt:lpstr>FLOATING POINT REPRESENTATION</vt:lpstr>
      <vt:lpstr>Sign Bit </vt:lpstr>
      <vt:lpstr>Exponent</vt:lpstr>
      <vt:lpstr>Mantessa</vt:lpstr>
      <vt:lpstr>To Calculate a Decimal Number as Floating Point</vt:lpstr>
      <vt:lpstr>To Calculate a Decimal Number as Floating Point</vt:lpstr>
      <vt:lpstr>To Calculate a Decimal Number as Floating Point</vt:lpstr>
      <vt:lpstr>Example </vt:lpstr>
      <vt:lpstr>Example </vt:lpstr>
      <vt:lpstr>Embedded System Resource Management</vt:lpstr>
      <vt:lpstr>Keeping it Integer</vt:lpstr>
      <vt:lpstr>Fixed Point Math</vt:lpstr>
      <vt:lpstr>Think about it</vt:lpstr>
      <vt:lpstr>Fixed Integer in Qn.m = Qm format</vt:lpstr>
      <vt:lpstr>Resolution and Range</vt:lpstr>
      <vt:lpstr>Supported Format Q1.15 =Q15</vt:lpstr>
      <vt:lpstr>Useful in Multiply</vt:lpstr>
      <vt:lpstr>Supported Format Q15.16</vt:lpstr>
      <vt:lpstr>dsPIC DSP Hardware for Math</vt:lpstr>
      <vt:lpstr>MCU ALU </vt:lpstr>
      <vt:lpstr>Assembly Language Multiply</vt:lpstr>
      <vt:lpstr>MCU ALU Division</vt:lpstr>
      <vt:lpstr>MCU ALU Division</vt:lpstr>
      <vt:lpstr>Call by Value</vt:lpstr>
      <vt:lpstr>Call by Reference </vt:lpstr>
      <vt:lpstr>Problems with Pointer – Unitialized </vt:lpstr>
      <vt:lpstr>Problem with Pointers Misunderstand</vt:lpstr>
      <vt:lpstr>Pointer and Structures</vt:lpstr>
      <vt:lpstr>Pointers to Functions</vt:lpstr>
    </vt:vector>
  </TitlesOfParts>
  <Company>Geneva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wdbarlow</dc:creator>
  <cp:lastModifiedBy>William D Barlow</cp:lastModifiedBy>
  <cp:revision>224</cp:revision>
  <dcterms:created xsi:type="dcterms:W3CDTF">2010-08-12T20:36:28Z</dcterms:created>
  <dcterms:modified xsi:type="dcterms:W3CDTF">2014-02-13T17:24:14Z</dcterms:modified>
</cp:coreProperties>
</file>