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70.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tags/tag39.xml" ContentType="application/vnd.openxmlformats-officedocument.presentationml.tags+xml"/>
  <Override PartName="/ppt/tags/tag59.xml" ContentType="application/vnd.openxmlformats-officedocument.presentationml.tags+xml"/>
  <Override PartName="/ppt/tags/tag68.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tags/tag66.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notesSlides/notesSlide13.xml" ContentType="application/vnd.openxmlformats-officedocument.presentationml.notesSlide+xml"/>
  <Override PartName="/ppt/tags/tag64.xml" ContentType="application/vnd.openxmlformats-officedocument.presentationml.tags+xml"/>
  <Override PartName="/ppt/tags/tag73.xml" ContentType="application/vnd.openxmlformats-officedocument.presentationml.tags+xml"/>
  <Override PartName="/ppt/slideLayouts/slideLayout10.xml" ContentType="application/vnd.openxmlformats-officedocument.presentationml.slideLayout+xml"/>
  <Default Extension="gif" ContentType="image/gif"/>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Override PartName="/ppt/tags/tag44.xml" ContentType="application/vnd.openxmlformats-officedocument.presentationml.tags+xml"/>
  <Override PartName="/ppt/tags/tag53.xml" ContentType="application/vnd.openxmlformats-officedocument.presentationml.tags+xml"/>
  <Override PartName="/ppt/notesSlides/notesSlide11.xml" ContentType="application/vnd.openxmlformats-officedocument.presentationml.notesSlide+xml"/>
  <Override PartName="/ppt/tags/tag62.xml" ContentType="application/vnd.openxmlformats-officedocument.presentationml.tags+xml"/>
  <Override PartName="/ppt/tags/tag71.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tags/tag61.xml" ContentType="application/vnd.openxmlformats-officedocument.presentationml.tags+xml"/>
  <Override PartName="/ppt/tags/tag72.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s/slide28.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9" r:id="rId2"/>
    <p:sldId id="296" r:id="rId3"/>
    <p:sldId id="278" r:id="rId4"/>
    <p:sldId id="279" r:id="rId5"/>
    <p:sldId id="280" r:id="rId6"/>
    <p:sldId id="283" r:id="rId7"/>
    <p:sldId id="281" r:id="rId8"/>
    <p:sldId id="282" r:id="rId9"/>
    <p:sldId id="286" r:id="rId10"/>
    <p:sldId id="287" r:id="rId11"/>
    <p:sldId id="284" r:id="rId12"/>
    <p:sldId id="285" r:id="rId13"/>
    <p:sldId id="288" r:id="rId14"/>
    <p:sldId id="289" r:id="rId15"/>
    <p:sldId id="290" r:id="rId16"/>
    <p:sldId id="291" r:id="rId17"/>
    <p:sldId id="260" r:id="rId18"/>
    <p:sldId id="261" r:id="rId19"/>
    <p:sldId id="262" r:id="rId20"/>
    <p:sldId id="263" r:id="rId21"/>
    <p:sldId id="292" r:id="rId22"/>
    <p:sldId id="264" r:id="rId23"/>
    <p:sldId id="293" r:id="rId24"/>
    <p:sldId id="294" r:id="rId25"/>
    <p:sldId id="265" r:id="rId26"/>
    <p:sldId id="270" r:id="rId27"/>
    <p:sldId id="271" r:id="rId28"/>
    <p:sldId id="272" r:id="rId29"/>
    <p:sldId id="273" r:id="rId30"/>
    <p:sldId id="274" r:id="rId31"/>
    <p:sldId id="275" r:id="rId32"/>
    <p:sldId id="276" r:id="rId33"/>
    <p:sldId id="295" r:id="rId34"/>
    <p:sldId id="277" r:id="rId35"/>
  </p:sldIdLst>
  <p:sldSz cx="9144000" cy="6858000" type="screen4x3"/>
  <p:notesSz cx="6950075" cy="9236075"/>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60" autoAdjust="0"/>
  </p:normalViewPr>
  <p:slideViewPr>
    <p:cSldViewPr>
      <p:cViewPr varScale="1">
        <p:scale>
          <a:sx n="54" d="100"/>
          <a:sy n="54" d="100"/>
        </p:scale>
        <p:origin x="-97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E7AF4A68-0A7A-41DD-81A3-E1D25698EEF2}" type="datetimeFigureOut">
              <a:rPr lang="en-US" smtClean="0"/>
              <a:pPr/>
              <a:t>2/18/2014</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2F2A554E-F8A3-451C-8227-DDB614CE2180}"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are the conditions for statement 1 to run?</a:t>
            </a:r>
            <a:r>
              <a:rPr lang="en-US" baseline="0" dirty="0" smtClean="0"/>
              <a:t>  </a:t>
            </a:r>
            <a:r>
              <a:rPr lang="en-US" baseline="0" dirty="0" err="1" smtClean="0"/>
              <a:t>i</a:t>
            </a:r>
            <a:r>
              <a:rPr lang="en-US" baseline="0" dirty="0" smtClean="0"/>
              <a:t> and j </a:t>
            </a:r>
          </a:p>
          <a:p>
            <a:pPr defTabSz="924916">
              <a:defRPr/>
            </a:pPr>
            <a:r>
              <a:rPr lang="en-US" dirty="0" smtClean="0"/>
              <a:t>What are the conditions for statement 2 to run?</a:t>
            </a:r>
            <a:r>
              <a:rPr lang="en-US" baseline="0" dirty="0" smtClean="0"/>
              <a:t>  </a:t>
            </a:r>
            <a:r>
              <a:rPr lang="en-US" baseline="0" dirty="0" err="1" smtClean="0"/>
              <a:t>i</a:t>
            </a:r>
            <a:r>
              <a:rPr lang="en-US" baseline="0" dirty="0" smtClean="0"/>
              <a:t> and </a:t>
            </a:r>
            <a:r>
              <a:rPr lang="en-US" baseline="0" dirty="0" smtClean="0"/>
              <a:t>k (but statement 1 could run also!)</a:t>
            </a:r>
            <a:endParaRPr lang="en-US" baseline="0" dirty="0" smtClean="0"/>
          </a:p>
          <a:p>
            <a:pPr defTabSz="924916">
              <a:defRPr/>
            </a:pPr>
            <a:r>
              <a:rPr lang="en-US" dirty="0" smtClean="0"/>
              <a:t>What are the conditions for statement 3 to run?</a:t>
            </a:r>
            <a:r>
              <a:rPr lang="en-US" baseline="0" dirty="0" smtClean="0"/>
              <a:t>  </a:t>
            </a:r>
            <a:r>
              <a:rPr lang="en-US" baseline="0" dirty="0" err="1" smtClean="0"/>
              <a:t>i</a:t>
            </a:r>
            <a:r>
              <a:rPr lang="en-US" baseline="0" dirty="0" smtClean="0"/>
              <a:t> and !</a:t>
            </a:r>
            <a:r>
              <a:rPr lang="en-US" baseline="0" dirty="0" smtClean="0"/>
              <a:t>k (but statement 1 could run also!)</a:t>
            </a:r>
            <a:endParaRPr lang="en-US" baseline="0" dirty="0" smtClean="0"/>
          </a:p>
          <a:p>
            <a:pPr defTabSz="924916">
              <a:defRPr/>
            </a:pPr>
            <a:r>
              <a:rPr lang="en-US" dirty="0" smtClean="0"/>
              <a:t>What are the conditions for statement 4 to run?</a:t>
            </a:r>
            <a:r>
              <a:rPr lang="en-US" baseline="0" dirty="0" smtClean="0"/>
              <a:t>  </a:t>
            </a:r>
            <a:r>
              <a:rPr lang="en-US" baseline="0" dirty="0" smtClean="0"/>
              <a:t>i (but statement 1,2, or 3 could run also!)</a:t>
            </a:r>
            <a:endParaRPr lang="en-US" baseline="0" dirty="0" smtClean="0"/>
          </a:p>
          <a:p>
            <a:pPr defTabSz="924916">
              <a:defRPr/>
            </a:pPr>
            <a:r>
              <a:rPr lang="en-US" dirty="0" smtClean="0"/>
              <a:t>What are the conditions for statement 5 to run?</a:t>
            </a:r>
            <a:r>
              <a:rPr lang="en-US" baseline="0" dirty="0" smtClean="0"/>
              <a:t>  !</a:t>
            </a:r>
            <a:r>
              <a:rPr lang="en-US" baseline="0" dirty="0" err="1" smtClean="0"/>
              <a:t>i</a:t>
            </a:r>
            <a:r>
              <a:rPr lang="en-US" baseline="0" dirty="0" smtClean="0"/>
              <a:t> and z</a:t>
            </a:r>
          </a:p>
          <a:p>
            <a:pPr defTabSz="924916">
              <a:defRPr/>
            </a:pPr>
            <a:r>
              <a:rPr lang="en-US" dirty="0" smtClean="0"/>
              <a:t>What are the conditions for statement 6 to run?</a:t>
            </a:r>
            <a:r>
              <a:rPr lang="en-US" baseline="0" dirty="0" smtClean="0"/>
              <a:t>  !</a:t>
            </a:r>
            <a:r>
              <a:rPr lang="en-US" baseline="0" dirty="0" err="1" smtClean="0"/>
              <a:t>i</a:t>
            </a:r>
            <a:r>
              <a:rPr lang="en-US" baseline="0" dirty="0" smtClean="0"/>
              <a:t> and !z</a:t>
            </a:r>
          </a:p>
          <a:p>
            <a:pPr defTabSz="924916">
              <a:defRPr/>
            </a:pPr>
            <a:endParaRPr lang="en-US" baseline="0" dirty="0" smtClean="0"/>
          </a:p>
          <a:p>
            <a:pPr defTabSz="924916">
              <a:defRPr/>
            </a:pPr>
            <a:r>
              <a:rPr lang="en-US" baseline="0" dirty="0" smtClean="0"/>
              <a:t>Note if(z) is like a ‘else if’ </a:t>
            </a:r>
            <a:r>
              <a:rPr lang="en-US" baseline="0" dirty="0" smtClean="0"/>
              <a:t>statement.  That is if you want mutually exclusive events be careful the next if must come in the else block.</a:t>
            </a:r>
            <a:endParaRPr lang="en-US" baseline="0" dirty="0" smtClean="0"/>
          </a:p>
          <a:p>
            <a:pPr defTabSz="924916">
              <a:defRPr/>
            </a:pPr>
            <a:r>
              <a:rPr lang="en-US" baseline="0" dirty="0" smtClean="0"/>
              <a:t> </a:t>
            </a:r>
          </a:p>
          <a:p>
            <a:pPr defTabSz="924916">
              <a:defRPr/>
            </a:pPr>
            <a:r>
              <a:rPr lang="en-US" baseline="0" dirty="0" smtClean="0"/>
              <a:t> </a:t>
            </a:r>
          </a:p>
          <a:p>
            <a:pPr defTabSz="924916">
              <a:defRPr/>
            </a:pPr>
            <a:endParaRPr lang="en-US" baseline="0" dirty="0" smtClean="0"/>
          </a:p>
          <a:p>
            <a:pPr defTabSz="924916">
              <a:defRPr/>
            </a:pPr>
            <a:r>
              <a:rPr lang="en-US" baseline="0" dirty="0" smtClean="0"/>
              <a:t> </a:t>
            </a:r>
          </a:p>
          <a:p>
            <a:pPr defTabSz="924916">
              <a:defRPr/>
            </a:pP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5</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the lengths</a:t>
            </a:r>
            <a:r>
              <a:rPr lang="en-US" baseline="0" dirty="0" smtClean="0"/>
              <a:t> are different but the value is equal up to the null the longer string is greater than the shorter </a:t>
            </a:r>
            <a:r>
              <a:rPr lang="en-US" baseline="0" dirty="0" smtClean="0"/>
              <a:t>string. The function will compare the first letter of each string if s1 is cat and s2 is dog then s1 &lt; s2 .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25</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Remember if s</a:t>
            </a:r>
            <a:r>
              <a:rPr lang="en-US" baseline="0" dirty="0" smtClean="0"/>
              <a:t> was a type of char this would not work, s must be a pointer.</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26</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most likely will not need these commands in our labs.  They are useful</a:t>
            </a:r>
            <a:r>
              <a:rPr lang="en-US" baseline="0" dirty="0" smtClean="0"/>
              <a:t> when the number of variables might be based upon an input.  In this case at compile time it is impossible to know how much data space your are going to need.  </a:t>
            </a:r>
          </a:p>
          <a:p>
            <a:endParaRPr lang="en-US" baseline="0" dirty="0" smtClean="0"/>
          </a:p>
          <a:p>
            <a:r>
              <a:rPr lang="en-US" baseline="0" dirty="0" err="1" smtClean="0"/>
              <a:t>size_t</a:t>
            </a:r>
            <a:r>
              <a:rPr lang="en-US" baseline="0" dirty="0" smtClean="0"/>
              <a:t> for our compiler is an unsigned </a:t>
            </a:r>
            <a:r>
              <a:rPr lang="en-US" baseline="0" dirty="0" err="1" smtClean="0"/>
              <a:t>int</a:t>
            </a:r>
            <a:r>
              <a:rPr lang="en-US" baseline="0" dirty="0" smtClean="0"/>
              <a:t> or 16 bits long, this can be made larger with a compiler </a:t>
            </a:r>
            <a:r>
              <a:rPr lang="en-US" baseline="0" smtClean="0"/>
              <a:t>inline command.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27</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routine will</a:t>
            </a:r>
            <a:r>
              <a:rPr lang="en-US" baseline="0" dirty="0" smtClean="0"/>
              <a:t> generated by the compiler and will run before main is executed this is the c0 code.</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29</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MSB</a:t>
            </a:r>
            <a:r>
              <a:rPr lang="en-US" baseline="0" dirty="0" smtClean="0"/>
              <a:t> of the 24 bit instruction is not visible when using this mode.   Therefore somewhat inefficient.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32</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MSB</a:t>
            </a:r>
            <a:r>
              <a:rPr lang="en-US" baseline="0" dirty="0" smtClean="0"/>
              <a:t> of the 24 bit instruction is not visible when using this mode.   Therefore somewhat inefficient.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Much easier</a:t>
            </a:r>
            <a:r>
              <a:rPr lang="en-US" baseline="0" dirty="0" smtClean="0"/>
              <a:t> to read than nested ‘if else’ statements</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code will not run if</a:t>
            </a:r>
            <a:r>
              <a:rPr lang="en-US" baseline="0" dirty="0" smtClean="0"/>
              <a:t> the condition is not initial met.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Notice</a:t>
            </a:r>
            <a:r>
              <a:rPr lang="en-US" baseline="0" dirty="0" smtClean="0"/>
              <a:t> that the while loop will run forever the condition is always true.  </a:t>
            </a:r>
          </a:p>
          <a:p>
            <a:endParaRPr lang="en-US" baseline="0" dirty="0" smtClean="0"/>
          </a:p>
          <a:p>
            <a:r>
              <a:rPr lang="en-US" baseline="0" dirty="0" smtClean="0"/>
              <a:t>If the processor resets than you must wait for reboot, and then the c0 code and then the initialization code will run, in contrast if you use an endless while loop so that you never have to execute a reset and this overhead code will not be rerun.</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a:t>
            </a:r>
            <a:r>
              <a:rPr lang="en-US" baseline="0" dirty="0" smtClean="0"/>
              <a:t> this call by value or reference?</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will not get a compiler</a:t>
            </a:r>
            <a:r>
              <a:rPr lang="en-US" baseline="0" dirty="0" smtClean="0"/>
              <a:t> error if you declare the string to be too few characters it will just truncate at the point and not necessarily give you a null character at the end.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Notice that if</a:t>
            </a:r>
            <a:r>
              <a:rPr lang="en-US" baseline="0" dirty="0" smtClean="0"/>
              <a:t> a string </a:t>
            </a:r>
            <a:r>
              <a:rPr lang="en-US" baseline="0" dirty="0" err="1" smtClean="0"/>
              <a:t>lilke</a:t>
            </a:r>
            <a:r>
              <a:rPr lang="en-US" baseline="0" dirty="0" smtClean="0"/>
              <a:t> “HELLO” is given C will give the a pointer to the beginning of the string address.  The actual string is saved in a compilers string table.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2/18/2014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2/18/2014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2/18/2014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2/18/2014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6207B-1711-4687-BB55-029F94A2F853}" type="datetimeFigureOut">
              <a:rPr lang="en-US" smtClean="0"/>
              <a:pPr/>
              <a:t>2/18/2014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6207B-1711-4687-BB55-029F94A2F853}" type="datetimeFigureOut">
              <a:rPr lang="en-US" smtClean="0"/>
              <a:pPr/>
              <a:t>2/18/2014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6207B-1711-4687-BB55-029F94A2F853}" type="datetimeFigureOut">
              <a:rPr lang="en-US" smtClean="0"/>
              <a:pPr/>
              <a:t>2/18/2014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6207B-1711-4687-BB55-029F94A2F853}" type="datetimeFigureOut">
              <a:rPr lang="en-US" smtClean="0"/>
              <a:pPr/>
              <a:t>2/18/2014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6207B-1711-4687-BB55-029F94A2F853}" type="datetimeFigureOut">
              <a:rPr lang="en-US" smtClean="0"/>
              <a:pPr/>
              <a:t>2/18/2014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2/18/2014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2/18/2014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6207B-1711-4687-BB55-029F94A2F853}" type="datetimeFigureOut">
              <a:rPr lang="en-US" smtClean="0"/>
              <a:pPr/>
              <a:t>2/18/2014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DE225-D4EE-4A2C-A959-86F8DD50626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gif"/><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tags" Target="../tags/tag5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tags" Target="../tags/tag65.xml"/></Relationships>
</file>

<file path=ppt/slides/_rels/slide32.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2.png"/><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3.png"/><Relationship Id="rId4" Type="http://schemas.openxmlformats.org/officeDocument/2006/relationships/notesSlide" Target="../notesSlides/notesSlide15.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304800" y="274638"/>
            <a:ext cx="8610600" cy="1143000"/>
          </a:xfrm>
        </p:spPr>
        <p:txBody>
          <a:bodyPr>
            <a:normAutofit fontScale="90000"/>
          </a:bodyPr>
          <a:lstStyle/>
          <a:p>
            <a:r>
              <a:rPr lang="en-US" dirty="0" err="1"/>
              <a:t>CPE</a:t>
            </a:r>
            <a:r>
              <a:rPr lang="en-US" dirty="0"/>
              <a:t> </a:t>
            </a:r>
            <a:r>
              <a:rPr lang="en-US" dirty="0" smtClean="0"/>
              <a:t>490 Embedded Systems Lecture 11</a:t>
            </a:r>
            <a:endParaRPr lang="en-US" dirty="0"/>
          </a:p>
        </p:txBody>
      </p:sp>
      <p:sp>
        <p:nvSpPr>
          <p:cNvPr id="3" name="Content Placeholder 2"/>
          <p:cNvSpPr>
            <a:spLocks noGrp="1"/>
          </p:cNvSpPr>
          <p:nvPr>
            <p:ph idx="1"/>
            <p:custDataLst>
              <p:tags r:id="rId2"/>
            </p:custDataLst>
          </p:nvPr>
        </p:nvSpPr>
        <p:spPr>
          <a:xfrm>
            <a:off x="457200" y="1600201"/>
            <a:ext cx="8229600" cy="2895600"/>
          </a:xfrm>
        </p:spPr>
        <p:txBody>
          <a:bodyPr>
            <a:normAutofit/>
          </a:bodyPr>
          <a:lstStyle/>
          <a:p>
            <a:r>
              <a:rPr lang="en-US" dirty="0" smtClean="0"/>
              <a:t>C language:</a:t>
            </a:r>
          </a:p>
          <a:p>
            <a:pPr lvl="1"/>
            <a:r>
              <a:rPr lang="en-US" dirty="0" smtClean="0"/>
              <a:t>selection</a:t>
            </a:r>
          </a:p>
          <a:p>
            <a:pPr lvl="1"/>
            <a:r>
              <a:rPr lang="en-US" dirty="0" smtClean="0"/>
              <a:t>Iterations</a:t>
            </a:r>
          </a:p>
          <a:p>
            <a:pPr lvl="1"/>
            <a:r>
              <a:rPr lang="en-US" dirty="0" smtClean="0"/>
              <a:t>Loops</a:t>
            </a:r>
          </a:p>
          <a:p>
            <a:r>
              <a:rPr lang="en-US" dirty="0" smtClean="0"/>
              <a:t>Strings, and string functions</a:t>
            </a:r>
          </a:p>
          <a:p>
            <a:pPr lvl="1"/>
            <a:endParaRPr lang="en-US" dirty="0" smtClean="0"/>
          </a:p>
          <a:p>
            <a:endParaRPr lang="en-US" dirty="0"/>
          </a:p>
          <a:p>
            <a:pPr>
              <a:buNone/>
            </a:pPr>
            <a:endParaRPr lang="en-US" dirty="0"/>
          </a:p>
          <a:p>
            <a:endParaRPr lang="en-US" dirty="0"/>
          </a:p>
        </p:txBody>
      </p:sp>
      <p:pic>
        <p:nvPicPr>
          <p:cNvPr id="4" name="Picture 3" descr="Geneva Header.gif"/>
          <p:cNvPicPr>
            <a:picLocks noChangeAspect="1"/>
          </p:cNvPicPr>
          <p:nvPr>
            <p:custDataLst>
              <p:tags r:id="rId3"/>
            </p:custDataLst>
          </p:nvPr>
        </p:nvPicPr>
        <p:blipFill>
          <a:blip r:embed="rId5" cstate="print"/>
          <a:stretch>
            <a:fillRect/>
          </a:stretch>
        </p:blipFill>
        <p:spPr>
          <a:xfrm>
            <a:off x="990600" y="4419600"/>
            <a:ext cx="6800850" cy="2076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Loop Variations</a:t>
            </a:r>
            <a:endParaRPr lang="en-US" dirty="0"/>
          </a:p>
        </p:txBody>
      </p:sp>
      <p:sp>
        <p:nvSpPr>
          <p:cNvPr id="3" name="Content Placeholder 2"/>
          <p:cNvSpPr>
            <a:spLocks noGrp="1"/>
          </p:cNvSpPr>
          <p:nvPr>
            <p:ph idx="1"/>
            <p:custDataLst>
              <p:tags r:id="rId2"/>
            </p:custDataLst>
          </p:nvPr>
        </p:nvSpPr>
        <p:spPr/>
        <p:txBody>
          <a:bodyPr>
            <a:normAutofit fontScale="92500" lnSpcReduction="20000"/>
          </a:bodyPr>
          <a:lstStyle/>
          <a:p>
            <a:r>
              <a:rPr lang="en-US" dirty="0" smtClean="0"/>
              <a:t>Multiple indexes:</a:t>
            </a:r>
          </a:p>
          <a:p>
            <a:pPr lvl="1">
              <a:buNone/>
            </a:pPr>
            <a:r>
              <a:rPr lang="en-US" dirty="0" smtClean="0"/>
              <a:t>For( x=0, y=10; x&lt;=10; ++x, --y) table[</a:t>
            </a:r>
            <a:r>
              <a:rPr lang="en-US" dirty="0" err="1" smtClean="0"/>
              <a:t>x,y</a:t>
            </a:r>
            <a:r>
              <a:rPr lang="en-US" dirty="0" smtClean="0"/>
              <a:t>] = </a:t>
            </a:r>
            <a:r>
              <a:rPr lang="en-US" dirty="0" err="1" smtClean="0"/>
              <a:t>x+y</a:t>
            </a:r>
            <a:r>
              <a:rPr lang="en-US" dirty="0" smtClean="0"/>
              <a:t>;</a:t>
            </a:r>
          </a:p>
          <a:p>
            <a:r>
              <a:rPr lang="en-US" dirty="0" smtClean="0"/>
              <a:t>Missing Pieces:</a:t>
            </a:r>
          </a:p>
          <a:p>
            <a:pPr lvl="1">
              <a:buNone/>
            </a:pPr>
            <a:r>
              <a:rPr lang="en-US" dirty="0" smtClean="0"/>
              <a:t>For(x=0; x!=123;)</a:t>
            </a:r>
          </a:p>
          <a:p>
            <a:pPr lvl="1">
              <a:buNone/>
            </a:pPr>
            <a:r>
              <a:rPr lang="en-US" dirty="0" smtClean="0"/>
              <a:t>	{ statements</a:t>
            </a:r>
          </a:p>
          <a:p>
            <a:pPr lvl="1">
              <a:buNone/>
            </a:pPr>
            <a:r>
              <a:rPr lang="en-US" dirty="0" smtClean="0"/>
              <a:t>	}</a:t>
            </a:r>
          </a:p>
          <a:p>
            <a:r>
              <a:rPr lang="en-US" dirty="0" smtClean="0"/>
              <a:t>Infinite Loop</a:t>
            </a:r>
          </a:p>
          <a:p>
            <a:pPr lvl="1">
              <a:buNone/>
            </a:pPr>
            <a:r>
              <a:rPr lang="en-US" dirty="0" smtClean="0"/>
              <a:t>for (;;)</a:t>
            </a:r>
          </a:p>
          <a:p>
            <a:pPr lvl="1">
              <a:buNone/>
            </a:pPr>
            <a:r>
              <a:rPr lang="en-US" dirty="0" smtClean="0"/>
              <a:t>	{ statements</a:t>
            </a:r>
          </a:p>
          <a:p>
            <a:pPr lvl="1">
              <a:buNone/>
            </a:pPr>
            <a:r>
              <a:rPr lang="en-US" dirty="0" smtClean="0"/>
              <a:t>	}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Iteration: while Loop</a:t>
            </a:r>
            <a:endParaRPr lang="en-US" dirty="0"/>
          </a:p>
        </p:txBody>
      </p:sp>
      <p:sp>
        <p:nvSpPr>
          <p:cNvPr id="3" name="Content Placeholder 2"/>
          <p:cNvSpPr>
            <a:spLocks noGrp="1"/>
          </p:cNvSpPr>
          <p:nvPr>
            <p:ph idx="1"/>
            <p:custDataLst>
              <p:tags r:id="rId2"/>
            </p:custDataLst>
          </p:nvPr>
        </p:nvSpPr>
        <p:spPr/>
        <p:txBody>
          <a:bodyPr>
            <a:normAutofit lnSpcReduction="10000"/>
          </a:bodyPr>
          <a:lstStyle/>
          <a:p>
            <a:r>
              <a:rPr lang="en-US" dirty="0" smtClean="0"/>
              <a:t>In c the while keyword will cause a statement or a group of statements to execute repeatedly as long as a condition is true. </a:t>
            </a:r>
          </a:p>
          <a:p>
            <a:r>
              <a:rPr lang="en-US" dirty="0" smtClean="0"/>
              <a:t>The general </a:t>
            </a:r>
            <a:r>
              <a:rPr lang="en-US" b="1" dirty="0" smtClean="0"/>
              <a:t>while </a:t>
            </a:r>
            <a:r>
              <a:rPr lang="en-US" dirty="0" smtClean="0"/>
              <a:t>structure is:</a:t>
            </a:r>
          </a:p>
          <a:p>
            <a:pPr lvl="1">
              <a:buNone/>
            </a:pPr>
            <a:r>
              <a:rPr lang="en-US" dirty="0" smtClean="0"/>
              <a:t>while (</a:t>
            </a:r>
            <a:r>
              <a:rPr lang="en-US" i="1" dirty="0" smtClean="0"/>
              <a:t>conditional expression</a:t>
            </a:r>
            <a:r>
              <a:rPr lang="en-US" dirty="0" smtClean="0"/>
              <a:t>) </a:t>
            </a:r>
            <a:r>
              <a:rPr lang="en-US" i="1" dirty="0" smtClean="0"/>
              <a:t>statement</a:t>
            </a:r>
            <a:r>
              <a:rPr lang="en-US" dirty="0" smtClean="0"/>
              <a:t>;</a:t>
            </a:r>
          </a:p>
          <a:p>
            <a:r>
              <a:rPr lang="en-US" dirty="0" smtClean="0"/>
              <a:t>The condition can be a logical or relational statement.  </a:t>
            </a:r>
          </a:p>
          <a:p>
            <a:r>
              <a:rPr lang="en-US" dirty="0" smtClean="0"/>
              <a:t>A single statement can be replaced by a block of statements located inside curly brackets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1143000"/>
          </a:xfrm>
        </p:spPr>
        <p:txBody>
          <a:bodyPr/>
          <a:lstStyle/>
          <a:p>
            <a:r>
              <a:rPr lang="en-US" dirty="0" smtClean="0"/>
              <a:t>while loop example</a:t>
            </a:r>
            <a:endParaRPr lang="en-US" dirty="0"/>
          </a:p>
        </p:txBody>
      </p:sp>
      <p:sp>
        <p:nvSpPr>
          <p:cNvPr id="3" name="Content Placeholder 2"/>
          <p:cNvSpPr>
            <a:spLocks noGrp="1"/>
          </p:cNvSpPr>
          <p:nvPr>
            <p:ph idx="1"/>
            <p:custDataLst>
              <p:tags r:id="rId2"/>
            </p:custDataLst>
          </p:nvPr>
        </p:nvSpPr>
        <p:spPr>
          <a:xfrm>
            <a:off x="457200" y="1143000"/>
            <a:ext cx="8229600" cy="5334000"/>
          </a:xfrm>
        </p:spPr>
        <p:txBody>
          <a:bodyPr>
            <a:normAutofit lnSpcReduction="10000"/>
          </a:bodyPr>
          <a:lstStyle/>
          <a:p>
            <a:pPr>
              <a:buNone/>
            </a:pPr>
            <a:r>
              <a:rPr lang="en-US" dirty="0" smtClean="0"/>
              <a:t># define TRUE 1</a:t>
            </a:r>
          </a:p>
          <a:p>
            <a:pPr>
              <a:buNone/>
            </a:pPr>
            <a:r>
              <a:rPr lang="en-US" dirty="0" smtClean="0"/>
              <a:t>main ()</a:t>
            </a:r>
          </a:p>
          <a:p>
            <a:pPr>
              <a:buNone/>
            </a:pPr>
            <a:r>
              <a:rPr lang="en-US" dirty="0" smtClean="0"/>
              <a:t>{</a:t>
            </a:r>
          </a:p>
          <a:p>
            <a:pPr>
              <a:buNone/>
            </a:pPr>
            <a:r>
              <a:rPr lang="en-US" dirty="0" smtClean="0"/>
              <a:t>	// initialization code</a:t>
            </a:r>
          </a:p>
          <a:p>
            <a:pPr>
              <a:buNone/>
            </a:pPr>
            <a:r>
              <a:rPr lang="en-US" dirty="0" smtClean="0"/>
              <a:t>	while (TRUE)</a:t>
            </a:r>
          </a:p>
          <a:p>
            <a:pPr>
              <a:buNone/>
            </a:pPr>
            <a:r>
              <a:rPr lang="en-US" dirty="0" smtClean="0"/>
              <a:t>	{</a:t>
            </a:r>
          </a:p>
          <a:p>
            <a:pPr>
              <a:buNone/>
            </a:pPr>
            <a:r>
              <a:rPr lang="en-US" dirty="0" smtClean="0"/>
              <a:t>	// code that will be repeated while the processor has power</a:t>
            </a:r>
          </a:p>
          <a:p>
            <a:pPr>
              <a:buNone/>
            </a:pPr>
            <a:r>
              <a:rPr lang="en-US" dirty="0" smtClean="0"/>
              <a:t>	}</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Iteration: do while Loop</a:t>
            </a:r>
            <a:endParaRPr lang="en-US" dirty="0"/>
          </a:p>
        </p:txBody>
      </p:sp>
      <p:sp>
        <p:nvSpPr>
          <p:cNvPr id="3" name="Content Placeholder 2"/>
          <p:cNvSpPr>
            <a:spLocks noGrp="1"/>
          </p:cNvSpPr>
          <p:nvPr>
            <p:ph idx="1"/>
            <p:custDataLst>
              <p:tags r:id="rId2"/>
            </p:custDataLst>
          </p:nvPr>
        </p:nvSpPr>
        <p:spPr/>
        <p:txBody>
          <a:bodyPr>
            <a:normAutofit lnSpcReduction="10000"/>
          </a:bodyPr>
          <a:lstStyle/>
          <a:p>
            <a:r>
              <a:rPr lang="en-US" dirty="0" smtClean="0"/>
              <a:t>Prototype:</a:t>
            </a:r>
          </a:p>
          <a:p>
            <a:pPr lvl="1">
              <a:buNone/>
            </a:pPr>
            <a:r>
              <a:rPr lang="en-US" dirty="0" smtClean="0"/>
              <a:t>do </a:t>
            </a:r>
          </a:p>
          <a:p>
            <a:pPr lvl="1">
              <a:buNone/>
            </a:pPr>
            <a:r>
              <a:rPr lang="en-US" dirty="0" smtClean="0"/>
              <a:t>{</a:t>
            </a:r>
          </a:p>
          <a:p>
            <a:pPr lvl="1">
              <a:buNone/>
            </a:pPr>
            <a:r>
              <a:rPr lang="en-US" dirty="0" smtClean="0"/>
              <a:t>	</a:t>
            </a:r>
            <a:r>
              <a:rPr lang="en-US" i="1" dirty="0" smtClean="0"/>
              <a:t>statements</a:t>
            </a:r>
            <a:r>
              <a:rPr lang="en-US" dirty="0" smtClean="0"/>
              <a:t>;</a:t>
            </a:r>
          </a:p>
          <a:p>
            <a:pPr lvl="1">
              <a:buNone/>
            </a:pPr>
            <a:r>
              <a:rPr lang="en-US" dirty="0" smtClean="0"/>
              <a:t>} while(</a:t>
            </a:r>
            <a:r>
              <a:rPr lang="en-US" i="1" dirty="0" smtClean="0"/>
              <a:t>conditions</a:t>
            </a:r>
            <a:r>
              <a:rPr lang="en-US" dirty="0" smtClean="0"/>
              <a:t>);</a:t>
            </a:r>
          </a:p>
          <a:p>
            <a:r>
              <a:rPr lang="en-US" dirty="0" smtClean="0"/>
              <a:t>Example:</a:t>
            </a:r>
          </a:p>
          <a:p>
            <a:pPr lvl="1">
              <a:buNone/>
            </a:pPr>
            <a:r>
              <a:rPr lang="en-US" dirty="0" smtClean="0"/>
              <a:t>do {</a:t>
            </a:r>
          </a:p>
          <a:p>
            <a:pPr lvl="1">
              <a:buNone/>
            </a:pPr>
            <a:r>
              <a:rPr lang="en-US" dirty="0" smtClean="0"/>
              <a:t>	</a:t>
            </a:r>
            <a:r>
              <a:rPr lang="en-US" dirty="0" err="1" smtClean="0"/>
              <a:t>sState</a:t>
            </a:r>
            <a:r>
              <a:rPr lang="en-US" dirty="0" smtClean="0"/>
              <a:t> = </a:t>
            </a:r>
            <a:r>
              <a:rPr lang="en-US" dirty="0" err="1" smtClean="0"/>
              <a:t>getswitch</a:t>
            </a:r>
            <a:r>
              <a:rPr lang="en-US" dirty="0" smtClean="0"/>
              <a:t>();</a:t>
            </a:r>
          </a:p>
          <a:p>
            <a:pPr lvl="1">
              <a:buNone/>
            </a:pPr>
            <a:r>
              <a:rPr lang="en-US" dirty="0" smtClean="0"/>
              <a:t>	} while(!</a:t>
            </a:r>
            <a:r>
              <a:rPr lang="en-US" dirty="0" err="1" smtClean="0"/>
              <a:t>sState</a:t>
            </a:r>
            <a:r>
              <a:rPr lang="en-US" dirty="0"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Jump: break</a:t>
            </a:r>
            <a:endParaRPr lang="en-US" dirty="0"/>
          </a:p>
        </p:txBody>
      </p:sp>
      <p:sp>
        <p:nvSpPr>
          <p:cNvPr id="3" name="Content Placeholder 2"/>
          <p:cNvSpPr>
            <a:spLocks noGrp="1"/>
          </p:cNvSpPr>
          <p:nvPr>
            <p:ph idx="1"/>
            <p:custDataLst>
              <p:tags r:id="rId2"/>
            </p:custDataLst>
          </p:nvPr>
        </p:nvSpPr>
        <p:spPr/>
        <p:txBody>
          <a:bodyPr>
            <a:normAutofit fontScale="92500" lnSpcReduction="20000"/>
          </a:bodyPr>
          <a:lstStyle/>
          <a:p>
            <a:r>
              <a:rPr lang="en-US" dirty="0" smtClean="0"/>
              <a:t>break statement causes a loop to be exited immediately.  If nested loops you will only exit the inner loop you are currently in. </a:t>
            </a:r>
          </a:p>
          <a:p>
            <a:r>
              <a:rPr lang="en-US" dirty="0" smtClean="0"/>
              <a:t>Example:</a:t>
            </a:r>
          </a:p>
          <a:p>
            <a:pPr lvl="1">
              <a:buNone/>
            </a:pPr>
            <a:r>
              <a:rPr lang="en-US" dirty="0" err="1" smtClean="0"/>
              <a:t>int</a:t>
            </a:r>
            <a:r>
              <a:rPr lang="en-US" dirty="0" smtClean="0"/>
              <a:t> t;</a:t>
            </a:r>
          </a:p>
          <a:p>
            <a:pPr lvl="1">
              <a:buNone/>
            </a:pPr>
            <a:r>
              <a:rPr lang="en-US" dirty="0" smtClean="0"/>
              <a:t>for(; ; ) </a:t>
            </a:r>
          </a:p>
          <a:p>
            <a:pPr lvl="1">
              <a:buNone/>
            </a:pPr>
            <a:r>
              <a:rPr lang="en-US" dirty="0" smtClean="0"/>
              <a:t>	{</a:t>
            </a:r>
          </a:p>
          <a:p>
            <a:pPr lvl="1">
              <a:buNone/>
            </a:pPr>
            <a:r>
              <a:rPr lang="en-US" dirty="0" smtClean="0"/>
              <a:t>	</a:t>
            </a:r>
            <a:r>
              <a:rPr lang="en-US" dirty="0" err="1" smtClean="0"/>
              <a:t>getstate</a:t>
            </a:r>
            <a:r>
              <a:rPr lang="en-US" dirty="0" smtClean="0"/>
              <a:t>(&amp;t);</a:t>
            </a:r>
          </a:p>
          <a:p>
            <a:pPr lvl="1">
              <a:buNone/>
            </a:pPr>
            <a:r>
              <a:rPr lang="en-US" dirty="0" smtClean="0"/>
              <a:t>	if (t) break;</a:t>
            </a:r>
          </a:p>
          <a:p>
            <a:pPr lvl="1">
              <a:buNone/>
            </a:pPr>
            <a:r>
              <a:rPr lang="en-US" dirty="0" smtClean="0"/>
              <a:t>	}</a:t>
            </a:r>
          </a:p>
          <a:p>
            <a:pPr lvl="1">
              <a:buNone/>
            </a:pPr>
            <a:r>
              <a:rPr lang="en-US" dirty="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Jump: continue</a:t>
            </a:r>
            <a:endParaRPr lang="en-US" dirty="0"/>
          </a:p>
        </p:txBody>
      </p:sp>
      <p:sp>
        <p:nvSpPr>
          <p:cNvPr id="3" name="Content Placeholder 2"/>
          <p:cNvSpPr>
            <a:spLocks noGrp="1"/>
          </p:cNvSpPr>
          <p:nvPr>
            <p:ph idx="1"/>
            <p:custDataLst>
              <p:tags r:id="rId2"/>
            </p:custDataLst>
          </p:nvPr>
        </p:nvSpPr>
        <p:spPr/>
        <p:txBody>
          <a:bodyPr>
            <a:normAutofit fontScale="92500"/>
          </a:bodyPr>
          <a:lstStyle/>
          <a:p>
            <a:r>
              <a:rPr lang="en-US" dirty="0" smtClean="0"/>
              <a:t>The continue statement forces the next iteration of the loop, skipping any code between itself and the test condition of the loop.</a:t>
            </a:r>
          </a:p>
          <a:p>
            <a:r>
              <a:rPr lang="en-US" dirty="0" smtClean="0"/>
              <a:t>Example:</a:t>
            </a:r>
          </a:p>
          <a:p>
            <a:pPr lvl="1">
              <a:buNone/>
            </a:pPr>
            <a:r>
              <a:rPr lang="en-US" dirty="0" smtClean="0"/>
              <a:t>For(x=0</a:t>
            </a:r>
            <a:r>
              <a:rPr lang="en-US" smtClean="0"/>
              <a:t>; x=100</a:t>
            </a:r>
            <a:r>
              <a:rPr lang="en-US" dirty="0" smtClean="0"/>
              <a:t>; x++)</a:t>
            </a:r>
          </a:p>
          <a:p>
            <a:pPr lvl="1">
              <a:buNone/>
            </a:pPr>
            <a:r>
              <a:rPr lang="en-US" dirty="0" smtClean="0"/>
              <a:t>	{</a:t>
            </a:r>
          </a:p>
          <a:p>
            <a:pPr lvl="1">
              <a:buNone/>
            </a:pPr>
            <a:r>
              <a:rPr lang="en-US" dirty="0" smtClean="0"/>
              <a:t>	if (x%2) continue;</a:t>
            </a:r>
          </a:p>
          <a:p>
            <a:pPr lvl="1">
              <a:buNone/>
            </a:pPr>
            <a:r>
              <a:rPr lang="en-US" dirty="0" smtClean="0"/>
              <a:t>	</a:t>
            </a:r>
            <a:r>
              <a:rPr lang="en-US" dirty="0" err="1" smtClean="0"/>
              <a:t>flashLED</a:t>
            </a:r>
            <a:r>
              <a:rPr lang="en-US" dirty="0" smtClean="0"/>
              <a:t>();</a:t>
            </a:r>
          </a:p>
          <a:p>
            <a:pPr lvl="1">
              <a:buNone/>
            </a:pPr>
            <a:r>
              <a:rPr lang="en-US" dirty="0" smtClean="0"/>
              <a:t>	}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Jump: return and </a:t>
            </a:r>
            <a:r>
              <a:rPr lang="en-US" dirty="0" err="1" smtClean="0"/>
              <a:t>goto</a:t>
            </a:r>
            <a:endParaRPr lang="en-US" dirty="0"/>
          </a:p>
        </p:txBody>
      </p:sp>
      <p:sp>
        <p:nvSpPr>
          <p:cNvPr id="3" name="Content Placeholder 2"/>
          <p:cNvSpPr>
            <a:spLocks noGrp="1"/>
          </p:cNvSpPr>
          <p:nvPr>
            <p:ph idx="1"/>
            <p:custDataLst>
              <p:tags r:id="rId2"/>
            </p:custDataLst>
          </p:nvPr>
        </p:nvSpPr>
        <p:spPr/>
        <p:txBody>
          <a:bodyPr>
            <a:normAutofit fontScale="92500" lnSpcReduction="20000"/>
          </a:bodyPr>
          <a:lstStyle/>
          <a:p>
            <a:r>
              <a:rPr lang="en-US" dirty="0" smtClean="0"/>
              <a:t>return statement is used in functions and will accomplish 2 things</a:t>
            </a:r>
          </a:p>
          <a:p>
            <a:pPr lvl="1"/>
            <a:r>
              <a:rPr lang="en-US" dirty="0" smtClean="0"/>
              <a:t>Will cause the immediate return from the function to the calling code</a:t>
            </a:r>
          </a:p>
          <a:p>
            <a:pPr lvl="1"/>
            <a:r>
              <a:rPr lang="en-US" dirty="0" smtClean="0"/>
              <a:t>Allows a value to be assigned to the return value that is declared in the function prototype.  </a:t>
            </a:r>
          </a:p>
          <a:p>
            <a:r>
              <a:rPr lang="en-US" dirty="0" err="1" smtClean="0"/>
              <a:t>goto</a:t>
            </a:r>
            <a:r>
              <a:rPr lang="en-US" dirty="0" smtClean="0"/>
              <a:t> will cause a jump to a label in the program:</a:t>
            </a:r>
          </a:p>
          <a:p>
            <a:pPr lvl="1">
              <a:buNone/>
            </a:pPr>
            <a:r>
              <a:rPr lang="en-US" dirty="0" err="1" smtClean="0"/>
              <a:t>goto</a:t>
            </a:r>
            <a:r>
              <a:rPr lang="en-US" dirty="0" smtClean="0"/>
              <a:t> </a:t>
            </a:r>
            <a:r>
              <a:rPr lang="en-US" dirty="0" err="1" smtClean="0"/>
              <a:t>nextpart</a:t>
            </a:r>
            <a:r>
              <a:rPr lang="en-US" dirty="0" smtClean="0"/>
              <a:t>;</a:t>
            </a:r>
          </a:p>
          <a:p>
            <a:pPr lvl="1">
              <a:buNone/>
            </a:pPr>
            <a:r>
              <a:rPr lang="en-US" dirty="0" smtClean="0"/>
              <a:t>…</a:t>
            </a:r>
          </a:p>
          <a:p>
            <a:pPr lvl="1">
              <a:buNone/>
            </a:pPr>
            <a:r>
              <a:rPr lang="en-US" dirty="0" err="1" smtClean="0"/>
              <a:t>nextpart</a:t>
            </a:r>
            <a:r>
              <a:rPr lang="en-US" dirty="0" smtClean="0"/>
              <a:t>:</a:t>
            </a:r>
          </a:p>
          <a:p>
            <a:pPr lvl="1">
              <a:buNone/>
            </a:pPr>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Strings in C </a:t>
            </a:r>
            <a:endParaRPr lang="en-US" dirty="0"/>
          </a:p>
        </p:txBody>
      </p:sp>
      <p:sp>
        <p:nvSpPr>
          <p:cNvPr id="3" name="Content Placeholder 2"/>
          <p:cNvSpPr>
            <a:spLocks noGrp="1"/>
          </p:cNvSpPr>
          <p:nvPr>
            <p:ph idx="1"/>
            <p:custDataLst>
              <p:tags r:id="rId2"/>
            </p:custDataLst>
          </p:nvPr>
        </p:nvSpPr>
        <p:spPr>
          <a:xfrm>
            <a:off x="457200" y="1371600"/>
            <a:ext cx="8229600" cy="5105400"/>
          </a:xfrm>
        </p:spPr>
        <p:txBody>
          <a:bodyPr>
            <a:normAutofit/>
          </a:bodyPr>
          <a:lstStyle/>
          <a:p>
            <a:r>
              <a:rPr lang="en-US" dirty="0" smtClean="0"/>
              <a:t>Strings in C are just character arrays variables terminated by a null (‘\0’) character.</a:t>
            </a:r>
          </a:p>
          <a:p>
            <a:r>
              <a:rPr lang="en-US" dirty="0" smtClean="0"/>
              <a:t>This means that you must declare the array one larger then the number of characters you would like to hold:</a:t>
            </a:r>
          </a:p>
          <a:p>
            <a:pPr lvl="1">
              <a:buNone/>
            </a:pPr>
            <a:r>
              <a:rPr lang="en-US" dirty="0" smtClean="0"/>
              <a:t>char </a:t>
            </a:r>
            <a:r>
              <a:rPr lang="en-US" dirty="0" err="1" smtClean="0"/>
              <a:t>str</a:t>
            </a:r>
            <a:r>
              <a:rPr lang="en-US" dirty="0" smtClean="0"/>
              <a:t>[11];  can hold 10 characters in the string. </a:t>
            </a:r>
          </a:p>
          <a:p>
            <a:r>
              <a:rPr lang="en-US" dirty="0" smtClean="0"/>
              <a:t>Remember all array indexes start at 0 so </a:t>
            </a:r>
            <a:r>
              <a:rPr lang="en-US" dirty="0" err="1" smtClean="0"/>
              <a:t>str</a:t>
            </a:r>
            <a:r>
              <a:rPr lang="en-US" dirty="0" smtClean="0"/>
              <a:t>[0] is the first char in the array and </a:t>
            </a:r>
            <a:r>
              <a:rPr lang="en-US" dirty="0" err="1" smtClean="0"/>
              <a:t>str</a:t>
            </a:r>
            <a:r>
              <a:rPr lang="en-US" dirty="0" smtClean="0"/>
              <a:t>[10] is the last in the above example.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1143000"/>
          </a:xfrm>
        </p:spPr>
        <p:txBody>
          <a:bodyPr/>
          <a:lstStyle/>
          <a:p>
            <a:r>
              <a:rPr lang="en-US" dirty="0" smtClean="0"/>
              <a:t>Strings in C </a:t>
            </a:r>
            <a:endParaRPr lang="en-US" dirty="0"/>
          </a:p>
        </p:txBody>
      </p:sp>
      <p:sp>
        <p:nvSpPr>
          <p:cNvPr id="3" name="Content Placeholder 2"/>
          <p:cNvSpPr>
            <a:spLocks noGrp="1"/>
          </p:cNvSpPr>
          <p:nvPr>
            <p:ph idx="1"/>
            <p:custDataLst>
              <p:tags r:id="rId2"/>
            </p:custDataLst>
          </p:nvPr>
        </p:nvSpPr>
        <p:spPr>
          <a:xfrm>
            <a:off x="457200" y="1143000"/>
            <a:ext cx="8229600" cy="5715000"/>
          </a:xfrm>
        </p:spPr>
        <p:txBody>
          <a:bodyPr>
            <a:normAutofit lnSpcReduction="10000"/>
          </a:bodyPr>
          <a:lstStyle/>
          <a:p>
            <a:r>
              <a:rPr lang="en-US" dirty="0" smtClean="0"/>
              <a:t>Sting constants appear in quotes, they get coded using ASCII 8 bit code. </a:t>
            </a:r>
          </a:p>
          <a:p>
            <a:r>
              <a:rPr lang="en-US" dirty="0" smtClean="0"/>
              <a:t>Constant strings can be declared like:</a:t>
            </a:r>
          </a:p>
          <a:p>
            <a:pPr lvl="1">
              <a:buNone/>
            </a:pPr>
            <a:r>
              <a:rPr lang="en-US" dirty="0" smtClean="0"/>
              <a:t>char s[6] = “HELLO”;</a:t>
            </a:r>
          </a:p>
          <a:p>
            <a:r>
              <a:rPr lang="en-US" dirty="0" smtClean="0"/>
              <a:t>The “HELLO” is considered a constant in C and the null character is automatically put at the end of the string.</a:t>
            </a:r>
          </a:p>
          <a:p>
            <a:r>
              <a:rPr lang="en-US" dirty="0" smtClean="0"/>
              <a:t>The easiest way to declare string variables is to let the compiler do the counting:</a:t>
            </a:r>
          </a:p>
          <a:p>
            <a:pPr>
              <a:buNone/>
            </a:pPr>
            <a:r>
              <a:rPr lang="en-US" dirty="0" smtClean="0"/>
              <a:t>	char s[]=“HELLO”; is equivalent to</a:t>
            </a:r>
          </a:p>
          <a:p>
            <a:pPr>
              <a:buNone/>
            </a:pPr>
            <a:r>
              <a:rPr lang="en-US" dirty="0" smtClean="0"/>
              <a:t>	char s[6]={‘H’, ‘E’, ‘L’, ‘L’, ‘O’, ‘\0’};</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Strings in C</a:t>
            </a:r>
            <a:endParaRPr lang="en-US" dirty="0"/>
          </a:p>
        </p:txBody>
      </p:sp>
      <p:sp>
        <p:nvSpPr>
          <p:cNvPr id="3" name="Content Placeholder 2"/>
          <p:cNvSpPr>
            <a:spLocks noGrp="1"/>
          </p:cNvSpPr>
          <p:nvPr>
            <p:ph idx="1"/>
            <p:custDataLst>
              <p:tags r:id="rId2"/>
            </p:custDataLst>
          </p:nvPr>
        </p:nvSpPr>
        <p:spPr>
          <a:xfrm>
            <a:off x="457200" y="1371600"/>
            <a:ext cx="8229600" cy="5181600"/>
          </a:xfrm>
        </p:spPr>
        <p:txBody>
          <a:bodyPr>
            <a:normAutofit fontScale="92500" lnSpcReduction="20000"/>
          </a:bodyPr>
          <a:lstStyle/>
          <a:p>
            <a:r>
              <a:rPr lang="en-US" dirty="0" smtClean="0"/>
              <a:t>Assigning a value to a char and performing arithmetic on it is no different than any integer type:</a:t>
            </a:r>
          </a:p>
          <a:p>
            <a:pPr>
              <a:buNone/>
            </a:pPr>
            <a:r>
              <a:rPr lang="en-US" dirty="0" smtClean="0"/>
              <a:t>	char c; // declare c as an 8-bit signed integer</a:t>
            </a:r>
          </a:p>
          <a:p>
            <a:pPr>
              <a:buNone/>
            </a:pPr>
            <a:r>
              <a:rPr lang="en-US" dirty="0" smtClean="0"/>
              <a:t>	c = ‘a’;</a:t>
            </a:r>
          </a:p>
          <a:p>
            <a:pPr>
              <a:buNone/>
            </a:pPr>
            <a:r>
              <a:rPr lang="en-US" dirty="0" smtClean="0"/>
              <a:t>	</a:t>
            </a:r>
            <a:r>
              <a:rPr lang="en-US" dirty="0" err="1" smtClean="0"/>
              <a:t>c++</a:t>
            </a:r>
            <a:r>
              <a:rPr lang="en-US" dirty="0" smtClean="0"/>
              <a:t>; </a:t>
            </a:r>
          </a:p>
          <a:p>
            <a:r>
              <a:rPr lang="en-US" dirty="0" smtClean="0"/>
              <a:t>But you </a:t>
            </a:r>
            <a:r>
              <a:rPr lang="en-US" b="1" dirty="0" smtClean="0"/>
              <a:t>can not</a:t>
            </a:r>
            <a:r>
              <a:rPr lang="en-US" dirty="0" smtClean="0"/>
              <a:t> use an assignment statement for a string:</a:t>
            </a:r>
          </a:p>
          <a:p>
            <a:pPr lvl="1">
              <a:buNone/>
            </a:pPr>
            <a:r>
              <a:rPr lang="en-US" dirty="0" smtClean="0"/>
              <a:t>char s[15];</a:t>
            </a:r>
          </a:p>
          <a:p>
            <a:pPr lvl="1">
              <a:buNone/>
            </a:pPr>
            <a:r>
              <a:rPr lang="en-US" dirty="0" smtClean="0"/>
              <a:t>s = “HELLO”;</a:t>
            </a:r>
          </a:p>
          <a:p>
            <a:pPr lvl="1">
              <a:buNone/>
            </a:pPr>
            <a:r>
              <a:rPr lang="en-US" dirty="0" smtClean="0"/>
              <a:t>To do that you must use functions in the </a:t>
            </a:r>
            <a:r>
              <a:rPr lang="en-US" dirty="0" smtClean="0"/>
              <a:t>library or do it at initialization</a:t>
            </a:r>
            <a:endParaRPr lang="en-US" dirty="0" smtClean="0"/>
          </a:p>
          <a:p>
            <a:pPr lvl="1">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Exam 1</a:t>
            </a:r>
            <a:endParaRPr lang="en-US" dirty="0"/>
          </a:p>
        </p:txBody>
      </p:sp>
      <p:sp>
        <p:nvSpPr>
          <p:cNvPr id="3" name="Content Placeholder 2"/>
          <p:cNvSpPr>
            <a:spLocks noGrp="1"/>
          </p:cNvSpPr>
          <p:nvPr>
            <p:ph idx="1"/>
            <p:custDataLst>
              <p:tags r:id="rId2"/>
            </p:custDataLst>
          </p:nvPr>
        </p:nvSpPr>
        <p:spPr/>
        <p:txBody>
          <a:bodyPr/>
          <a:lstStyle/>
          <a:p>
            <a:r>
              <a:rPr lang="en-US" dirty="0" smtClean="0"/>
              <a:t>Scheduled for a week from today.  I would like to move it to Thursday so we can get one more </a:t>
            </a:r>
            <a:r>
              <a:rPr lang="en-US" smtClean="0"/>
              <a:t>homework assignment in.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String Function: </a:t>
            </a:r>
            <a:r>
              <a:rPr lang="en-US" dirty="0" err="1" smtClean="0"/>
              <a:t>strcpy</a:t>
            </a:r>
            <a:endParaRPr lang="en-US" dirty="0"/>
          </a:p>
        </p:txBody>
      </p:sp>
      <p:sp>
        <p:nvSpPr>
          <p:cNvPr id="3" name="Content Placeholder 2"/>
          <p:cNvSpPr>
            <a:spLocks noGrp="1"/>
          </p:cNvSpPr>
          <p:nvPr>
            <p:ph idx="1"/>
            <p:custDataLst>
              <p:tags r:id="rId2"/>
            </p:custDataLst>
          </p:nvPr>
        </p:nvSpPr>
        <p:spPr>
          <a:xfrm>
            <a:off x="304800" y="1600200"/>
            <a:ext cx="8458200" cy="4525963"/>
          </a:xfrm>
        </p:spPr>
        <p:txBody>
          <a:bodyPr>
            <a:normAutofit lnSpcReduction="10000"/>
          </a:bodyPr>
          <a:lstStyle/>
          <a:p>
            <a:r>
              <a:rPr lang="en-US" dirty="0" smtClean="0"/>
              <a:t>The statement #include &lt;</a:t>
            </a:r>
            <a:r>
              <a:rPr lang="en-US" dirty="0" err="1" smtClean="0"/>
              <a:t>string.h</a:t>
            </a:r>
            <a:r>
              <a:rPr lang="en-US" dirty="0" smtClean="0"/>
              <a:t>&gt; must be included to get common string functions</a:t>
            </a:r>
          </a:p>
          <a:p>
            <a:r>
              <a:rPr lang="en-US" dirty="0" smtClean="0"/>
              <a:t>Prototype: </a:t>
            </a:r>
          </a:p>
          <a:p>
            <a:pPr lvl="1">
              <a:buNone/>
            </a:pPr>
            <a:r>
              <a:rPr lang="en-US" dirty="0" smtClean="0"/>
              <a:t>char *</a:t>
            </a:r>
            <a:r>
              <a:rPr lang="en-US" dirty="0" err="1" smtClean="0"/>
              <a:t>strcpy</a:t>
            </a:r>
            <a:r>
              <a:rPr lang="en-US" dirty="0" smtClean="0"/>
              <a:t>(char *s1, const char *s2);</a:t>
            </a:r>
          </a:p>
          <a:p>
            <a:r>
              <a:rPr lang="en-US" dirty="0" err="1" smtClean="0"/>
              <a:t>strcpy</a:t>
            </a:r>
            <a:r>
              <a:rPr lang="en-US" dirty="0" smtClean="0"/>
              <a:t> (</a:t>
            </a:r>
            <a:r>
              <a:rPr lang="en-US" i="1" dirty="0" err="1" smtClean="0"/>
              <a:t>to,from</a:t>
            </a:r>
            <a:r>
              <a:rPr lang="en-US" i="1" dirty="0" smtClean="0"/>
              <a:t>) </a:t>
            </a:r>
            <a:r>
              <a:rPr lang="en-US" dirty="0" smtClean="0"/>
              <a:t>for example </a:t>
            </a:r>
            <a:r>
              <a:rPr lang="en-US" dirty="0" err="1" smtClean="0"/>
              <a:t>strcpy</a:t>
            </a:r>
            <a:r>
              <a:rPr lang="en-US" dirty="0" smtClean="0"/>
              <a:t>(</a:t>
            </a:r>
            <a:r>
              <a:rPr lang="en-US" dirty="0" err="1" smtClean="0"/>
              <a:t>s,”HELLO</a:t>
            </a:r>
            <a:r>
              <a:rPr lang="en-US" dirty="0" smtClean="0"/>
              <a:t>”);</a:t>
            </a:r>
          </a:p>
          <a:p>
            <a:pPr lvl="1"/>
            <a:r>
              <a:rPr lang="en-US" dirty="0" smtClean="0"/>
              <a:t>Copies the constant character array “HELLO” to the character array s.</a:t>
            </a:r>
          </a:p>
          <a:p>
            <a:pPr lvl="1"/>
            <a:r>
              <a:rPr lang="en-US" dirty="0" smtClean="0"/>
              <a:t>Bound checking is not done, so make sure “from” will fit inside “to”.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String Function: </a:t>
            </a:r>
            <a:r>
              <a:rPr lang="en-US" dirty="0" err="1" smtClean="0"/>
              <a:t>strcat</a:t>
            </a:r>
            <a:endParaRPr lang="en-US" dirty="0"/>
          </a:p>
        </p:txBody>
      </p:sp>
      <p:sp>
        <p:nvSpPr>
          <p:cNvPr id="3" name="Content Placeholder 2"/>
          <p:cNvSpPr>
            <a:spLocks noGrp="1"/>
          </p:cNvSpPr>
          <p:nvPr>
            <p:ph idx="1"/>
            <p:custDataLst>
              <p:tags r:id="rId2"/>
            </p:custDataLst>
          </p:nvPr>
        </p:nvSpPr>
        <p:spPr/>
        <p:txBody>
          <a:bodyPr/>
          <a:lstStyle/>
          <a:p>
            <a:r>
              <a:rPr lang="en-US" dirty="0" smtClean="0"/>
              <a:t>#include &lt;</a:t>
            </a:r>
            <a:r>
              <a:rPr lang="en-US" dirty="0" err="1" smtClean="0"/>
              <a:t>string.h</a:t>
            </a:r>
            <a:r>
              <a:rPr lang="en-US" dirty="0" smtClean="0"/>
              <a:t>&gt;</a:t>
            </a:r>
          </a:p>
          <a:p>
            <a:r>
              <a:rPr lang="en-US" dirty="0" smtClean="0"/>
              <a:t>Prototype:</a:t>
            </a:r>
          </a:p>
          <a:p>
            <a:pPr lvl="1">
              <a:buNone/>
            </a:pPr>
            <a:r>
              <a:rPr lang="en-US" dirty="0" smtClean="0"/>
              <a:t>char *</a:t>
            </a:r>
            <a:r>
              <a:rPr lang="en-US" dirty="0" err="1" smtClean="0"/>
              <a:t>strcat</a:t>
            </a:r>
            <a:r>
              <a:rPr lang="en-US" dirty="0" smtClean="0"/>
              <a:t>(char *s1, const char *s2);</a:t>
            </a:r>
          </a:p>
          <a:p>
            <a:r>
              <a:rPr lang="en-US" dirty="0" smtClean="0"/>
              <a:t>Appends a copy of </a:t>
            </a:r>
            <a:r>
              <a:rPr lang="en-US" dirty="0" smtClean="0"/>
              <a:t>s2, the </a:t>
            </a:r>
            <a:r>
              <a:rPr lang="en-US" dirty="0" smtClean="0"/>
              <a:t>source </a:t>
            </a:r>
            <a:r>
              <a:rPr lang="en-US" dirty="0" smtClean="0"/>
              <a:t>string, </a:t>
            </a:r>
            <a:r>
              <a:rPr lang="en-US" dirty="0" smtClean="0"/>
              <a:t>to the end of the destination </a:t>
            </a:r>
            <a:r>
              <a:rPr lang="en-US" dirty="0" smtClean="0"/>
              <a:t>string s1.</a:t>
            </a:r>
          </a:p>
          <a:p>
            <a:r>
              <a:rPr lang="en-US" dirty="0" smtClean="0"/>
              <a:t>Make sure strings s1 and s2 are null terminated!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Example of </a:t>
            </a:r>
            <a:r>
              <a:rPr lang="en-US" dirty="0" err="1" smtClean="0"/>
              <a:t>strcpy</a:t>
            </a:r>
            <a:r>
              <a:rPr lang="en-US" dirty="0" smtClean="0"/>
              <a:t> and </a:t>
            </a:r>
            <a:r>
              <a:rPr lang="en-US" dirty="0" err="1" smtClean="0"/>
              <a:t>strcat</a:t>
            </a:r>
            <a:endParaRPr lang="en-US" dirty="0"/>
          </a:p>
        </p:txBody>
      </p:sp>
      <p:sp>
        <p:nvSpPr>
          <p:cNvPr id="3" name="Content Placeholder 2"/>
          <p:cNvSpPr>
            <a:spLocks noGrp="1"/>
          </p:cNvSpPr>
          <p:nvPr>
            <p:ph idx="1"/>
            <p:custDataLst>
              <p:tags r:id="rId2"/>
            </p:custDataLst>
          </p:nvPr>
        </p:nvSpPr>
        <p:spPr>
          <a:xfrm>
            <a:off x="304800" y="1600200"/>
            <a:ext cx="8458200" cy="4525963"/>
          </a:xfrm>
        </p:spPr>
        <p:txBody>
          <a:bodyPr>
            <a:normAutofit lnSpcReduction="10000"/>
          </a:bodyPr>
          <a:lstStyle/>
          <a:p>
            <a:r>
              <a:rPr lang="en-US" dirty="0" smtClean="0"/>
              <a:t>The strings must be null terminated to work</a:t>
            </a:r>
          </a:p>
          <a:p>
            <a:pPr lvl="1">
              <a:buNone/>
            </a:pPr>
            <a:r>
              <a:rPr lang="en-US" dirty="0" smtClean="0"/>
              <a:t>main()</a:t>
            </a:r>
          </a:p>
          <a:p>
            <a:pPr lvl="1">
              <a:buNone/>
            </a:pPr>
            <a:r>
              <a:rPr lang="en-US" dirty="0" smtClean="0"/>
              <a:t>{</a:t>
            </a:r>
          </a:p>
          <a:p>
            <a:pPr lvl="1">
              <a:buNone/>
            </a:pPr>
            <a:r>
              <a:rPr lang="en-US" dirty="0" smtClean="0"/>
              <a:t>char s1[20], s2[10];</a:t>
            </a:r>
          </a:p>
          <a:p>
            <a:pPr lvl="1">
              <a:buNone/>
            </a:pPr>
            <a:r>
              <a:rPr lang="en-US" dirty="0" err="1" smtClean="0"/>
              <a:t>strcpy</a:t>
            </a:r>
            <a:r>
              <a:rPr lang="en-US" dirty="0" smtClean="0"/>
              <a:t>(s1, “hello”);</a:t>
            </a:r>
          </a:p>
          <a:p>
            <a:pPr lvl="1">
              <a:buNone/>
            </a:pPr>
            <a:r>
              <a:rPr lang="en-US" dirty="0" err="1" smtClean="0"/>
              <a:t>strcpy</a:t>
            </a:r>
            <a:r>
              <a:rPr lang="en-US" dirty="0" smtClean="0"/>
              <a:t>(s2, “ there”);</a:t>
            </a:r>
          </a:p>
          <a:p>
            <a:pPr lvl="1">
              <a:buNone/>
            </a:pPr>
            <a:r>
              <a:rPr lang="en-US" dirty="0" err="1" smtClean="0"/>
              <a:t>strcat</a:t>
            </a:r>
            <a:r>
              <a:rPr lang="en-US" dirty="0" smtClean="0"/>
              <a:t>(s1,s2);</a:t>
            </a:r>
          </a:p>
          <a:p>
            <a:pPr lvl="1">
              <a:buNone/>
            </a:pPr>
            <a:r>
              <a:rPr lang="en-US" dirty="0" smtClean="0"/>
              <a:t>}</a:t>
            </a:r>
          </a:p>
          <a:p>
            <a:pPr lvl="1">
              <a:buNone/>
            </a:pPr>
            <a:r>
              <a:rPr lang="en-US" dirty="0" smtClean="0"/>
              <a:t>s1 will equal “hello there”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String Function : </a:t>
            </a:r>
            <a:r>
              <a:rPr lang="en-US" dirty="0" err="1" smtClean="0"/>
              <a:t>strlen</a:t>
            </a:r>
            <a:endParaRPr lang="en-US" dirty="0"/>
          </a:p>
        </p:txBody>
      </p:sp>
      <p:sp>
        <p:nvSpPr>
          <p:cNvPr id="3" name="Content Placeholder 2"/>
          <p:cNvSpPr>
            <a:spLocks noGrp="1"/>
          </p:cNvSpPr>
          <p:nvPr>
            <p:ph idx="1"/>
            <p:custDataLst>
              <p:tags r:id="rId2"/>
            </p:custDataLst>
          </p:nvPr>
        </p:nvSpPr>
        <p:spPr/>
        <p:txBody>
          <a:bodyPr/>
          <a:lstStyle/>
          <a:p>
            <a:r>
              <a:rPr lang="en-US" dirty="0" smtClean="0"/>
              <a:t>#include &lt;</a:t>
            </a:r>
            <a:r>
              <a:rPr lang="en-US" dirty="0" err="1" smtClean="0"/>
              <a:t>string.h</a:t>
            </a:r>
            <a:r>
              <a:rPr lang="en-US" dirty="0" smtClean="0"/>
              <a:t>&gt;</a:t>
            </a:r>
          </a:p>
          <a:p>
            <a:r>
              <a:rPr lang="en-US" dirty="0" smtClean="0"/>
              <a:t>Prototype:</a:t>
            </a:r>
          </a:p>
          <a:p>
            <a:pPr lvl="1">
              <a:buNone/>
            </a:pPr>
            <a:r>
              <a:rPr lang="en-US" dirty="0" err="1" smtClean="0"/>
              <a:t>size_t</a:t>
            </a:r>
            <a:r>
              <a:rPr lang="en-US" dirty="0" smtClean="0"/>
              <a:t> </a:t>
            </a:r>
            <a:r>
              <a:rPr lang="en-US" dirty="0" err="1" smtClean="0"/>
              <a:t>strlen</a:t>
            </a:r>
            <a:r>
              <a:rPr lang="en-US" dirty="0" smtClean="0"/>
              <a:t>(const char *s);</a:t>
            </a:r>
          </a:p>
          <a:p>
            <a:r>
              <a:rPr lang="en-US" dirty="0" smtClean="0"/>
              <a:t>This function determines the length of the string, not including the terminating null character.</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String Function : </a:t>
            </a:r>
            <a:r>
              <a:rPr lang="en-US" dirty="0" err="1" smtClean="0"/>
              <a:t>strcmp</a:t>
            </a:r>
            <a:endParaRPr lang="en-US" dirty="0"/>
          </a:p>
        </p:txBody>
      </p:sp>
      <p:sp>
        <p:nvSpPr>
          <p:cNvPr id="3" name="Content Placeholder 2"/>
          <p:cNvSpPr>
            <a:spLocks noGrp="1"/>
          </p:cNvSpPr>
          <p:nvPr>
            <p:ph idx="1"/>
            <p:custDataLst>
              <p:tags r:id="rId2"/>
            </p:custDataLst>
          </p:nvPr>
        </p:nvSpPr>
        <p:spPr/>
        <p:txBody>
          <a:bodyPr/>
          <a:lstStyle/>
          <a:p>
            <a:r>
              <a:rPr lang="en-US" dirty="0" smtClean="0"/>
              <a:t>#include &lt;</a:t>
            </a:r>
            <a:r>
              <a:rPr lang="en-US" dirty="0" err="1" smtClean="0"/>
              <a:t>string.h</a:t>
            </a:r>
            <a:r>
              <a:rPr lang="en-US" dirty="0" smtClean="0"/>
              <a:t>&gt;</a:t>
            </a:r>
          </a:p>
          <a:p>
            <a:r>
              <a:rPr lang="en-US" dirty="0" smtClean="0"/>
              <a:t>Prototype:</a:t>
            </a:r>
          </a:p>
          <a:p>
            <a:pPr lvl="1">
              <a:buNone/>
            </a:pPr>
            <a:r>
              <a:rPr lang="en-US" dirty="0" err="1" smtClean="0"/>
              <a:t>int</a:t>
            </a:r>
            <a:r>
              <a:rPr lang="en-US" dirty="0" smtClean="0"/>
              <a:t> </a:t>
            </a:r>
            <a:r>
              <a:rPr lang="en-US" dirty="0" err="1" smtClean="0"/>
              <a:t>strcmp</a:t>
            </a:r>
            <a:r>
              <a:rPr lang="en-US" dirty="0" smtClean="0"/>
              <a:t>(const char *s1, const char *s2);</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String Function</a:t>
            </a:r>
            <a:endParaRPr lang="en-US" dirty="0"/>
          </a:p>
        </p:txBody>
      </p:sp>
      <p:sp>
        <p:nvSpPr>
          <p:cNvPr id="3" name="Content Placeholder 2"/>
          <p:cNvSpPr>
            <a:spLocks noGrp="1"/>
          </p:cNvSpPr>
          <p:nvPr>
            <p:ph idx="1"/>
            <p:custDataLst>
              <p:tags r:id="rId2"/>
            </p:custDataLst>
          </p:nvPr>
        </p:nvSpPr>
        <p:spPr/>
        <p:txBody>
          <a:bodyPr/>
          <a:lstStyle/>
          <a:p>
            <a:r>
              <a:rPr lang="en-US" dirty="0" smtClean="0"/>
              <a:t>To find the length of a string </a:t>
            </a:r>
          </a:p>
          <a:p>
            <a:pPr>
              <a:buNone/>
            </a:pPr>
            <a:r>
              <a:rPr lang="en-US" dirty="0" smtClean="0"/>
              <a:t>	</a:t>
            </a:r>
            <a:r>
              <a:rPr lang="en-US" dirty="0" err="1" smtClean="0"/>
              <a:t>int</a:t>
            </a:r>
            <a:r>
              <a:rPr lang="en-US" dirty="0" smtClean="0"/>
              <a:t> </a:t>
            </a:r>
            <a:r>
              <a:rPr lang="en-US" dirty="0" err="1" smtClean="0"/>
              <a:t>i</a:t>
            </a:r>
            <a:r>
              <a:rPr lang="en-US" dirty="0" smtClean="0"/>
              <a:t>;</a:t>
            </a:r>
          </a:p>
          <a:p>
            <a:pPr>
              <a:buNone/>
            </a:pPr>
            <a:r>
              <a:rPr lang="en-US" dirty="0" smtClean="0"/>
              <a:t>	</a:t>
            </a:r>
            <a:r>
              <a:rPr lang="en-US" dirty="0" err="1" smtClean="0"/>
              <a:t>i</a:t>
            </a:r>
            <a:r>
              <a:rPr lang="en-US" dirty="0" smtClean="0"/>
              <a:t> = </a:t>
            </a:r>
            <a:r>
              <a:rPr lang="en-US" dirty="0" err="1" smtClean="0"/>
              <a:t>strlen</a:t>
            </a:r>
            <a:r>
              <a:rPr lang="en-US" dirty="0" smtClean="0"/>
              <a:t>(s);  </a:t>
            </a:r>
          </a:p>
          <a:p>
            <a:r>
              <a:rPr lang="en-US" dirty="0" smtClean="0"/>
              <a:t>To compare two stings use </a:t>
            </a:r>
            <a:r>
              <a:rPr lang="en-US" dirty="0" err="1" smtClean="0"/>
              <a:t>strcmp</a:t>
            </a:r>
            <a:r>
              <a:rPr lang="en-US" dirty="0" smtClean="0"/>
              <a:t>(s1,s2);</a:t>
            </a:r>
          </a:p>
          <a:p>
            <a:pPr lvl="1"/>
            <a:r>
              <a:rPr lang="en-US" dirty="0" smtClean="0"/>
              <a:t>Returns a zero if they are equal</a:t>
            </a:r>
          </a:p>
          <a:p>
            <a:pPr lvl="1"/>
            <a:r>
              <a:rPr lang="en-US" dirty="0" smtClean="0"/>
              <a:t>Returns positive number if s1&gt;s2  lexicographically</a:t>
            </a:r>
          </a:p>
          <a:p>
            <a:pPr lvl="1"/>
            <a:r>
              <a:rPr lang="en-US" dirty="0" smtClean="0"/>
              <a:t>Returns a negative number if s1&lt;s2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String Constants</a:t>
            </a:r>
            <a:endParaRPr lang="en-US" dirty="0"/>
          </a:p>
        </p:txBody>
      </p:sp>
      <p:sp>
        <p:nvSpPr>
          <p:cNvPr id="3" name="Content Placeholder 2"/>
          <p:cNvSpPr>
            <a:spLocks noGrp="1"/>
          </p:cNvSpPr>
          <p:nvPr>
            <p:ph idx="1"/>
            <p:custDataLst>
              <p:tags r:id="rId2"/>
            </p:custDataLst>
          </p:nvPr>
        </p:nvSpPr>
        <p:spPr>
          <a:xfrm>
            <a:off x="457200" y="1524000"/>
            <a:ext cx="8229600" cy="5181600"/>
          </a:xfrm>
        </p:spPr>
        <p:txBody>
          <a:bodyPr>
            <a:normAutofit fontScale="92500" lnSpcReduction="10000"/>
          </a:bodyPr>
          <a:lstStyle/>
          <a:p>
            <a:r>
              <a:rPr lang="en-US" dirty="0" smtClean="0"/>
              <a:t>When a string constant is used in any type of expression, it is treated as pointer to the first character in the string.  </a:t>
            </a:r>
          </a:p>
          <a:p>
            <a:r>
              <a:rPr lang="en-US" dirty="0" smtClean="0"/>
              <a:t>The string itself has to be stored in nonvolatile program memory</a:t>
            </a:r>
          </a:p>
          <a:p>
            <a:r>
              <a:rPr lang="en-US" dirty="0" smtClean="0"/>
              <a:t>Example of string constant being a pointer</a:t>
            </a:r>
          </a:p>
          <a:p>
            <a:pPr lvl="1">
              <a:buNone/>
            </a:pPr>
            <a:r>
              <a:rPr lang="en-US" dirty="0" smtClean="0"/>
              <a:t>main()</a:t>
            </a:r>
          </a:p>
          <a:p>
            <a:pPr lvl="1">
              <a:buNone/>
            </a:pPr>
            <a:r>
              <a:rPr lang="en-US" dirty="0" smtClean="0"/>
              <a:t>{</a:t>
            </a:r>
          </a:p>
          <a:p>
            <a:pPr lvl="1">
              <a:buNone/>
            </a:pPr>
            <a:r>
              <a:rPr lang="en-US" dirty="0" smtClean="0"/>
              <a:t>char *s;</a:t>
            </a:r>
          </a:p>
          <a:p>
            <a:pPr lvl="1">
              <a:buNone/>
            </a:pPr>
            <a:r>
              <a:rPr lang="en-US" dirty="0" smtClean="0"/>
              <a:t>s = “pointers are fun to use”;</a:t>
            </a:r>
          </a:p>
          <a:p>
            <a:pPr lvl="1">
              <a:buNone/>
            </a:pPr>
            <a:r>
              <a:rPr lang="en-US" dirty="0" smtClean="0"/>
              <a:t>}</a:t>
            </a:r>
          </a:p>
          <a:p>
            <a:pPr lvl="1">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Dynamic Memory Allocation</a:t>
            </a:r>
            <a:endParaRPr lang="en-US" dirty="0"/>
          </a:p>
        </p:txBody>
      </p:sp>
      <p:sp>
        <p:nvSpPr>
          <p:cNvPr id="3" name="Content Placeholder 2"/>
          <p:cNvSpPr>
            <a:spLocks noGrp="1"/>
          </p:cNvSpPr>
          <p:nvPr>
            <p:ph idx="1"/>
            <p:custDataLst>
              <p:tags r:id="rId2"/>
            </p:custDataLst>
          </p:nvPr>
        </p:nvSpPr>
        <p:spPr>
          <a:xfrm>
            <a:off x="457200" y="1371600"/>
            <a:ext cx="8229600" cy="5257800"/>
          </a:xfrm>
        </p:spPr>
        <p:txBody>
          <a:bodyPr>
            <a:normAutofit lnSpcReduction="10000"/>
          </a:bodyPr>
          <a:lstStyle/>
          <a:p>
            <a:r>
              <a:rPr lang="en-US" dirty="0" smtClean="0"/>
              <a:t>Dynamic memory allocation occurs when objects are defined dynamically, at run time. </a:t>
            </a:r>
          </a:p>
          <a:p>
            <a:r>
              <a:rPr lang="en-US" dirty="0" smtClean="0"/>
              <a:t>Using #include &lt;</a:t>
            </a:r>
            <a:r>
              <a:rPr lang="en-US" dirty="0" err="1" smtClean="0"/>
              <a:t>stdlib.h</a:t>
            </a:r>
            <a:r>
              <a:rPr lang="en-US" dirty="0" smtClean="0"/>
              <a:t>&gt; two commands can be used to allocate memory at run time</a:t>
            </a:r>
          </a:p>
          <a:p>
            <a:pPr lvl="1"/>
            <a:r>
              <a:rPr lang="en-US" dirty="0" smtClean="0"/>
              <a:t>Void *</a:t>
            </a:r>
            <a:r>
              <a:rPr lang="en-US" dirty="0" err="1" smtClean="0"/>
              <a:t>malloc</a:t>
            </a:r>
            <a:r>
              <a:rPr lang="en-US" dirty="0" smtClean="0"/>
              <a:t>(</a:t>
            </a:r>
            <a:r>
              <a:rPr lang="en-US" dirty="0" err="1" smtClean="0"/>
              <a:t>size_t</a:t>
            </a:r>
            <a:r>
              <a:rPr lang="en-US" dirty="0" smtClean="0"/>
              <a:t> </a:t>
            </a:r>
            <a:r>
              <a:rPr lang="en-US" i="1" dirty="0" smtClean="0"/>
              <a:t>size</a:t>
            </a:r>
            <a:r>
              <a:rPr lang="en-US" dirty="0" smtClean="0"/>
              <a:t>); </a:t>
            </a:r>
            <a:r>
              <a:rPr lang="en-US" dirty="0" err="1" smtClean="0"/>
              <a:t>malloc</a:t>
            </a:r>
            <a:r>
              <a:rPr lang="en-US" dirty="0" smtClean="0"/>
              <a:t> returns a pointer of type void which can be assigned to any type of pointer.  It takes an unsigned integer for the number of bytes</a:t>
            </a:r>
          </a:p>
          <a:p>
            <a:pPr lvl="1"/>
            <a:r>
              <a:rPr lang="en-US" dirty="0" smtClean="0"/>
              <a:t>Void free(void *p) will free the memory pointed to by p</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The Heap</a:t>
            </a:r>
            <a:endParaRPr lang="en-US" dirty="0"/>
          </a:p>
        </p:txBody>
      </p:sp>
      <p:sp>
        <p:nvSpPr>
          <p:cNvPr id="3" name="Content Placeholder 2"/>
          <p:cNvSpPr>
            <a:spLocks noGrp="1"/>
          </p:cNvSpPr>
          <p:nvPr>
            <p:ph idx="1"/>
            <p:custDataLst>
              <p:tags r:id="rId2"/>
            </p:custDataLst>
          </p:nvPr>
        </p:nvSpPr>
        <p:spPr/>
        <p:txBody>
          <a:bodyPr/>
          <a:lstStyle/>
          <a:p>
            <a:r>
              <a:rPr lang="en-US" dirty="0" smtClean="0"/>
              <a:t>The heap is the data memory that is left over after global variables, and reserved stack space is removed. </a:t>
            </a:r>
          </a:p>
          <a:p>
            <a:r>
              <a:rPr lang="en-US" dirty="0" smtClean="0"/>
              <a:t>The heap is where the </a:t>
            </a:r>
            <a:r>
              <a:rPr lang="en-US" dirty="0" err="1" smtClean="0"/>
              <a:t>malloc</a:t>
            </a:r>
            <a:r>
              <a:rPr lang="en-US" dirty="0" smtClean="0"/>
              <a:t> space is created and freed.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1143000"/>
          </a:xfrm>
        </p:spPr>
        <p:txBody>
          <a:bodyPr/>
          <a:lstStyle/>
          <a:p>
            <a:r>
              <a:rPr lang="en-US" dirty="0" smtClean="0"/>
              <a:t>String Constants in the dsPIC33</a:t>
            </a:r>
            <a:endParaRPr lang="en-US" dirty="0"/>
          </a:p>
        </p:txBody>
      </p:sp>
      <p:sp>
        <p:nvSpPr>
          <p:cNvPr id="3" name="Content Placeholder 2"/>
          <p:cNvSpPr>
            <a:spLocks noGrp="1"/>
          </p:cNvSpPr>
          <p:nvPr>
            <p:ph idx="1"/>
            <p:custDataLst>
              <p:tags r:id="rId2"/>
            </p:custDataLst>
          </p:nvPr>
        </p:nvSpPr>
        <p:spPr>
          <a:xfrm>
            <a:off x="457200" y="1371600"/>
            <a:ext cx="8229600" cy="5257800"/>
          </a:xfrm>
        </p:spPr>
        <p:txBody>
          <a:bodyPr>
            <a:normAutofit/>
          </a:bodyPr>
          <a:lstStyle/>
          <a:p>
            <a:r>
              <a:rPr lang="en-US" dirty="0" smtClean="0"/>
              <a:t>Consider the global </a:t>
            </a:r>
            <a:r>
              <a:rPr lang="en-US" dirty="0" err="1" smtClean="0"/>
              <a:t>decleration</a:t>
            </a:r>
            <a:r>
              <a:rPr lang="en-US" dirty="0" smtClean="0"/>
              <a:t> C statement:</a:t>
            </a:r>
          </a:p>
          <a:p>
            <a:pPr lvl="1" algn="ctr">
              <a:buNone/>
            </a:pPr>
            <a:r>
              <a:rPr lang="en-US" dirty="0" smtClean="0"/>
              <a:t>char s[] = “CPE490 is awesome”;</a:t>
            </a:r>
          </a:p>
          <a:p>
            <a:r>
              <a:rPr lang="en-US" dirty="0" smtClean="0"/>
              <a:t>3 things happen</a:t>
            </a:r>
          </a:p>
          <a:p>
            <a:pPr lvl="1"/>
            <a:r>
              <a:rPr lang="en-US" dirty="0" smtClean="0"/>
              <a:t>The linker reserves a 18 byte contiguous set of memory location in RAM (assigned in near data)</a:t>
            </a:r>
          </a:p>
          <a:p>
            <a:pPr lvl="1"/>
            <a:r>
              <a:rPr lang="en-US" dirty="0" smtClean="0"/>
              <a:t>The linker stores the 18 bytes value in program memory</a:t>
            </a:r>
          </a:p>
          <a:p>
            <a:pPr lvl="1"/>
            <a:r>
              <a:rPr lang="en-US" dirty="0" smtClean="0"/>
              <a:t>The compiler creates a small routine to load the variable in RAM from the data in program memory.</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Program Control Statements in C</a:t>
            </a:r>
            <a:endParaRPr lang="en-US" dirty="0"/>
          </a:p>
        </p:txBody>
      </p:sp>
      <p:sp>
        <p:nvSpPr>
          <p:cNvPr id="3" name="Content Placeholder 2"/>
          <p:cNvSpPr>
            <a:spLocks noGrp="1"/>
          </p:cNvSpPr>
          <p:nvPr>
            <p:ph idx="1"/>
            <p:custDataLst>
              <p:tags r:id="rId2"/>
            </p:custDataLst>
          </p:nvPr>
        </p:nvSpPr>
        <p:spPr/>
        <p:txBody>
          <a:bodyPr/>
          <a:lstStyle/>
          <a:p>
            <a:r>
              <a:rPr lang="en-US" dirty="0" smtClean="0"/>
              <a:t>Selection</a:t>
            </a:r>
          </a:p>
          <a:p>
            <a:pPr lvl="1"/>
            <a:r>
              <a:rPr lang="en-US" dirty="0" smtClean="0"/>
              <a:t>if else, ?, switch </a:t>
            </a:r>
          </a:p>
          <a:p>
            <a:r>
              <a:rPr lang="en-US" dirty="0" smtClean="0"/>
              <a:t>Iteration</a:t>
            </a:r>
          </a:p>
          <a:p>
            <a:pPr lvl="1"/>
            <a:r>
              <a:rPr lang="en-US" dirty="0" smtClean="0"/>
              <a:t>for, while, do while</a:t>
            </a:r>
          </a:p>
          <a:p>
            <a:r>
              <a:rPr lang="en-US" dirty="0" smtClean="0"/>
              <a:t>Jump</a:t>
            </a:r>
          </a:p>
          <a:p>
            <a:pPr lvl="1"/>
            <a:r>
              <a:rPr lang="en-US" dirty="0" smtClean="0"/>
              <a:t>break, continue, return, </a:t>
            </a:r>
            <a:r>
              <a:rPr lang="en-US" dirty="0" err="1" smtClean="0"/>
              <a:t>goto</a:t>
            </a: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Using Constant To Control RAM use</a:t>
            </a:r>
            <a:endParaRPr lang="en-US" dirty="0"/>
          </a:p>
        </p:txBody>
      </p:sp>
      <p:sp>
        <p:nvSpPr>
          <p:cNvPr id="3" name="Content Placeholder 2"/>
          <p:cNvSpPr>
            <a:spLocks noGrp="1"/>
          </p:cNvSpPr>
          <p:nvPr>
            <p:ph idx="1"/>
            <p:custDataLst>
              <p:tags r:id="rId2"/>
            </p:custDataLst>
          </p:nvPr>
        </p:nvSpPr>
        <p:spPr/>
        <p:txBody>
          <a:bodyPr>
            <a:normAutofit/>
          </a:bodyPr>
          <a:lstStyle/>
          <a:p>
            <a:r>
              <a:rPr lang="en-US" dirty="0" smtClean="0"/>
              <a:t>Consider </a:t>
            </a:r>
          </a:p>
          <a:p>
            <a:pPr algn="ctr">
              <a:buNone/>
            </a:pPr>
            <a:r>
              <a:rPr lang="en-US" dirty="0" smtClean="0"/>
              <a:t>const char s[] = “CPE490 is awesome”</a:t>
            </a:r>
          </a:p>
          <a:p>
            <a:r>
              <a:rPr lang="en-US" dirty="0" smtClean="0"/>
              <a:t>By declaring the character array s as constant this will only create a constant string in program memory.  RAM will not be allocated, and initialization code will not be created.</a:t>
            </a:r>
          </a:p>
          <a:p>
            <a:r>
              <a:rPr lang="en-US" dirty="0" smtClean="0"/>
              <a:t>The string constant can be used in multiple places the compiler will only store one copy.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Program Access to Program Memory</a:t>
            </a:r>
            <a:endParaRPr lang="en-US" dirty="0"/>
          </a:p>
        </p:txBody>
      </p:sp>
      <p:sp>
        <p:nvSpPr>
          <p:cNvPr id="3" name="Content Placeholder 2"/>
          <p:cNvSpPr>
            <a:spLocks noGrp="1"/>
          </p:cNvSpPr>
          <p:nvPr>
            <p:ph idx="1"/>
            <p:custDataLst>
              <p:tags r:id="rId2"/>
            </p:custDataLst>
          </p:nvPr>
        </p:nvSpPr>
        <p:spPr/>
        <p:txBody>
          <a:bodyPr/>
          <a:lstStyle/>
          <a:p>
            <a:r>
              <a:rPr lang="en-US" dirty="0" smtClean="0"/>
              <a:t>There are two ways that the program can read program memory to get access to the constant strings</a:t>
            </a:r>
          </a:p>
          <a:p>
            <a:pPr lvl="1"/>
            <a:r>
              <a:rPr lang="en-US" dirty="0" smtClean="0"/>
              <a:t>The Program Space Visibility (PSV) window (read only)</a:t>
            </a:r>
          </a:p>
          <a:p>
            <a:pPr lvl="1"/>
            <a:r>
              <a:rPr lang="en-US" dirty="0" smtClean="0"/>
              <a:t>The table access instructions (read and write)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Program Space Visibility</a:t>
            </a:r>
            <a:endParaRPr lang="en-US" dirty="0"/>
          </a:p>
        </p:txBody>
      </p:sp>
      <p:sp>
        <p:nvSpPr>
          <p:cNvPr id="5" name="Content Placeholder 4"/>
          <p:cNvSpPr>
            <a:spLocks noGrp="1"/>
          </p:cNvSpPr>
          <p:nvPr>
            <p:ph idx="1"/>
            <p:custDataLst>
              <p:tags r:id="rId2"/>
            </p:custDataLst>
          </p:nvPr>
        </p:nvSpPr>
        <p:spPr>
          <a:xfrm>
            <a:off x="457200" y="1295401"/>
            <a:ext cx="8229600" cy="609600"/>
          </a:xfrm>
        </p:spPr>
        <p:txBody>
          <a:bodyPr/>
          <a:lstStyle/>
          <a:p>
            <a:r>
              <a:rPr lang="en-US" dirty="0" smtClean="0"/>
              <a:t>Used for all string character constants</a:t>
            </a:r>
            <a:endParaRPr lang="en-US" dirty="0"/>
          </a:p>
        </p:txBody>
      </p:sp>
      <p:pic>
        <p:nvPicPr>
          <p:cNvPr id="1026" name="Picture 2"/>
          <p:cNvPicPr>
            <a:picLocks noChangeAspect="1" noChangeArrowheads="1"/>
          </p:cNvPicPr>
          <p:nvPr>
            <p:custDataLst>
              <p:tags r:id="rId3"/>
            </p:custDataLst>
          </p:nvPr>
        </p:nvPicPr>
        <p:blipFill>
          <a:blip r:embed="rId6" cstate="print"/>
          <a:srcRect/>
          <a:stretch>
            <a:fillRect/>
          </a:stretch>
        </p:blipFill>
        <p:spPr bwMode="auto">
          <a:xfrm>
            <a:off x="762000" y="1859604"/>
            <a:ext cx="7804804" cy="4998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533400"/>
          </a:xfrm>
        </p:spPr>
        <p:txBody>
          <a:bodyPr>
            <a:normAutofit fontScale="90000"/>
          </a:bodyPr>
          <a:lstStyle/>
          <a:p>
            <a:r>
              <a:rPr lang="en-US" dirty="0" smtClean="0"/>
              <a:t>Program Space Visibility</a:t>
            </a:r>
            <a:endParaRPr lang="en-US" dirty="0"/>
          </a:p>
        </p:txBody>
      </p:sp>
      <p:pic>
        <p:nvPicPr>
          <p:cNvPr id="3" name="Picture 2"/>
          <p:cNvPicPr>
            <a:picLocks noChangeAspect="1" noChangeArrowheads="1"/>
          </p:cNvPicPr>
          <p:nvPr>
            <p:custDataLst>
              <p:tags r:id="rId2"/>
            </p:custDataLst>
          </p:nvPr>
        </p:nvPicPr>
        <p:blipFill>
          <a:blip r:embed="rId5" cstate="print"/>
          <a:srcRect/>
          <a:stretch>
            <a:fillRect/>
          </a:stretch>
        </p:blipFill>
        <p:spPr bwMode="auto">
          <a:xfrm>
            <a:off x="1" y="685800"/>
            <a:ext cx="9144000" cy="617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Table Access Instructions</a:t>
            </a:r>
            <a:endParaRPr lang="en-US" dirty="0"/>
          </a:p>
        </p:txBody>
      </p:sp>
      <p:sp>
        <p:nvSpPr>
          <p:cNvPr id="3" name="Content Placeholder 2"/>
          <p:cNvSpPr>
            <a:spLocks noGrp="1"/>
          </p:cNvSpPr>
          <p:nvPr>
            <p:ph idx="1"/>
            <p:custDataLst>
              <p:tags r:id="rId2"/>
            </p:custDataLst>
          </p:nvPr>
        </p:nvSpPr>
        <p:spPr/>
        <p:txBody>
          <a:bodyPr/>
          <a:lstStyle/>
          <a:p>
            <a:r>
              <a:rPr lang="en-US" dirty="0" smtClean="0"/>
              <a:t>Table assembly instructions exist to read and write program memory.</a:t>
            </a:r>
          </a:p>
          <a:p>
            <a:r>
              <a:rPr lang="en-US" dirty="0" smtClean="0"/>
              <a:t>All bytes of the program memory are available</a:t>
            </a:r>
          </a:p>
          <a:p>
            <a:r>
              <a:rPr lang="en-US" dirty="0" smtClean="0"/>
              <a:t>These instruction are used in the compiler created initialization </a:t>
            </a:r>
            <a:r>
              <a:rPr lang="en-US" smtClean="0"/>
              <a:t>code . </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381000" y="0"/>
            <a:ext cx="8229600" cy="1143000"/>
          </a:xfrm>
        </p:spPr>
        <p:txBody>
          <a:bodyPr/>
          <a:lstStyle/>
          <a:p>
            <a:r>
              <a:rPr lang="en-US" dirty="0" smtClean="0"/>
              <a:t>Selection: if and else</a:t>
            </a:r>
            <a:endParaRPr lang="en-US" dirty="0"/>
          </a:p>
        </p:txBody>
      </p:sp>
      <p:sp>
        <p:nvSpPr>
          <p:cNvPr id="3" name="Content Placeholder 2"/>
          <p:cNvSpPr>
            <a:spLocks noGrp="1"/>
          </p:cNvSpPr>
          <p:nvPr>
            <p:ph idx="1"/>
            <p:custDataLst>
              <p:tags r:id="rId2"/>
            </p:custDataLst>
          </p:nvPr>
        </p:nvSpPr>
        <p:spPr>
          <a:xfrm>
            <a:off x="457200" y="1143000"/>
            <a:ext cx="8229600" cy="5105400"/>
          </a:xfrm>
        </p:spPr>
        <p:txBody>
          <a:bodyPr>
            <a:normAutofit fontScale="85000" lnSpcReduction="20000"/>
          </a:bodyPr>
          <a:lstStyle/>
          <a:p>
            <a:r>
              <a:rPr lang="en-US" dirty="0" smtClean="0"/>
              <a:t>Prototype 1</a:t>
            </a:r>
          </a:p>
          <a:p>
            <a:pPr lvl="1">
              <a:buNone/>
            </a:pPr>
            <a:r>
              <a:rPr lang="en-US" dirty="0" smtClean="0"/>
              <a:t>If(</a:t>
            </a:r>
            <a:r>
              <a:rPr lang="en-US" i="1" dirty="0" smtClean="0"/>
              <a:t>condition) statement;</a:t>
            </a:r>
          </a:p>
          <a:p>
            <a:pPr lvl="1">
              <a:buNone/>
            </a:pPr>
            <a:r>
              <a:rPr lang="en-US" dirty="0" smtClean="0"/>
              <a:t>else </a:t>
            </a:r>
            <a:r>
              <a:rPr lang="en-US" i="1" dirty="0" smtClean="0"/>
              <a:t>statement;</a:t>
            </a:r>
          </a:p>
          <a:p>
            <a:pPr lvl="1">
              <a:buNone/>
            </a:pPr>
            <a:endParaRPr lang="en-US" dirty="0" smtClean="0"/>
          </a:p>
          <a:p>
            <a:r>
              <a:rPr lang="en-US" dirty="0" smtClean="0"/>
              <a:t>Prototype 2</a:t>
            </a:r>
          </a:p>
          <a:p>
            <a:pPr lvl="1">
              <a:buNone/>
            </a:pPr>
            <a:r>
              <a:rPr lang="en-US" dirty="0" smtClean="0"/>
              <a:t>If(</a:t>
            </a:r>
            <a:r>
              <a:rPr lang="en-US" i="1" dirty="0" smtClean="0"/>
              <a:t>condition)</a:t>
            </a:r>
          </a:p>
          <a:p>
            <a:pPr lvl="1">
              <a:buNone/>
            </a:pPr>
            <a:r>
              <a:rPr lang="en-US" i="1" dirty="0" smtClean="0"/>
              <a:t>	</a:t>
            </a:r>
            <a:r>
              <a:rPr lang="en-US" dirty="0" smtClean="0"/>
              <a:t>{</a:t>
            </a:r>
          </a:p>
          <a:p>
            <a:pPr lvl="1">
              <a:buNone/>
            </a:pPr>
            <a:r>
              <a:rPr lang="en-US" i="1" dirty="0" smtClean="0"/>
              <a:t>		statement block1</a:t>
            </a:r>
          </a:p>
          <a:p>
            <a:pPr lvl="1">
              <a:buNone/>
            </a:pPr>
            <a:r>
              <a:rPr lang="en-US" i="1" dirty="0" smtClean="0"/>
              <a:t>	</a:t>
            </a:r>
            <a:r>
              <a:rPr lang="en-US" dirty="0" smtClean="0"/>
              <a:t>}</a:t>
            </a:r>
          </a:p>
          <a:p>
            <a:pPr lvl="1">
              <a:buNone/>
            </a:pPr>
            <a:r>
              <a:rPr lang="en-US" dirty="0" smtClean="0"/>
              <a:t>else</a:t>
            </a:r>
          </a:p>
          <a:p>
            <a:pPr lvl="1">
              <a:buNone/>
            </a:pPr>
            <a:r>
              <a:rPr lang="en-US" dirty="0" smtClean="0"/>
              <a:t>	{</a:t>
            </a:r>
          </a:p>
          <a:p>
            <a:pPr lvl="1">
              <a:buNone/>
            </a:pPr>
            <a:r>
              <a:rPr lang="en-US" dirty="0" smtClean="0"/>
              <a:t>		</a:t>
            </a:r>
            <a:r>
              <a:rPr lang="en-US" i="1" dirty="0" smtClean="0"/>
              <a:t>statement block2</a:t>
            </a:r>
            <a:endParaRPr lang="en-US" dirty="0" smtClean="0"/>
          </a:p>
          <a:p>
            <a:pPr lvl="1">
              <a:buNone/>
            </a:pPr>
            <a:r>
              <a:rPr lang="en-US" dirty="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Nested Ifs </a:t>
            </a:r>
            <a:endParaRPr lang="en-US" dirty="0"/>
          </a:p>
        </p:txBody>
      </p:sp>
      <p:sp>
        <p:nvSpPr>
          <p:cNvPr id="3" name="Content Placeholder 2"/>
          <p:cNvSpPr>
            <a:spLocks noGrp="1"/>
          </p:cNvSpPr>
          <p:nvPr>
            <p:ph idx="1"/>
            <p:custDataLst>
              <p:tags r:id="rId2"/>
            </p:custDataLst>
          </p:nvPr>
        </p:nvSpPr>
        <p:spPr>
          <a:xfrm>
            <a:off x="381000" y="1600200"/>
            <a:ext cx="8458200" cy="4525963"/>
          </a:xfrm>
        </p:spPr>
        <p:txBody>
          <a:bodyPr>
            <a:normAutofit fontScale="77500" lnSpcReduction="20000"/>
          </a:bodyPr>
          <a:lstStyle/>
          <a:p>
            <a:r>
              <a:rPr lang="en-US" dirty="0" smtClean="0"/>
              <a:t>There is not else if construct in C but the same results can be obtained by nesting if statements</a:t>
            </a:r>
          </a:p>
          <a:p>
            <a:pPr>
              <a:buNone/>
            </a:pPr>
            <a:r>
              <a:rPr lang="en-US" dirty="0" smtClean="0"/>
              <a:t>If (</a:t>
            </a:r>
            <a:r>
              <a:rPr lang="en-US" dirty="0" err="1" smtClean="0"/>
              <a:t>i</a:t>
            </a:r>
            <a:r>
              <a:rPr lang="en-US" dirty="0" smtClean="0"/>
              <a:t>) {</a:t>
            </a:r>
          </a:p>
          <a:p>
            <a:pPr>
              <a:buNone/>
            </a:pPr>
            <a:r>
              <a:rPr lang="en-US" dirty="0" smtClean="0"/>
              <a:t>	if(j) statement1;</a:t>
            </a:r>
          </a:p>
          <a:p>
            <a:pPr>
              <a:buNone/>
            </a:pPr>
            <a:r>
              <a:rPr lang="en-US" dirty="0" smtClean="0"/>
              <a:t>	if(k) statement2;</a:t>
            </a:r>
          </a:p>
          <a:p>
            <a:pPr>
              <a:buNone/>
            </a:pPr>
            <a:r>
              <a:rPr lang="en-US" dirty="0" smtClean="0"/>
              <a:t>	else statement 3;</a:t>
            </a:r>
          </a:p>
          <a:p>
            <a:pPr>
              <a:buNone/>
            </a:pPr>
            <a:r>
              <a:rPr lang="en-US" dirty="0" smtClean="0"/>
              <a:t>	statement4;</a:t>
            </a:r>
          </a:p>
          <a:p>
            <a:pPr>
              <a:buNone/>
            </a:pPr>
            <a:r>
              <a:rPr lang="en-US" dirty="0" smtClean="0"/>
              <a:t>	}</a:t>
            </a:r>
          </a:p>
          <a:p>
            <a:pPr>
              <a:buNone/>
            </a:pPr>
            <a:r>
              <a:rPr lang="en-US" dirty="0" smtClean="0"/>
              <a:t>else	{</a:t>
            </a:r>
          </a:p>
          <a:p>
            <a:pPr>
              <a:buNone/>
            </a:pPr>
            <a:r>
              <a:rPr lang="en-US" dirty="0" smtClean="0"/>
              <a:t>	if (z) statement 5;</a:t>
            </a:r>
          </a:p>
          <a:p>
            <a:pPr>
              <a:buNone/>
            </a:pPr>
            <a:r>
              <a:rPr lang="en-US" dirty="0" smtClean="0"/>
              <a:t>	else statement 6;</a:t>
            </a:r>
          </a:p>
          <a:p>
            <a:pPr>
              <a:buNone/>
            </a:pPr>
            <a:r>
              <a:rPr lang="en-US" dirty="0"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smtClean="0"/>
              <a:t>Shorthand if Statement</a:t>
            </a:r>
            <a:endParaRPr lang="en-US" dirty="0"/>
          </a:p>
        </p:txBody>
      </p:sp>
      <p:sp>
        <p:nvSpPr>
          <p:cNvPr id="3" name="Content Placeholder 2"/>
          <p:cNvSpPr>
            <a:spLocks noGrp="1"/>
          </p:cNvSpPr>
          <p:nvPr>
            <p:ph idx="1"/>
            <p:custDataLst>
              <p:tags r:id="rId2"/>
            </p:custDataLst>
          </p:nvPr>
        </p:nvSpPr>
        <p:spPr/>
        <p:txBody>
          <a:bodyPr>
            <a:normAutofit lnSpcReduction="10000"/>
          </a:bodyPr>
          <a:lstStyle/>
          <a:p>
            <a:r>
              <a:rPr lang="en-US" dirty="0" smtClean="0"/>
              <a:t>Prototype</a:t>
            </a:r>
          </a:p>
          <a:p>
            <a:pPr lvl="1">
              <a:buNone/>
            </a:pPr>
            <a:r>
              <a:rPr lang="en-US" i="1" dirty="0" smtClean="0"/>
              <a:t>Variable = Exp1 </a:t>
            </a:r>
            <a:r>
              <a:rPr lang="en-US" dirty="0" smtClean="0"/>
              <a:t>?</a:t>
            </a:r>
            <a:r>
              <a:rPr lang="en-US" i="1" dirty="0" smtClean="0"/>
              <a:t> Exp2 </a:t>
            </a:r>
            <a:r>
              <a:rPr lang="en-US" dirty="0" smtClean="0"/>
              <a:t>:</a:t>
            </a:r>
            <a:r>
              <a:rPr lang="en-US" i="1" dirty="0" smtClean="0"/>
              <a:t> Exp 3</a:t>
            </a:r>
          </a:p>
          <a:p>
            <a:r>
              <a:rPr lang="en-US" dirty="0" smtClean="0"/>
              <a:t>Where:</a:t>
            </a:r>
          </a:p>
          <a:p>
            <a:pPr lvl="1"/>
            <a:r>
              <a:rPr lang="en-US" dirty="0" smtClean="0"/>
              <a:t> Exp1 is evaluated to be true or false</a:t>
            </a:r>
          </a:p>
          <a:p>
            <a:pPr lvl="1"/>
            <a:r>
              <a:rPr lang="en-US" dirty="0" smtClean="0"/>
              <a:t> Exp2 becomes the value of the entire ? Expression if Exp 1 is true and Exp3 becomes the value if false. </a:t>
            </a:r>
          </a:p>
          <a:p>
            <a:r>
              <a:rPr lang="en-US" dirty="0" smtClean="0"/>
              <a:t>Example:</a:t>
            </a:r>
          </a:p>
          <a:p>
            <a:pPr lvl="1">
              <a:buNone/>
            </a:pPr>
            <a:r>
              <a:rPr lang="en-US" dirty="0" smtClean="0"/>
              <a:t>done = count&gt;0 ? 0 : 1; // done =0 if count &gt;0 else 1</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Selection: Switch  Statement</a:t>
            </a:r>
            <a:endParaRPr lang="en-US" dirty="0"/>
          </a:p>
        </p:txBody>
      </p:sp>
      <p:sp>
        <p:nvSpPr>
          <p:cNvPr id="3" name="Content Placeholder 2"/>
          <p:cNvSpPr>
            <a:spLocks noGrp="1"/>
          </p:cNvSpPr>
          <p:nvPr>
            <p:ph sz="half" idx="1"/>
            <p:custDataLst>
              <p:tags r:id="rId2"/>
            </p:custDataLst>
          </p:nvPr>
        </p:nvSpPr>
        <p:spPr/>
        <p:txBody>
          <a:bodyPr>
            <a:normAutofit fontScale="92500" lnSpcReduction="20000"/>
          </a:bodyPr>
          <a:lstStyle/>
          <a:p>
            <a:r>
              <a:rPr lang="en-US" dirty="0" smtClean="0"/>
              <a:t>Prototype</a:t>
            </a:r>
          </a:p>
          <a:p>
            <a:pPr lvl="1">
              <a:buNone/>
            </a:pPr>
            <a:r>
              <a:rPr lang="en-US" dirty="0" smtClean="0"/>
              <a:t>Switch(</a:t>
            </a:r>
            <a:r>
              <a:rPr lang="en-US" i="1" dirty="0" smtClean="0"/>
              <a:t>variable</a:t>
            </a:r>
            <a:r>
              <a:rPr lang="en-US" dirty="0" smtClean="0"/>
              <a:t>){</a:t>
            </a:r>
          </a:p>
          <a:p>
            <a:pPr lvl="1">
              <a:buNone/>
            </a:pPr>
            <a:r>
              <a:rPr lang="en-US" dirty="0" smtClean="0"/>
              <a:t>	case </a:t>
            </a:r>
            <a:r>
              <a:rPr lang="en-US" i="1" dirty="0" smtClean="0"/>
              <a:t>constant1</a:t>
            </a:r>
            <a:r>
              <a:rPr lang="en-US" dirty="0" smtClean="0"/>
              <a:t>:</a:t>
            </a:r>
          </a:p>
          <a:p>
            <a:pPr lvl="1">
              <a:buNone/>
            </a:pPr>
            <a:r>
              <a:rPr lang="en-US" dirty="0" smtClean="0"/>
              <a:t>		</a:t>
            </a:r>
            <a:r>
              <a:rPr lang="en-US" i="1" dirty="0" smtClean="0"/>
              <a:t>statement sequence</a:t>
            </a:r>
          </a:p>
          <a:p>
            <a:pPr lvl="1">
              <a:buNone/>
            </a:pPr>
            <a:r>
              <a:rPr lang="en-US" dirty="0" smtClean="0"/>
              <a:t>		break;</a:t>
            </a:r>
          </a:p>
          <a:p>
            <a:pPr lvl="1">
              <a:buNone/>
            </a:pPr>
            <a:r>
              <a:rPr lang="en-US" dirty="0" smtClean="0"/>
              <a:t>…</a:t>
            </a:r>
          </a:p>
          <a:p>
            <a:pPr lvl="1">
              <a:buNone/>
            </a:pPr>
            <a:r>
              <a:rPr lang="en-US" dirty="0" smtClean="0"/>
              <a:t>	case </a:t>
            </a:r>
            <a:r>
              <a:rPr lang="en-US" i="1" dirty="0" smtClean="0"/>
              <a:t>constant N</a:t>
            </a:r>
            <a:r>
              <a:rPr lang="en-US" dirty="0" smtClean="0"/>
              <a:t>:</a:t>
            </a:r>
          </a:p>
          <a:p>
            <a:pPr lvl="1">
              <a:buNone/>
            </a:pPr>
            <a:r>
              <a:rPr lang="en-US" dirty="0" smtClean="0"/>
              <a:t>		</a:t>
            </a:r>
            <a:r>
              <a:rPr lang="en-US" i="1" dirty="0" smtClean="0"/>
              <a:t>statement sequence</a:t>
            </a:r>
          </a:p>
          <a:p>
            <a:pPr lvl="1">
              <a:buNone/>
            </a:pPr>
            <a:r>
              <a:rPr lang="en-US" dirty="0" smtClean="0"/>
              <a:t>		break;</a:t>
            </a:r>
          </a:p>
          <a:p>
            <a:pPr lvl="1">
              <a:buNone/>
            </a:pPr>
            <a:r>
              <a:rPr lang="en-US" dirty="0" smtClean="0"/>
              <a:t>	default:</a:t>
            </a:r>
          </a:p>
          <a:p>
            <a:pPr lvl="1">
              <a:buNone/>
            </a:pPr>
            <a:r>
              <a:rPr lang="en-US" dirty="0" smtClean="0"/>
              <a:t>		</a:t>
            </a:r>
            <a:r>
              <a:rPr lang="en-US" i="1" dirty="0" smtClean="0"/>
              <a:t>statement sequence</a:t>
            </a:r>
          </a:p>
          <a:p>
            <a:pPr lvl="1">
              <a:buNone/>
            </a:pPr>
            <a:r>
              <a:rPr lang="en-US" dirty="0" smtClean="0"/>
              <a:t>}</a:t>
            </a:r>
          </a:p>
          <a:p>
            <a:pPr lvl="1">
              <a:buNone/>
            </a:pPr>
            <a:endParaRPr lang="en-US" dirty="0" smtClean="0"/>
          </a:p>
          <a:p>
            <a:pPr lvl="1">
              <a:buNone/>
            </a:pPr>
            <a:endParaRPr lang="en-US" dirty="0"/>
          </a:p>
        </p:txBody>
      </p:sp>
      <p:sp>
        <p:nvSpPr>
          <p:cNvPr id="5" name="Content Placeholder 4"/>
          <p:cNvSpPr>
            <a:spLocks noGrp="1"/>
          </p:cNvSpPr>
          <p:nvPr>
            <p:ph sz="half" idx="2"/>
            <p:custDataLst>
              <p:tags r:id="rId3"/>
            </p:custDataLst>
          </p:nvPr>
        </p:nvSpPr>
        <p:spPr>
          <a:xfrm>
            <a:off x="4648200" y="1600200"/>
            <a:ext cx="4038600" cy="5029200"/>
          </a:xfrm>
        </p:spPr>
        <p:txBody>
          <a:bodyPr>
            <a:normAutofit fontScale="92500" lnSpcReduction="20000"/>
          </a:bodyPr>
          <a:lstStyle/>
          <a:p>
            <a:r>
              <a:rPr lang="en-US" dirty="0" smtClean="0"/>
              <a:t>Only one variable can be tested</a:t>
            </a:r>
          </a:p>
          <a:p>
            <a:r>
              <a:rPr lang="en-US" dirty="0" smtClean="0"/>
              <a:t>No two case constants in the same switch can have identical values</a:t>
            </a:r>
          </a:p>
          <a:p>
            <a:r>
              <a:rPr lang="en-US" dirty="0" smtClean="0"/>
              <a:t>More efficient and easier to read than nested if</a:t>
            </a:r>
          </a:p>
          <a:p>
            <a:r>
              <a:rPr lang="en-US" dirty="0" smtClean="0"/>
              <a:t>Default statement is optional if no default no statement sequence is executed when no case is true</a:t>
            </a:r>
          </a:p>
          <a:p>
            <a:r>
              <a:rPr lang="en-US" dirty="0" smtClean="0"/>
              <a:t>Nested switches are allowed</a:t>
            </a:r>
          </a:p>
        </p:txBody>
      </p:sp>
      <p:sp>
        <p:nvSpPr>
          <p:cNvPr id="4" name="Content Placeholder 2"/>
          <p:cNvSpPr txBox="1">
            <a:spLocks/>
          </p:cNvSpPr>
          <p:nvPr>
            <p:custDataLst>
              <p:tags r:id="rId4"/>
            </p:custDataLst>
          </p:nvPr>
        </p:nvSpPr>
        <p:spPr>
          <a:xfrm>
            <a:off x="4191000" y="1524000"/>
            <a:ext cx="4953000" cy="5334000"/>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1"/>
            </p:custDataLst>
          </p:nvPr>
        </p:nvSpPr>
        <p:spPr/>
        <p:txBody>
          <a:bodyPr/>
          <a:lstStyle/>
          <a:p>
            <a:r>
              <a:rPr lang="en-US" dirty="0" smtClean="0"/>
              <a:t>switch Without break </a:t>
            </a:r>
            <a:endParaRPr lang="en-US" dirty="0"/>
          </a:p>
        </p:txBody>
      </p:sp>
      <p:sp>
        <p:nvSpPr>
          <p:cNvPr id="6" name="Content Placeholder 5"/>
          <p:cNvSpPr>
            <a:spLocks noGrp="1"/>
          </p:cNvSpPr>
          <p:nvPr>
            <p:ph idx="1"/>
            <p:custDataLst>
              <p:tags r:id="rId2"/>
            </p:custDataLst>
          </p:nvPr>
        </p:nvSpPr>
        <p:spPr/>
        <p:txBody>
          <a:bodyPr>
            <a:normAutofit fontScale="92500" lnSpcReduction="10000"/>
          </a:bodyPr>
          <a:lstStyle/>
          <a:p>
            <a:r>
              <a:rPr lang="en-US" dirty="0" smtClean="0"/>
              <a:t>Break is optional but all remaining statement sequence statements will execute until a break is encountered or the end bracket is encountered.</a:t>
            </a:r>
          </a:p>
          <a:p>
            <a:r>
              <a:rPr lang="en-US" dirty="0" smtClean="0"/>
              <a:t>What will the following do if </a:t>
            </a:r>
            <a:r>
              <a:rPr lang="en-US" dirty="0" err="1" smtClean="0"/>
              <a:t>i</a:t>
            </a:r>
            <a:r>
              <a:rPr lang="en-US" dirty="0" smtClean="0"/>
              <a:t>=2?</a:t>
            </a:r>
          </a:p>
          <a:p>
            <a:pPr lvl="1">
              <a:buNone/>
            </a:pPr>
            <a:r>
              <a:rPr lang="en-US" dirty="0" smtClean="0"/>
              <a:t>switch (</a:t>
            </a:r>
            <a:r>
              <a:rPr lang="en-US" dirty="0" err="1" smtClean="0"/>
              <a:t>i</a:t>
            </a:r>
            <a:r>
              <a:rPr lang="en-US" dirty="0" smtClean="0"/>
              <a:t>) {</a:t>
            </a:r>
          </a:p>
          <a:p>
            <a:pPr lvl="2">
              <a:buNone/>
            </a:pPr>
            <a:r>
              <a:rPr lang="en-US" dirty="0" smtClean="0"/>
              <a:t>case 1:</a:t>
            </a:r>
          </a:p>
          <a:p>
            <a:pPr lvl="2">
              <a:buNone/>
            </a:pPr>
            <a:r>
              <a:rPr lang="en-US" dirty="0" smtClean="0"/>
              <a:t>case 2:</a:t>
            </a:r>
          </a:p>
          <a:p>
            <a:pPr lvl="2">
              <a:buNone/>
            </a:pPr>
            <a:r>
              <a:rPr lang="en-US" dirty="0" smtClean="0"/>
              <a:t>case 3: </a:t>
            </a:r>
            <a:r>
              <a:rPr lang="en-US" dirty="0" err="1" smtClean="0"/>
              <a:t>do_something</a:t>
            </a:r>
            <a:r>
              <a:rPr lang="en-US" dirty="0" smtClean="0"/>
              <a:t>();</a:t>
            </a:r>
          </a:p>
          <a:p>
            <a:pPr lvl="2">
              <a:buNone/>
            </a:pPr>
            <a:r>
              <a:rPr lang="en-US" dirty="0" smtClean="0"/>
              <a:t>	break;</a:t>
            </a:r>
          </a:p>
          <a:p>
            <a:pPr lvl="2">
              <a:buNone/>
            </a:pPr>
            <a:r>
              <a:rPr lang="en-US" dirty="0" smtClean="0"/>
              <a:t>case 4: </a:t>
            </a:r>
            <a:r>
              <a:rPr lang="en-US" dirty="0" err="1" smtClean="0"/>
              <a:t>do_something_else</a:t>
            </a:r>
            <a:r>
              <a:rPr lang="en-US" dirty="0" smtClean="0"/>
              <a:t>();</a:t>
            </a:r>
          </a:p>
          <a:p>
            <a:pPr lvl="2">
              <a:buNone/>
            </a:pPr>
            <a:r>
              <a:rPr lang="en-US" dirty="0" smtClean="0"/>
              <a:t>	break;</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Iteration: for Loops</a:t>
            </a:r>
            <a:endParaRPr lang="en-US" dirty="0"/>
          </a:p>
        </p:txBody>
      </p:sp>
      <p:sp>
        <p:nvSpPr>
          <p:cNvPr id="4" name="Content Placeholder 3"/>
          <p:cNvSpPr>
            <a:spLocks noGrp="1"/>
          </p:cNvSpPr>
          <p:nvPr>
            <p:ph idx="1"/>
            <p:custDataLst>
              <p:tags r:id="rId2"/>
            </p:custDataLst>
          </p:nvPr>
        </p:nvSpPr>
        <p:spPr>
          <a:xfrm>
            <a:off x="457200" y="1371600"/>
            <a:ext cx="8229600" cy="5486400"/>
          </a:xfrm>
        </p:spPr>
        <p:txBody>
          <a:bodyPr>
            <a:normAutofit fontScale="85000" lnSpcReduction="20000"/>
          </a:bodyPr>
          <a:lstStyle/>
          <a:p>
            <a:r>
              <a:rPr lang="en-US" dirty="0" smtClean="0"/>
              <a:t>Prototype:</a:t>
            </a:r>
          </a:p>
          <a:p>
            <a:pPr lvl="1">
              <a:buNone/>
            </a:pPr>
            <a:r>
              <a:rPr lang="en-US" dirty="0" smtClean="0"/>
              <a:t>For(</a:t>
            </a:r>
            <a:r>
              <a:rPr lang="en-US" i="1" dirty="0" smtClean="0"/>
              <a:t>initialization</a:t>
            </a:r>
            <a:r>
              <a:rPr lang="en-US" dirty="0" smtClean="0"/>
              <a:t>; </a:t>
            </a:r>
            <a:r>
              <a:rPr lang="en-US" i="1" dirty="0" smtClean="0"/>
              <a:t>condition</a:t>
            </a:r>
            <a:r>
              <a:rPr lang="en-US" dirty="0" smtClean="0"/>
              <a:t>; </a:t>
            </a:r>
            <a:r>
              <a:rPr lang="en-US" i="1" dirty="0" smtClean="0"/>
              <a:t>increment</a:t>
            </a:r>
            <a:r>
              <a:rPr lang="en-US" dirty="0" smtClean="0"/>
              <a:t>) </a:t>
            </a:r>
            <a:r>
              <a:rPr lang="en-US" i="1" dirty="0" smtClean="0"/>
              <a:t>statement</a:t>
            </a:r>
            <a:r>
              <a:rPr lang="en-US" dirty="0" smtClean="0"/>
              <a:t>;</a:t>
            </a:r>
          </a:p>
          <a:p>
            <a:r>
              <a:rPr lang="en-US" dirty="0" smtClean="0"/>
              <a:t>Example:</a:t>
            </a:r>
          </a:p>
          <a:p>
            <a:pPr lvl="1">
              <a:buNone/>
            </a:pPr>
            <a:r>
              <a:rPr lang="en-US" dirty="0" smtClean="0"/>
              <a:t>for (</a:t>
            </a:r>
            <a:r>
              <a:rPr lang="en-US" dirty="0" err="1" smtClean="0"/>
              <a:t>i</a:t>
            </a:r>
            <a:r>
              <a:rPr lang="en-US" dirty="0" smtClean="0"/>
              <a:t>=100; </a:t>
            </a:r>
            <a:r>
              <a:rPr lang="en-US" dirty="0" err="1" smtClean="0"/>
              <a:t>i</a:t>
            </a:r>
            <a:r>
              <a:rPr lang="en-US" dirty="0" smtClean="0"/>
              <a:t>&gt;-100; </a:t>
            </a:r>
            <a:r>
              <a:rPr lang="en-US" dirty="0" err="1" smtClean="0"/>
              <a:t>i</a:t>
            </a:r>
            <a:r>
              <a:rPr lang="en-US" dirty="0" smtClean="0"/>
              <a:t> =i-5) y[</a:t>
            </a:r>
            <a:r>
              <a:rPr lang="en-US" dirty="0" err="1" smtClean="0"/>
              <a:t>i</a:t>
            </a:r>
            <a:r>
              <a:rPr lang="en-US" dirty="0" smtClean="0"/>
              <a:t>] = </a:t>
            </a:r>
            <a:r>
              <a:rPr lang="en-US" dirty="0" err="1" smtClean="0"/>
              <a:t>i</a:t>
            </a:r>
            <a:r>
              <a:rPr lang="en-US" dirty="0" smtClean="0"/>
              <a:t>/5;</a:t>
            </a:r>
          </a:p>
          <a:p>
            <a:r>
              <a:rPr lang="en-US" dirty="0" smtClean="0"/>
              <a:t>Prototype:</a:t>
            </a:r>
          </a:p>
          <a:p>
            <a:pPr lvl="1">
              <a:buNone/>
            </a:pPr>
            <a:r>
              <a:rPr lang="en-US" dirty="0" smtClean="0"/>
              <a:t>for (</a:t>
            </a:r>
            <a:r>
              <a:rPr lang="en-US" i="1" dirty="0" smtClean="0"/>
              <a:t>initialization</a:t>
            </a:r>
            <a:r>
              <a:rPr lang="en-US" dirty="0" smtClean="0"/>
              <a:t>; </a:t>
            </a:r>
            <a:r>
              <a:rPr lang="en-US" i="1" dirty="0" smtClean="0"/>
              <a:t>condition</a:t>
            </a:r>
            <a:r>
              <a:rPr lang="en-US" dirty="0" smtClean="0"/>
              <a:t>; </a:t>
            </a:r>
            <a:r>
              <a:rPr lang="en-US" i="1" dirty="0" smtClean="0"/>
              <a:t>increment</a:t>
            </a:r>
            <a:r>
              <a:rPr lang="en-US" dirty="0" smtClean="0"/>
              <a:t>)</a:t>
            </a:r>
          </a:p>
          <a:p>
            <a:pPr>
              <a:buNone/>
            </a:pPr>
            <a:r>
              <a:rPr lang="en-US" dirty="0" smtClean="0"/>
              <a:t>	{</a:t>
            </a:r>
          </a:p>
          <a:p>
            <a:pPr>
              <a:buNone/>
            </a:pPr>
            <a:r>
              <a:rPr lang="en-US" dirty="0" smtClean="0"/>
              <a:t>		</a:t>
            </a:r>
            <a:r>
              <a:rPr lang="en-US" i="1" dirty="0" smtClean="0"/>
              <a:t>code to be repeated</a:t>
            </a:r>
          </a:p>
          <a:p>
            <a:pPr>
              <a:buNone/>
            </a:pPr>
            <a:r>
              <a:rPr lang="en-US" dirty="0" smtClean="0"/>
              <a:t>	}</a:t>
            </a:r>
          </a:p>
          <a:p>
            <a:r>
              <a:rPr lang="en-US" dirty="0" smtClean="0"/>
              <a:t>Example </a:t>
            </a:r>
          </a:p>
          <a:p>
            <a:pPr lvl="1">
              <a:buNone/>
            </a:pPr>
            <a:r>
              <a:rPr lang="en-US" dirty="0" smtClean="0"/>
              <a:t>for (</a:t>
            </a:r>
            <a:r>
              <a:rPr lang="en-US" dirty="0" err="1" smtClean="0"/>
              <a:t>i</a:t>
            </a:r>
            <a:r>
              <a:rPr lang="en-US" dirty="0" smtClean="0"/>
              <a:t>=100; </a:t>
            </a:r>
            <a:r>
              <a:rPr lang="en-US" dirty="0" err="1" smtClean="0"/>
              <a:t>i</a:t>
            </a:r>
            <a:r>
              <a:rPr lang="en-US" dirty="0" smtClean="0"/>
              <a:t>&gt;-100; </a:t>
            </a:r>
            <a:r>
              <a:rPr lang="en-US" dirty="0" err="1" smtClean="0"/>
              <a:t>i</a:t>
            </a:r>
            <a:r>
              <a:rPr lang="en-US" dirty="0" smtClean="0"/>
              <a:t> =i-5) </a:t>
            </a:r>
          </a:p>
          <a:p>
            <a:pPr lvl="1">
              <a:buNone/>
            </a:pPr>
            <a:r>
              <a:rPr lang="en-US" dirty="0" smtClean="0"/>
              <a:t>{</a:t>
            </a:r>
          </a:p>
          <a:p>
            <a:pPr lvl="1">
              <a:buNone/>
            </a:pPr>
            <a:r>
              <a:rPr lang="en-US" dirty="0" smtClean="0"/>
              <a:t>y[</a:t>
            </a:r>
            <a:r>
              <a:rPr lang="en-US" dirty="0" err="1" smtClean="0"/>
              <a:t>i</a:t>
            </a:r>
            <a:r>
              <a:rPr lang="en-US" dirty="0" smtClean="0"/>
              <a:t>] = </a:t>
            </a:r>
            <a:r>
              <a:rPr lang="en-US" dirty="0" err="1" smtClean="0"/>
              <a:t>i</a:t>
            </a:r>
            <a:r>
              <a:rPr lang="en-US" dirty="0" smtClean="0"/>
              <a:t>/5;</a:t>
            </a:r>
          </a:p>
          <a:p>
            <a:pPr lvl="1">
              <a:buNone/>
            </a:pPr>
            <a:r>
              <a:rPr lang="en-US" dirty="0" smtClean="0"/>
              <a:t>}</a:t>
            </a:r>
          </a:p>
          <a:p>
            <a:pPr lvl="1">
              <a:buNone/>
            </a:pPr>
            <a:endParaRPr lang="en-US"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4021</TotalTime>
  <Words>1916</Words>
  <Application>Microsoft Office PowerPoint</Application>
  <PresentationFormat>On-screen Show (4:3)</PresentationFormat>
  <Paragraphs>305</Paragraphs>
  <Slides>34</Slides>
  <Notes>15</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CPE 490 Embedded Systems Lecture 11</vt:lpstr>
      <vt:lpstr>Exam 1</vt:lpstr>
      <vt:lpstr>Program Control Statements in C</vt:lpstr>
      <vt:lpstr>Selection: if and else</vt:lpstr>
      <vt:lpstr>Nested Ifs </vt:lpstr>
      <vt:lpstr>Shorthand if Statement</vt:lpstr>
      <vt:lpstr>Selection: Switch  Statement</vt:lpstr>
      <vt:lpstr>switch Without break </vt:lpstr>
      <vt:lpstr>Iteration: for Loops</vt:lpstr>
      <vt:lpstr>Loop Variations</vt:lpstr>
      <vt:lpstr>Iteration: while Loop</vt:lpstr>
      <vt:lpstr>while loop example</vt:lpstr>
      <vt:lpstr>Iteration: do while Loop</vt:lpstr>
      <vt:lpstr>Jump: break</vt:lpstr>
      <vt:lpstr>Jump: continue</vt:lpstr>
      <vt:lpstr>Jump: return and goto</vt:lpstr>
      <vt:lpstr>Strings in C </vt:lpstr>
      <vt:lpstr>Strings in C </vt:lpstr>
      <vt:lpstr>Strings in C</vt:lpstr>
      <vt:lpstr>String Function: strcpy</vt:lpstr>
      <vt:lpstr>String Function: strcat</vt:lpstr>
      <vt:lpstr>Example of strcpy and strcat</vt:lpstr>
      <vt:lpstr>String Function : strlen</vt:lpstr>
      <vt:lpstr>String Function : strcmp</vt:lpstr>
      <vt:lpstr>String Function</vt:lpstr>
      <vt:lpstr>String Constants</vt:lpstr>
      <vt:lpstr>Dynamic Memory Allocation</vt:lpstr>
      <vt:lpstr>The Heap</vt:lpstr>
      <vt:lpstr>String Constants in the dsPIC33</vt:lpstr>
      <vt:lpstr>Using Constant To Control RAM use</vt:lpstr>
      <vt:lpstr>Program Access to Program Memory</vt:lpstr>
      <vt:lpstr>Program Space Visibility</vt:lpstr>
      <vt:lpstr>Program Space Visibility</vt:lpstr>
      <vt:lpstr>Table Access Instructions</vt:lpstr>
    </vt:vector>
  </TitlesOfParts>
  <Company>Geneva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wdbarlow</dc:creator>
  <cp:lastModifiedBy>Geneva College</cp:lastModifiedBy>
  <cp:revision>250</cp:revision>
  <dcterms:created xsi:type="dcterms:W3CDTF">2010-08-12T20:36:28Z</dcterms:created>
  <dcterms:modified xsi:type="dcterms:W3CDTF">2014-02-18T13:11:19Z</dcterms:modified>
</cp:coreProperties>
</file>