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6" r:id="rId13"/>
    <p:sldId id="262" r:id="rId14"/>
    <p:sldId id="272" r:id="rId15"/>
    <p:sldId id="273" r:id="rId16"/>
    <p:sldId id="274" r:id="rId17"/>
    <p:sldId id="275" r:id="rId18"/>
    <p:sldId id="276" r:id="rId19"/>
    <p:sldId id="260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</p:sldIdLst>
  <p:sldSz cx="9144000" cy="6858000" type="screen4x3"/>
  <p:notesSz cx="6950075" cy="9236075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335" autoAdjust="0"/>
  </p:normalViewPr>
  <p:slideViewPr>
    <p:cSldViewPr>
      <p:cViewPr varScale="1">
        <p:scale>
          <a:sx n="57" d="100"/>
          <a:sy n="5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4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of</a:t>
            </a:r>
            <a:r>
              <a:rPr lang="en-US" baseline="0" dirty="0" smtClean="0"/>
              <a:t> a phone ringing I might have to answer it within 5 rings </a:t>
            </a:r>
            <a:r>
              <a:rPr lang="en-US" baseline="0" dirty="0" smtClean="0"/>
              <a:t>an </a:t>
            </a:r>
            <a:r>
              <a:rPr lang="en-US" baseline="0" dirty="0" smtClean="0"/>
              <a:t>definite deadline.  But, mailing a letter might be of lower urgency because the postman does not come for 3 hours.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</a:t>
            </a:r>
            <a:r>
              <a:rPr lang="en-US" baseline="0" dirty="0" smtClean="0"/>
              <a:t> knowledge is needed about other tasks to develop a specific task.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1:  even if you the</a:t>
            </a:r>
            <a:r>
              <a:rPr lang="en-US" baseline="0" dirty="0" smtClean="0"/>
              <a:t> task must wait for an external event to happen, if it has not happened it can release the CPU to the kernel when this occurs.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2: In general there is a trade off between the time specificity and efficiency of the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Flags set</a:t>
            </a:r>
            <a:r>
              <a:rPr lang="en-US" baseline="0" dirty="0" smtClean="0"/>
              <a:t> in interrupts can be used to push a task to the ready state.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tasks running at the same time through</a:t>
            </a:r>
            <a:r>
              <a:rPr lang="en-US" baseline="0" dirty="0" smtClean="0"/>
              <a:t> time multiplexing.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4916"/>
            <a:r>
              <a:rPr lang="en-US" dirty="0" smtClean="0"/>
              <a:t>Note scheduler</a:t>
            </a:r>
            <a:r>
              <a:rPr lang="en-US" baseline="0" dirty="0" smtClean="0"/>
              <a:t> in a corporative OS can not stop a task only start it.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 might be screen refresh rate</a:t>
            </a:r>
            <a:r>
              <a:rPr lang="en-US" baseline="0" dirty="0" smtClean="0"/>
              <a:t> that must be kept.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case of execution deadline it does not talk about how often something should be checked it defines how much time a process has to complete once it is started.  A task can have both a period and an execution deadline.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(1) task 1 is executing. </a:t>
            </a:r>
          </a:p>
          <a:p>
            <a:r>
              <a:rPr lang="en-US" dirty="0" smtClean="0"/>
              <a:t>At (2) the kernel suspends task 1 ... </a:t>
            </a:r>
          </a:p>
          <a:p>
            <a:r>
              <a:rPr lang="en-US" dirty="0" smtClean="0"/>
              <a:t>... and at (3) resumes task 2. </a:t>
            </a:r>
          </a:p>
          <a:p>
            <a:r>
              <a:rPr lang="en-US" dirty="0" smtClean="0"/>
              <a:t>While task 2 is executing (4), it locks a processor peripheral for it's own exclusive access. </a:t>
            </a:r>
          </a:p>
          <a:p>
            <a:r>
              <a:rPr lang="en-US" dirty="0" smtClean="0"/>
              <a:t>At (5) the kernel suspends task 2 ... </a:t>
            </a:r>
          </a:p>
          <a:p>
            <a:r>
              <a:rPr lang="en-US" dirty="0" smtClean="0"/>
              <a:t>... and at (6) resumes task 3. </a:t>
            </a:r>
          </a:p>
          <a:p>
            <a:r>
              <a:rPr lang="en-US" dirty="0" smtClean="0"/>
              <a:t>Task 3 tries to access the same processor peripheral, finding it locked task 3 cannot continue so suspends itself at (7). </a:t>
            </a:r>
          </a:p>
          <a:p>
            <a:r>
              <a:rPr lang="en-US" dirty="0" smtClean="0"/>
              <a:t>At (8) the kernel resumes task 1. </a:t>
            </a:r>
          </a:p>
          <a:p>
            <a:r>
              <a:rPr lang="en-US" dirty="0" smtClean="0"/>
              <a:t>Etc. </a:t>
            </a:r>
          </a:p>
          <a:p>
            <a:r>
              <a:rPr lang="en-US" dirty="0" smtClean="0"/>
              <a:t>The next time task 2 is executing (9) it finishes with the processor peripheral and unlocks it. </a:t>
            </a:r>
          </a:p>
          <a:p>
            <a:r>
              <a:rPr lang="en-US" dirty="0" smtClean="0"/>
              <a:t>The next time task 3 is executing (10) it finds it can now access the processor peripheral and this time executes until suspended by the kernel.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operating system kernel is responsible for ensuring this is the case - and does so by saving the context of a task as it is suspended. When the task is resumed its saved context is restored by the operating system kernel prior to its execution.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Referring to the diagram above: </a:t>
            </a:r>
          </a:p>
          <a:p>
            <a:r>
              <a:rPr lang="en-US" sz="800" dirty="0" smtClean="0"/>
              <a:t>At the start neither of our two tasks are able to run -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is waiting for the correct time to start a new control cycle and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waiting for a key to be pressed. Processor time is given to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task. </a:t>
            </a:r>
          </a:p>
          <a:p>
            <a:r>
              <a:rPr lang="en-US" sz="800" dirty="0" smtClean="0"/>
              <a:t>At time t1, a key press occurs.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now able to execute - it has a higher priority than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 so is given processor time. </a:t>
            </a:r>
          </a:p>
          <a:p>
            <a:r>
              <a:rPr lang="en-US" sz="800" dirty="0" smtClean="0"/>
              <a:t>At time t2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has completed processing the key and updating the LCD. It cannot continue until another key has been pressed so suspends itself and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 is again resumed. </a:t>
            </a:r>
          </a:p>
          <a:p>
            <a:r>
              <a:rPr lang="en-US" sz="800" dirty="0" smtClean="0"/>
              <a:t>At time t3 a timer event indicates that it is time to perform the next control cycle.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can now execute and as the highest priority task is scheduled processor time immediately. </a:t>
            </a:r>
          </a:p>
          <a:p>
            <a:r>
              <a:rPr lang="en-US" sz="800" dirty="0" smtClean="0"/>
              <a:t>Between time t3 and t4, while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is still executing, a key press occurs.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now able to execute, but as it has a lower priority than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it is not scheduled any processor time. </a:t>
            </a:r>
          </a:p>
          <a:p>
            <a:r>
              <a:rPr lang="en-US" sz="800" dirty="0" smtClean="0"/>
              <a:t>At t4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completes processing the control cycle and cannot restart until the next timer event - it suspends itself.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now the task with the highest priority that is able to run so is scheduled processor time in order to process the previous key press. </a:t>
            </a:r>
          </a:p>
          <a:p>
            <a:r>
              <a:rPr lang="en-US" sz="800" dirty="0" smtClean="0"/>
              <a:t>At t5 the key press has been processed, and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suspends itself to wait for the next key event. Again neither of our tasks are able to execute and the </a:t>
            </a:r>
            <a:r>
              <a:rPr lang="en-US" sz="800" dirty="0" err="1" smtClean="0"/>
              <a:t>RTOS</a:t>
            </a:r>
            <a:r>
              <a:rPr lang="en-US" sz="800" dirty="0" smtClean="0"/>
              <a:t> idle task is scheduled processor time. </a:t>
            </a:r>
          </a:p>
          <a:p>
            <a:r>
              <a:rPr lang="en-US" sz="800" dirty="0" smtClean="0"/>
              <a:t>Between t5 and t6 a timer event is processed, but no further key presses occur. </a:t>
            </a:r>
          </a:p>
          <a:p>
            <a:r>
              <a:rPr lang="en-US" sz="800" dirty="0" smtClean="0"/>
              <a:t>The next key press occurs at time t6, but before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has completed processing the key a timer event occurs. Now both tasks are able to execute. As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has the higher priority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suspended before it has completed processing the key, and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is scheduled processor time. </a:t>
            </a:r>
          </a:p>
          <a:p>
            <a:r>
              <a:rPr lang="en-US" sz="800" dirty="0" smtClean="0"/>
              <a:t>At t8 </a:t>
            </a:r>
            <a:r>
              <a:rPr lang="en-US" sz="800" dirty="0" err="1" smtClean="0"/>
              <a:t>vControlTask</a:t>
            </a:r>
            <a:r>
              <a:rPr lang="en-US" sz="800" dirty="0" smtClean="0"/>
              <a:t> completes processing the control cycle and suspends itself to wait for the next. </a:t>
            </a:r>
            <a:r>
              <a:rPr lang="en-US" sz="800" dirty="0" err="1" smtClean="0"/>
              <a:t>vKeyHandlerTask</a:t>
            </a:r>
            <a:r>
              <a:rPr lang="en-US" sz="800" dirty="0" smtClean="0"/>
              <a:t> is again the highest priority task that is able to run so is scheduled processor time so the key press processing can be completed.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r>
              <a:rPr lang="en-US" baseline="0" dirty="0" smtClean="0"/>
              <a:t> like you must answer the phone in so many rings (a time restriction). You must get the kids out the door before the bus comes (and event)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25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(1) the RTOS idle task is executing. </a:t>
            </a:r>
          </a:p>
          <a:p>
            <a:r>
              <a:rPr lang="en-US" dirty="0" smtClean="0"/>
              <a:t>At (2) the RTOS tick occurs, and control transfers to the tick ISR (3). </a:t>
            </a:r>
          </a:p>
          <a:p>
            <a:r>
              <a:rPr lang="en-US" dirty="0" smtClean="0"/>
              <a:t>The RTOS tick ISR makes </a:t>
            </a:r>
            <a:r>
              <a:rPr lang="en-US" dirty="0" err="1" smtClean="0"/>
              <a:t>vControlTask</a:t>
            </a:r>
            <a:r>
              <a:rPr lang="en-US" dirty="0" smtClean="0"/>
              <a:t> ready to run, and as </a:t>
            </a:r>
            <a:r>
              <a:rPr lang="en-US" dirty="0" err="1" smtClean="0"/>
              <a:t>vControlTask</a:t>
            </a:r>
            <a:r>
              <a:rPr lang="en-US" dirty="0" smtClean="0"/>
              <a:t> has a higher priority than the RTOS idle task, switches the context to that of </a:t>
            </a:r>
            <a:r>
              <a:rPr lang="en-US" dirty="0" err="1" smtClean="0"/>
              <a:t>vControlTask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the execution context is now that of </a:t>
            </a:r>
            <a:r>
              <a:rPr lang="en-US" dirty="0" err="1" smtClean="0"/>
              <a:t>vControlTask</a:t>
            </a:r>
            <a:r>
              <a:rPr lang="en-US" dirty="0" smtClean="0"/>
              <a:t>, exiting the ISR (4) returns control to </a:t>
            </a:r>
            <a:r>
              <a:rPr lang="en-US" dirty="0" err="1" smtClean="0"/>
              <a:t>vControlTask</a:t>
            </a:r>
            <a:r>
              <a:rPr lang="en-US" dirty="0" smtClean="0"/>
              <a:t>, which starts executing (5)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dsPIC33</a:t>
            </a:r>
            <a:r>
              <a:rPr lang="en-US" baseline="0" dirty="0" smtClean="0"/>
              <a:t> has 256 K ROM, and 30 k of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33289-FF5B-4B23-858C-6B6117DF6B40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53769-3261-43F0-9FC9-3D38A8A5281F}" type="slidenum">
              <a:rPr lang="en-US"/>
              <a:pPr/>
              <a:t>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r>
              <a:rPr lang="en-US" baseline="0" dirty="0" smtClean="0"/>
              <a:t> execution time is not </a:t>
            </a:r>
            <a:r>
              <a:rPr lang="en-US" baseline="0" dirty="0" err="1" smtClean="0"/>
              <a:t>contant</a:t>
            </a:r>
            <a:r>
              <a:rPr lang="en-US" baseline="0" dirty="0" smtClean="0"/>
              <a:t>: </a:t>
            </a:r>
            <a:r>
              <a:rPr lang="en-US" dirty="0" smtClean="0"/>
              <a:t>Since </a:t>
            </a:r>
            <a:r>
              <a:rPr lang="en-US" dirty="0" smtClean="0"/>
              <a:t>each</a:t>
            </a:r>
            <a:r>
              <a:rPr lang="en-US" baseline="0" dirty="0" smtClean="0"/>
              <a:t> task will have conditional code (if then ) execution time must </a:t>
            </a:r>
            <a:r>
              <a:rPr lang="en-US" baseline="0" dirty="0" smtClean="0"/>
              <a:t>vary.  Even though the overall loop execution can be kept constant with a delay it the delay is dynamic. </a:t>
            </a:r>
          </a:p>
          <a:p>
            <a:endParaRPr lang="en-US" baseline="0" dirty="0" smtClean="0"/>
          </a:p>
          <a:p>
            <a:r>
              <a:rPr lang="en-US" dirty="0" smtClean="0"/>
              <a:t>Tasks</a:t>
            </a:r>
            <a:r>
              <a:rPr lang="en-US" baseline="0" dirty="0" smtClean="0"/>
              <a:t> interfere with each other: </a:t>
            </a:r>
            <a:r>
              <a:rPr lang="en-US" dirty="0" smtClean="0"/>
              <a:t>As </a:t>
            </a:r>
            <a:r>
              <a:rPr lang="en-US" dirty="0" smtClean="0"/>
              <a:t>a result</a:t>
            </a:r>
            <a:r>
              <a:rPr lang="en-US" baseline="0" dirty="0" smtClean="0"/>
              <a:t> of uneven time execution one task can interfere with </a:t>
            </a:r>
            <a:r>
              <a:rPr lang="en-US" baseline="0" dirty="0" smtClean="0"/>
              <a:t>another.  For example the 10</a:t>
            </a:r>
            <a:r>
              <a:rPr lang="en-US" baseline="30000" dirty="0" smtClean="0"/>
              <a:t>th</a:t>
            </a:r>
            <a:r>
              <a:rPr lang="en-US" baseline="0" dirty="0" smtClean="0"/>
              <a:t> time through motor changes to sensors is going to come later than the loop before.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Priority does not matter: What </a:t>
            </a:r>
            <a:r>
              <a:rPr lang="en-US" baseline="0" dirty="0" smtClean="0"/>
              <a:t>would happen if the a limit switch gets activated just after reading the micro switches, it is a long time until this code runs again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2EA08-140D-404A-B814-26652BC13DA0}" type="slidenum">
              <a:rPr lang="en-US"/>
              <a:pPr/>
              <a:t>8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see the deadline for reacting to the micro switch is and event driven.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the updating of the display is a time based event.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AE03E-ABEC-4806-A290-8D94833937E8}" type="slidenum">
              <a:rPr lang="en-US"/>
              <a:pPr/>
              <a:t>9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timer</a:t>
            </a:r>
            <a:r>
              <a:rPr lang="en-US" baseline="0" dirty="0" smtClean="0"/>
              <a:t> tasks would run in the interrupt (not a good idea).  Nesting of interrupts would have to be enabled.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255D2-BFAC-46D2-9E0F-FC3FB04E2F6E}" type="slidenum">
              <a:rPr lang="en-US"/>
              <a:pPr/>
              <a:t>10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DDABA-B71C-4233-9F01-96DE09815137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1: Typically you</a:t>
            </a:r>
            <a:r>
              <a:rPr lang="en-US" baseline="0" dirty="0" smtClean="0"/>
              <a:t> configure the </a:t>
            </a:r>
            <a:r>
              <a:rPr lang="en-US" baseline="0" dirty="0" err="1" smtClean="0"/>
              <a:t>RTOS</a:t>
            </a:r>
            <a:r>
              <a:rPr lang="en-US" baseline="0" dirty="0" smtClean="0"/>
              <a:t> for the Time Tick period but all the details are handled by the </a:t>
            </a:r>
            <a:r>
              <a:rPr lang="en-US" baseline="0" dirty="0" err="1" smtClean="0"/>
              <a:t>RTOS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2: In a super loop the order of task execution is set by the programmer by the order in the kernel.  In the </a:t>
            </a:r>
            <a:r>
              <a:rPr lang="en-US" baseline="0" dirty="0" err="1" smtClean="0"/>
              <a:t>RTOS</a:t>
            </a:r>
            <a:r>
              <a:rPr lang="en-US" baseline="0" dirty="0" smtClean="0"/>
              <a:t> we don’t worry about that we only worry about setting priority levels.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07B-1711-4687-BB55-029F94A2F853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gif"/><Relationship Id="rId5" Type="http://schemas.openxmlformats.org/officeDocument/2006/relationships/hyperlink" Target="http://www.freertos.org/" TargetMode="Externa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6.gif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gi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8.gif"/><Relationship Id="rId4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9.gif"/><Relationship Id="rId4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0.gif"/><Relationship Id="rId4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CPE</a:t>
            </a:r>
            <a:r>
              <a:rPr lang="en-US" dirty="0"/>
              <a:t> </a:t>
            </a:r>
            <a:r>
              <a:rPr lang="en-US" dirty="0" smtClean="0"/>
              <a:t>490 Embedded Systems</a:t>
            </a:r>
            <a:br>
              <a:rPr lang="en-US" dirty="0" smtClean="0"/>
            </a:br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Some concept definitions (</a:t>
            </a:r>
            <a:r>
              <a:rPr lang="en-US" dirty="0" err="1" smtClean="0"/>
              <a:t>Wilmhurst</a:t>
            </a:r>
            <a:r>
              <a:rPr lang="en-US" dirty="0" smtClean="0"/>
              <a:t> Chapter 18.1)</a:t>
            </a:r>
          </a:p>
          <a:p>
            <a:r>
              <a:rPr lang="en-US" dirty="0" smtClean="0"/>
              <a:t>Achieving multi-tasking with sequential programming (</a:t>
            </a:r>
            <a:r>
              <a:rPr lang="en-US" dirty="0" err="1" smtClean="0"/>
              <a:t>Wilmhurst</a:t>
            </a:r>
            <a:r>
              <a:rPr lang="en-US" dirty="0" smtClean="0"/>
              <a:t> Chapter 18.2)</a:t>
            </a:r>
          </a:p>
          <a:p>
            <a:r>
              <a:rPr lang="en-US" dirty="0" err="1" smtClean="0"/>
              <a:t>RTOS</a:t>
            </a:r>
            <a:r>
              <a:rPr lang="en-US" dirty="0" smtClean="0"/>
              <a:t> Concepts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Much of this presentation comes from </a:t>
            </a:r>
            <a:r>
              <a:rPr lang="en-US" sz="1800" dirty="0" smtClean="0">
                <a:hlinkClick r:id="rId5"/>
              </a:rPr>
              <a:t>www.freertos.org</a:t>
            </a:r>
            <a:r>
              <a:rPr lang="en-US" sz="1800" dirty="0" smtClean="0"/>
              <a:t> tutorial</a:t>
            </a:r>
          </a:p>
          <a:p>
            <a:pPr>
              <a:buNone/>
            </a:pPr>
            <a:r>
              <a:rPr lang="en-US" sz="1800" dirty="0" smtClean="0"/>
              <a:t>As well as “Using the </a:t>
            </a:r>
            <a:r>
              <a:rPr lang="en-US" sz="1800" dirty="0" err="1" smtClean="0"/>
              <a:t>FreeRTOS</a:t>
            </a:r>
            <a:r>
              <a:rPr lang="en-US" sz="1800" dirty="0" smtClean="0"/>
              <a:t> Real Time </a:t>
            </a:r>
            <a:r>
              <a:rPr lang="en-US" sz="1800" dirty="0" err="1" smtClean="0"/>
              <a:t>Kernal</a:t>
            </a:r>
            <a:r>
              <a:rPr lang="en-US" sz="1800" dirty="0" smtClean="0"/>
              <a:t>, A Practical Guide”, Richard Barry, 2010 version 1.3.2.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3" cstate="print"/>
          <a:srcRect l="10315" t="2392" r="14600"/>
          <a:stretch>
            <a:fillRect/>
          </a:stretch>
        </p:blipFill>
        <p:spPr bwMode="auto">
          <a:xfrm>
            <a:off x="3733800" y="2362200"/>
            <a:ext cx="52578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Refining Loop Based Timing Execution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3657600" cy="4648200"/>
          </a:xfrm>
        </p:spPr>
        <p:txBody>
          <a:bodyPr/>
          <a:lstStyle/>
          <a:p>
            <a:r>
              <a:rPr lang="en-US" dirty="0" smtClean="0"/>
              <a:t>Each task will have an enable flag </a:t>
            </a:r>
          </a:p>
          <a:p>
            <a:r>
              <a:rPr lang="en-US" dirty="0" smtClean="0"/>
              <a:t>Each task can execute on a multiple of loop executions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only two priorities either your in the interrupt structure or in the timing loop</a:t>
            </a:r>
          </a:p>
          <a:p>
            <a:r>
              <a:rPr lang="en-US" dirty="0" smtClean="0"/>
              <a:t>Timing loop tasks still must wait for other tasks to end before execution can occur.</a:t>
            </a:r>
          </a:p>
          <a:p>
            <a:r>
              <a:rPr lang="en-US" dirty="0" smtClean="0"/>
              <a:t>The tasks must cooperate with each other, if a task would hog the processor there is limited mechanisms to ensure ‘fairness’.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Limits of Sequential Programming when Multi-Tasking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interrupt and time tick ‘operating system</a:t>
            </a:r>
            <a:r>
              <a:rPr lang="en-US" smtClean="0"/>
              <a:t>’ works when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not too many tasks;</a:t>
            </a:r>
          </a:p>
          <a:p>
            <a:pPr lvl="1"/>
            <a:r>
              <a:rPr lang="en-US" dirty="0" smtClean="0"/>
              <a:t> Task priorities can be accommodated in the structure;</a:t>
            </a:r>
          </a:p>
          <a:p>
            <a:pPr lvl="1"/>
            <a:r>
              <a:rPr lang="en-US" dirty="0" smtClean="0"/>
              <a:t> Tasks are moderately well behaved, for example their requirement for CPU time is always reasonable, and interrupt-driven tasks don’t occur too often.</a:t>
            </a:r>
          </a:p>
          <a:p>
            <a:r>
              <a:rPr lang="en-US" dirty="0" smtClean="0"/>
              <a:t>If these limits are too much time to consider a Real Time Operating System (</a:t>
            </a:r>
            <a:r>
              <a:rPr lang="en-US" dirty="0" err="1" smtClean="0"/>
              <a:t>RTOS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Real Time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Operating System (OS): a layer of SW that provides low level services and management of tasks or applications.  This management consists of: scheduling the tasks, managing the context of the tasks, provide communication and synchronization between tasks and sharing and allocating system resources (e.g. peripherals) between the tasks. </a:t>
            </a:r>
          </a:p>
          <a:p>
            <a:r>
              <a:rPr lang="en-US" dirty="0" smtClean="0"/>
              <a:t>RTOS: an OS that allows one to specify constraints on the rate of process, that guarantees that these rate constraints will be met.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RTOS?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Abstracting away timing information:  Each task will have a simple API interface to the kernel (the core component of the OS) which will take care of the timing issues.</a:t>
            </a:r>
          </a:p>
          <a:p>
            <a:r>
              <a:rPr lang="en-US" dirty="0" smtClean="0"/>
              <a:t>Maintainability / Extensibility : abstracting the timing information means that tasks are not interrelated.  This means that it is easier to change an application without effecting others and easier to add tasks.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RTOS?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Modularity:  Since the tasks are not dependent on each other they can be modular only doing one well defined purpose.  This leads to:</a:t>
            </a:r>
          </a:p>
          <a:p>
            <a:pPr lvl="1"/>
            <a:r>
              <a:rPr lang="en-US" dirty="0" smtClean="0"/>
              <a:t>Easier team development</a:t>
            </a:r>
          </a:p>
          <a:p>
            <a:pPr lvl="1"/>
            <a:r>
              <a:rPr lang="en-US" dirty="0" smtClean="0"/>
              <a:t>Easier testing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RTOS?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Improved Efficiency – With an RTOS you never have to wait around for an event using polling techniques e.g. while (</a:t>
            </a:r>
            <a:r>
              <a:rPr lang="en-US" dirty="0" err="1" smtClean="0"/>
              <a:t>check_busy</a:t>
            </a:r>
            <a:r>
              <a:rPr lang="en-US" dirty="0" smtClean="0"/>
              <a:t>) {}.  You can use either:</a:t>
            </a:r>
          </a:p>
          <a:p>
            <a:pPr lvl="1"/>
            <a:r>
              <a:rPr lang="en-US" dirty="0" smtClean="0"/>
              <a:t>Interrupts on the events or</a:t>
            </a:r>
          </a:p>
          <a:p>
            <a:pPr lvl="1"/>
            <a:r>
              <a:rPr lang="en-US" dirty="0" smtClean="0"/>
              <a:t>Periodic calls to check on conditions (polling but in a controlled way that is efficient)</a:t>
            </a:r>
          </a:p>
          <a:p>
            <a:r>
              <a:rPr lang="en-US" dirty="0" smtClean="0"/>
              <a:t>Counter to the efficiency is that RTOS take up resources when they switch from one task to another.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RTOS?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Idle time:  an idle task is created by default in a RTOS.  This task can measure the amount of idle time while keeping all other tasks serviced.  The amount of idle time is a measure of the utilization of the processor. </a:t>
            </a:r>
          </a:p>
          <a:p>
            <a:r>
              <a:rPr lang="en-US" dirty="0" smtClean="0"/>
              <a:t>Flexible interrupt handling:  ISRs can be very short because most of the code is deferred to handler tasks.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RTOS?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Mixed processing requirement:  periodic, continuous, an event-driven processing within an application can all be taken care of .  In addition the RTOS will let you set priorities for both soft and hard time requirements</a:t>
            </a:r>
          </a:p>
          <a:p>
            <a:r>
              <a:rPr lang="en-US" dirty="0" smtClean="0"/>
              <a:t>Easier control and sharing of peripherals amongst tasks.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Multitasking </a:t>
            </a:r>
            <a:endParaRPr lang="en-US" dirty="0"/>
          </a:p>
        </p:txBody>
      </p:sp>
      <p:pic>
        <p:nvPicPr>
          <p:cNvPr id="1026" name="Picture 2" descr="TaskExecution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133600"/>
            <a:ext cx="5724525" cy="3133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Real Time Operating System (</a:t>
            </a:r>
            <a:r>
              <a:rPr lang="en-US" dirty="0" err="1" smtClean="0"/>
              <a:t>RTOS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problem: one microprocessor many things to do. </a:t>
            </a:r>
          </a:p>
          <a:p>
            <a:r>
              <a:rPr lang="en-US" dirty="0" smtClean="0"/>
              <a:t>I can only do one thing at a time so how do I get many things done at once.</a:t>
            </a:r>
          </a:p>
          <a:p>
            <a:r>
              <a:rPr lang="en-US" dirty="0" smtClean="0"/>
              <a:t>The things I must do have different levels of importance based upon</a:t>
            </a:r>
          </a:p>
          <a:p>
            <a:pPr lvl="1"/>
            <a:r>
              <a:rPr lang="en-US" dirty="0" smtClean="0"/>
              <a:t>Importance to mission</a:t>
            </a:r>
          </a:p>
          <a:p>
            <a:pPr lvl="1"/>
            <a:r>
              <a:rPr lang="en-US" dirty="0" smtClean="0"/>
              <a:t>Deadlines of when the job must be finished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Why Multitasking?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you divide up the program into smaller, easier to read, easier to maintain and more manageable tasks. </a:t>
            </a:r>
          </a:p>
          <a:p>
            <a:r>
              <a:rPr lang="en-US" dirty="0" smtClean="0"/>
              <a:t>A task can be verified individually then used in multiple programs.</a:t>
            </a:r>
          </a:p>
          <a:p>
            <a:r>
              <a:rPr lang="en-US" dirty="0" smtClean="0"/>
              <a:t>Through system architecture the problem can be divided into tasks that multiple people can work on in parallel.</a:t>
            </a:r>
          </a:p>
          <a:p>
            <a:r>
              <a:rPr lang="en-US" dirty="0" smtClean="0"/>
              <a:t>Timing and sequencing of code can be abstracted from the task.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RTOS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Task is a small program in its own right</a:t>
            </a:r>
          </a:p>
          <a:p>
            <a:r>
              <a:rPr lang="en-US" dirty="0" smtClean="0"/>
              <a:t>Implemented as a function</a:t>
            </a:r>
          </a:p>
          <a:p>
            <a:r>
              <a:rPr lang="en-US" dirty="0" smtClean="0"/>
              <a:t>It has an entry point </a:t>
            </a:r>
          </a:p>
          <a:p>
            <a:r>
              <a:rPr lang="en-US" dirty="0" smtClean="0"/>
              <a:t>Normally runs forever in an infinite loop</a:t>
            </a:r>
          </a:p>
          <a:p>
            <a:r>
              <a:rPr lang="en-US" dirty="0" smtClean="0"/>
              <a:t>Tasks should never execute the return statement and should never reach the ending bracket of the function</a:t>
            </a:r>
          </a:p>
          <a:p>
            <a:r>
              <a:rPr lang="en-US" dirty="0" smtClean="0"/>
              <a:t>That is not to say that you can not end and delete a task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63763"/>
          </a:xfrm>
        </p:spPr>
        <p:txBody>
          <a:bodyPr/>
          <a:lstStyle/>
          <a:p>
            <a:r>
              <a:rPr lang="en-US" dirty="0" smtClean="0"/>
              <a:t>At any instance only one Task can be running</a:t>
            </a:r>
          </a:p>
          <a:p>
            <a:r>
              <a:rPr lang="en-US" dirty="0" smtClean="0"/>
              <a:t>All other tasks are either ready to run or blocked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0574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Running </a:t>
            </a:r>
            <a:endParaRPr 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0" y="20574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Ready </a:t>
            </a:r>
            <a:endParaRPr 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800" y="2057400"/>
            <a:ext cx="2057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Blocked </a:t>
            </a:r>
            <a:endParaRPr lang="en-US" sz="2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Scheduling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Scheduler: Part of the kernel that decides which task should execute, when, and for how long.  The scheduler can start and stop a task numerous times before the task finishes.</a:t>
            </a:r>
          </a:p>
          <a:p>
            <a:r>
              <a:rPr lang="en-US" dirty="0" smtClean="0"/>
              <a:t>Scheduler Policy: The algorithm in the scheduler that is used to “fairly” divide processor time between tasks.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Scheduling Algorithms - Preemptive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Non-preemptive Scheduler – Scheduler will start the highest priority task and then not switch tasks until current task completes or blocks itself.  Sometimes called Co-operative scheduling </a:t>
            </a:r>
          </a:p>
          <a:p>
            <a:r>
              <a:rPr lang="en-US" dirty="0" smtClean="0"/>
              <a:t>Preemptive Scheduler – Will only let a task execute for a predefined time quantum or tick and then re-evaluate for the highest priority ready task. It will preempt the current task if a higher priority task is ready.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 – Priority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Priority – The kernel can not change the priority of a task</a:t>
            </a:r>
          </a:p>
          <a:p>
            <a:r>
              <a:rPr lang="en-US" dirty="0" smtClean="0"/>
              <a:t> Dynamic Priority – The kernel can change the priority on the fly.   For example aging of waiting tasks could cause them to increase in priority.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Algorithms – Round Robin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Round Robin: </a:t>
            </a:r>
            <a:r>
              <a:rPr lang="en-US" dirty="0" smtClean="0"/>
              <a:t>If a scheduler is preemptive and if a number of tasks of the same priority are ready then each time tick or time Quantum a new ready task will be run</a:t>
            </a:r>
          </a:p>
          <a:p>
            <a:r>
              <a:rPr lang="en-US" i="1" dirty="0" smtClean="0"/>
              <a:t>Priority Scheduling: </a:t>
            </a:r>
            <a:r>
              <a:rPr lang="en-US" dirty="0" smtClean="0"/>
              <a:t>If a scheduler is non-preemptive then first come first serve each tasks runs to finish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Period </a:t>
            </a:r>
            <a:r>
              <a:rPr lang="en-US" dirty="0" smtClean="0"/>
              <a:t>of a process: a repeating time interval during which that process has to execute at least once.</a:t>
            </a:r>
          </a:p>
          <a:p>
            <a:r>
              <a:rPr lang="en-US" i="1" dirty="0" smtClean="0"/>
              <a:t>Execution deadline</a:t>
            </a:r>
            <a:r>
              <a:rPr lang="en-US" dirty="0" smtClean="0"/>
              <a:t>: the time before which a process must run to completion.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Priority?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way is to assign the highest priority to the most frequent (i.e. smallest period) task, called </a:t>
            </a:r>
            <a:r>
              <a:rPr lang="en-US" i="1" dirty="0" smtClean="0"/>
              <a:t>rate monotonic scheduling </a:t>
            </a:r>
          </a:p>
          <a:p>
            <a:r>
              <a:rPr lang="en-US" dirty="0" smtClean="0"/>
              <a:t>Another way is to assign the higher priority to the task that has the tightest (least time) deadline, called </a:t>
            </a:r>
            <a:r>
              <a:rPr lang="en-US" i="1" dirty="0" smtClean="0"/>
              <a:t>deadline monotonic scheduling </a:t>
            </a:r>
          </a:p>
          <a:p>
            <a:r>
              <a:rPr lang="en-US" dirty="0" smtClean="0"/>
              <a:t>Consider: both rate and deadline in making priorities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 of Tasks Being Scheduled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 smtClean="0"/>
              <a:t>A task can suspend itself (7) by delaying or sleeping for a fixed period of time, or by waiting or blocking until a resource becomes available or some eternal event occurs.</a:t>
            </a:r>
            <a:endParaRPr lang="en-US" dirty="0"/>
          </a:p>
        </p:txBody>
      </p:sp>
      <p:pic>
        <p:nvPicPr>
          <p:cNvPr id="36866" name="Picture 2" descr="suspending.g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1752600"/>
            <a:ext cx="5724525" cy="1781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Task</a:t>
            </a:r>
            <a:r>
              <a:rPr lang="en-US" dirty="0" smtClean="0"/>
              <a:t> – Is a single program process, strand, or </a:t>
            </a:r>
            <a:r>
              <a:rPr lang="en-US" dirty="0" smtClean="0"/>
              <a:t>section. It has a clear and distinct purpose and outcome.  It </a:t>
            </a:r>
            <a:r>
              <a:rPr lang="en-US" dirty="0" smtClean="0"/>
              <a:t>is independent of other tasks, and it can’t call other tasks.</a:t>
            </a:r>
          </a:p>
          <a:p>
            <a:r>
              <a:rPr lang="en-US" b="1" dirty="0" smtClean="0"/>
              <a:t>Multi-tasking</a:t>
            </a:r>
            <a:r>
              <a:rPr lang="en-US" dirty="0" smtClean="0"/>
              <a:t> – Many tasks performed ideally simultaneously.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Task Priorities </a:t>
            </a:r>
            <a:r>
              <a:rPr lang="en-US" dirty="0" smtClean="0"/>
              <a:t>– Task have priority, that is relative to the other tasks.  Higher priority tasks run before lower priority tasks.</a:t>
            </a:r>
          </a:p>
          <a:p>
            <a:r>
              <a:rPr lang="en-US" b="1" dirty="0" smtClean="0"/>
              <a:t>Deadline</a:t>
            </a:r>
            <a:r>
              <a:rPr lang="en-US" dirty="0" smtClean="0"/>
              <a:t> – when the task must be done, this can be based upon times or events.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Switching </a:t>
            </a:r>
            <a:endParaRPr lang="en-US" dirty="0"/>
          </a:p>
        </p:txBody>
      </p:sp>
      <p:pic>
        <p:nvPicPr>
          <p:cNvPr id="37890" name="Picture 2" descr="ExeContext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944880"/>
            <a:ext cx="6629400" cy="5303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Context of a Task: All the information needed to be restored so that a task can be restarted this includes: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Status Register</a:t>
            </a:r>
          </a:p>
          <a:p>
            <a:pPr lvl="1"/>
            <a:r>
              <a:rPr lang="en-US" dirty="0" smtClean="0"/>
              <a:t>Working Registers</a:t>
            </a:r>
          </a:p>
          <a:p>
            <a:pPr lvl="1"/>
            <a:r>
              <a:rPr lang="en-US" dirty="0" smtClean="0"/>
              <a:t>Stack Pointers values</a:t>
            </a:r>
          </a:p>
          <a:p>
            <a:r>
              <a:rPr lang="en-US" dirty="0" smtClean="0"/>
              <a:t>Context Switching: The action of saving the context of one task and restoring the context of another task.</a:t>
            </a:r>
          </a:p>
          <a:p>
            <a:r>
              <a:rPr lang="en-US" dirty="0" smtClean="0"/>
              <a:t>Latency: The time it takes to do context switching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RTOS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 difference between an OS and RTOS is in the scheduling policy</a:t>
            </a:r>
          </a:p>
          <a:p>
            <a:r>
              <a:rPr lang="en-US" dirty="0" smtClean="0"/>
              <a:t>In a </a:t>
            </a:r>
            <a:r>
              <a:rPr lang="en-US" dirty="0" smtClean="0"/>
              <a:t>RTOS, </a:t>
            </a:r>
            <a:r>
              <a:rPr lang="en-US" dirty="0" smtClean="0"/>
              <a:t>events must be responded to within a deadline that is set by the context of the program.</a:t>
            </a:r>
          </a:p>
          <a:p>
            <a:r>
              <a:rPr lang="en-US" dirty="0" smtClean="0"/>
              <a:t>For example assume that you must respond to a key press within 100ms and your must sample, filter, and run a control loop every 2 ms with sampling period of 2 ms ±.5 ms having to be maintained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RTOS</a:t>
            </a:r>
            <a:r>
              <a:rPr lang="en-US" dirty="0" smtClean="0"/>
              <a:t> Preemptive Scheduling Example</a:t>
            </a:r>
            <a:endParaRPr lang="en-US" dirty="0"/>
          </a:p>
        </p:txBody>
      </p:sp>
      <p:pic>
        <p:nvPicPr>
          <p:cNvPr id="1026" name="Picture 2" descr="RTExample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752600"/>
            <a:ext cx="8229600" cy="3026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RTOS Tick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RTOS kernel needs to know time in order to allow tasks to sleep for a certain duration.</a:t>
            </a:r>
          </a:p>
          <a:p>
            <a:r>
              <a:rPr lang="en-US" dirty="0" smtClean="0"/>
              <a:t>A timer is setup with an ISR to keep track of time. </a:t>
            </a:r>
          </a:p>
          <a:p>
            <a:r>
              <a:rPr lang="en-US" dirty="0" smtClean="0"/>
              <a:t>The ISR will increment a counter, the tick variable, so time between events can be tracked. </a:t>
            </a:r>
          </a:p>
          <a:p>
            <a:r>
              <a:rPr lang="en-US" dirty="0" smtClean="0"/>
              <a:t>A task executing can be interrupted by the timer and then preempted if the a higher priority task is to wake up the next tick.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RTOS Tick Preemptive Example </a:t>
            </a:r>
            <a:endParaRPr lang="en-US" dirty="0"/>
          </a:p>
        </p:txBody>
      </p:sp>
      <p:pic>
        <p:nvPicPr>
          <p:cNvPr id="1026" name="Picture 2" descr="TickISR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0" y="1524000"/>
            <a:ext cx="9030155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This is free open source code that can be found at freertos.org </a:t>
            </a:r>
          </a:p>
          <a:p>
            <a:r>
              <a:rPr lang="en-US" dirty="0" smtClean="0"/>
              <a:t>It is made for small to midsize processors of:</a:t>
            </a:r>
          </a:p>
          <a:p>
            <a:pPr lvl="1"/>
            <a:r>
              <a:rPr lang="en-US" dirty="0" smtClean="0"/>
              <a:t>32 to 512 </a:t>
            </a:r>
            <a:r>
              <a:rPr lang="en-US" dirty="0" err="1" smtClean="0"/>
              <a:t>kbytes</a:t>
            </a:r>
            <a:r>
              <a:rPr lang="en-US" dirty="0" smtClean="0"/>
              <a:t> of ROM</a:t>
            </a:r>
          </a:p>
          <a:p>
            <a:pPr lvl="1"/>
            <a:r>
              <a:rPr lang="en-US" dirty="0" smtClean="0"/>
              <a:t>16 to 256 </a:t>
            </a:r>
            <a:r>
              <a:rPr lang="en-US" dirty="0" err="1" smtClean="0"/>
              <a:t>kbytes</a:t>
            </a:r>
            <a:r>
              <a:rPr lang="en-US" dirty="0" smtClean="0"/>
              <a:t>  or RAM</a:t>
            </a:r>
          </a:p>
          <a:p>
            <a:r>
              <a:rPr lang="en-US" dirty="0" err="1" smtClean="0"/>
              <a:t>FreeRTOS</a:t>
            </a:r>
            <a:r>
              <a:rPr lang="en-US" dirty="0" smtClean="0"/>
              <a:t> is a real time kernel or scheduler on top of which embedded applications can be built to meet hard real time requirements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Commercial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FreeRTOS</a:t>
            </a:r>
            <a:r>
              <a:rPr lang="en-US" dirty="0" smtClean="0"/>
              <a:t> can be commercially used in products under a modified GNU General Purpose License (GPL) with the provision that any modification to </a:t>
            </a:r>
            <a:r>
              <a:rPr lang="en-US" dirty="0" err="1" smtClean="0"/>
              <a:t>FreeRTOS</a:t>
            </a:r>
            <a:r>
              <a:rPr lang="en-US" dirty="0" smtClean="0"/>
              <a:t> is open source code, and you state to every customer that you are using </a:t>
            </a:r>
            <a:r>
              <a:rPr lang="en-US" dirty="0" err="1" smtClean="0"/>
              <a:t>FreeRTOS</a:t>
            </a:r>
            <a:r>
              <a:rPr lang="en-US" dirty="0" smtClean="0"/>
              <a:t>. The code is royalty free and has no warranty. </a:t>
            </a:r>
          </a:p>
          <a:p>
            <a:r>
              <a:rPr lang="en-US" dirty="0" smtClean="0"/>
              <a:t>The rest of the code as long as it uses just the provided API is still closed source. </a:t>
            </a:r>
          </a:p>
          <a:p>
            <a:r>
              <a:rPr lang="en-US" dirty="0" smtClean="0"/>
              <a:t>Other versions are for sale if you don’t want any open source, state that your using it,  or want support.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3" name="Picture 9"/>
          <p:cNvPicPr>
            <a:picLocks noChangeAspect="1" noChangeArrowheads="1"/>
          </p:cNvPicPr>
          <p:nvPr/>
        </p:nvPicPr>
        <p:blipFill>
          <a:blip r:embed="rId3" cstate="print"/>
          <a:srcRect l="40428" t="6352" r="12675" b="4377"/>
          <a:stretch>
            <a:fillRect/>
          </a:stretch>
        </p:blipFill>
        <p:spPr bwMode="auto">
          <a:xfrm>
            <a:off x="5410200" y="1524000"/>
            <a:ext cx="2819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Multitasking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Super loop or Kernel construction</a:t>
            </a:r>
          </a:p>
          <a:p>
            <a:r>
              <a:rPr lang="en-US" dirty="0" err="1" smtClean="0"/>
              <a:t>LDRs</a:t>
            </a:r>
            <a:r>
              <a:rPr lang="en-US" dirty="0" smtClean="0"/>
              <a:t> are light dependent resistors to gather navigation data</a:t>
            </a:r>
          </a:p>
          <a:p>
            <a:r>
              <a:rPr lang="en-US" dirty="0" smtClean="0"/>
              <a:t>Display is update every 10</a:t>
            </a:r>
            <a:r>
              <a:rPr lang="en-US" baseline="30000" dirty="0" smtClean="0"/>
              <a:t>th</a:t>
            </a:r>
            <a:r>
              <a:rPr lang="en-US" dirty="0" smtClean="0"/>
              <a:t> time through the loop</a:t>
            </a:r>
          </a:p>
          <a:p>
            <a:r>
              <a:rPr lang="en-US" dirty="0" smtClean="0"/>
              <a:t>Delay to give some control over program timing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does it mean to operate in “Real Time”  (in contrast to false time?)</a:t>
            </a:r>
          </a:p>
          <a:p>
            <a:pPr algn="ctr">
              <a:buNone/>
            </a:pPr>
            <a:r>
              <a:rPr lang="en-US" b="1" i="1" dirty="0" smtClean="0"/>
              <a:t>A system operating in real time must be able to provide the correct results at the required time deadlines.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and Deadline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95800"/>
            <a:ext cx="5410200" cy="2133600"/>
          </a:xfrm>
        </p:spPr>
        <p:txBody>
          <a:bodyPr/>
          <a:lstStyle/>
          <a:p>
            <a:r>
              <a:rPr lang="en-US" dirty="0" smtClean="0"/>
              <a:t>Deadlines can be difficult and subjective to set. </a:t>
            </a:r>
            <a:endParaRPr lang="en-US" dirty="0"/>
          </a:p>
        </p:txBody>
      </p:sp>
      <p:graphicFrame>
        <p:nvGraphicFramePr>
          <p:cNvPr id="4" name="Group 34"/>
          <p:cNvGraphicFramePr>
            <a:graphicFrameLocks noGrp="1"/>
          </p:cNvGraphicFramePr>
          <p:nvPr/>
        </p:nvGraphicFramePr>
        <p:xfrm>
          <a:off x="685800" y="1447800"/>
          <a:ext cx="3962400" cy="2743201"/>
        </p:xfrm>
        <a:graphic>
          <a:graphicData uri="http://schemas.openxmlformats.org/drawingml/2006/table">
            <a:tbl>
              <a:tblPr/>
              <a:tblGrid>
                <a:gridCol w="1859102"/>
                <a:gridCol w="1051649"/>
                <a:gridCol w="1051649"/>
              </a:tblGrid>
              <a:tr h="6568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Task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Priority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Deadline (ms)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68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Respond to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microswitches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3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 LDRs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568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Calculate and set motor speed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3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 l="40428" t="6352" r="12675" b="4377"/>
          <a:stretch>
            <a:fillRect/>
          </a:stretch>
        </p:blipFill>
        <p:spPr bwMode="auto">
          <a:xfrm>
            <a:off x="5410200" y="1295400"/>
            <a:ext cx="2819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Super Loop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Loop execution time is not constant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Tasks interfere with each other.</a:t>
            </a:r>
          </a:p>
          <a:p>
            <a:r>
              <a:rPr lang="en-US" i="1" dirty="0" smtClean="0"/>
              <a:t>High priority tasks don’t get the attention they need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 l="40428" t="6352" r="12675" b="4377"/>
          <a:stretch>
            <a:fillRect/>
          </a:stretch>
        </p:blipFill>
        <p:spPr bwMode="auto">
          <a:xfrm>
            <a:off x="4834466" y="3276600"/>
            <a:ext cx="3242733" cy="321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 cstate="print"/>
          <a:srcRect l="16136" r="2467"/>
          <a:stretch>
            <a:fillRect/>
          </a:stretch>
        </p:blipFill>
        <p:spPr bwMode="auto">
          <a:xfrm>
            <a:off x="4114800" y="2133600"/>
            <a:ext cx="502920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Interrupts for Prioritization – the Foreground/Background Structure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priority event triggered tasks can be brought to the foreground by using an interrupt</a:t>
            </a:r>
          </a:p>
          <a:p>
            <a:r>
              <a:rPr lang="en-US" dirty="0" smtClean="0"/>
              <a:t>The background events are usually time based interrupts and can use the repetition of the rate of the 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0" y="188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3" cstate="print"/>
          <a:srcRect l="20423" t="5108" r="14392"/>
          <a:stretch>
            <a:fillRect/>
          </a:stretch>
        </p:blipFill>
        <p:spPr bwMode="auto">
          <a:xfrm>
            <a:off x="3276600" y="2743200"/>
            <a:ext cx="5867400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‘Clock Tick’ for Synchronization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371600"/>
            <a:ext cx="8305800" cy="4876800"/>
          </a:xfrm>
        </p:spPr>
        <p:txBody>
          <a:bodyPr/>
          <a:lstStyle/>
          <a:p>
            <a:r>
              <a:rPr lang="en-US" dirty="0" smtClean="0"/>
              <a:t>Timer can be used to make a interrupt that can be used to fix loop rate of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3043</Words>
  <Application>Microsoft Office PowerPoint</Application>
  <PresentationFormat>On-screen Show (4:3)</PresentationFormat>
  <Paragraphs>236</Paragraphs>
  <Slides>37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CPE 490 Embedded Systems Lecture 14</vt:lpstr>
      <vt:lpstr>Motivation for Real Time Operating System (RTOS)</vt:lpstr>
      <vt:lpstr>Definitions</vt:lpstr>
      <vt:lpstr>A Multitasking Example</vt:lpstr>
      <vt:lpstr>Real Time </vt:lpstr>
      <vt:lpstr>Priority and Deadline Example </vt:lpstr>
      <vt:lpstr>Problems with Super Loop Approach</vt:lpstr>
      <vt:lpstr>Using Interrupts for Prioritization – the Foreground/Background Structure  </vt:lpstr>
      <vt:lpstr>‘Clock Tick’ for Synchronization</vt:lpstr>
      <vt:lpstr>Refining Loop Based Timing Execution</vt:lpstr>
      <vt:lpstr>Remaining Problems</vt:lpstr>
      <vt:lpstr>The Limits of Sequential Programming when Multi-Tasking  </vt:lpstr>
      <vt:lpstr>Real Time Operating System</vt:lpstr>
      <vt:lpstr>Why RTOS?</vt:lpstr>
      <vt:lpstr>Why RTOS?</vt:lpstr>
      <vt:lpstr>Why RTOS?</vt:lpstr>
      <vt:lpstr>Why RTOS?</vt:lpstr>
      <vt:lpstr>Why RTOS?</vt:lpstr>
      <vt:lpstr>Multitasking </vt:lpstr>
      <vt:lpstr>Why Multitasking?</vt:lpstr>
      <vt:lpstr>RTOS Tasks</vt:lpstr>
      <vt:lpstr>Task State</vt:lpstr>
      <vt:lpstr>Scheduling Terms</vt:lpstr>
      <vt:lpstr>Scheduling Algorithms - Preemptive </vt:lpstr>
      <vt:lpstr>Scheduling Algorithms – Priority </vt:lpstr>
      <vt:lpstr>Scheduling Algorithms – Round Robin</vt:lpstr>
      <vt:lpstr>Task Time Requirement</vt:lpstr>
      <vt:lpstr>How to Determine Priority? </vt:lpstr>
      <vt:lpstr>Example of Tasks Being Scheduled</vt:lpstr>
      <vt:lpstr>Context Switching </vt:lpstr>
      <vt:lpstr>Terms</vt:lpstr>
      <vt:lpstr>RTOS Scheduling</vt:lpstr>
      <vt:lpstr>RTOS Preemptive Scheduling Example</vt:lpstr>
      <vt:lpstr>RTOS Tick </vt:lpstr>
      <vt:lpstr>RTOS Tick Preemptive Example </vt:lpstr>
      <vt:lpstr>FreeRTOS</vt:lpstr>
      <vt:lpstr>Commercial Application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306</cp:revision>
  <dcterms:created xsi:type="dcterms:W3CDTF">2010-08-12T20:36:28Z</dcterms:created>
  <dcterms:modified xsi:type="dcterms:W3CDTF">2014-02-20T16:55:37Z</dcterms:modified>
</cp:coreProperties>
</file>