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9.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1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1.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77" r:id="rId3"/>
    <p:sldId id="273" r:id="rId4"/>
    <p:sldId id="260" r:id="rId5"/>
    <p:sldId id="274" r:id="rId6"/>
    <p:sldId id="275" r:id="rId7"/>
    <p:sldId id="276"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6" r:id="rId26"/>
    <p:sldId id="297" r:id="rId27"/>
  </p:sldIdLst>
  <p:sldSz cx="9144000" cy="6858000" type="screen4x3"/>
  <p:notesSz cx="6950075" cy="923607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32" autoAdjust="0"/>
  </p:normalViewPr>
  <p:slideViewPr>
    <p:cSldViewPr>
      <p:cViewPr>
        <p:scale>
          <a:sx n="60" d="100"/>
          <a:sy n="60" d="100"/>
        </p:scale>
        <p:origin x="-1434" y="-4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E7AF4A68-0A7A-41DD-81A3-E1D25698EEF2}" type="datetimeFigureOut">
              <a:rPr lang="en-US" smtClean="0"/>
              <a:pPr/>
              <a:t>2/25/2014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2F2A554E-F8A3-451C-8227-DDB614CE2180}" type="slidenum">
              <a:rPr lang="en-US" smtClean="0"/>
              <a:pPr/>
              <a:t>‹#›</a:t>
            </a:fld>
            <a:endParaRPr lang="en-US" dirty="0"/>
          </a:p>
        </p:txBody>
      </p:sp>
    </p:spTree>
    <p:extLst>
      <p:ext uri="{BB962C8B-B14F-4D97-AF65-F5344CB8AC3E}">
        <p14:creationId xmlns:p14="http://schemas.microsoft.com/office/powerpoint/2010/main" val="726607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have </a:t>
            </a:r>
          </a:p>
          <a:p>
            <a:r>
              <a:rPr lang="en-US" baseline="0" dirty="0" smtClean="0"/>
              <a:t>        </a:t>
            </a:r>
            <a:r>
              <a:rPr lang="en-US" dirty="0" smtClean="0"/>
              <a:t>unsigned </a:t>
            </a:r>
            <a:r>
              <a:rPr lang="en-US" dirty="0" err="1" smtClean="0"/>
              <a:t>int</a:t>
            </a:r>
            <a:r>
              <a:rPr lang="en-US" dirty="0" smtClean="0"/>
              <a:t> c;</a:t>
            </a:r>
          </a:p>
          <a:p>
            <a:r>
              <a:rPr lang="en-US" dirty="0" smtClean="0"/>
              <a:t>        </a:t>
            </a:r>
            <a:r>
              <a:rPr lang="en-US" dirty="0" err="1" smtClean="0"/>
              <a:t>int</a:t>
            </a:r>
            <a:r>
              <a:rPr lang="en-US" dirty="0" smtClean="0"/>
              <a:t> d;</a:t>
            </a:r>
          </a:p>
          <a:p>
            <a:r>
              <a:rPr lang="en-US" dirty="0" smtClean="0"/>
              <a:t>        c= 60000;</a:t>
            </a:r>
          </a:p>
          <a:p>
            <a:r>
              <a:rPr lang="en-US" dirty="0" smtClean="0"/>
              <a:t>        d = c;</a:t>
            </a:r>
          </a:p>
          <a:p>
            <a:endParaRPr lang="en-US" dirty="0" smtClean="0"/>
          </a:p>
          <a:p>
            <a:r>
              <a:rPr lang="en-US" dirty="0" smtClean="0"/>
              <a:t>Then d will now be considered</a:t>
            </a:r>
            <a:r>
              <a:rPr lang="en-US" baseline="0" dirty="0" smtClean="0"/>
              <a:t> to be negative</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3</a:t>
            </a:fld>
            <a:endParaRPr lang="en-US" dirty="0"/>
          </a:p>
        </p:txBody>
      </p:sp>
    </p:spTree>
    <p:extLst>
      <p:ext uri="{BB962C8B-B14F-4D97-AF65-F5344CB8AC3E}">
        <p14:creationId xmlns:p14="http://schemas.microsoft.com/office/powerpoint/2010/main" val="1329464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a:t>
            </a:r>
            <a:r>
              <a:rPr lang="en-US" baseline="-25000" dirty="0" err="1" smtClean="0"/>
              <a:t>RE</a:t>
            </a:r>
            <a:r>
              <a:rPr lang="en-US" dirty="0" smtClean="0"/>
              <a:t> and </a:t>
            </a:r>
            <a:r>
              <a:rPr lang="en-US" dirty="0" err="1" smtClean="0"/>
              <a:t>t</a:t>
            </a:r>
            <a:r>
              <a:rPr lang="en-US" baseline="-25000" dirty="0" err="1" smtClean="0"/>
              <a:t>FE</a:t>
            </a:r>
            <a:r>
              <a:rPr lang="en-US" dirty="0" smtClean="0"/>
              <a:t> are the</a:t>
            </a:r>
            <a:r>
              <a:rPr lang="en-US" baseline="0" dirty="0" smtClean="0"/>
              <a:t> rise and fall times maximums they can be no longer than 25 ns.</a:t>
            </a:r>
          </a:p>
          <a:p>
            <a:r>
              <a:rPr lang="en-US" baseline="0" dirty="0" err="1" smtClean="0"/>
              <a:t>tas</a:t>
            </a:r>
            <a:r>
              <a:rPr lang="en-US" baseline="0" dirty="0" smtClean="0"/>
              <a:t> is the RS and R/W setup time and a minimum of 60 ns is needed. </a:t>
            </a:r>
          </a:p>
          <a:p>
            <a:r>
              <a:rPr lang="en-US" baseline="0" dirty="0" err="1" smtClean="0"/>
              <a:t>twhe</a:t>
            </a:r>
            <a:r>
              <a:rPr lang="en-US" baseline="0" dirty="0" smtClean="0"/>
              <a:t> is the minimum time that enable must be true it is 300 ns.</a:t>
            </a:r>
          </a:p>
          <a:p>
            <a:r>
              <a:rPr lang="en-US" baseline="0" dirty="0" err="1" smtClean="0"/>
              <a:t>tds</a:t>
            </a:r>
            <a:r>
              <a:rPr lang="en-US" baseline="0" dirty="0" smtClean="0"/>
              <a:t>  is the data setup time at a minimum it must be 150 ns</a:t>
            </a:r>
          </a:p>
          <a:p>
            <a:r>
              <a:rPr lang="en-US" baseline="0" dirty="0" err="1" smtClean="0"/>
              <a:t>Tdhw</a:t>
            </a:r>
            <a:r>
              <a:rPr lang="en-US" baseline="0" dirty="0" smtClean="0"/>
              <a:t> is the data hold time and it must be at least 10 ns. </a:t>
            </a:r>
          </a:p>
          <a:p>
            <a:r>
              <a:rPr lang="en-US" baseline="0" dirty="0" err="1" smtClean="0"/>
              <a:t>Tah</a:t>
            </a:r>
            <a:r>
              <a:rPr lang="en-US" baseline="0" dirty="0" smtClean="0"/>
              <a:t> is the hold time for RS and R/W it must at least 10ns  </a:t>
            </a:r>
          </a:p>
          <a:p>
            <a:r>
              <a:rPr lang="en-US" baseline="0" dirty="0" err="1" smtClean="0"/>
              <a:t>Tcycle</a:t>
            </a:r>
            <a:r>
              <a:rPr lang="en-US" baseline="0" dirty="0" smtClean="0"/>
              <a:t> is the minimum cycle time for a write that is 500 ns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RS = high for data register</a:t>
            </a:r>
            <a:r>
              <a:rPr lang="en-US" baseline="0" dirty="0" smtClean="0"/>
              <a:t> read RS= low for busy flag read </a:t>
            </a:r>
            <a:endParaRPr lang="en-US" dirty="0" smtClean="0"/>
          </a:p>
          <a:p>
            <a:r>
              <a:rPr lang="en-US" dirty="0" err="1" smtClean="0"/>
              <a:t>t</a:t>
            </a:r>
            <a:r>
              <a:rPr lang="en-US" baseline="-25000" dirty="0" err="1" smtClean="0"/>
              <a:t>RE</a:t>
            </a:r>
            <a:r>
              <a:rPr lang="en-US" dirty="0" smtClean="0"/>
              <a:t> and </a:t>
            </a:r>
            <a:r>
              <a:rPr lang="en-US" dirty="0" err="1" smtClean="0"/>
              <a:t>t</a:t>
            </a:r>
            <a:r>
              <a:rPr lang="en-US" baseline="-25000" dirty="0" err="1" smtClean="0"/>
              <a:t>FE</a:t>
            </a:r>
            <a:r>
              <a:rPr lang="en-US" dirty="0" smtClean="0"/>
              <a:t> are the</a:t>
            </a:r>
            <a:r>
              <a:rPr lang="en-US" baseline="0" dirty="0" smtClean="0"/>
              <a:t> rise and fall times maximums they can be no longer than 25 ns.</a:t>
            </a:r>
          </a:p>
          <a:p>
            <a:r>
              <a:rPr lang="en-US" baseline="0" dirty="0" err="1" smtClean="0"/>
              <a:t>tasa</a:t>
            </a:r>
            <a:r>
              <a:rPr lang="en-US" baseline="0" dirty="0" smtClean="0"/>
              <a:t> is the RS and R/W setup time and a minimum of 60 ns is needed. </a:t>
            </a:r>
          </a:p>
          <a:p>
            <a:r>
              <a:rPr lang="en-US" baseline="0" dirty="0" err="1" smtClean="0"/>
              <a:t>twhe</a:t>
            </a:r>
            <a:r>
              <a:rPr lang="en-US" baseline="0" dirty="0" smtClean="0"/>
              <a:t> is the minimum time that enable must be true it is 300 ns.</a:t>
            </a:r>
          </a:p>
          <a:p>
            <a:r>
              <a:rPr lang="en-US" baseline="0" dirty="0" err="1" smtClean="0"/>
              <a:t>trd</a:t>
            </a:r>
            <a:r>
              <a:rPr lang="en-US" baseline="0" dirty="0" smtClean="0"/>
              <a:t>  is read data output delay and it a maximum of 190ns</a:t>
            </a:r>
          </a:p>
          <a:p>
            <a:r>
              <a:rPr lang="en-US" baseline="0" dirty="0" err="1" smtClean="0"/>
              <a:t>Tdhr</a:t>
            </a:r>
            <a:r>
              <a:rPr lang="en-US" baseline="0" dirty="0" smtClean="0"/>
              <a:t> is the data hold time and it will be at a minimum of 20 ns. </a:t>
            </a:r>
          </a:p>
          <a:p>
            <a:r>
              <a:rPr lang="en-US" baseline="0" dirty="0" err="1" smtClean="0"/>
              <a:t>Tah</a:t>
            </a:r>
            <a:r>
              <a:rPr lang="en-US" baseline="0" dirty="0" smtClean="0"/>
              <a:t> is the hold time for RS and R/W it must at least 10ns  </a:t>
            </a:r>
            <a:endParaRPr lang="en-US" dirty="0" smtClean="0"/>
          </a:p>
          <a:p>
            <a:r>
              <a:rPr lang="en-US" dirty="0" err="1" smtClean="0"/>
              <a:t>Tcycle</a:t>
            </a:r>
            <a:r>
              <a:rPr lang="en-US" dirty="0" smtClean="0"/>
              <a:t> is</a:t>
            </a:r>
            <a:r>
              <a:rPr lang="en-US" baseline="0" dirty="0" smtClean="0"/>
              <a:t> a minimum of 500 ns.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Refer</a:t>
            </a:r>
            <a:r>
              <a:rPr lang="en-US" baseline="0" dirty="0" smtClean="0"/>
              <a:t> to </a:t>
            </a:r>
            <a:r>
              <a:rPr lang="en-US" baseline="0" dirty="0" err="1" smtClean="0"/>
              <a:t>Novatek</a:t>
            </a:r>
            <a:r>
              <a:rPr lang="en-US" baseline="0" dirty="0" smtClean="0"/>
              <a:t> data sheet page 14 for full meaning of commands </a:t>
            </a:r>
            <a:endParaRPr lang="en-US" baseline="0" dirty="0" smtClean="0"/>
          </a:p>
          <a:p>
            <a:endParaRPr lang="en-US" baseline="0" dirty="0" smtClean="0"/>
          </a:p>
          <a:p>
            <a:r>
              <a:rPr lang="en-US" baseline="0" dirty="0" smtClean="0"/>
              <a:t>Notice you can set up CGRAM address, if you do any data read or write will then be in CGRAM</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With</a:t>
            </a:r>
            <a:r>
              <a:rPr lang="en-US" baseline="0" dirty="0" smtClean="0"/>
              <a:t> a main clock of 32 MHZ an instruction cycle is 1/16e6 = 62.5 ns, so at this frequency we should think about using 5 </a:t>
            </a:r>
            <a:r>
              <a:rPr lang="en-US" baseline="0" dirty="0" err="1" smtClean="0"/>
              <a:t>Nop</a:t>
            </a:r>
            <a:r>
              <a:rPr lang="en-US" baseline="0" dirty="0" smtClean="0"/>
              <a:t> </a:t>
            </a:r>
            <a:r>
              <a:rPr lang="en-US" baseline="0" dirty="0" err="1" smtClean="0"/>
              <a:t>marcros</a:t>
            </a:r>
            <a:r>
              <a:rPr lang="en-US" baseline="0" dirty="0" smtClean="0"/>
              <a:t> = 312.5 ns to get the minimum E time on of 300 ns </a:t>
            </a:r>
          </a:p>
          <a:p>
            <a:endParaRPr lang="en-US" baseline="0" dirty="0" smtClean="0"/>
          </a:p>
          <a:p>
            <a:r>
              <a:rPr lang="en-US" baseline="0" dirty="0" smtClean="0"/>
              <a:t>The 5 ms delay is excessive since the maximum time that a delay can take is 1.64 ms at nominal frequency, 2.33 at slowest </a:t>
            </a:r>
            <a:r>
              <a:rPr lang="en-US" baseline="0" dirty="0" err="1" smtClean="0"/>
              <a:t>osc</a:t>
            </a:r>
            <a:r>
              <a:rPr lang="en-US" baseline="0" dirty="0" smtClean="0"/>
              <a:t> </a:t>
            </a:r>
          </a:p>
          <a:p>
            <a:endParaRPr lang="en-US" baseline="0" dirty="0" smtClean="0"/>
          </a:p>
          <a:p>
            <a:r>
              <a:rPr lang="en-US" baseline="0" dirty="0" smtClean="0"/>
              <a:t>What’s a </a:t>
            </a:r>
            <a:r>
              <a:rPr lang="en-US" baseline="0" dirty="0" err="1" smtClean="0"/>
              <a:t>ms</a:t>
            </a:r>
            <a:r>
              <a:rPr lang="en-US" baseline="0" dirty="0" smtClean="0"/>
              <a:t>?  </a:t>
            </a:r>
            <a:r>
              <a:rPr lang="en-US" baseline="0" dirty="0" smtClean="0"/>
              <a:t>it is 16K </a:t>
            </a:r>
            <a:r>
              <a:rPr lang="en-US" baseline="0" dirty="0" smtClean="0"/>
              <a:t>instructions!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r>
              <a:rPr lang="en-US" baseline="0" dirty="0" smtClean="0"/>
              <a:t>Again the delay time seems excessive since the execution time is 40 us (57 </a:t>
            </a:r>
            <a:r>
              <a:rPr lang="en-US" baseline="0" smtClean="0"/>
              <a:t>us slowest) </a:t>
            </a:r>
            <a:r>
              <a:rPr lang="en-US" baseline="0" dirty="0" smtClean="0"/>
              <a:t>not 200 us . </a:t>
            </a:r>
          </a:p>
          <a:p>
            <a:endParaRPr lang="en-US" baseline="0" dirty="0" smtClean="0"/>
          </a:p>
          <a:p>
            <a:r>
              <a:rPr lang="en-US" baseline="0" dirty="0" smtClean="0"/>
              <a:t>Also what would be a way to make the code more efficient (not waiting in a delay function)?</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Remember two’s compliment is 2^N – X  where</a:t>
            </a:r>
            <a:r>
              <a:rPr lang="en-US" baseline="0" dirty="0" smtClean="0"/>
              <a:t> X is number you desire to make negative.  So if X= 1 then twos compliment is 65535 to represent -1.  If you want to represent -32768 then 32768 would be used.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80 bytes</a:t>
            </a:r>
            <a:r>
              <a:rPr lang="en-US" baseline="0" dirty="0" smtClean="0"/>
              <a:t> (0 -0x4F) in </a:t>
            </a:r>
            <a:r>
              <a:rPr lang="en-US" baseline="0" dirty="0" err="1" smtClean="0"/>
              <a:t>DDR</a:t>
            </a:r>
            <a:r>
              <a:rPr lang="en-US" baseline="0" dirty="0" smtClean="0"/>
              <a:t> but we will only use 32 bytes</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15</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Data</a:t>
            </a:r>
            <a:r>
              <a:rPr lang="en-US" baseline="0" dirty="0" smtClean="0"/>
              <a:t> Display Ram will have codes that represent characters, the code to character table is shown, and is in the data sheet. Column 0 will get character data from </a:t>
            </a:r>
            <a:r>
              <a:rPr lang="en-US" baseline="0" dirty="0" err="1" smtClean="0"/>
              <a:t>CGR</a:t>
            </a:r>
            <a:r>
              <a:rPr lang="en-US" baseline="0" dirty="0" smtClean="0"/>
              <a:t>. The columns 2-7 are the same as the ASCII code but with extension to include characters in columns B trough F</a:t>
            </a:r>
            <a:r>
              <a:rPr lang="en-US" baseline="0" dirty="0" smtClean="0"/>
              <a:t>.</a:t>
            </a:r>
          </a:p>
          <a:p>
            <a:endParaRPr lang="en-US" baseline="0" dirty="0" smtClean="0"/>
          </a:p>
          <a:p>
            <a:r>
              <a:rPr lang="en-US" baseline="0" dirty="0" smtClean="0"/>
              <a:t>For example J has a code of 4A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actual</a:t>
            </a:r>
            <a:r>
              <a:rPr lang="en-US" baseline="0" dirty="0" smtClean="0"/>
              <a:t> bit patterns for the ASCII characters are contain in the ROM</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17</a:t>
            </a:fld>
            <a:endParaRPr lang="en-US" dirty="0"/>
          </a:p>
        </p:txBody>
      </p:sp>
    </p:spTree>
    <p:extLst>
      <p:ext uri="{BB962C8B-B14F-4D97-AF65-F5344CB8AC3E}">
        <p14:creationId xmlns:p14="http://schemas.microsoft.com/office/powerpoint/2010/main" val="1441296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parallel interface consists</a:t>
            </a:r>
            <a:r>
              <a:rPr lang="en-US" baseline="0" dirty="0" smtClean="0"/>
              <a:t> of control bits and data bus bits.</a:t>
            </a:r>
          </a:p>
          <a:p>
            <a:r>
              <a:rPr lang="en-US" dirty="0" smtClean="0"/>
              <a:t>The 3 control</a:t>
            </a:r>
            <a:r>
              <a:rPr lang="en-US" baseline="0" dirty="0" smtClean="0"/>
              <a:t> bits are described.   The 8 data bits are the lower byte of the RE port.  There is an option to use only a 4 bit data bus if you are using a smaller processor.   The data bus is by directional beside the </a:t>
            </a:r>
            <a:r>
              <a:rPr lang="en-US" baseline="0" dirty="0" err="1" smtClean="0"/>
              <a:t>dsPIC</a:t>
            </a:r>
            <a:r>
              <a:rPr lang="en-US" baseline="0" dirty="0" smtClean="0"/>
              <a:t> writing data and command, you can also get information from the LCD controller so now the </a:t>
            </a:r>
            <a:r>
              <a:rPr lang="en-US" baseline="0" dirty="0" err="1" smtClean="0"/>
              <a:t>dsPIC</a:t>
            </a:r>
            <a:r>
              <a:rPr lang="en-US" baseline="0" dirty="0" smtClean="0"/>
              <a:t> pins need by inputs instead of outputs. In the </a:t>
            </a:r>
            <a:r>
              <a:rPr lang="en-US" baseline="0" dirty="0" err="1" smtClean="0"/>
              <a:t>PIC</a:t>
            </a:r>
            <a:r>
              <a:rPr lang="en-US" baseline="0" dirty="0" smtClean="0"/>
              <a:t> 24 series there is a built in interface bus for the LCD called a </a:t>
            </a:r>
            <a:r>
              <a:rPr lang="en-US" baseline="0" dirty="0" err="1" smtClean="0"/>
              <a:t>PMP</a:t>
            </a:r>
            <a:r>
              <a:rPr lang="en-US" baseline="0" dirty="0" smtClean="0"/>
              <a:t> or Parallel Master Port </a:t>
            </a:r>
            <a:endParaRPr lang="en-US" dirty="0"/>
          </a:p>
        </p:txBody>
      </p:sp>
      <p:sp>
        <p:nvSpPr>
          <p:cNvPr id="4" name="Slide Number Placeholder 3"/>
          <p:cNvSpPr>
            <a:spLocks noGrp="1"/>
          </p:cNvSpPr>
          <p:nvPr>
            <p:ph type="sldNum" sz="quarter" idx="10"/>
          </p:nvPr>
        </p:nvSpPr>
        <p:spPr/>
        <p:txBody>
          <a:bodyPr/>
          <a:lstStyle/>
          <a:p>
            <a:fld id="{2F2A554E-F8A3-451C-8227-DDB614CE2180}" type="slidenum">
              <a:rPr lang="en-US" smtClean="0"/>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6207B-1711-4687-BB55-029F94A2F853}" type="datetimeFigureOut">
              <a:rPr lang="en-US" smtClean="0"/>
              <a:pPr/>
              <a:t>2/25/2014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2DE225-D4EE-4A2C-A959-86F8DD50626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6207B-1711-4687-BB55-029F94A2F853}" type="datetimeFigureOut">
              <a:rPr lang="en-US" smtClean="0"/>
              <a:pPr/>
              <a:t>2/25/2014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E225-D4EE-4A2C-A959-86F8DD50626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gif"/><Relationship Id="rId4"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7.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notesSlide" Target="../notesSlides/notesSlide5.xml"/><Relationship Id="rId5" Type="http://schemas.openxmlformats.org/officeDocument/2006/relationships/tags" Target="../tags/tag35.xml"/><Relationship Id="rId10" Type="http://schemas.openxmlformats.org/officeDocument/2006/relationships/slideLayout" Target="../slideLayouts/slideLayout2.xml"/><Relationship Id="rId4" Type="http://schemas.openxmlformats.org/officeDocument/2006/relationships/tags" Target="../tags/tag34.xml"/><Relationship Id="rId9" Type="http://schemas.openxmlformats.org/officeDocument/2006/relationships/tags" Target="../tags/tag39.xml"/></Relationships>
</file>

<file path=ppt/slides/_rels/slide15.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6.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6.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s>
</file>

<file path=ppt/slides/_rels/slide1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6.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5.xml"/><Relationship Id="rId7" Type="http://schemas.openxmlformats.org/officeDocument/2006/relationships/image" Target="../media/image10.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56.xml"/><Relationship Id="rId9" Type="http://schemas.openxmlformats.org/officeDocument/2006/relationships/slide" Target="slide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2.png"/><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13.png"/><Relationship Id="rId4"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14.png"/><Relationship Id="rId4"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1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xml"/><Relationship Id="rId7" Type="http://schemas.openxmlformats.org/officeDocument/2006/relationships/image" Target="../media/image3.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err="1"/>
              <a:t>CPE</a:t>
            </a:r>
            <a:r>
              <a:rPr lang="en-US" dirty="0"/>
              <a:t> </a:t>
            </a:r>
            <a:r>
              <a:rPr lang="en-US" dirty="0" smtClean="0"/>
              <a:t>490 Embedded Systems Lecture 13 </a:t>
            </a:r>
            <a:endParaRPr lang="en-US" dirty="0"/>
          </a:p>
        </p:txBody>
      </p:sp>
      <p:sp>
        <p:nvSpPr>
          <p:cNvPr id="3" name="Content Placeholder 2"/>
          <p:cNvSpPr>
            <a:spLocks noGrp="1"/>
          </p:cNvSpPr>
          <p:nvPr>
            <p:ph idx="1"/>
            <p:custDataLst>
              <p:tags r:id="rId2"/>
            </p:custDataLst>
          </p:nvPr>
        </p:nvSpPr>
        <p:spPr>
          <a:xfrm>
            <a:off x="457200" y="1600201"/>
            <a:ext cx="8229600" cy="2895600"/>
          </a:xfrm>
        </p:spPr>
        <p:txBody>
          <a:bodyPr>
            <a:normAutofit/>
          </a:bodyPr>
          <a:lstStyle/>
          <a:p>
            <a:r>
              <a:rPr lang="en-US" dirty="0" smtClean="0"/>
              <a:t>Type conversion</a:t>
            </a:r>
            <a:endParaRPr lang="en-US" dirty="0"/>
          </a:p>
          <a:p>
            <a:pPr>
              <a:buNone/>
            </a:pPr>
            <a:endParaRPr lang="en-US" dirty="0"/>
          </a:p>
          <a:p>
            <a:endParaRPr lang="en-US" dirty="0"/>
          </a:p>
        </p:txBody>
      </p:sp>
      <p:pic>
        <p:nvPicPr>
          <p:cNvPr id="4" name="Picture 3" descr="Geneva Header.gif"/>
          <p:cNvPicPr>
            <a:picLocks noChangeAspect="1"/>
          </p:cNvPicPr>
          <p:nvPr>
            <p:custDataLst>
              <p:tags r:id="rId3"/>
            </p:custDataLst>
          </p:nvPr>
        </p:nvPicPr>
        <p:blipFill>
          <a:blip r:embed="rId5" cstate="print"/>
          <a:stretch>
            <a:fillRect/>
          </a:stretch>
        </p:blipFill>
        <p:spPr>
          <a:xfrm>
            <a:off x="990600" y="4419600"/>
            <a:ext cx="6800850" cy="20764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LCD Controller</a:t>
            </a:r>
            <a:endParaRPr lang="en-US" dirty="0"/>
          </a:p>
        </p:txBody>
      </p:sp>
      <p:sp>
        <p:nvSpPr>
          <p:cNvPr id="3" name="Content Placeholder 2"/>
          <p:cNvSpPr>
            <a:spLocks noGrp="1"/>
          </p:cNvSpPr>
          <p:nvPr>
            <p:ph idx="1"/>
            <p:custDataLst>
              <p:tags r:id="rId2"/>
            </p:custDataLst>
          </p:nvPr>
        </p:nvSpPr>
        <p:spPr/>
        <p:txBody>
          <a:bodyPr/>
          <a:lstStyle/>
          <a:p>
            <a:r>
              <a:rPr lang="en-US" dirty="0" smtClean="0"/>
              <a:t>The LCD controller is an IC, and a good example of a single purpose processor</a:t>
            </a:r>
          </a:p>
          <a:p>
            <a:r>
              <a:rPr lang="en-US" dirty="0" smtClean="0"/>
              <a:t>The controller on the Explorer 16 board is compatible with the original HD44780 chipset.</a:t>
            </a:r>
          </a:p>
          <a:p>
            <a:r>
              <a:rPr lang="en-US" dirty="0" smtClean="0"/>
              <a:t>The HD44780 is made by Hitachi and has been around since at least 1997.  Now there are many companies that make the modules, like NOVATEK on the Explorer 16 demo board.  </a:t>
            </a:r>
          </a:p>
          <a:p>
            <a:endParaRPr lang="en-US" dirty="0" smtClean="0"/>
          </a:p>
        </p:txBody>
      </p:sp>
    </p:spTree>
    <p:extLst>
      <p:ext uri="{BB962C8B-B14F-4D97-AF65-F5344CB8AC3E}">
        <p14:creationId xmlns:p14="http://schemas.microsoft.com/office/powerpoint/2010/main" val="3998076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81000" y="0"/>
            <a:ext cx="8229600" cy="1143000"/>
          </a:xfrm>
        </p:spPr>
        <p:txBody>
          <a:bodyPr/>
          <a:lstStyle/>
          <a:p>
            <a:r>
              <a:rPr lang="en-US" dirty="0" smtClean="0"/>
              <a:t>LCD Controller Block Diagram</a:t>
            </a:r>
            <a:endParaRPr lang="en-US" dirty="0"/>
          </a:p>
        </p:txBody>
      </p:sp>
      <p:pic>
        <p:nvPicPr>
          <p:cNvPr id="1026" name="Picture 2"/>
          <p:cNvPicPr>
            <a:picLocks noChangeAspect="1" noChangeArrowheads="1"/>
          </p:cNvPicPr>
          <p:nvPr>
            <p:custDataLst>
              <p:tags r:id="rId2"/>
            </p:custDataLst>
          </p:nvPr>
        </p:nvPicPr>
        <p:blipFill>
          <a:blip r:embed="rId4" cstate="print"/>
          <a:srcRect/>
          <a:stretch>
            <a:fillRect/>
          </a:stretch>
        </p:blipFill>
        <p:spPr bwMode="auto">
          <a:xfrm>
            <a:off x="838200" y="838200"/>
            <a:ext cx="7507056" cy="5867400"/>
          </a:xfrm>
          <a:prstGeom prst="rect">
            <a:avLst/>
          </a:prstGeom>
          <a:noFill/>
          <a:ln w="9525">
            <a:noFill/>
            <a:miter lim="800000"/>
            <a:headEnd/>
            <a:tailEnd/>
          </a:ln>
        </p:spPr>
      </p:pic>
    </p:spTree>
    <p:extLst>
      <p:ext uri="{BB962C8B-B14F-4D97-AF65-F5344CB8AC3E}">
        <p14:creationId xmlns:p14="http://schemas.microsoft.com/office/powerpoint/2010/main" val="3337607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152400"/>
            <a:ext cx="8229600" cy="1143000"/>
          </a:xfrm>
        </p:spPr>
        <p:txBody>
          <a:bodyPr/>
          <a:lstStyle/>
          <a:p>
            <a:r>
              <a:rPr lang="en-US" dirty="0" smtClean="0"/>
              <a:t>LCD Controller</a:t>
            </a:r>
            <a:endParaRPr lang="en-US" dirty="0"/>
          </a:p>
        </p:txBody>
      </p:sp>
      <p:sp>
        <p:nvSpPr>
          <p:cNvPr id="3" name="Content Placeholder 2"/>
          <p:cNvSpPr>
            <a:spLocks noGrp="1"/>
          </p:cNvSpPr>
          <p:nvPr>
            <p:ph idx="1"/>
            <p:custDataLst>
              <p:tags r:id="rId2"/>
            </p:custDataLst>
          </p:nvPr>
        </p:nvSpPr>
        <p:spPr>
          <a:xfrm>
            <a:off x="457200" y="1143000"/>
            <a:ext cx="8229600" cy="1600200"/>
          </a:xfrm>
        </p:spPr>
        <p:txBody>
          <a:bodyPr/>
          <a:lstStyle/>
          <a:p>
            <a:r>
              <a:rPr lang="en-US" dirty="0" smtClean="0"/>
              <a:t>The commands and displays are sent to the controller through a parallel interface.  The controller output goes to the LCD itself. </a:t>
            </a:r>
            <a:endParaRPr lang="en-US" dirty="0"/>
          </a:p>
        </p:txBody>
      </p:sp>
      <p:pic>
        <p:nvPicPr>
          <p:cNvPr id="2050" name="Picture 2"/>
          <p:cNvPicPr>
            <a:picLocks noChangeAspect="1" noChangeArrowheads="1"/>
          </p:cNvPicPr>
          <p:nvPr>
            <p:custDataLst>
              <p:tags r:id="rId3"/>
            </p:custDataLst>
          </p:nvPr>
        </p:nvPicPr>
        <p:blipFill>
          <a:blip r:embed="rId6" cstate="print"/>
          <a:srcRect/>
          <a:stretch>
            <a:fillRect/>
          </a:stretch>
        </p:blipFill>
        <p:spPr bwMode="auto">
          <a:xfrm>
            <a:off x="2514600" y="3124200"/>
            <a:ext cx="4201501" cy="3581400"/>
          </a:xfrm>
          <a:prstGeom prst="rect">
            <a:avLst/>
          </a:prstGeom>
          <a:noFill/>
          <a:ln w="9525">
            <a:noFill/>
            <a:miter lim="800000"/>
            <a:headEnd/>
            <a:tailEnd/>
          </a:ln>
        </p:spPr>
      </p:pic>
    </p:spTree>
    <p:extLst>
      <p:ext uri="{BB962C8B-B14F-4D97-AF65-F5344CB8AC3E}">
        <p14:creationId xmlns:p14="http://schemas.microsoft.com/office/powerpoint/2010/main" val="1404274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Controller Connection to LCD</a:t>
            </a:r>
            <a:endParaRPr lang="en-US" dirty="0"/>
          </a:p>
        </p:txBody>
      </p:sp>
      <p:pic>
        <p:nvPicPr>
          <p:cNvPr id="3074" name="Picture 2"/>
          <p:cNvPicPr>
            <a:picLocks noChangeAspect="1" noChangeArrowheads="1"/>
          </p:cNvPicPr>
          <p:nvPr>
            <p:custDataLst>
              <p:tags r:id="rId2"/>
            </p:custDataLst>
          </p:nvPr>
        </p:nvPicPr>
        <p:blipFill>
          <a:blip r:embed="rId4" cstate="print"/>
          <a:srcRect/>
          <a:stretch>
            <a:fillRect/>
          </a:stretch>
        </p:blipFill>
        <p:spPr bwMode="auto">
          <a:xfrm>
            <a:off x="838200" y="1447800"/>
            <a:ext cx="7409408" cy="5257800"/>
          </a:xfrm>
          <a:prstGeom prst="rect">
            <a:avLst/>
          </a:prstGeom>
          <a:noFill/>
          <a:ln w="9525">
            <a:noFill/>
            <a:miter lim="800000"/>
            <a:headEnd/>
            <a:tailEnd/>
          </a:ln>
        </p:spPr>
      </p:pic>
    </p:spTree>
    <p:extLst>
      <p:ext uri="{BB962C8B-B14F-4D97-AF65-F5344CB8AC3E}">
        <p14:creationId xmlns:p14="http://schemas.microsoft.com/office/powerpoint/2010/main" val="700290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LCD Display Data Ram (DDR)</a:t>
            </a:r>
            <a:endParaRPr lang="en-US" dirty="0"/>
          </a:p>
        </p:txBody>
      </p:sp>
      <p:sp>
        <p:nvSpPr>
          <p:cNvPr id="3" name="Content Placeholder 2"/>
          <p:cNvSpPr>
            <a:spLocks noGrp="1"/>
          </p:cNvSpPr>
          <p:nvPr>
            <p:ph idx="1"/>
            <p:custDataLst>
              <p:tags r:id="rId2"/>
            </p:custDataLst>
          </p:nvPr>
        </p:nvSpPr>
        <p:spPr>
          <a:xfrm>
            <a:off x="457200" y="1600200"/>
            <a:ext cx="8229600" cy="1904999"/>
          </a:xfrm>
        </p:spPr>
        <p:txBody>
          <a:bodyPr>
            <a:normAutofit/>
          </a:bodyPr>
          <a:lstStyle/>
          <a:p>
            <a:r>
              <a:rPr lang="en-US" dirty="0" smtClean="0"/>
              <a:t>One to one correspondence to an address location in DDR to what is written on the LCD as shown </a:t>
            </a:r>
            <a:endParaRPr lang="en-US" dirty="0"/>
          </a:p>
        </p:txBody>
      </p:sp>
      <p:pic>
        <p:nvPicPr>
          <p:cNvPr id="4" name="Picture 2"/>
          <p:cNvPicPr>
            <a:picLocks noChangeAspect="1" noChangeArrowheads="1"/>
          </p:cNvPicPr>
          <p:nvPr>
            <p:custDataLst>
              <p:tags r:id="rId3"/>
            </p:custDataLst>
          </p:nvPr>
        </p:nvPicPr>
        <p:blipFill>
          <a:blip r:embed="rId12" cstate="print"/>
          <a:srcRect/>
          <a:stretch>
            <a:fillRect/>
          </a:stretch>
        </p:blipFill>
        <p:spPr bwMode="auto">
          <a:xfrm>
            <a:off x="228600" y="3886200"/>
            <a:ext cx="8915400" cy="1926810"/>
          </a:xfrm>
          <a:prstGeom prst="rect">
            <a:avLst/>
          </a:prstGeom>
          <a:noFill/>
          <a:ln w="9525">
            <a:noFill/>
            <a:miter lim="800000"/>
            <a:headEnd/>
            <a:tailEnd/>
          </a:ln>
        </p:spPr>
      </p:pic>
      <p:sp>
        <p:nvSpPr>
          <p:cNvPr id="5" name="TextBox 4"/>
          <p:cNvSpPr txBox="1"/>
          <p:nvPr>
            <p:custDataLst>
              <p:tags r:id="rId4"/>
            </p:custDataLst>
          </p:nvPr>
        </p:nvSpPr>
        <p:spPr>
          <a:xfrm>
            <a:off x="228600" y="3505200"/>
            <a:ext cx="533400" cy="461665"/>
          </a:xfrm>
          <a:prstGeom prst="rect">
            <a:avLst/>
          </a:prstGeom>
          <a:noFill/>
        </p:spPr>
        <p:txBody>
          <a:bodyPr wrap="square" rtlCol="0">
            <a:spAutoFit/>
          </a:bodyPr>
          <a:lstStyle/>
          <a:p>
            <a:r>
              <a:rPr lang="en-US" sz="2400" dirty="0" smtClean="0"/>
              <a:t>00</a:t>
            </a:r>
            <a:endParaRPr lang="en-US" sz="2400" dirty="0"/>
          </a:p>
        </p:txBody>
      </p:sp>
      <p:sp>
        <p:nvSpPr>
          <p:cNvPr id="6" name="TextBox 5"/>
          <p:cNvSpPr txBox="1"/>
          <p:nvPr>
            <p:custDataLst>
              <p:tags r:id="rId5"/>
            </p:custDataLst>
          </p:nvPr>
        </p:nvSpPr>
        <p:spPr>
          <a:xfrm>
            <a:off x="838200" y="3505200"/>
            <a:ext cx="533400" cy="461665"/>
          </a:xfrm>
          <a:prstGeom prst="rect">
            <a:avLst/>
          </a:prstGeom>
          <a:noFill/>
        </p:spPr>
        <p:txBody>
          <a:bodyPr wrap="square" rtlCol="0">
            <a:spAutoFit/>
          </a:bodyPr>
          <a:lstStyle/>
          <a:p>
            <a:r>
              <a:rPr lang="en-US" sz="2400" dirty="0" smtClean="0"/>
              <a:t>01</a:t>
            </a:r>
            <a:endParaRPr lang="en-US" sz="2400" dirty="0"/>
          </a:p>
        </p:txBody>
      </p:sp>
      <p:sp>
        <p:nvSpPr>
          <p:cNvPr id="7" name="TextBox 6"/>
          <p:cNvSpPr txBox="1"/>
          <p:nvPr>
            <p:custDataLst>
              <p:tags r:id="rId6"/>
            </p:custDataLst>
          </p:nvPr>
        </p:nvSpPr>
        <p:spPr>
          <a:xfrm>
            <a:off x="8610600" y="3505200"/>
            <a:ext cx="533400" cy="461665"/>
          </a:xfrm>
          <a:prstGeom prst="rect">
            <a:avLst/>
          </a:prstGeom>
          <a:noFill/>
        </p:spPr>
        <p:txBody>
          <a:bodyPr wrap="square" rtlCol="0">
            <a:spAutoFit/>
          </a:bodyPr>
          <a:lstStyle/>
          <a:p>
            <a:r>
              <a:rPr lang="en-US" sz="2400" dirty="0" smtClean="0"/>
              <a:t>0F</a:t>
            </a:r>
            <a:endParaRPr lang="en-US" sz="2400" dirty="0"/>
          </a:p>
        </p:txBody>
      </p:sp>
      <p:sp>
        <p:nvSpPr>
          <p:cNvPr id="8" name="TextBox 7"/>
          <p:cNvSpPr txBox="1"/>
          <p:nvPr>
            <p:custDataLst>
              <p:tags r:id="rId7"/>
            </p:custDataLst>
          </p:nvPr>
        </p:nvSpPr>
        <p:spPr>
          <a:xfrm>
            <a:off x="228600" y="5715000"/>
            <a:ext cx="533400" cy="461665"/>
          </a:xfrm>
          <a:prstGeom prst="rect">
            <a:avLst/>
          </a:prstGeom>
          <a:noFill/>
        </p:spPr>
        <p:txBody>
          <a:bodyPr wrap="square" rtlCol="0">
            <a:spAutoFit/>
          </a:bodyPr>
          <a:lstStyle/>
          <a:p>
            <a:r>
              <a:rPr lang="en-US" sz="2400" dirty="0" smtClean="0"/>
              <a:t>40</a:t>
            </a:r>
            <a:endParaRPr lang="en-US" sz="2400" dirty="0"/>
          </a:p>
        </p:txBody>
      </p:sp>
      <p:sp>
        <p:nvSpPr>
          <p:cNvPr id="9" name="TextBox 8"/>
          <p:cNvSpPr txBox="1"/>
          <p:nvPr>
            <p:custDataLst>
              <p:tags r:id="rId8"/>
            </p:custDataLst>
          </p:nvPr>
        </p:nvSpPr>
        <p:spPr>
          <a:xfrm>
            <a:off x="762000" y="5715000"/>
            <a:ext cx="533400" cy="461665"/>
          </a:xfrm>
          <a:prstGeom prst="rect">
            <a:avLst/>
          </a:prstGeom>
          <a:noFill/>
        </p:spPr>
        <p:txBody>
          <a:bodyPr wrap="square" rtlCol="0">
            <a:spAutoFit/>
          </a:bodyPr>
          <a:lstStyle/>
          <a:p>
            <a:r>
              <a:rPr lang="en-US" sz="2400" dirty="0" smtClean="0"/>
              <a:t>41</a:t>
            </a:r>
            <a:endParaRPr lang="en-US" sz="2400" dirty="0"/>
          </a:p>
        </p:txBody>
      </p:sp>
      <p:sp>
        <p:nvSpPr>
          <p:cNvPr id="10" name="TextBox 9"/>
          <p:cNvSpPr txBox="1"/>
          <p:nvPr>
            <p:custDataLst>
              <p:tags r:id="rId9"/>
            </p:custDataLst>
          </p:nvPr>
        </p:nvSpPr>
        <p:spPr>
          <a:xfrm>
            <a:off x="8610600" y="5715000"/>
            <a:ext cx="533400" cy="461665"/>
          </a:xfrm>
          <a:prstGeom prst="rect">
            <a:avLst/>
          </a:prstGeom>
          <a:noFill/>
        </p:spPr>
        <p:txBody>
          <a:bodyPr wrap="square" rtlCol="0">
            <a:spAutoFit/>
          </a:bodyPr>
          <a:lstStyle/>
          <a:p>
            <a:r>
              <a:rPr lang="en-US" sz="2400" dirty="0" smtClean="0"/>
              <a:t>4F</a:t>
            </a:r>
            <a:endParaRPr lang="en-US" sz="2400" dirty="0"/>
          </a:p>
        </p:txBody>
      </p:sp>
    </p:spTree>
    <p:extLst>
      <p:ext uri="{BB962C8B-B14F-4D97-AF65-F5344CB8AC3E}">
        <p14:creationId xmlns:p14="http://schemas.microsoft.com/office/powerpoint/2010/main" val="25412765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81000" y="0"/>
            <a:ext cx="8229600" cy="1143000"/>
          </a:xfrm>
        </p:spPr>
        <p:txBody>
          <a:bodyPr/>
          <a:lstStyle/>
          <a:p>
            <a:r>
              <a:rPr lang="en-US" dirty="0" smtClean="0"/>
              <a:t>LCD Controller Block Diagram</a:t>
            </a:r>
            <a:endParaRPr lang="en-US" dirty="0"/>
          </a:p>
        </p:txBody>
      </p:sp>
      <p:pic>
        <p:nvPicPr>
          <p:cNvPr id="1026" name="Picture 2"/>
          <p:cNvPicPr>
            <a:picLocks noChangeAspect="1" noChangeArrowheads="1"/>
          </p:cNvPicPr>
          <p:nvPr>
            <p:custDataLst>
              <p:tags r:id="rId2"/>
            </p:custDataLst>
          </p:nvPr>
        </p:nvPicPr>
        <p:blipFill>
          <a:blip r:embed="rId6" cstate="print"/>
          <a:srcRect/>
          <a:stretch>
            <a:fillRect/>
          </a:stretch>
        </p:blipFill>
        <p:spPr bwMode="auto">
          <a:xfrm>
            <a:off x="838200" y="838200"/>
            <a:ext cx="7507056" cy="5867400"/>
          </a:xfrm>
          <a:prstGeom prst="rect">
            <a:avLst/>
          </a:prstGeom>
          <a:noFill/>
          <a:ln w="9525">
            <a:noFill/>
            <a:miter lim="800000"/>
            <a:headEnd/>
            <a:tailEnd/>
          </a:ln>
        </p:spPr>
      </p:pic>
      <p:cxnSp>
        <p:nvCxnSpPr>
          <p:cNvPr id="6" name="Straight Arrow Connector 5"/>
          <p:cNvCxnSpPr/>
          <p:nvPr>
            <p:custDataLst>
              <p:tags r:id="rId3"/>
            </p:custDataLst>
          </p:nvPr>
        </p:nvCxnSpPr>
        <p:spPr>
          <a:xfrm>
            <a:off x="4572000" y="1981200"/>
            <a:ext cx="381000" cy="9906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6433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5334000" y="274638"/>
            <a:ext cx="3352800" cy="4525962"/>
          </a:xfrm>
        </p:spPr>
        <p:txBody>
          <a:bodyPr/>
          <a:lstStyle/>
          <a:p>
            <a:r>
              <a:rPr lang="en-US" dirty="0" smtClean="0"/>
              <a:t>Character Generator ROM</a:t>
            </a:r>
            <a:endParaRPr lang="en-US" dirty="0"/>
          </a:p>
        </p:txBody>
      </p:sp>
      <p:pic>
        <p:nvPicPr>
          <p:cNvPr id="2050" name="Picture 2"/>
          <p:cNvPicPr>
            <a:picLocks noChangeAspect="1" noChangeArrowheads="1"/>
          </p:cNvPicPr>
          <p:nvPr>
            <p:custDataLst>
              <p:tags r:id="rId2"/>
            </p:custDataLst>
          </p:nvPr>
        </p:nvPicPr>
        <p:blipFill>
          <a:blip r:embed="rId5" cstate="print"/>
          <a:srcRect/>
          <a:stretch>
            <a:fillRect/>
          </a:stretch>
        </p:blipFill>
        <p:spPr bwMode="auto">
          <a:xfrm>
            <a:off x="685801" y="0"/>
            <a:ext cx="5181600" cy="6378474"/>
          </a:xfrm>
          <a:prstGeom prst="rect">
            <a:avLst/>
          </a:prstGeom>
          <a:noFill/>
          <a:ln w="9525">
            <a:noFill/>
            <a:miter lim="800000"/>
            <a:headEnd/>
            <a:tailEnd/>
          </a:ln>
        </p:spPr>
      </p:pic>
    </p:spTree>
    <p:extLst>
      <p:ext uri="{BB962C8B-B14F-4D97-AF65-F5344CB8AC3E}">
        <p14:creationId xmlns:p14="http://schemas.microsoft.com/office/powerpoint/2010/main" val="3435017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81000" y="0"/>
            <a:ext cx="8229600" cy="1143000"/>
          </a:xfrm>
        </p:spPr>
        <p:txBody>
          <a:bodyPr/>
          <a:lstStyle/>
          <a:p>
            <a:r>
              <a:rPr lang="en-US" dirty="0" smtClean="0"/>
              <a:t>LCD Controller Block Diagram</a:t>
            </a:r>
            <a:endParaRPr lang="en-US" dirty="0"/>
          </a:p>
        </p:txBody>
      </p:sp>
      <p:pic>
        <p:nvPicPr>
          <p:cNvPr id="1026" name="Picture 2"/>
          <p:cNvPicPr>
            <a:picLocks noChangeAspect="1" noChangeArrowheads="1"/>
          </p:cNvPicPr>
          <p:nvPr>
            <p:custDataLst>
              <p:tags r:id="rId2"/>
            </p:custDataLst>
          </p:nvPr>
        </p:nvPicPr>
        <p:blipFill>
          <a:blip r:embed="rId6" cstate="print"/>
          <a:srcRect/>
          <a:stretch>
            <a:fillRect/>
          </a:stretch>
        </p:blipFill>
        <p:spPr bwMode="auto">
          <a:xfrm>
            <a:off x="838200" y="838200"/>
            <a:ext cx="7507056" cy="5867400"/>
          </a:xfrm>
          <a:prstGeom prst="rect">
            <a:avLst/>
          </a:prstGeom>
          <a:noFill/>
          <a:ln w="9525">
            <a:noFill/>
            <a:miter lim="800000"/>
            <a:headEnd/>
            <a:tailEnd/>
          </a:ln>
        </p:spPr>
      </p:pic>
      <p:cxnSp>
        <p:nvCxnSpPr>
          <p:cNvPr id="7" name="Straight Arrow Connector 6"/>
          <p:cNvCxnSpPr/>
          <p:nvPr>
            <p:custDataLst>
              <p:tags r:id="rId3"/>
            </p:custDataLst>
          </p:nvPr>
        </p:nvCxnSpPr>
        <p:spPr>
          <a:xfrm flipV="1">
            <a:off x="3581400" y="5715000"/>
            <a:ext cx="990600" cy="5334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5647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LCD Character Generator RAM (CGR)</a:t>
            </a:r>
            <a:endParaRPr lang="en-US" dirty="0"/>
          </a:p>
        </p:txBody>
      </p:sp>
      <p:sp>
        <p:nvSpPr>
          <p:cNvPr id="3" name="Content Placeholder 2"/>
          <p:cNvSpPr>
            <a:spLocks noGrp="1"/>
          </p:cNvSpPr>
          <p:nvPr>
            <p:ph idx="1"/>
            <p:custDataLst>
              <p:tags r:id="rId2"/>
            </p:custDataLst>
          </p:nvPr>
        </p:nvSpPr>
        <p:spPr>
          <a:xfrm>
            <a:off x="457200" y="1600200"/>
            <a:ext cx="8229600" cy="5029199"/>
          </a:xfrm>
        </p:spPr>
        <p:txBody>
          <a:bodyPr>
            <a:normAutofit fontScale="92500" lnSpcReduction="10000"/>
          </a:bodyPr>
          <a:lstStyle/>
          <a:p>
            <a:r>
              <a:rPr lang="en-US" dirty="0" smtClean="0"/>
              <a:t>CGR allows you to define your own bit pattern for a character cell.  Your can store up to 8 characters of custom graphics.</a:t>
            </a:r>
          </a:p>
          <a:p>
            <a:r>
              <a:rPr lang="en-US" dirty="0" smtClean="0"/>
              <a:t>There are 64 addresses (0x40-0x7F) each address describes one row of the character.  Address 0x40 is the top row of the first character and 0x47 will be the bottom most row of the first character.  Address 0x48 will start the top row of character 2 and so on. </a:t>
            </a:r>
          </a:p>
          <a:p>
            <a:r>
              <a:rPr lang="en-US" dirty="0" smtClean="0"/>
              <a:t>Writing the code 0-8 in DDR will display one of the 8 CGR defined characters. </a:t>
            </a:r>
            <a:endParaRPr lang="en-US" dirty="0"/>
          </a:p>
        </p:txBody>
      </p:sp>
    </p:spTree>
    <p:extLst>
      <p:ext uri="{BB962C8B-B14F-4D97-AF65-F5344CB8AC3E}">
        <p14:creationId xmlns:p14="http://schemas.microsoft.com/office/powerpoint/2010/main" val="2343025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381000" y="0"/>
            <a:ext cx="8229600" cy="1143000"/>
          </a:xfrm>
        </p:spPr>
        <p:txBody>
          <a:bodyPr/>
          <a:lstStyle/>
          <a:p>
            <a:r>
              <a:rPr lang="en-US" dirty="0" smtClean="0"/>
              <a:t>LCD Controller Block Diagram</a:t>
            </a:r>
            <a:endParaRPr lang="en-US" dirty="0"/>
          </a:p>
        </p:txBody>
      </p:sp>
      <p:pic>
        <p:nvPicPr>
          <p:cNvPr id="1026" name="Picture 2"/>
          <p:cNvPicPr>
            <a:picLocks noChangeAspect="1" noChangeArrowheads="1"/>
          </p:cNvPicPr>
          <p:nvPr>
            <p:custDataLst>
              <p:tags r:id="rId2"/>
            </p:custDataLst>
          </p:nvPr>
        </p:nvPicPr>
        <p:blipFill>
          <a:blip r:embed="rId5" cstate="print"/>
          <a:srcRect/>
          <a:stretch>
            <a:fillRect/>
          </a:stretch>
        </p:blipFill>
        <p:spPr bwMode="auto">
          <a:xfrm>
            <a:off x="838200" y="838200"/>
            <a:ext cx="7507056" cy="5867400"/>
          </a:xfrm>
          <a:prstGeom prst="rect">
            <a:avLst/>
          </a:prstGeom>
          <a:noFill/>
          <a:ln w="9525">
            <a:noFill/>
            <a:miter lim="800000"/>
            <a:headEnd/>
            <a:tailEnd/>
          </a:ln>
        </p:spPr>
      </p:pic>
      <p:cxnSp>
        <p:nvCxnSpPr>
          <p:cNvPr id="7" name="Straight Arrow Connector 6"/>
          <p:cNvCxnSpPr/>
          <p:nvPr>
            <p:custDataLst>
              <p:tags r:id="rId3"/>
            </p:custDataLst>
          </p:nvPr>
        </p:nvCxnSpPr>
        <p:spPr>
          <a:xfrm flipV="1">
            <a:off x="2362200" y="5791200"/>
            <a:ext cx="990600" cy="53340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623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 Thursday</a:t>
            </a:r>
            <a:endParaRPr lang="en-US" dirty="0"/>
          </a:p>
        </p:txBody>
      </p:sp>
      <p:sp>
        <p:nvSpPr>
          <p:cNvPr id="3" name="Content Placeholder 2"/>
          <p:cNvSpPr>
            <a:spLocks noGrp="1"/>
          </p:cNvSpPr>
          <p:nvPr>
            <p:ph idx="1"/>
          </p:nvPr>
        </p:nvSpPr>
        <p:spPr/>
        <p:txBody>
          <a:bodyPr/>
          <a:lstStyle/>
          <a:p>
            <a:r>
              <a:rPr lang="en-US" dirty="0" smtClean="0"/>
              <a:t>You will be allowed to bring one C reference,  and the dsPIC33 data sheet</a:t>
            </a:r>
          </a:p>
          <a:p>
            <a:r>
              <a:rPr lang="en-US" dirty="0" smtClean="0"/>
              <a:t>Format – T/F, explain, read code, write code.</a:t>
            </a:r>
          </a:p>
          <a:p>
            <a:r>
              <a:rPr lang="en-US" dirty="0" smtClean="0"/>
              <a:t>Lectures – 1 through 11.</a:t>
            </a:r>
          </a:p>
          <a:p>
            <a:r>
              <a:rPr lang="en-US" dirty="0" smtClean="0"/>
              <a:t>Concepts learned in lab are fair game. </a:t>
            </a:r>
          </a:p>
          <a:p>
            <a:r>
              <a:rPr lang="en-US" dirty="0" smtClean="0"/>
              <a:t>Homework 1-3 </a:t>
            </a:r>
            <a:endParaRPr lang="en-US" dirty="0"/>
          </a:p>
        </p:txBody>
      </p:sp>
    </p:spTree>
    <p:extLst>
      <p:ext uri="{BB962C8B-B14F-4D97-AF65-F5344CB8AC3E}">
        <p14:creationId xmlns:p14="http://schemas.microsoft.com/office/powerpoint/2010/main" val="209000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dsPIC33 Connection to LCD Controller</a:t>
            </a:r>
            <a:endParaRPr lang="en-US" dirty="0"/>
          </a:p>
        </p:txBody>
      </p:sp>
      <p:pic>
        <p:nvPicPr>
          <p:cNvPr id="4098" name="Picture 2"/>
          <p:cNvPicPr>
            <a:picLocks noChangeAspect="1" noChangeArrowheads="1"/>
          </p:cNvPicPr>
          <p:nvPr>
            <p:custDataLst>
              <p:tags r:id="rId2"/>
            </p:custDataLst>
          </p:nvPr>
        </p:nvPicPr>
        <p:blipFill>
          <a:blip r:embed="rId7" cstate="print"/>
          <a:srcRect/>
          <a:stretch>
            <a:fillRect/>
          </a:stretch>
        </p:blipFill>
        <p:spPr bwMode="auto">
          <a:xfrm>
            <a:off x="566738" y="1371600"/>
            <a:ext cx="8010525" cy="4114800"/>
          </a:xfrm>
          <a:prstGeom prst="rect">
            <a:avLst/>
          </a:prstGeom>
          <a:noFill/>
          <a:ln w="9525">
            <a:noFill/>
            <a:miter lim="800000"/>
            <a:headEnd/>
            <a:tailEnd/>
          </a:ln>
        </p:spPr>
      </p:pic>
      <p:pic>
        <p:nvPicPr>
          <p:cNvPr id="4099" name="Picture 3"/>
          <p:cNvPicPr>
            <a:picLocks noChangeAspect="1" noChangeArrowheads="1"/>
          </p:cNvPicPr>
          <p:nvPr>
            <p:custDataLst>
              <p:tags r:id="rId3"/>
            </p:custDataLst>
          </p:nvPr>
        </p:nvPicPr>
        <p:blipFill>
          <a:blip r:embed="rId8" cstate="print"/>
          <a:srcRect/>
          <a:stretch>
            <a:fillRect/>
          </a:stretch>
        </p:blipFill>
        <p:spPr bwMode="auto">
          <a:xfrm>
            <a:off x="248392" y="5105400"/>
            <a:ext cx="8731333" cy="1295400"/>
          </a:xfrm>
          <a:prstGeom prst="rect">
            <a:avLst/>
          </a:prstGeom>
          <a:noFill/>
          <a:ln w="9525">
            <a:noFill/>
            <a:miter lim="800000"/>
            <a:headEnd/>
            <a:tailEnd/>
          </a:ln>
        </p:spPr>
      </p:pic>
      <p:sp>
        <p:nvSpPr>
          <p:cNvPr id="5" name="Left Arrow 4">
            <a:hlinkClick r:id="rId9" action="ppaction://hlinksldjump"/>
          </p:cNvPr>
          <p:cNvSpPr/>
          <p:nvPr>
            <p:custDataLst>
              <p:tags r:id="rId4"/>
            </p:custDataLst>
          </p:nvPr>
        </p:nvSpPr>
        <p:spPr>
          <a:xfrm>
            <a:off x="1828800" y="5105400"/>
            <a:ext cx="685800" cy="304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4115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Write Cycle (Command or Data)</a:t>
            </a:r>
            <a:endParaRPr lang="en-US" dirty="0"/>
          </a:p>
        </p:txBody>
      </p:sp>
      <p:pic>
        <p:nvPicPr>
          <p:cNvPr id="5123" name="Picture 3"/>
          <p:cNvPicPr>
            <a:picLocks noChangeAspect="1" noChangeArrowheads="1"/>
          </p:cNvPicPr>
          <p:nvPr>
            <p:custDataLst>
              <p:tags r:id="rId2"/>
            </p:custDataLst>
          </p:nvPr>
        </p:nvPicPr>
        <p:blipFill>
          <a:blip r:embed="rId5" cstate="print"/>
          <a:srcRect/>
          <a:stretch>
            <a:fillRect/>
          </a:stretch>
        </p:blipFill>
        <p:spPr bwMode="auto">
          <a:xfrm>
            <a:off x="0" y="1371600"/>
            <a:ext cx="8896350" cy="5086350"/>
          </a:xfrm>
          <a:prstGeom prst="rect">
            <a:avLst/>
          </a:prstGeom>
          <a:noFill/>
          <a:ln w="9525">
            <a:noFill/>
            <a:miter lim="800000"/>
            <a:headEnd/>
            <a:tailEnd/>
          </a:ln>
        </p:spPr>
      </p:pic>
    </p:spTree>
    <p:extLst>
      <p:ext uri="{BB962C8B-B14F-4D97-AF65-F5344CB8AC3E}">
        <p14:creationId xmlns:p14="http://schemas.microsoft.com/office/powerpoint/2010/main" val="32703039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Read Cycle</a:t>
            </a:r>
            <a:endParaRPr lang="en-US" dirty="0"/>
          </a:p>
        </p:txBody>
      </p:sp>
      <p:pic>
        <p:nvPicPr>
          <p:cNvPr id="6146" name="Picture 2"/>
          <p:cNvPicPr>
            <a:picLocks noChangeAspect="1" noChangeArrowheads="1"/>
          </p:cNvPicPr>
          <p:nvPr>
            <p:custDataLst>
              <p:tags r:id="rId2"/>
            </p:custDataLst>
          </p:nvPr>
        </p:nvPicPr>
        <p:blipFill>
          <a:blip r:embed="rId5" cstate="print"/>
          <a:srcRect/>
          <a:stretch>
            <a:fillRect/>
          </a:stretch>
        </p:blipFill>
        <p:spPr bwMode="auto">
          <a:xfrm>
            <a:off x="123825" y="1143000"/>
            <a:ext cx="8896350" cy="4572000"/>
          </a:xfrm>
          <a:prstGeom prst="rect">
            <a:avLst/>
          </a:prstGeom>
          <a:noFill/>
          <a:ln w="9525">
            <a:noFill/>
            <a:miter lim="800000"/>
            <a:headEnd/>
            <a:tailEnd/>
          </a:ln>
        </p:spPr>
      </p:pic>
    </p:spTree>
    <p:extLst>
      <p:ext uri="{BB962C8B-B14F-4D97-AF65-F5344CB8AC3E}">
        <p14:creationId xmlns:p14="http://schemas.microsoft.com/office/powerpoint/2010/main" val="2456090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914400"/>
          </a:xfrm>
        </p:spPr>
        <p:txBody>
          <a:bodyPr/>
          <a:lstStyle/>
          <a:p>
            <a:r>
              <a:rPr lang="en-US" dirty="0" smtClean="0"/>
              <a:t>LCD Commands (</a:t>
            </a:r>
            <a:r>
              <a:rPr lang="en-US" dirty="0" err="1" smtClean="0"/>
              <a:t>dsPIC</a:t>
            </a:r>
            <a:r>
              <a:rPr lang="en-US" dirty="0" smtClean="0"/>
              <a:t> -&gt; LCD)</a:t>
            </a:r>
            <a:endParaRPr lang="en-US" dirty="0"/>
          </a:p>
        </p:txBody>
      </p:sp>
      <p:pic>
        <p:nvPicPr>
          <p:cNvPr id="7170" name="Picture 2"/>
          <p:cNvPicPr>
            <a:picLocks noChangeAspect="1" noChangeArrowheads="1"/>
          </p:cNvPicPr>
          <p:nvPr>
            <p:custDataLst>
              <p:tags r:id="rId2"/>
            </p:custDataLst>
          </p:nvPr>
        </p:nvPicPr>
        <p:blipFill>
          <a:blip r:embed="rId5" cstate="print"/>
          <a:srcRect/>
          <a:stretch>
            <a:fillRect/>
          </a:stretch>
        </p:blipFill>
        <p:spPr bwMode="auto">
          <a:xfrm>
            <a:off x="92569" y="838201"/>
            <a:ext cx="8017969" cy="6019800"/>
          </a:xfrm>
          <a:prstGeom prst="rect">
            <a:avLst/>
          </a:prstGeom>
          <a:noFill/>
          <a:ln w="9525">
            <a:noFill/>
            <a:miter lim="800000"/>
            <a:headEnd/>
            <a:tailEnd/>
          </a:ln>
        </p:spPr>
      </p:pic>
    </p:spTree>
    <p:extLst>
      <p:ext uri="{BB962C8B-B14F-4D97-AF65-F5344CB8AC3E}">
        <p14:creationId xmlns:p14="http://schemas.microsoft.com/office/powerpoint/2010/main" val="35800169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en-US" dirty="0" smtClean="0"/>
              <a:t>LCD Data Writes (DDR or CGR)</a:t>
            </a:r>
            <a:endParaRPr lang="en-US" dirty="0"/>
          </a:p>
        </p:txBody>
      </p:sp>
      <p:grpSp>
        <p:nvGrpSpPr>
          <p:cNvPr id="6" name="Group 5"/>
          <p:cNvGrpSpPr/>
          <p:nvPr>
            <p:custDataLst>
              <p:tags r:id="rId2"/>
            </p:custDataLst>
          </p:nvPr>
        </p:nvGrpSpPr>
        <p:grpSpPr>
          <a:xfrm>
            <a:off x="1" y="2133601"/>
            <a:ext cx="9144000" cy="1828800"/>
            <a:chOff x="0" y="2133600"/>
            <a:chExt cx="9629775" cy="1895475"/>
          </a:xfrm>
        </p:grpSpPr>
        <p:pic>
          <p:nvPicPr>
            <p:cNvPr id="8194" name="Picture 2"/>
            <p:cNvPicPr>
              <a:picLocks noChangeAspect="1" noChangeArrowheads="1"/>
            </p:cNvPicPr>
            <p:nvPr/>
          </p:nvPicPr>
          <p:blipFill>
            <a:blip r:embed="rId4" cstate="print"/>
            <a:srcRect/>
            <a:stretch>
              <a:fillRect/>
            </a:stretch>
          </p:blipFill>
          <p:spPr bwMode="auto">
            <a:xfrm>
              <a:off x="0" y="2828925"/>
              <a:ext cx="9629775" cy="1200150"/>
            </a:xfrm>
            <a:prstGeom prst="rect">
              <a:avLst/>
            </a:prstGeom>
            <a:noFill/>
            <a:ln w="9525">
              <a:noFill/>
              <a:miter lim="800000"/>
              <a:headEnd/>
              <a:tailEnd/>
            </a:ln>
          </p:spPr>
        </p:pic>
        <p:pic>
          <p:nvPicPr>
            <p:cNvPr id="8195" name="Picture 3"/>
            <p:cNvPicPr>
              <a:picLocks noChangeAspect="1" noChangeArrowheads="1"/>
            </p:cNvPicPr>
            <p:nvPr/>
          </p:nvPicPr>
          <p:blipFill>
            <a:blip r:embed="rId5" cstate="print"/>
            <a:srcRect/>
            <a:stretch>
              <a:fillRect/>
            </a:stretch>
          </p:blipFill>
          <p:spPr bwMode="auto">
            <a:xfrm>
              <a:off x="10758" y="2133600"/>
              <a:ext cx="9534526" cy="895350"/>
            </a:xfrm>
            <a:prstGeom prst="rect">
              <a:avLst/>
            </a:prstGeom>
            <a:noFill/>
            <a:ln w="9525">
              <a:noFill/>
              <a:miter lim="800000"/>
              <a:headEnd/>
              <a:tailEnd/>
            </a:ln>
          </p:spPr>
        </p:pic>
      </p:grpSp>
    </p:spTree>
    <p:extLst>
      <p:ext uri="{BB962C8B-B14F-4D97-AF65-F5344CB8AC3E}">
        <p14:creationId xmlns:p14="http://schemas.microsoft.com/office/powerpoint/2010/main" val="27901855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152400"/>
            <a:ext cx="8229600" cy="1143000"/>
          </a:xfrm>
        </p:spPr>
        <p:txBody>
          <a:bodyPr/>
          <a:lstStyle/>
          <a:p>
            <a:r>
              <a:rPr lang="en-US" dirty="0" smtClean="0"/>
              <a:t>C Routine to Write a Command</a:t>
            </a:r>
            <a:endParaRPr lang="en-US" dirty="0"/>
          </a:p>
        </p:txBody>
      </p:sp>
      <p:sp>
        <p:nvSpPr>
          <p:cNvPr id="4" name="Rectangle 3"/>
          <p:cNvSpPr/>
          <p:nvPr>
            <p:custDataLst>
              <p:tags r:id="rId2"/>
            </p:custDataLst>
          </p:nvPr>
        </p:nvSpPr>
        <p:spPr>
          <a:xfrm>
            <a:off x="685800" y="1066800"/>
            <a:ext cx="7543800" cy="5632311"/>
          </a:xfrm>
          <a:prstGeom prst="rect">
            <a:avLst/>
          </a:prstGeom>
        </p:spPr>
        <p:txBody>
          <a:bodyPr wrap="square">
            <a:spAutoFit/>
          </a:bodyPr>
          <a:lstStyle/>
          <a:p>
            <a:r>
              <a:rPr lang="en-US" sz="2000" dirty="0" smtClean="0"/>
              <a:t>#define  RW  LATDbits.LATD5       // LCD R/W signal</a:t>
            </a:r>
          </a:p>
          <a:p>
            <a:r>
              <a:rPr lang="en-US" sz="2000" dirty="0" smtClean="0"/>
              <a:t>#define  RS  LATBbits.LATB15      // LCD RS signal</a:t>
            </a:r>
          </a:p>
          <a:p>
            <a:r>
              <a:rPr lang="en-US" sz="2000" dirty="0" smtClean="0"/>
              <a:t>#define  E   LATDbits.LATD4       // LCD E signal </a:t>
            </a:r>
          </a:p>
          <a:p>
            <a:r>
              <a:rPr lang="en-US" sz="2000" dirty="0" smtClean="0"/>
              <a:t>#define  DATA      LATE           // Port for LCD data</a:t>
            </a:r>
          </a:p>
          <a:p>
            <a:r>
              <a:rPr lang="en-US" sz="2000" dirty="0" smtClean="0"/>
              <a:t>void </a:t>
            </a:r>
            <a:r>
              <a:rPr lang="en-US" sz="2000" dirty="0" err="1" smtClean="0"/>
              <a:t>lcd_cmd</a:t>
            </a:r>
            <a:r>
              <a:rPr lang="en-US" sz="2000" dirty="0" smtClean="0"/>
              <a:t>( char </a:t>
            </a:r>
            <a:r>
              <a:rPr lang="en-US" sz="2000" dirty="0" err="1" smtClean="0"/>
              <a:t>cmd</a:t>
            </a:r>
            <a:r>
              <a:rPr lang="en-US" sz="2000" dirty="0" smtClean="0"/>
              <a:t> )          // </a:t>
            </a:r>
            <a:r>
              <a:rPr lang="en-US" sz="2000" dirty="0" err="1" smtClean="0"/>
              <a:t>subroutiune</a:t>
            </a:r>
            <a:r>
              <a:rPr lang="en-US" sz="2000" dirty="0" smtClean="0"/>
              <a:t> for </a:t>
            </a:r>
            <a:r>
              <a:rPr lang="en-US" sz="2000" dirty="0" err="1" smtClean="0"/>
              <a:t>lcd</a:t>
            </a:r>
            <a:r>
              <a:rPr lang="en-US" sz="2000" dirty="0" smtClean="0"/>
              <a:t> commands</a:t>
            </a:r>
          </a:p>
          <a:p>
            <a:r>
              <a:rPr lang="en-US" sz="2000" dirty="0" smtClean="0"/>
              <a:t>{</a:t>
            </a:r>
          </a:p>
          <a:p>
            <a:r>
              <a:rPr lang="en-US" sz="2000" dirty="0" smtClean="0"/>
              <a:t>    DATA &amp;= 0xFF00;               // prepare RE0 - RE7</a:t>
            </a:r>
          </a:p>
          <a:p>
            <a:r>
              <a:rPr lang="en-US" sz="2000" dirty="0" smtClean="0"/>
              <a:t>    DATA |= </a:t>
            </a:r>
            <a:r>
              <a:rPr lang="en-US" sz="2000" dirty="0" err="1" smtClean="0"/>
              <a:t>cmd</a:t>
            </a:r>
            <a:r>
              <a:rPr lang="en-US" sz="2000" dirty="0" smtClean="0"/>
              <a:t>;                  // command byte to </a:t>
            </a:r>
            <a:r>
              <a:rPr lang="en-US" sz="2000" dirty="0" err="1" smtClean="0"/>
              <a:t>lcd</a:t>
            </a:r>
            <a:endParaRPr lang="en-US" sz="2000" dirty="0" smtClean="0"/>
          </a:p>
          <a:p>
            <a:r>
              <a:rPr lang="en-US" sz="2000" dirty="0" smtClean="0"/>
              <a:t>    RW = 0;                       // ensure RW is 0</a:t>
            </a:r>
          </a:p>
          <a:p>
            <a:r>
              <a:rPr lang="en-US" sz="2000" dirty="0" smtClean="0"/>
              <a:t>    RS = 0;</a:t>
            </a:r>
          </a:p>
          <a:p>
            <a:r>
              <a:rPr lang="en-US" sz="2000" dirty="0" smtClean="0"/>
              <a:t>    E = 1;                        // toggle E line: only need 60 ns of setup time</a:t>
            </a:r>
          </a:p>
          <a:p>
            <a:r>
              <a:rPr lang="en-US" sz="2000" dirty="0" smtClean="0"/>
              <a:t>    </a:t>
            </a:r>
            <a:r>
              <a:rPr lang="en-US" sz="2000" dirty="0" err="1" smtClean="0"/>
              <a:t>Nop</a:t>
            </a:r>
            <a:r>
              <a:rPr lang="en-US" sz="2000" dirty="0" smtClean="0"/>
              <a:t>();    //in P33fj256gp710A header file </a:t>
            </a:r>
          </a:p>
          <a:p>
            <a:r>
              <a:rPr lang="en-US" sz="2000" dirty="0" smtClean="0"/>
              <a:t>	   //#define </a:t>
            </a:r>
            <a:r>
              <a:rPr lang="en-US" sz="2000" dirty="0" err="1" smtClean="0"/>
              <a:t>Nop</a:t>
            </a:r>
            <a:r>
              <a:rPr lang="en-US" sz="2000" dirty="0" smtClean="0"/>
              <a:t>() __</a:t>
            </a:r>
            <a:r>
              <a:rPr lang="en-US" sz="2000" dirty="0" err="1" smtClean="0"/>
              <a:t>builtin_nop</a:t>
            </a:r>
            <a:r>
              <a:rPr lang="en-US" sz="2000" dirty="0" smtClean="0"/>
              <a:t>()</a:t>
            </a:r>
          </a:p>
          <a:p>
            <a:r>
              <a:rPr lang="en-US" sz="2000" dirty="0" smtClean="0"/>
              <a:t>    </a:t>
            </a:r>
            <a:r>
              <a:rPr lang="en-US" sz="2000" dirty="0" err="1" smtClean="0"/>
              <a:t>Nop</a:t>
            </a:r>
            <a:r>
              <a:rPr lang="en-US" sz="2000" dirty="0" smtClean="0"/>
              <a:t>();   </a:t>
            </a:r>
          </a:p>
          <a:p>
            <a:r>
              <a:rPr lang="en-US" sz="2000" dirty="0" smtClean="0"/>
              <a:t>    </a:t>
            </a:r>
            <a:r>
              <a:rPr lang="en-US" sz="2000" dirty="0" err="1" smtClean="0"/>
              <a:t>Nop</a:t>
            </a:r>
            <a:r>
              <a:rPr lang="en-US" sz="2000" dirty="0" smtClean="0"/>
              <a:t>();</a:t>
            </a:r>
          </a:p>
          <a:p>
            <a:r>
              <a:rPr lang="en-US" sz="2000" dirty="0" smtClean="0"/>
              <a:t>    E = 0;   // hold times are kept since no change in </a:t>
            </a:r>
            <a:r>
              <a:rPr lang="en-US" sz="2000" dirty="0" err="1" smtClean="0"/>
              <a:t>RW</a:t>
            </a:r>
            <a:r>
              <a:rPr lang="en-US" sz="2000" dirty="0" smtClean="0"/>
              <a:t>, RS or data</a:t>
            </a:r>
          </a:p>
          <a:p>
            <a:r>
              <a:rPr lang="en-US" sz="2000" dirty="0" smtClean="0"/>
              <a:t>   Delay(Delay_5mS_Cnt);         // 5ms delay</a:t>
            </a:r>
          </a:p>
          <a:p>
            <a:r>
              <a:rPr lang="en-US" sz="2000" dirty="0" smtClean="0"/>
              <a:t>}</a:t>
            </a:r>
            <a:endParaRPr lang="en-US" sz="2000" dirty="0"/>
          </a:p>
        </p:txBody>
      </p:sp>
    </p:spTree>
    <p:extLst>
      <p:ext uri="{BB962C8B-B14F-4D97-AF65-F5344CB8AC3E}">
        <p14:creationId xmlns:p14="http://schemas.microsoft.com/office/powerpoint/2010/main" val="895313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C Routine to Write Data</a:t>
            </a:r>
            <a:endParaRPr lang="en-US" dirty="0"/>
          </a:p>
        </p:txBody>
      </p:sp>
      <p:sp>
        <p:nvSpPr>
          <p:cNvPr id="4" name="Rectangle 3"/>
          <p:cNvSpPr/>
          <p:nvPr>
            <p:custDataLst>
              <p:tags r:id="rId2"/>
            </p:custDataLst>
          </p:nvPr>
        </p:nvSpPr>
        <p:spPr>
          <a:xfrm>
            <a:off x="304800" y="1102578"/>
            <a:ext cx="8153400" cy="5755422"/>
          </a:xfrm>
          <a:prstGeom prst="rect">
            <a:avLst/>
          </a:prstGeom>
        </p:spPr>
        <p:txBody>
          <a:bodyPr wrap="square">
            <a:spAutoFit/>
          </a:bodyPr>
          <a:lstStyle/>
          <a:p>
            <a:r>
              <a:rPr lang="en-US" dirty="0" smtClean="0"/>
              <a:t>#define  RW  LATDbits.LATD5       // LCD R/W signal</a:t>
            </a:r>
          </a:p>
          <a:p>
            <a:r>
              <a:rPr lang="en-US" dirty="0" smtClean="0"/>
              <a:t>#define  RS  LATBbits.LATB15      // LCD RS signal</a:t>
            </a:r>
          </a:p>
          <a:p>
            <a:r>
              <a:rPr lang="en-US" dirty="0" smtClean="0"/>
              <a:t>#define  E   LATDbits.LATD4       // LCD E signal </a:t>
            </a:r>
          </a:p>
          <a:p>
            <a:r>
              <a:rPr lang="en-US" dirty="0" smtClean="0"/>
              <a:t>#define  DATA      LATE           // Port for LCD data</a:t>
            </a:r>
          </a:p>
          <a:p>
            <a:endParaRPr lang="en-US" dirty="0" smtClean="0"/>
          </a:p>
          <a:p>
            <a:r>
              <a:rPr lang="en-US" dirty="0" smtClean="0"/>
              <a:t>void </a:t>
            </a:r>
            <a:r>
              <a:rPr lang="en-US" dirty="0" err="1" smtClean="0"/>
              <a:t>lcd_data</a:t>
            </a:r>
            <a:r>
              <a:rPr lang="en-US" dirty="0" smtClean="0"/>
              <a:t>( char data )        // subroutine for </a:t>
            </a:r>
            <a:r>
              <a:rPr lang="en-US" dirty="0" err="1" smtClean="0"/>
              <a:t>lcd</a:t>
            </a:r>
            <a:r>
              <a:rPr lang="en-US" dirty="0" smtClean="0"/>
              <a:t> data</a:t>
            </a:r>
          </a:p>
          <a:p>
            <a:r>
              <a:rPr lang="en-US" dirty="0" smtClean="0"/>
              <a:t>{</a:t>
            </a:r>
          </a:p>
          <a:p>
            <a:r>
              <a:rPr lang="en-US" dirty="0" smtClean="0"/>
              <a:t>    RW = 0;                      // ensure RW is 0</a:t>
            </a:r>
          </a:p>
          <a:p>
            <a:r>
              <a:rPr lang="en-US" dirty="0" smtClean="0"/>
              <a:t>    RS = 1;                       // assert register select to 1</a:t>
            </a:r>
          </a:p>
          <a:p>
            <a:r>
              <a:rPr lang="en-US" dirty="0" smtClean="0"/>
              <a:t>    DATA &amp;= 0xFF00;               // prepare RE0 - RE7</a:t>
            </a:r>
          </a:p>
          <a:p>
            <a:r>
              <a:rPr lang="en-US" dirty="0" smtClean="0"/>
              <a:t>    DATA |= data;                 // data byte to </a:t>
            </a:r>
            <a:r>
              <a:rPr lang="en-US" dirty="0" err="1" smtClean="0"/>
              <a:t>lcd</a:t>
            </a:r>
            <a:endParaRPr lang="en-US" dirty="0" smtClean="0"/>
          </a:p>
          <a:p>
            <a:r>
              <a:rPr lang="en-US" dirty="0" smtClean="0"/>
              <a:t>    E = 1;				</a:t>
            </a:r>
          </a:p>
          <a:p>
            <a:r>
              <a:rPr lang="en-US" dirty="0" smtClean="0"/>
              <a:t>    </a:t>
            </a:r>
            <a:r>
              <a:rPr lang="en-US" dirty="0" err="1" smtClean="0"/>
              <a:t>Nop</a:t>
            </a:r>
            <a:r>
              <a:rPr lang="en-US" dirty="0" smtClean="0"/>
              <a:t>();</a:t>
            </a:r>
          </a:p>
          <a:p>
            <a:r>
              <a:rPr lang="en-US" dirty="0" smtClean="0"/>
              <a:t>    </a:t>
            </a:r>
            <a:r>
              <a:rPr lang="en-US" dirty="0" err="1" smtClean="0"/>
              <a:t>Nop</a:t>
            </a:r>
            <a:r>
              <a:rPr lang="en-US" dirty="0" smtClean="0"/>
              <a:t>();</a:t>
            </a:r>
          </a:p>
          <a:p>
            <a:r>
              <a:rPr lang="en-US" dirty="0" smtClean="0"/>
              <a:t>    </a:t>
            </a:r>
            <a:r>
              <a:rPr lang="en-US" dirty="0" err="1" smtClean="0"/>
              <a:t>Nop</a:t>
            </a:r>
            <a:r>
              <a:rPr lang="en-US" dirty="0" smtClean="0"/>
              <a:t>();</a:t>
            </a:r>
          </a:p>
          <a:p>
            <a:r>
              <a:rPr lang="en-US" dirty="0" smtClean="0"/>
              <a:t>    E = 0;                       // toggle E signal</a:t>
            </a:r>
          </a:p>
          <a:p>
            <a:r>
              <a:rPr lang="en-US" dirty="0" smtClean="0"/>
              <a:t>    RS = 0;                      // negate register select to 0</a:t>
            </a:r>
          </a:p>
          <a:p>
            <a:r>
              <a:rPr lang="en-US" dirty="0" smtClean="0"/>
              <a:t>    </a:t>
            </a:r>
            <a:r>
              <a:rPr lang="en-US" dirty="0" err="1" smtClean="0"/>
              <a:t>Delay_Us</a:t>
            </a:r>
            <a:r>
              <a:rPr lang="en-US" dirty="0" smtClean="0"/>
              <a:t>( Delay200uS_count ); // 200uS delay</a:t>
            </a:r>
          </a:p>
          <a:p>
            <a:r>
              <a:rPr lang="en-US" dirty="0" smtClean="0"/>
              <a:t>    </a:t>
            </a:r>
            <a:r>
              <a:rPr lang="en-US" dirty="0" err="1" smtClean="0"/>
              <a:t>Delay_Us</a:t>
            </a:r>
            <a:r>
              <a:rPr lang="en-US" dirty="0" smtClean="0"/>
              <a:t>( Delay200uS_count ); // 200uS delay</a:t>
            </a:r>
          </a:p>
          <a:p>
            <a:r>
              <a:rPr lang="en-US" dirty="0" smtClean="0"/>
              <a:t>}</a:t>
            </a:r>
            <a:endParaRPr lang="en-US" dirty="0"/>
          </a:p>
        </p:txBody>
      </p:sp>
    </p:spTree>
    <p:extLst>
      <p:ext uri="{BB962C8B-B14F-4D97-AF65-F5344CB8AC3E}">
        <p14:creationId xmlns:p14="http://schemas.microsoft.com/office/powerpoint/2010/main" val="27901453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fontScale="90000"/>
          </a:bodyPr>
          <a:lstStyle/>
          <a:p>
            <a:r>
              <a:rPr lang="en-US" dirty="0" smtClean="0"/>
              <a:t>C Data Integer Data Types</a:t>
            </a:r>
            <a:br>
              <a:rPr lang="en-US" dirty="0" smtClean="0"/>
            </a:br>
            <a:r>
              <a:rPr lang="en-US" dirty="0" smtClean="0"/>
              <a:t>Signed by Default</a:t>
            </a:r>
            <a:endParaRPr lang="en-US" dirty="0"/>
          </a:p>
        </p:txBody>
      </p:sp>
      <p:pic>
        <p:nvPicPr>
          <p:cNvPr id="1026" name="Picture 2"/>
          <p:cNvPicPr>
            <a:picLocks noChangeAspect="1" noChangeArrowheads="1"/>
          </p:cNvPicPr>
          <p:nvPr>
            <p:custDataLst>
              <p:tags r:id="rId2"/>
            </p:custDataLst>
          </p:nvPr>
        </p:nvPicPr>
        <p:blipFill>
          <a:blip r:embed="rId5" cstate="print"/>
          <a:srcRect/>
          <a:stretch>
            <a:fillRect/>
          </a:stretch>
        </p:blipFill>
        <p:spPr bwMode="auto">
          <a:xfrm>
            <a:off x="407149" y="1524000"/>
            <a:ext cx="8284906" cy="3936124"/>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C Type Conversions</a:t>
            </a:r>
            <a:endParaRPr lang="en-US" dirty="0"/>
          </a:p>
        </p:txBody>
      </p:sp>
      <p:sp>
        <p:nvSpPr>
          <p:cNvPr id="3" name="Content Placeholder 2"/>
          <p:cNvSpPr>
            <a:spLocks noGrp="1"/>
          </p:cNvSpPr>
          <p:nvPr>
            <p:ph idx="1"/>
            <p:custDataLst>
              <p:tags r:id="rId2"/>
            </p:custDataLst>
          </p:nvPr>
        </p:nvSpPr>
        <p:spPr>
          <a:xfrm>
            <a:off x="228600" y="1600200"/>
            <a:ext cx="8686800" cy="4525963"/>
          </a:xfrm>
        </p:spPr>
        <p:txBody>
          <a:bodyPr>
            <a:normAutofit/>
          </a:bodyPr>
          <a:lstStyle/>
          <a:p>
            <a:r>
              <a:rPr lang="en-US" dirty="0" smtClean="0"/>
              <a:t>In a previous lecture I said that the assignment operator will not do type conversions, THIS IS NOT TRUE.</a:t>
            </a:r>
          </a:p>
          <a:p>
            <a:r>
              <a:rPr lang="en-US" dirty="0" smtClean="0"/>
              <a:t>Problems do occur when type conversions are done and the receiving type can not fit the answer.  </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Problem with Unsigned Numbers</a:t>
            </a:r>
            <a:endParaRPr lang="en-US" dirty="0"/>
          </a:p>
        </p:txBody>
      </p:sp>
      <p:sp>
        <p:nvSpPr>
          <p:cNvPr id="3" name="Content Placeholder 2"/>
          <p:cNvSpPr>
            <a:spLocks noGrp="1"/>
          </p:cNvSpPr>
          <p:nvPr>
            <p:ph idx="1"/>
            <p:custDataLst>
              <p:tags r:id="rId2"/>
            </p:custDataLst>
          </p:nvPr>
        </p:nvSpPr>
        <p:spPr/>
        <p:txBody>
          <a:bodyPr/>
          <a:lstStyle/>
          <a:p>
            <a:pPr>
              <a:buNone/>
            </a:pPr>
            <a:r>
              <a:rPr lang="pt-BR" dirty="0" smtClean="0"/>
              <a:t>	int c;</a:t>
            </a:r>
          </a:p>
          <a:p>
            <a:pPr>
              <a:buNone/>
            </a:pPr>
            <a:r>
              <a:rPr lang="pt-BR" dirty="0" smtClean="0"/>
              <a:t>	char e=100,d=150;</a:t>
            </a:r>
          </a:p>
          <a:p>
            <a:pPr>
              <a:buNone/>
            </a:pPr>
            <a:r>
              <a:rPr lang="pt-BR" dirty="0" smtClean="0"/>
              <a:t>   	c =e*d;</a:t>
            </a:r>
          </a:p>
          <a:p>
            <a:pPr>
              <a:buNone/>
            </a:pPr>
            <a:r>
              <a:rPr lang="pt-BR" dirty="0" smtClean="0"/>
              <a:t>What is c?  Not 100 * 150 = 15,000</a:t>
            </a:r>
          </a:p>
          <a:p>
            <a:pPr>
              <a:buNone/>
            </a:pPr>
            <a:r>
              <a:rPr lang="pt-BR" dirty="0" smtClean="0"/>
              <a:t>But = -10600 !  How </a:t>
            </a:r>
          </a:p>
          <a:p>
            <a:pPr>
              <a:buNone/>
            </a:pPr>
            <a:r>
              <a:rPr lang="pt-BR" dirty="0" smtClean="0"/>
              <a:t>char is a signed type so 150 =&gt; 150 – 256 = -106</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Problem with Overflow</a:t>
            </a:r>
            <a:endParaRPr lang="en-US" dirty="0"/>
          </a:p>
        </p:txBody>
      </p:sp>
      <p:sp>
        <p:nvSpPr>
          <p:cNvPr id="3" name="Content Placeholder 2"/>
          <p:cNvSpPr>
            <a:spLocks noGrp="1"/>
          </p:cNvSpPr>
          <p:nvPr>
            <p:ph idx="1"/>
            <p:custDataLst>
              <p:tags r:id="rId2"/>
            </p:custDataLst>
          </p:nvPr>
        </p:nvSpPr>
        <p:spPr/>
        <p:txBody>
          <a:bodyPr/>
          <a:lstStyle/>
          <a:p>
            <a:pPr>
              <a:buNone/>
            </a:pPr>
            <a:r>
              <a:rPr lang="en-US" dirty="0" smtClean="0"/>
              <a:t>long c;</a:t>
            </a:r>
          </a:p>
          <a:p>
            <a:pPr>
              <a:buNone/>
            </a:pPr>
            <a:r>
              <a:rPr lang="en-US" dirty="0" smtClean="0"/>
              <a:t> </a:t>
            </a:r>
            <a:r>
              <a:rPr lang="en-US" dirty="0" err="1" smtClean="0"/>
              <a:t>int</a:t>
            </a:r>
            <a:r>
              <a:rPr lang="en-US" dirty="0" smtClean="0"/>
              <a:t> e= 30000,d=2;</a:t>
            </a:r>
          </a:p>
          <a:p>
            <a:pPr>
              <a:buNone/>
            </a:pPr>
            <a:r>
              <a:rPr lang="en-US" dirty="0" smtClean="0"/>
              <a:t> c =e*d;</a:t>
            </a:r>
          </a:p>
          <a:p>
            <a:r>
              <a:rPr lang="en-US" dirty="0" smtClean="0"/>
              <a:t>Answer = 60000?</a:t>
            </a:r>
          </a:p>
          <a:p>
            <a:r>
              <a:rPr lang="en-US" dirty="0" smtClean="0"/>
              <a:t>Wrong answer = -5536</a:t>
            </a:r>
          </a:p>
          <a:p>
            <a:r>
              <a:rPr lang="en-US" dirty="0" smtClean="0"/>
              <a:t>Math is done </a:t>
            </a:r>
            <a:r>
              <a:rPr lang="en-US" dirty="0" err="1" smtClean="0"/>
              <a:t>int</a:t>
            </a:r>
            <a:r>
              <a:rPr lang="en-US" dirty="0" smtClean="0"/>
              <a:t> * int.  60,000 is recognized as a negative number 2^16 – 60,000 = 5536 so it is recognized as a negative number.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Passing by Value in a Function</a:t>
            </a:r>
            <a:endParaRPr lang="en-US" dirty="0"/>
          </a:p>
        </p:txBody>
      </p:sp>
      <p:sp>
        <p:nvSpPr>
          <p:cNvPr id="3" name="Content Placeholder 2"/>
          <p:cNvSpPr>
            <a:spLocks noGrp="1"/>
          </p:cNvSpPr>
          <p:nvPr>
            <p:ph idx="1"/>
            <p:custDataLst>
              <p:tags r:id="rId2"/>
            </p:custDataLst>
          </p:nvPr>
        </p:nvSpPr>
        <p:spPr/>
        <p:txBody>
          <a:bodyPr/>
          <a:lstStyle/>
          <a:p>
            <a:r>
              <a:rPr lang="en-US" dirty="0" smtClean="0"/>
              <a:t>Type conversion is done if you use a different type to pass into a function then the one that it calls.</a:t>
            </a:r>
          </a:p>
          <a:p>
            <a:r>
              <a:rPr lang="en-US" smtClean="0"/>
              <a:t>Again trouble </a:t>
            </a:r>
            <a:r>
              <a:rPr lang="en-US" dirty="0" smtClean="0"/>
              <a:t>i</a:t>
            </a:r>
            <a:r>
              <a:rPr lang="en-US" smtClean="0"/>
              <a:t>f </a:t>
            </a:r>
            <a:r>
              <a:rPr lang="en-US" dirty="0" smtClean="0"/>
              <a:t>the target to be converted into can not be done.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0"/>
            <a:ext cx="8229600" cy="1143000"/>
          </a:xfrm>
        </p:spPr>
        <p:txBody>
          <a:bodyPr/>
          <a:lstStyle/>
          <a:p>
            <a:r>
              <a:rPr lang="en-US" dirty="0" smtClean="0"/>
              <a:t>LCD</a:t>
            </a:r>
            <a:endParaRPr lang="en-US" dirty="0"/>
          </a:p>
        </p:txBody>
      </p:sp>
      <p:sp>
        <p:nvSpPr>
          <p:cNvPr id="3" name="Content Placeholder 2"/>
          <p:cNvSpPr>
            <a:spLocks noGrp="1"/>
          </p:cNvSpPr>
          <p:nvPr>
            <p:ph idx="1"/>
            <p:custDataLst>
              <p:tags r:id="rId2"/>
            </p:custDataLst>
          </p:nvPr>
        </p:nvSpPr>
        <p:spPr>
          <a:xfrm>
            <a:off x="457200" y="1143000"/>
            <a:ext cx="8229600" cy="5410200"/>
          </a:xfrm>
        </p:spPr>
        <p:txBody>
          <a:bodyPr>
            <a:normAutofit fontScale="85000" lnSpcReduction="20000"/>
          </a:bodyPr>
          <a:lstStyle/>
          <a:p>
            <a:r>
              <a:rPr lang="en-US" dirty="0" smtClean="0"/>
              <a:t>A Liquid Crystal Display operates on the principle that liquid crystal can be organized when a voltage is applied to it.  </a:t>
            </a:r>
          </a:p>
          <a:p>
            <a:r>
              <a:rPr lang="en-US" dirty="0" smtClean="0"/>
              <a:t>A liquid crystal is sandwiched between two pieces of polarized glass.  With no liquid crystal light can not pass through the polarized glass because of the polarization but with the crystal we get light to shine through (it looks gray)</a:t>
            </a:r>
          </a:p>
          <a:p>
            <a:r>
              <a:rPr lang="en-US" dirty="0" smtClean="0"/>
              <a:t>Light can then be reflected off a mirror an returned to the eye in a controlled manner.  When voltage is applied to a LCD pixel it organize in such a way to make the pixel opaque to the light and it turn in to black  </a:t>
            </a:r>
          </a:p>
          <a:p>
            <a:r>
              <a:rPr lang="en-US" dirty="0" smtClean="0"/>
              <a:t> The LCD we have is a pattern of </a:t>
            </a:r>
            <a:r>
              <a:rPr lang="en-US" dirty="0" smtClean="0"/>
              <a:t>rectangles</a:t>
            </a:r>
            <a:r>
              <a:rPr lang="en-US" dirty="0" smtClean="0"/>
              <a:t>.  </a:t>
            </a:r>
            <a:r>
              <a:rPr lang="en-US" dirty="0" smtClean="0"/>
              <a:t>Each character space is made of 5 columns of 8 rows of these </a:t>
            </a:r>
            <a:r>
              <a:rPr lang="en-US" dirty="0" smtClean="0"/>
              <a:t>rectangles</a:t>
            </a:r>
            <a:r>
              <a:rPr lang="en-US" dirty="0" smtClean="0"/>
              <a:t>.  </a:t>
            </a:r>
            <a:endParaRPr lang="en-US" dirty="0"/>
          </a:p>
        </p:txBody>
      </p:sp>
    </p:spTree>
    <p:extLst>
      <p:ext uri="{BB962C8B-B14F-4D97-AF65-F5344CB8AC3E}">
        <p14:creationId xmlns:p14="http://schemas.microsoft.com/office/powerpoint/2010/main" val="2464721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dirty="0" smtClean="0"/>
              <a:t>LCD Pattern </a:t>
            </a:r>
            <a:endParaRPr lang="en-US" dirty="0"/>
          </a:p>
        </p:txBody>
      </p:sp>
      <p:pic>
        <p:nvPicPr>
          <p:cNvPr id="1026" name="Picture 2"/>
          <p:cNvPicPr>
            <a:picLocks noChangeAspect="1" noChangeArrowheads="1"/>
          </p:cNvPicPr>
          <p:nvPr>
            <p:custDataLst>
              <p:tags r:id="rId2"/>
            </p:custDataLst>
          </p:nvPr>
        </p:nvPicPr>
        <p:blipFill>
          <a:blip r:embed="rId7" cstate="print"/>
          <a:srcRect/>
          <a:stretch>
            <a:fillRect/>
          </a:stretch>
        </p:blipFill>
        <p:spPr bwMode="auto">
          <a:xfrm>
            <a:off x="121023" y="1697019"/>
            <a:ext cx="8915400" cy="1926810"/>
          </a:xfrm>
          <a:prstGeom prst="rect">
            <a:avLst/>
          </a:prstGeom>
          <a:noFill/>
          <a:ln w="9525">
            <a:noFill/>
            <a:miter lim="800000"/>
            <a:headEnd/>
            <a:tailEnd/>
          </a:ln>
        </p:spPr>
      </p:pic>
      <p:sp>
        <p:nvSpPr>
          <p:cNvPr id="5" name="Left Brace 4"/>
          <p:cNvSpPr/>
          <p:nvPr>
            <p:custDataLst>
              <p:tags r:id="rId3"/>
            </p:custDataLst>
          </p:nvPr>
        </p:nvSpPr>
        <p:spPr>
          <a:xfrm>
            <a:off x="3048000" y="3429000"/>
            <a:ext cx="228600" cy="533400"/>
          </a:xfrm>
          <a:prstGeom prst="leftBrace">
            <a:avLst/>
          </a:prstGeom>
          <a:ln w="31750"/>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27" name="Picture 3"/>
          <p:cNvPicPr>
            <a:picLocks noChangeAspect="1" noChangeArrowheads="1"/>
          </p:cNvPicPr>
          <p:nvPr>
            <p:custDataLst>
              <p:tags r:id="rId4"/>
            </p:custDataLst>
          </p:nvPr>
        </p:nvPicPr>
        <p:blipFill>
          <a:blip r:embed="rId8" cstate="print"/>
          <a:srcRect/>
          <a:stretch>
            <a:fillRect/>
          </a:stretch>
        </p:blipFill>
        <p:spPr bwMode="auto">
          <a:xfrm>
            <a:off x="2438400" y="3962400"/>
            <a:ext cx="1400175" cy="2381250"/>
          </a:xfrm>
          <a:prstGeom prst="rect">
            <a:avLst/>
          </a:prstGeom>
          <a:noFill/>
          <a:ln w="9525">
            <a:noFill/>
            <a:miter lim="800000"/>
            <a:headEnd/>
            <a:tailEnd/>
          </a:ln>
        </p:spPr>
      </p:pic>
      <p:pic>
        <p:nvPicPr>
          <p:cNvPr id="1028" name="Picture 4"/>
          <p:cNvPicPr>
            <a:picLocks noChangeAspect="1" noChangeArrowheads="1"/>
          </p:cNvPicPr>
          <p:nvPr>
            <p:custDataLst>
              <p:tags r:id="rId5"/>
            </p:custDataLst>
          </p:nvPr>
        </p:nvPicPr>
        <p:blipFill>
          <a:blip r:embed="rId9" cstate="print"/>
          <a:srcRect b="20513"/>
          <a:stretch>
            <a:fillRect/>
          </a:stretch>
        </p:blipFill>
        <p:spPr bwMode="auto">
          <a:xfrm>
            <a:off x="3962400" y="4267200"/>
            <a:ext cx="1524000" cy="2362200"/>
          </a:xfrm>
          <a:prstGeom prst="rect">
            <a:avLst/>
          </a:prstGeom>
          <a:noFill/>
          <a:ln w="9525">
            <a:noFill/>
            <a:miter lim="800000"/>
            <a:headEnd/>
            <a:tailEnd/>
          </a:ln>
        </p:spPr>
      </p:pic>
    </p:spTree>
    <p:extLst>
      <p:ext uri="{BB962C8B-B14F-4D97-AF65-F5344CB8AC3E}">
        <p14:creationId xmlns:p14="http://schemas.microsoft.com/office/powerpoint/2010/main" val="8295401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3498</TotalTime>
  <Words>1491</Words>
  <Application>Microsoft Office PowerPoint</Application>
  <PresentationFormat>On-screen Show (4:3)</PresentationFormat>
  <Paragraphs>160</Paragraphs>
  <Slides>26</Slides>
  <Notes>14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CPE 490 Embedded Systems Lecture 13 </vt:lpstr>
      <vt:lpstr>Exam Thursday</vt:lpstr>
      <vt:lpstr>C Data Integer Data Types Signed by Default</vt:lpstr>
      <vt:lpstr>C Type Conversions</vt:lpstr>
      <vt:lpstr>Problem with Unsigned Numbers</vt:lpstr>
      <vt:lpstr>Problem with Overflow</vt:lpstr>
      <vt:lpstr>Passing by Value in a Function</vt:lpstr>
      <vt:lpstr>LCD</vt:lpstr>
      <vt:lpstr>LCD Pattern </vt:lpstr>
      <vt:lpstr>LCD Controller</vt:lpstr>
      <vt:lpstr>LCD Controller Block Diagram</vt:lpstr>
      <vt:lpstr>LCD Controller</vt:lpstr>
      <vt:lpstr>Controller Connection to LCD</vt:lpstr>
      <vt:lpstr>LCD Display Data Ram (DDR)</vt:lpstr>
      <vt:lpstr>LCD Controller Block Diagram</vt:lpstr>
      <vt:lpstr>Character Generator ROM</vt:lpstr>
      <vt:lpstr>LCD Controller Block Diagram</vt:lpstr>
      <vt:lpstr>LCD Character Generator RAM (CGR)</vt:lpstr>
      <vt:lpstr>LCD Controller Block Diagram</vt:lpstr>
      <vt:lpstr>dsPIC33 Connection to LCD Controller</vt:lpstr>
      <vt:lpstr>Write Cycle (Command or Data)</vt:lpstr>
      <vt:lpstr>Read Cycle</vt:lpstr>
      <vt:lpstr>LCD Commands (dsPIC -&gt; LCD)</vt:lpstr>
      <vt:lpstr>LCD Data Writes (DDR or CGR)</vt:lpstr>
      <vt:lpstr>C Routine to Write a Command</vt:lpstr>
      <vt:lpstr>C Routine to Write Data</vt:lpstr>
    </vt:vector>
  </TitlesOfParts>
  <Company>Geneva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wdbarlow</dc:creator>
  <cp:lastModifiedBy>William D Barlow</cp:lastModifiedBy>
  <cp:revision>238</cp:revision>
  <dcterms:created xsi:type="dcterms:W3CDTF">2010-08-12T20:36:28Z</dcterms:created>
  <dcterms:modified xsi:type="dcterms:W3CDTF">2014-02-25T16:05:37Z</dcterms:modified>
</cp:coreProperties>
</file>