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2.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3.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4.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5.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8.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notesSlides/notesSlide9.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10.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notesSlides/notesSlide11.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notesSlides/notesSlide12.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notesSlides/notesSlide13.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9" r:id="rId2"/>
    <p:sldId id="288" r:id="rId3"/>
    <p:sldId id="278" r:id="rId4"/>
    <p:sldId id="273" r:id="rId5"/>
    <p:sldId id="274" r:id="rId6"/>
    <p:sldId id="279" r:id="rId7"/>
    <p:sldId id="275" r:id="rId8"/>
    <p:sldId id="280" r:id="rId9"/>
    <p:sldId id="281" r:id="rId10"/>
    <p:sldId id="282" r:id="rId11"/>
    <p:sldId id="283" r:id="rId12"/>
    <p:sldId id="284" r:id="rId13"/>
    <p:sldId id="276" r:id="rId14"/>
    <p:sldId id="285" r:id="rId15"/>
    <p:sldId id="277" r:id="rId16"/>
    <p:sldId id="289" r:id="rId17"/>
    <p:sldId id="286" r:id="rId18"/>
    <p:sldId id="290" r:id="rId19"/>
    <p:sldId id="291" r:id="rId20"/>
    <p:sldId id="294" r:id="rId21"/>
    <p:sldId id="295" r:id="rId22"/>
    <p:sldId id="292" r:id="rId23"/>
    <p:sldId id="293" r:id="rId24"/>
    <p:sldId id="260" r:id="rId25"/>
    <p:sldId id="261" r:id="rId26"/>
    <p:sldId id="268" r:id="rId27"/>
    <p:sldId id="262" r:id="rId28"/>
    <p:sldId id="270" r:id="rId29"/>
    <p:sldId id="269" r:id="rId30"/>
    <p:sldId id="271" r:id="rId31"/>
    <p:sldId id="272" r:id="rId32"/>
  </p:sldIdLst>
  <p:sldSz cx="9144000" cy="6858000" type="screen4x3"/>
  <p:notesSz cx="6950075" cy="9236075"/>
  <p:custDataLst>
    <p:tags r:id="rId3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932" autoAdjust="0"/>
  </p:normalViewPr>
  <p:slideViewPr>
    <p:cSldViewPr>
      <p:cViewPr>
        <p:scale>
          <a:sx n="60" d="100"/>
          <a:sy n="60" d="100"/>
        </p:scale>
        <p:origin x="-1434" y="-4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92" tIns="46246" rIns="92492" bIns="46246" rtlCol="0"/>
          <a:lstStyle>
            <a:lvl1pPr algn="l">
              <a:defRPr sz="1200"/>
            </a:lvl1pPr>
          </a:lstStyle>
          <a:p>
            <a:endParaRPr lang="en-US" dirty="0"/>
          </a:p>
        </p:txBody>
      </p:sp>
      <p:sp>
        <p:nvSpPr>
          <p:cNvPr id="3" name="Date Placeholder 2"/>
          <p:cNvSpPr>
            <a:spLocks noGrp="1"/>
          </p:cNvSpPr>
          <p:nvPr>
            <p:ph type="dt" idx="1"/>
          </p:nvPr>
        </p:nvSpPr>
        <p:spPr>
          <a:xfrm>
            <a:off x="3936768" y="0"/>
            <a:ext cx="3011699" cy="461804"/>
          </a:xfrm>
          <a:prstGeom prst="rect">
            <a:avLst/>
          </a:prstGeom>
        </p:spPr>
        <p:txBody>
          <a:bodyPr vert="horz" lIns="92492" tIns="46246" rIns="92492" bIns="46246" rtlCol="0"/>
          <a:lstStyle>
            <a:lvl1pPr algn="r">
              <a:defRPr sz="1200"/>
            </a:lvl1pPr>
          </a:lstStyle>
          <a:p>
            <a:fld id="{E7AF4A68-0A7A-41DD-81A3-E1D25698EEF2}" type="datetimeFigureOut">
              <a:rPr lang="en-US" smtClean="0"/>
              <a:pPr/>
              <a:t>2/4/2014</a:t>
            </a:fld>
            <a:endParaRPr lang="en-US" dirty="0"/>
          </a:p>
        </p:txBody>
      </p:sp>
      <p:sp>
        <p:nvSpPr>
          <p:cNvPr id="4" name="Slide Image Placeholder 3"/>
          <p:cNvSpPr>
            <a:spLocks noGrp="1" noRot="1" noChangeAspect="1"/>
          </p:cNvSpPr>
          <p:nvPr>
            <p:ph type="sldImg" idx="2"/>
          </p:nvPr>
        </p:nvSpPr>
        <p:spPr>
          <a:xfrm>
            <a:off x="1165225" y="692150"/>
            <a:ext cx="4619625" cy="3463925"/>
          </a:xfrm>
          <a:prstGeom prst="rect">
            <a:avLst/>
          </a:prstGeom>
          <a:noFill/>
          <a:ln w="12700">
            <a:solidFill>
              <a:prstClr val="black"/>
            </a:solidFill>
          </a:ln>
        </p:spPr>
        <p:txBody>
          <a:bodyPr vert="horz" lIns="92492" tIns="46246" rIns="92492" bIns="46246" rtlCol="0" anchor="ctr"/>
          <a:lstStyle/>
          <a:p>
            <a:endParaRPr lang="en-US" dirty="0"/>
          </a:p>
        </p:txBody>
      </p:sp>
      <p:sp>
        <p:nvSpPr>
          <p:cNvPr id="5" name="Notes Placeholder 4"/>
          <p:cNvSpPr>
            <a:spLocks noGrp="1"/>
          </p:cNvSpPr>
          <p:nvPr>
            <p:ph type="body" sz="quarter" idx="3"/>
          </p:nvPr>
        </p:nvSpPr>
        <p:spPr>
          <a:xfrm>
            <a:off x="695008" y="4387136"/>
            <a:ext cx="5560060" cy="4156234"/>
          </a:xfrm>
          <a:prstGeom prst="rect">
            <a:avLst/>
          </a:prstGeom>
        </p:spPr>
        <p:txBody>
          <a:bodyPr vert="horz" lIns="92492" tIns="46246" rIns="92492" bIns="4624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2668"/>
            <a:ext cx="3011699" cy="461804"/>
          </a:xfrm>
          <a:prstGeom prst="rect">
            <a:avLst/>
          </a:prstGeom>
        </p:spPr>
        <p:txBody>
          <a:bodyPr vert="horz" lIns="92492" tIns="46246" rIns="92492" bIns="4624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36768" y="8772668"/>
            <a:ext cx="3011699" cy="461804"/>
          </a:xfrm>
          <a:prstGeom prst="rect">
            <a:avLst/>
          </a:prstGeom>
        </p:spPr>
        <p:txBody>
          <a:bodyPr vert="horz" lIns="92492" tIns="46246" rIns="92492" bIns="46246" rtlCol="0" anchor="b"/>
          <a:lstStyle>
            <a:lvl1pPr algn="r">
              <a:defRPr sz="1200"/>
            </a:lvl1pPr>
          </a:lstStyle>
          <a:p>
            <a:fld id="{2F2A554E-F8A3-451C-8227-DDB614CE2180}" type="slidenum">
              <a:rPr lang="en-US" smtClean="0"/>
              <a:pPr/>
              <a:t>‹#›</a:t>
            </a:fld>
            <a:endParaRPr lang="en-US" dirty="0"/>
          </a:p>
        </p:txBody>
      </p:sp>
    </p:spTree>
    <p:extLst>
      <p:ext uri="{BB962C8B-B14F-4D97-AF65-F5344CB8AC3E}">
        <p14:creationId xmlns:p14="http://schemas.microsoft.com/office/powerpoint/2010/main" val="1812954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 can</a:t>
            </a:r>
            <a:r>
              <a:rPr lang="en-US" baseline="0" dirty="0" smtClean="0"/>
              <a:t> eliminate the </a:t>
            </a:r>
            <a:r>
              <a:rPr lang="en-US" baseline="0" dirty="0" err="1" smtClean="0"/>
              <a:t>struct</a:t>
            </a:r>
            <a:r>
              <a:rPr lang="en-US" baseline="0" dirty="0" smtClean="0"/>
              <a:t>-type-name, if you declare your variables structure-variables but you can not then use the defined type declaring any other variables.  In contrast you give the structure a name but not in this statement declare any variables. Later you could declare “</a:t>
            </a:r>
            <a:r>
              <a:rPr lang="en-US" baseline="0" dirty="0" err="1" smtClean="0"/>
              <a:t>struct</a:t>
            </a:r>
            <a:r>
              <a:rPr lang="en-US" baseline="0" dirty="0" smtClean="0"/>
              <a:t> </a:t>
            </a:r>
            <a:r>
              <a:rPr lang="en-US" baseline="0" dirty="0" err="1" smtClean="0"/>
              <a:t>struct</a:t>
            </a:r>
            <a:r>
              <a:rPr lang="en-US" baseline="0" dirty="0" smtClean="0"/>
              <a:t>-type-name </a:t>
            </a:r>
            <a:r>
              <a:rPr lang="en-US" baseline="0" dirty="0" err="1" smtClean="0"/>
              <a:t>examplevariable</a:t>
            </a:r>
            <a:r>
              <a:rPr lang="en-US" baseline="0" dirty="0" smtClean="0"/>
              <a:t>;</a:t>
            </a:r>
          </a:p>
          <a:p>
            <a:endParaRPr lang="en-US" baseline="0" dirty="0" smtClean="0"/>
          </a:p>
          <a:p>
            <a:r>
              <a:rPr lang="en-US" baseline="0" dirty="0" smtClean="0"/>
              <a:t>An array can be one of the elements.  Also structures can be used to make an array of structures.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4</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a:t>
            </a:r>
            <a:r>
              <a:rPr lang="en-US" baseline="0" dirty="0" smtClean="0"/>
              <a:t> is important to note this type conversion does not go on because of the equal sign.  If result is an integer and equation is evaluated as double precision, it will try to stuff the double floating point into the integer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25</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26</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1A0F2D-D46F-48AB-8F73-189D154F199B}" type="slidenum">
              <a:rPr lang="en-US"/>
              <a:pPr/>
              <a:t>28</a:t>
            </a:fld>
            <a:endParaRPr lang="en-US"/>
          </a:p>
        </p:txBody>
      </p:sp>
      <p:sp>
        <p:nvSpPr>
          <p:cNvPr id="180226" name="Rectangle 2"/>
          <p:cNvSpPr>
            <a:spLocks noGrp="1" noRot="1" noChangeAspect="1" noChangeArrowheads="1" noTextEdit="1"/>
          </p:cNvSpPr>
          <p:nvPr>
            <p:ph type="sldImg"/>
          </p:nvPr>
        </p:nvSpPr>
        <p:spPr>
          <a:ln/>
        </p:spPr>
      </p:sp>
      <p:sp>
        <p:nvSpPr>
          <p:cNvPr id="1802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Parameter name is optional but lets the compiler</a:t>
            </a:r>
            <a:r>
              <a:rPr lang="en-US" baseline="0" dirty="0" smtClean="0"/>
              <a:t> give errors with more meaning</a:t>
            </a:r>
          </a:p>
          <a:p>
            <a:endParaRPr lang="en-US" baseline="0" dirty="0" smtClean="0"/>
          </a:p>
          <a:p>
            <a:r>
              <a:rPr lang="en-US" baseline="0" dirty="0" smtClean="0"/>
              <a:t>Illegal type conversion would be for example would be wanting a pointer and being passed a value.  Caution, C does not seem to care if you pass a long double even though you declared the input to be say an integer!  This can give very bad results.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29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Lets you a collection</a:t>
            </a:r>
            <a:r>
              <a:rPr lang="en-US" baseline="0" dirty="0" smtClean="0"/>
              <a:t> of related items as one logical unit.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5</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this</a:t>
            </a:r>
            <a:r>
              <a:rPr lang="en-US" baseline="0" dirty="0" smtClean="0"/>
              <a:t> comes from the header file. There is a </a:t>
            </a:r>
            <a:r>
              <a:rPr lang="en-US" baseline="0" dirty="0" err="1" smtClean="0"/>
              <a:t>typedef</a:t>
            </a:r>
            <a:r>
              <a:rPr lang="en-US" baseline="0" dirty="0" smtClean="0"/>
              <a:t> before the </a:t>
            </a:r>
            <a:r>
              <a:rPr lang="en-US" baseline="0" dirty="0" err="1" smtClean="0"/>
              <a:t>struct</a:t>
            </a:r>
            <a:r>
              <a:rPr lang="en-US" baseline="0" dirty="0" smtClean="0"/>
              <a:t> statement.  This changes things to mean the structure type </a:t>
            </a:r>
            <a:r>
              <a:rPr lang="en-US" baseline="0" dirty="0" err="1" smtClean="0"/>
              <a:t>tagPORTABITS</a:t>
            </a:r>
            <a:r>
              <a:rPr lang="en-US" baseline="0" dirty="0" smtClean="0"/>
              <a:t> is not called PORTABITS for short hand. We will see this in a few slides.  Without the </a:t>
            </a:r>
            <a:r>
              <a:rPr lang="en-US" baseline="0" dirty="0" err="1" smtClean="0"/>
              <a:t>typedef</a:t>
            </a:r>
            <a:r>
              <a:rPr lang="en-US" baseline="0" dirty="0" smtClean="0"/>
              <a:t> PORTABITS is an instance of the </a:t>
            </a:r>
            <a:r>
              <a:rPr lang="en-US" baseline="0" dirty="0" err="1" smtClean="0"/>
              <a:t>tagPORTABITS</a:t>
            </a:r>
            <a:r>
              <a:rPr lang="en-US" baseline="0" dirty="0" smtClean="0"/>
              <a:t>  type.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12</a:t>
            </a:fld>
            <a:endParaRPr lang="en-US" dirty="0"/>
          </a:p>
        </p:txBody>
      </p:sp>
    </p:spTree>
    <p:extLst>
      <p:ext uri="{BB962C8B-B14F-4D97-AF65-F5344CB8AC3E}">
        <p14:creationId xmlns:p14="http://schemas.microsoft.com/office/powerpoint/2010/main" val="1554331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It’s not</a:t>
            </a:r>
            <a:r>
              <a:rPr lang="en-US" baseline="0" dirty="0" smtClean="0"/>
              <a:t> possible for the union to hold and </a:t>
            </a:r>
            <a:r>
              <a:rPr lang="en-US" baseline="0" dirty="0" err="1" smtClean="0"/>
              <a:t>int</a:t>
            </a:r>
            <a:r>
              <a:rPr lang="en-US" baseline="0" dirty="0" smtClean="0"/>
              <a:t> and a char at the same time, but your program is free to treat the information in the union as an integer or a character at any time.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13</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24916">
              <a:defRPr/>
            </a:pPr>
            <a:r>
              <a:rPr lang="en-US" dirty="0" smtClean="0"/>
              <a:t>Union are used extensively</a:t>
            </a:r>
            <a:r>
              <a:rPr lang="en-US" baseline="0" dirty="0" smtClean="0"/>
              <a:t> in the header file to allow you to describe the same memory space as one.  So in the above example you can configure T1CONBITS in two ways depending on what function your are using. </a:t>
            </a:r>
            <a:endParaRPr lang="en-US" dirty="0" smtClean="0"/>
          </a:p>
          <a:p>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15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Extern</a:t>
            </a:r>
            <a:r>
              <a:rPr lang="en-US" baseline="0" dirty="0" smtClean="0"/>
              <a:t> will allow us to use it in the file that the header is included without declaring it. </a:t>
            </a:r>
          </a:p>
          <a:p>
            <a:endParaRPr lang="en-US" baseline="0" dirty="0" smtClean="0"/>
          </a:p>
          <a:p>
            <a:r>
              <a:rPr lang="en-US" baseline="0" dirty="0" smtClean="0"/>
              <a:t>Volatile tells the compiler it can change even when code has not change it. </a:t>
            </a:r>
          </a:p>
          <a:p>
            <a:endParaRPr lang="en-US" baseline="0" dirty="0" smtClean="0"/>
          </a:p>
          <a:p>
            <a:r>
              <a:rPr lang="en-US" baseline="0" dirty="0" smtClean="0"/>
              <a:t>In this example </a:t>
            </a:r>
            <a:r>
              <a:rPr lang="en-US" baseline="0" dirty="0" err="1" smtClean="0"/>
              <a:t>typedef</a:t>
            </a:r>
            <a:r>
              <a:rPr lang="en-US" baseline="0" dirty="0" smtClean="0"/>
              <a:t> is defining a new name PORTABITS to be equal to the type </a:t>
            </a:r>
            <a:r>
              <a:rPr lang="en-US" baseline="0" dirty="0" err="1" smtClean="0"/>
              <a:t>struct</a:t>
            </a:r>
            <a:r>
              <a:rPr lang="en-US" baseline="0" dirty="0" smtClean="0"/>
              <a:t> </a:t>
            </a:r>
            <a:r>
              <a:rPr lang="en-US" baseline="0" dirty="0" err="1" smtClean="0"/>
              <a:t>tagPORTABITS</a:t>
            </a:r>
            <a:r>
              <a:rPr lang="en-US" baseline="0" dirty="0" smtClean="0"/>
              <a:t>.  Therefore the last line of the code makes </a:t>
            </a:r>
            <a:r>
              <a:rPr lang="en-US" baseline="0" dirty="0" err="1" smtClean="0"/>
              <a:t>PORTAbits</a:t>
            </a:r>
            <a:r>
              <a:rPr lang="en-US" baseline="0" dirty="0" smtClean="0"/>
              <a:t> an instance of the PORTABITS type, that can be used as a global variable.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17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condition can be anything:</a:t>
            </a:r>
            <a:r>
              <a:rPr lang="en-US" baseline="0" dirty="0" smtClean="0"/>
              <a:t> if it evaluates to zero than false anything else true.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18</a:t>
            </a:fld>
            <a:endParaRPr lang="en-US" dirty="0"/>
          </a:p>
        </p:txBody>
      </p:sp>
    </p:spTree>
    <p:extLst>
      <p:ext uri="{BB962C8B-B14F-4D97-AF65-F5344CB8AC3E}">
        <p14:creationId xmlns:p14="http://schemas.microsoft.com/office/powerpoint/2010/main" val="6139555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code will not run if</a:t>
            </a:r>
            <a:r>
              <a:rPr lang="en-US" baseline="0" dirty="0" smtClean="0"/>
              <a:t> the condition is not initial met.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22</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our</a:t>
            </a:r>
            <a:r>
              <a:rPr lang="en-US" baseline="0" dirty="0" smtClean="0"/>
              <a:t> compiler a float and a double are the same anyways both are 32 bit </a:t>
            </a:r>
            <a:r>
              <a:rPr lang="en-US" baseline="0" dirty="0" err="1" smtClean="0"/>
              <a:t>respresentations</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24</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56207B-1711-4687-BB55-029F94A2F853}" type="datetimeFigureOut">
              <a:rPr lang="en-US" smtClean="0"/>
              <a:pPr/>
              <a:t>2/4/2014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56207B-1711-4687-BB55-029F94A2F853}" type="datetimeFigureOut">
              <a:rPr lang="en-US" smtClean="0"/>
              <a:pPr/>
              <a:t>2/4/2014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56207B-1711-4687-BB55-029F94A2F853}" type="datetimeFigureOut">
              <a:rPr lang="en-US" smtClean="0"/>
              <a:pPr/>
              <a:t>2/4/2014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56207B-1711-4687-BB55-029F94A2F853}" type="datetimeFigureOut">
              <a:rPr lang="en-US" smtClean="0"/>
              <a:pPr/>
              <a:t>2/4/2014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56207B-1711-4687-BB55-029F94A2F853}" type="datetimeFigureOut">
              <a:rPr lang="en-US" smtClean="0"/>
              <a:pPr/>
              <a:t>2/4/2014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56207B-1711-4687-BB55-029F94A2F853}" type="datetimeFigureOut">
              <a:rPr lang="en-US" smtClean="0"/>
              <a:pPr/>
              <a:t>2/4/2014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56207B-1711-4687-BB55-029F94A2F853}" type="datetimeFigureOut">
              <a:rPr lang="en-US" smtClean="0"/>
              <a:pPr/>
              <a:t>2/4/2014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56207B-1711-4687-BB55-029F94A2F853}" type="datetimeFigureOut">
              <a:rPr lang="en-US" smtClean="0"/>
              <a:pPr/>
              <a:t>2/4/2014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56207B-1711-4687-BB55-029F94A2F853}" type="datetimeFigureOut">
              <a:rPr lang="en-US" smtClean="0"/>
              <a:pPr/>
              <a:t>2/4/2014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56207B-1711-4687-BB55-029F94A2F853}" type="datetimeFigureOut">
              <a:rPr lang="en-US" smtClean="0"/>
              <a:pPr/>
              <a:t>2/4/2014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56207B-1711-4687-BB55-029F94A2F853}" type="datetimeFigureOut">
              <a:rPr lang="en-US" smtClean="0"/>
              <a:pPr/>
              <a:t>2/4/2014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56207B-1711-4687-BB55-029F94A2F853}" type="datetimeFigureOut">
              <a:rPr lang="en-US" smtClean="0"/>
              <a:pPr/>
              <a:t>2/4/2014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2DE225-D4EE-4A2C-A959-86F8DD50626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1.gif"/><Relationship Id="rId4"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tags" Target="../tags/tag23.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tags" Target="../tags/tag25.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tags" Target="../tags/tag27.xml"/><Relationship Id="rId4"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tags" Target="../tags/tag29.xml"/><Relationship Id="rId4" Type="http://schemas.openxmlformats.org/officeDocument/2006/relationships/notesSlide" Target="../notesSlides/notesSlide4.xml"/></Relationships>
</file>

<file path=ppt/slides/_rels/slide14.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tags" Target="../tags/tag36.xml"/><Relationship Id="rId5" Type="http://schemas.openxmlformats.org/officeDocument/2006/relationships/tags" Target="../tags/tag35.xml"/><Relationship Id="rId4" Type="http://schemas.openxmlformats.org/officeDocument/2006/relationships/tags" Target="../tags/tag3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image" Target="../media/image2.png"/><Relationship Id="rId4" Type="http://schemas.openxmlformats.org/officeDocument/2006/relationships/notesSlide" Target="../notesSlides/notesSlid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0.xml"/><Relationship Id="rId1" Type="http://schemas.openxmlformats.org/officeDocument/2006/relationships/tags" Target="../tags/tag39.xml"/><Relationship Id="rId4" Type="http://schemas.openxmlformats.org/officeDocument/2006/relationships/notesSlide" Target="../notesSlides/notesSlide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2.xml"/><Relationship Id="rId1" Type="http://schemas.openxmlformats.org/officeDocument/2006/relationships/tags" Target="../tags/tag41.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4.xml"/><Relationship Id="rId1" Type="http://schemas.openxmlformats.org/officeDocument/2006/relationships/tags" Target="../tags/tag43.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6.xml"/><Relationship Id="rId1" Type="http://schemas.openxmlformats.org/officeDocument/2006/relationships/tags" Target="../tags/tag45.xml"/><Relationship Id="rId4" Type="http://schemas.openxmlformats.org/officeDocument/2006/relationships/notesSlide" Target="../notesSlides/notesSlide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8.xml"/><Relationship Id="rId1" Type="http://schemas.openxmlformats.org/officeDocument/2006/relationships/tags" Target="../tags/tag47.xml"/><Relationship Id="rId4" Type="http://schemas.openxmlformats.org/officeDocument/2006/relationships/notesSlide" Target="../notesSlides/notesSlide9.xml"/></Relationships>
</file>

<file path=ppt/slides/_rels/slide25.xml.rels><?xml version="1.0" encoding="UTF-8" standalone="yes"?>
<Relationships xmlns="http://schemas.openxmlformats.org/package/2006/relationships"><Relationship Id="rId8" Type="http://schemas.openxmlformats.org/officeDocument/2006/relationships/tags" Target="../tags/tag56.xml"/><Relationship Id="rId13" Type="http://schemas.openxmlformats.org/officeDocument/2006/relationships/tags" Target="../tags/tag61.xml"/><Relationship Id="rId3" Type="http://schemas.openxmlformats.org/officeDocument/2006/relationships/tags" Target="../tags/tag51.xml"/><Relationship Id="rId7" Type="http://schemas.openxmlformats.org/officeDocument/2006/relationships/tags" Target="../tags/tag55.xml"/><Relationship Id="rId12" Type="http://schemas.openxmlformats.org/officeDocument/2006/relationships/tags" Target="../tags/tag60.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tags" Target="../tags/tag54.xml"/><Relationship Id="rId11" Type="http://schemas.openxmlformats.org/officeDocument/2006/relationships/tags" Target="../tags/tag59.xml"/><Relationship Id="rId5" Type="http://schemas.openxmlformats.org/officeDocument/2006/relationships/tags" Target="../tags/tag53.xml"/><Relationship Id="rId15" Type="http://schemas.openxmlformats.org/officeDocument/2006/relationships/notesSlide" Target="../notesSlides/notesSlide10.xml"/><Relationship Id="rId10" Type="http://schemas.openxmlformats.org/officeDocument/2006/relationships/tags" Target="../tags/tag58.xml"/><Relationship Id="rId4" Type="http://schemas.openxmlformats.org/officeDocument/2006/relationships/tags" Target="../tags/tag52.xml"/><Relationship Id="rId9" Type="http://schemas.openxmlformats.org/officeDocument/2006/relationships/tags" Target="../tags/tag57.xml"/><Relationship Id="rId14"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3.xml"/><Relationship Id="rId1" Type="http://schemas.openxmlformats.org/officeDocument/2006/relationships/tags" Target="../tags/tag62.xml"/><Relationship Id="rId4" Type="http://schemas.openxmlformats.org/officeDocument/2006/relationships/notesSlide" Target="../notesSlides/notesSlide11.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5.xml"/><Relationship Id="rId1" Type="http://schemas.openxmlformats.org/officeDocument/2006/relationships/tags" Target="../tags/tag64.xml"/></Relationships>
</file>

<file path=ppt/slides/_rels/slide2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68.xml"/><Relationship Id="rId7" Type="http://schemas.openxmlformats.org/officeDocument/2006/relationships/notesSlide" Target="../notesSlides/notesSlide12.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slideLayout" Target="../slideLayouts/slideLayout7.xml"/><Relationship Id="rId5" Type="http://schemas.openxmlformats.org/officeDocument/2006/relationships/tags" Target="../tags/tag70.xml"/><Relationship Id="rId4" Type="http://schemas.openxmlformats.org/officeDocument/2006/relationships/tags" Target="../tags/tag69.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2.xml"/><Relationship Id="rId1" Type="http://schemas.openxmlformats.org/officeDocument/2006/relationships/tags" Target="../tags/tag71.xml"/><Relationship Id="rId4" Type="http://schemas.openxmlformats.org/officeDocument/2006/relationships/notesSlide" Target="../notesSlides/notesSlide1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4.xml"/><Relationship Id="rId1" Type="http://schemas.openxmlformats.org/officeDocument/2006/relationships/tags" Target="../tags/tag73.xml"/></Relationships>
</file>

<file path=ppt/slides/_rels/slide31.xml.rels><?xml version="1.0" encoding="UTF-8" standalone="yes"?>
<Relationships xmlns="http://schemas.openxmlformats.org/package/2006/relationships"><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tags" Target="../tags/tag75.xml"/><Relationship Id="rId4"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slideLayout" Target="../slideLayouts/slideLayout2.xml"/><Relationship Id="rId4" Type="http://schemas.openxmlformats.org/officeDocument/2006/relationships/tags" Target="../tags/tag1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ags" Target="../tags/tag1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tags" Target="../tags/tag19.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tags" Target="../tags/tag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fontScale="90000"/>
          </a:bodyPr>
          <a:lstStyle/>
          <a:p>
            <a:r>
              <a:rPr lang="en-US" dirty="0" err="1"/>
              <a:t>CPE</a:t>
            </a:r>
            <a:r>
              <a:rPr lang="en-US" dirty="0"/>
              <a:t> </a:t>
            </a:r>
            <a:r>
              <a:rPr lang="en-US" dirty="0" smtClean="0"/>
              <a:t>490 Embedded Systems Lecture 7</a:t>
            </a:r>
            <a:endParaRPr lang="en-US" dirty="0"/>
          </a:p>
        </p:txBody>
      </p:sp>
      <p:sp>
        <p:nvSpPr>
          <p:cNvPr id="3" name="Content Placeholder 2"/>
          <p:cNvSpPr>
            <a:spLocks noGrp="1"/>
          </p:cNvSpPr>
          <p:nvPr>
            <p:ph idx="1"/>
            <p:custDataLst>
              <p:tags r:id="rId2"/>
            </p:custDataLst>
          </p:nvPr>
        </p:nvSpPr>
        <p:spPr>
          <a:xfrm>
            <a:off x="457200" y="1600201"/>
            <a:ext cx="8229600" cy="2895600"/>
          </a:xfrm>
        </p:spPr>
        <p:txBody>
          <a:bodyPr>
            <a:normAutofit lnSpcReduction="10000"/>
          </a:bodyPr>
          <a:lstStyle/>
          <a:p>
            <a:r>
              <a:rPr lang="en-US" dirty="0" smtClean="0"/>
              <a:t>Structures and unions (17.8)</a:t>
            </a:r>
          </a:p>
          <a:p>
            <a:r>
              <a:rPr lang="en-US" dirty="0" smtClean="0"/>
              <a:t>Type Conversions</a:t>
            </a:r>
          </a:p>
          <a:p>
            <a:r>
              <a:rPr lang="en-US" dirty="0" smtClean="0"/>
              <a:t>Casting </a:t>
            </a:r>
          </a:p>
          <a:p>
            <a:r>
              <a:rPr lang="en-US" dirty="0" smtClean="0"/>
              <a:t>Prototyping (15.3)</a:t>
            </a:r>
          </a:p>
          <a:p>
            <a:r>
              <a:rPr lang="en-US" dirty="0" smtClean="0"/>
              <a:t>Bit wise operations (15.1)</a:t>
            </a:r>
          </a:p>
          <a:p>
            <a:endParaRPr lang="en-US" dirty="0"/>
          </a:p>
          <a:p>
            <a:pPr>
              <a:buNone/>
            </a:pPr>
            <a:endParaRPr lang="en-US" dirty="0"/>
          </a:p>
          <a:p>
            <a:endParaRPr lang="en-US" dirty="0"/>
          </a:p>
        </p:txBody>
      </p:sp>
      <p:pic>
        <p:nvPicPr>
          <p:cNvPr id="4" name="Picture 3" descr="Geneva Header.gif"/>
          <p:cNvPicPr>
            <a:picLocks noChangeAspect="1"/>
          </p:cNvPicPr>
          <p:nvPr>
            <p:custDataLst>
              <p:tags r:id="rId3"/>
            </p:custDataLst>
          </p:nvPr>
        </p:nvPicPr>
        <p:blipFill>
          <a:blip r:embed="rId5" cstate="print"/>
          <a:stretch>
            <a:fillRect/>
          </a:stretch>
        </p:blipFill>
        <p:spPr>
          <a:xfrm>
            <a:off x="990600" y="4419600"/>
            <a:ext cx="6800850" cy="207645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Bit Fields</a:t>
            </a:r>
            <a:endParaRPr lang="en-US" dirty="0"/>
          </a:p>
        </p:txBody>
      </p:sp>
      <p:sp>
        <p:nvSpPr>
          <p:cNvPr id="3" name="Content Placeholder 2"/>
          <p:cNvSpPr>
            <a:spLocks noGrp="1"/>
          </p:cNvSpPr>
          <p:nvPr>
            <p:ph idx="1"/>
            <p:custDataLst>
              <p:tags r:id="rId2"/>
            </p:custDataLst>
          </p:nvPr>
        </p:nvSpPr>
        <p:spPr/>
        <p:txBody>
          <a:bodyPr/>
          <a:lstStyle/>
          <a:p>
            <a:r>
              <a:rPr lang="en-US" dirty="0" smtClean="0"/>
              <a:t>Bit fields can be declared and used based on structures. </a:t>
            </a:r>
          </a:p>
          <a:p>
            <a:r>
              <a:rPr lang="en-US" dirty="0" smtClean="0"/>
              <a:t>A bit field is really just a special type of structure that defines how long in bits each element is to be. </a:t>
            </a:r>
          </a:p>
          <a:p>
            <a:r>
              <a:rPr lang="en-US" dirty="0" smtClean="0"/>
              <a:t>Each bit field will have a type of </a:t>
            </a:r>
            <a:r>
              <a:rPr lang="en-US" dirty="0" err="1" smtClean="0"/>
              <a:t>int</a:t>
            </a:r>
            <a:r>
              <a:rPr lang="en-US" dirty="0" smtClean="0"/>
              <a:t>, unsigned or signed.  If the bit field is just one bit it should have a type of unsigned. </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Prototype Structure with </a:t>
            </a:r>
            <a:r>
              <a:rPr lang="en-US" dirty="0" err="1" smtClean="0"/>
              <a:t>BitField</a:t>
            </a:r>
            <a:endParaRPr lang="en-US" dirty="0"/>
          </a:p>
        </p:txBody>
      </p:sp>
      <p:sp>
        <p:nvSpPr>
          <p:cNvPr id="3" name="Content Placeholder 2"/>
          <p:cNvSpPr>
            <a:spLocks noGrp="1"/>
          </p:cNvSpPr>
          <p:nvPr>
            <p:ph idx="1"/>
            <p:custDataLst>
              <p:tags r:id="rId2"/>
            </p:custDataLst>
          </p:nvPr>
        </p:nvSpPr>
        <p:spPr/>
        <p:txBody>
          <a:bodyPr>
            <a:normAutofit lnSpcReduction="10000"/>
          </a:bodyPr>
          <a:lstStyle/>
          <a:p>
            <a:pPr>
              <a:buNone/>
            </a:pPr>
            <a:r>
              <a:rPr lang="en-US" dirty="0" err="1" smtClean="0"/>
              <a:t>struct</a:t>
            </a:r>
            <a:r>
              <a:rPr lang="en-US" dirty="0" smtClean="0"/>
              <a:t> </a:t>
            </a:r>
            <a:r>
              <a:rPr lang="en-US" i="1" dirty="0" err="1" smtClean="0"/>
              <a:t>struc</a:t>
            </a:r>
            <a:r>
              <a:rPr lang="en-US" i="1" dirty="0" smtClean="0"/>
              <a:t>-type-name</a:t>
            </a:r>
            <a:r>
              <a:rPr lang="en-US" dirty="0" smtClean="0"/>
              <a:t>{</a:t>
            </a:r>
          </a:p>
          <a:p>
            <a:pPr>
              <a:buNone/>
            </a:pPr>
            <a:r>
              <a:rPr lang="en-US" i="1" dirty="0" smtClean="0"/>
              <a:t>	type name1 : length;</a:t>
            </a:r>
          </a:p>
          <a:p>
            <a:pPr>
              <a:buNone/>
            </a:pPr>
            <a:r>
              <a:rPr lang="en-US" i="1" dirty="0" smtClean="0"/>
              <a:t>	type name2 : length;</a:t>
            </a:r>
          </a:p>
          <a:p>
            <a:pPr>
              <a:buNone/>
            </a:pPr>
            <a:r>
              <a:rPr lang="en-US" i="1" dirty="0" smtClean="0"/>
              <a:t>	.</a:t>
            </a:r>
          </a:p>
          <a:p>
            <a:pPr>
              <a:buNone/>
            </a:pPr>
            <a:r>
              <a:rPr lang="en-US" i="1" dirty="0" smtClean="0"/>
              <a:t>	.</a:t>
            </a:r>
          </a:p>
          <a:p>
            <a:pPr>
              <a:buNone/>
            </a:pPr>
            <a:r>
              <a:rPr lang="en-US" i="1" dirty="0" smtClean="0"/>
              <a:t>	.</a:t>
            </a:r>
          </a:p>
          <a:p>
            <a:pPr>
              <a:buNone/>
            </a:pPr>
            <a:r>
              <a:rPr lang="en-US" i="1" dirty="0" smtClean="0"/>
              <a:t>	type </a:t>
            </a:r>
            <a:r>
              <a:rPr lang="en-US" i="1" dirty="0" err="1" smtClean="0"/>
              <a:t>nameN</a:t>
            </a:r>
            <a:r>
              <a:rPr lang="en-US" i="1" dirty="0" smtClean="0"/>
              <a:t> : length;</a:t>
            </a:r>
          </a:p>
          <a:p>
            <a:pPr>
              <a:buNone/>
            </a:pPr>
            <a:r>
              <a:rPr lang="en-US" i="1" dirty="0" smtClean="0"/>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3657600" y="274638"/>
            <a:ext cx="5029200" cy="1143000"/>
          </a:xfrm>
        </p:spPr>
        <p:txBody>
          <a:bodyPr/>
          <a:lstStyle/>
          <a:p>
            <a:r>
              <a:rPr lang="en-US" dirty="0" smtClean="0"/>
              <a:t>Example</a:t>
            </a:r>
            <a:endParaRPr lang="en-US" dirty="0"/>
          </a:p>
        </p:txBody>
      </p:sp>
      <p:sp>
        <p:nvSpPr>
          <p:cNvPr id="4" name="Content Placeholder 3"/>
          <p:cNvSpPr>
            <a:spLocks noGrp="1"/>
          </p:cNvSpPr>
          <p:nvPr>
            <p:ph idx="1"/>
            <p:custDataLst>
              <p:tags r:id="rId2"/>
            </p:custDataLst>
          </p:nvPr>
        </p:nvSpPr>
        <p:spPr>
          <a:xfrm>
            <a:off x="304800" y="0"/>
            <a:ext cx="4343400" cy="7086600"/>
          </a:xfrm>
        </p:spPr>
        <p:txBody>
          <a:bodyPr>
            <a:normAutofit fontScale="77500" lnSpcReduction="20000"/>
          </a:bodyPr>
          <a:lstStyle/>
          <a:p>
            <a:pPr>
              <a:buNone/>
            </a:pPr>
            <a:r>
              <a:rPr lang="en-US" dirty="0" err="1" smtClean="0"/>
              <a:t>struct</a:t>
            </a:r>
            <a:r>
              <a:rPr lang="en-US" dirty="0" smtClean="0"/>
              <a:t> </a:t>
            </a:r>
            <a:r>
              <a:rPr lang="en-US" dirty="0" err="1" smtClean="0"/>
              <a:t>tagPORTABITS</a:t>
            </a:r>
            <a:r>
              <a:rPr lang="en-US" dirty="0" smtClean="0"/>
              <a:t> {  </a:t>
            </a:r>
          </a:p>
          <a:p>
            <a:pPr>
              <a:buNone/>
            </a:pPr>
            <a:r>
              <a:rPr lang="en-US" dirty="0" smtClean="0"/>
              <a:t>	unsigned RA0:1;  </a:t>
            </a:r>
          </a:p>
          <a:p>
            <a:pPr>
              <a:buNone/>
            </a:pPr>
            <a:r>
              <a:rPr lang="en-US" dirty="0" smtClean="0"/>
              <a:t>	unsigned RA1:1;  </a:t>
            </a:r>
          </a:p>
          <a:p>
            <a:pPr>
              <a:buNone/>
            </a:pPr>
            <a:r>
              <a:rPr lang="en-US" dirty="0" smtClean="0"/>
              <a:t>	unsigned RA2:1;  </a:t>
            </a:r>
          </a:p>
          <a:p>
            <a:pPr>
              <a:buNone/>
            </a:pPr>
            <a:r>
              <a:rPr lang="en-US" dirty="0" smtClean="0"/>
              <a:t>	unsigned RA3:1;  </a:t>
            </a:r>
          </a:p>
          <a:p>
            <a:pPr>
              <a:buNone/>
            </a:pPr>
            <a:r>
              <a:rPr lang="en-US" dirty="0" smtClean="0"/>
              <a:t>	unsigned RA4:1;  </a:t>
            </a:r>
          </a:p>
          <a:p>
            <a:pPr>
              <a:buNone/>
            </a:pPr>
            <a:r>
              <a:rPr lang="en-US" dirty="0" smtClean="0"/>
              <a:t>	unsigned RA5:1;  </a:t>
            </a:r>
          </a:p>
          <a:p>
            <a:pPr>
              <a:buNone/>
            </a:pPr>
            <a:r>
              <a:rPr lang="en-US" dirty="0" smtClean="0"/>
              <a:t>	unsigned RA6:1;  </a:t>
            </a:r>
          </a:p>
          <a:p>
            <a:pPr>
              <a:buNone/>
            </a:pPr>
            <a:r>
              <a:rPr lang="en-US" dirty="0" smtClean="0"/>
              <a:t>	unsigned RA7:1;  </a:t>
            </a:r>
          </a:p>
          <a:p>
            <a:pPr>
              <a:buNone/>
            </a:pPr>
            <a:r>
              <a:rPr lang="en-US" dirty="0" smtClean="0"/>
              <a:t>	unsigned :1;  </a:t>
            </a:r>
          </a:p>
          <a:p>
            <a:pPr>
              <a:buNone/>
            </a:pPr>
            <a:r>
              <a:rPr lang="en-US" dirty="0" smtClean="0"/>
              <a:t>	unsigned RA9:1;  	</a:t>
            </a:r>
          </a:p>
          <a:p>
            <a:pPr>
              <a:buNone/>
            </a:pPr>
            <a:r>
              <a:rPr lang="en-US" dirty="0" smtClean="0"/>
              <a:t>	unsigned RA10:1;  </a:t>
            </a:r>
          </a:p>
          <a:p>
            <a:pPr>
              <a:buNone/>
            </a:pPr>
            <a:r>
              <a:rPr lang="en-US" dirty="0" smtClean="0"/>
              <a:t>	unsigned :1;  </a:t>
            </a:r>
          </a:p>
          <a:p>
            <a:pPr>
              <a:buNone/>
            </a:pPr>
            <a:r>
              <a:rPr lang="en-US" dirty="0" smtClean="0"/>
              <a:t>	unsigned RA12:1;  </a:t>
            </a:r>
          </a:p>
          <a:p>
            <a:pPr>
              <a:buNone/>
            </a:pPr>
            <a:r>
              <a:rPr lang="en-US" dirty="0" smtClean="0"/>
              <a:t>	unsigned RA13:1;  </a:t>
            </a:r>
          </a:p>
          <a:p>
            <a:pPr>
              <a:buNone/>
            </a:pPr>
            <a:r>
              <a:rPr lang="en-US" dirty="0" smtClean="0"/>
              <a:t>	unsigned RA14:1;  </a:t>
            </a:r>
          </a:p>
          <a:p>
            <a:pPr>
              <a:buNone/>
            </a:pPr>
            <a:r>
              <a:rPr lang="en-US" dirty="0" smtClean="0"/>
              <a:t>	unsigned RA15:1;</a:t>
            </a:r>
          </a:p>
          <a:p>
            <a:pPr>
              <a:buNone/>
            </a:pPr>
            <a:r>
              <a:rPr lang="en-US" dirty="0" smtClean="0"/>
              <a:t>} </a:t>
            </a:r>
            <a:r>
              <a:rPr lang="en-US" dirty="0" err="1" smtClean="0"/>
              <a:t>PORTABITS</a:t>
            </a:r>
            <a:r>
              <a:rPr lang="en-US" dirty="0" smtClean="0"/>
              <a:t>;</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C Union</a:t>
            </a:r>
            <a:endParaRPr lang="en-US" dirty="0"/>
          </a:p>
        </p:txBody>
      </p:sp>
      <p:sp>
        <p:nvSpPr>
          <p:cNvPr id="3" name="Content Placeholder 2"/>
          <p:cNvSpPr>
            <a:spLocks noGrp="1"/>
          </p:cNvSpPr>
          <p:nvPr>
            <p:ph idx="1"/>
            <p:custDataLst>
              <p:tags r:id="rId2"/>
            </p:custDataLst>
          </p:nvPr>
        </p:nvSpPr>
        <p:spPr>
          <a:xfrm>
            <a:off x="457200" y="1295400"/>
            <a:ext cx="8229600" cy="5181600"/>
          </a:xfrm>
        </p:spPr>
        <p:txBody>
          <a:bodyPr>
            <a:normAutofit/>
          </a:bodyPr>
          <a:lstStyle/>
          <a:p>
            <a:r>
              <a:rPr lang="en-US" dirty="0" smtClean="0"/>
              <a:t>A union is a memory location that is shared by several different types of variables at different times.</a:t>
            </a:r>
          </a:p>
          <a:p>
            <a:r>
              <a:rPr lang="en-US" dirty="0" smtClean="0"/>
              <a:t>For example</a:t>
            </a:r>
          </a:p>
          <a:p>
            <a:pPr>
              <a:buNone/>
            </a:pPr>
            <a:r>
              <a:rPr lang="en-US" dirty="0" smtClean="0"/>
              <a:t>union  </a:t>
            </a:r>
            <a:r>
              <a:rPr lang="en-US" dirty="0" err="1" smtClean="0"/>
              <a:t>union_type</a:t>
            </a:r>
            <a:r>
              <a:rPr lang="en-US" dirty="0" smtClean="0"/>
              <a:t> {</a:t>
            </a:r>
          </a:p>
          <a:p>
            <a:pPr>
              <a:buNone/>
            </a:pPr>
            <a:r>
              <a:rPr lang="en-US" dirty="0" smtClean="0"/>
              <a:t>	</a:t>
            </a:r>
            <a:r>
              <a:rPr lang="en-US" dirty="0" err="1" smtClean="0"/>
              <a:t>int</a:t>
            </a:r>
            <a:r>
              <a:rPr lang="en-US" dirty="0" smtClean="0"/>
              <a:t> </a:t>
            </a:r>
            <a:r>
              <a:rPr lang="en-US" dirty="0" err="1" smtClean="0"/>
              <a:t>i</a:t>
            </a:r>
            <a:r>
              <a:rPr lang="en-US" dirty="0" smtClean="0"/>
              <a:t>;</a:t>
            </a:r>
          </a:p>
          <a:p>
            <a:pPr>
              <a:buNone/>
            </a:pPr>
            <a:r>
              <a:rPr lang="en-US" dirty="0" smtClean="0"/>
              <a:t>	char </a:t>
            </a:r>
            <a:r>
              <a:rPr lang="en-US" dirty="0" err="1" smtClean="0"/>
              <a:t>ch</a:t>
            </a:r>
            <a:r>
              <a:rPr lang="en-US" dirty="0" smtClean="0"/>
              <a:t>;</a:t>
            </a:r>
          </a:p>
          <a:p>
            <a:pPr>
              <a:buNone/>
            </a:pPr>
            <a:r>
              <a:rPr lang="en-US" dirty="0" smtClean="0"/>
              <a:t>};</a:t>
            </a:r>
          </a:p>
          <a:p>
            <a:pPr>
              <a:buNone/>
            </a:pPr>
            <a:r>
              <a:rPr lang="en-US" dirty="0" smtClean="0"/>
              <a:t>union </a:t>
            </a:r>
            <a:r>
              <a:rPr lang="en-US" dirty="0" err="1" smtClean="0"/>
              <a:t>union_type</a:t>
            </a:r>
            <a:r>
              <a:rPr lang="en-US" dirty="0" smtClean="0"/>
              <a:t> </a:t>
            </a:r>
            <a:r>
              <a:rPr lang="en-US" dirty="0" err="1" smtClean="0"/>
              <a:t>u_var</a:t>
            </a:r>
            <a:r>
              <a:rPr lang="en-US" dirty="0" smtClean="0"/>
              <a:t>;</a:t>
            </a:r>
            <a:endParaRPr lang="en-US" dirty="0"/>
          </a:p>
        </p:txBody>
      </p:sp>
      <p:sp>
        <p:nvSpPr>
          <p:cNvPr id="4" name="Right Brace 3"/>
          <p:cNvSpPr/>
          <p:nvPr/>
        </p:nvSpPr>
        <p:spPr>
          <a:xfrm>
            <a:off x="4800600" y="3581400"/>
            <a:ext cx="457200" cy="1371600"/>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5867400" y="3944034"/>
            <a:ext cx="2362200" cy="646331"/>
          </a:xfrm>
          <a:prstGeom prst="rect">
            <a:avLst/>
          </a:prstGeom>
          <a:noFill/>
        </p:spPr>
        <p:txBody>
          <a:bodyPr wrap="square" rtlCol="0">
            <a:spAutoFit/>
          </a:bodyPr>
          <a:lstStyle/>
          <a:p>
            <a:r>
              <a:rPr lang="en-US" sz="3600" dirty="0" smtClean="0"/>
              <a:t>Definition </a:t>
            </a:r>
            <a:endParaRPr lang="en-US" sz="3600" dirty="0"/>
          </a:p>
        </p:txBody>
      </p:sp>
      <p:sp>
        <p:nvSpPr>
          <p:cNvPr id="6" name="Right Brace 5"/>
          <p:cNvSpPr/>
          <p:nvPr/>
        </p:nvSpPr>
        <p:spPr>
          <a:xfrm>
            <a:off x="4803228" y="5686097"/>
            <a:ext cx="457200" cy="685800"/>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5880538" y="5562600"/>
            <a:ext cx="2362200" cy="646331"/>
          </a:xfrm>
          <a:prstGeom prst="rect">
            <a:avLst/>
          </a:prstGeom>
          <a:noFill/>
        </p:spPr>
        <p:txBody>
          <a:bodyPr wrap="square" rtlCol="0">
            <a:spAutoFit/>
          </a:bodyPr>
          <a:lstStyle/>
          <a:p>
            <a:r>
              <a:rPr lang="en-US" sz="3600" dirty="0" smtClean="0"/>
              <a:t>Instance </a:t>
            </a:r>
            <a:endParaRPr lang="en-US" sz="36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533400" y="0"/>
            <a:ext cx="8229600" cy="1143000"/>
          </a:xfrm>
        </p:spPr>
        <p:txBody>
          <a:bodyPr/>
          <a:lstStyle/>
          <a:p>
            <a:r>
              <a:rPr lang="en-US" dirty="0" smtClean="0"/>
              <a:t>Memory Allocation of Union</a:t>
            </a:r>
            <a:endParaRPr lang="en-US" dirty="0"/>
          </a:p>
        </p:txBody>
      </p:sp>
      <p:graphicFrame>
        <p:nvGraphicFramePr>
          <p:cNvPr id="4" name="Content Placeholder 3"/>
          <p:cNvGraphicFramePr>
            <a:graphicFrameLocks noGrp="1"/>
          </p:cNvGraphicFramePr>
          <p:nvPr>
            <p:ph idx="1"/>
            <p:custDataLst>
              <p:tags r:id="rId2"/>
            </p:custDataLst>
          </p:nvPr>
        </p:nvGraphicFramePr>
        <p:xfrm>
          <a:off x="533400" y="3352800"/>
          <a:ext cx="8229600" cy="64008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ctr"/>
                      <a:r>
                        <a:rPr lang="en-US" sz="3600" dirty="0" smtClean="0">
                          <a:solidFill>
                            <a:schemeClr val="bg1"/>
                          </a:solidFill>
                        </a:rPr>
                        <a:t>Byte 1</a:t>
                      </a:r>
                      <a:endParaRPr lang="en-US" sz="3600" dirty="0">
                        <a:solidFill>
                          <a:schemeClr val="bg1"/>
                        </a:solidFill>
                      </a:endParaRPr>
                    </a:p>
                  </a:txBody>
                  <a:tcPr/>
                </a:tc>
                <a:tc>
                  <a:txBody>
                    <a:bodyPr/>
                    <a:lstStyle/>
                    <a:p>
                      <a:pPr algn="ctr"/>
                      <a:r>
                        <a:rPr lang="en-US" sz="3600" dirty="0" smtClean="0">
                          <a:solidFill>
                            <a:schemeClr val="bg1"/>
                          </a:solidFill>
                        </a:rPr>
                        <a:t>Byte</a:t>
                      </a:r>
                      <a:r>
                        <a:rPr lang="en-US" sz="3600" baseline="0" dirty="0" smtClean="0">
                          <a:solidFill>
                            <a:schemeClr val="bg1"/>
                          </a:solidFill>
                        </a:rPr>
                        <a:t> 0</a:t>
                      </a:r>
                      <a:endParaRPr lang="en-US" sz="3600" dirty="0">
                        <a:solidFill>
                          <a:schemeClr val="bg1"/>
                        </a:solidFill>
                      </a:endParaRPr>
                    </a:p>
                  </a:txBody>
                  <a:tcPr/>
                </a:tc>
              </a:tr>
            </a:tbl>
          </a:graphicData>
        </a:graphic>
      </p:graphicFrame>
      <p:sp>
        <p:nvSpPr>
          <p:cNvPr id="5" name="Left Brace 4"/>
          <p:cNvSpPr/>
          <p:nvPr>
            <p:custDataLst>
              <p:tags r:id="rId3"/>
            </p:custDataLst>
          </p:nvPr>
        </p:nvSpPr>
        <p:spPr>
          <a:xfrm rot="16200000" flipH="1" flipV="1">
            <a:off x="4076700" y="-1028700"/>
            <a:ext cx="838200" cy="7772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ight Brace 5"/>
          <p:cNvSpPr/>
          <p:nvPr>
            <p:custDataLst>
              <p:tags r:id="rId4"/>
            </p:custDataLst>
          </p:nvPr>
        </p:nvSpPr>
        <p:spPr>
          <a:xfrm rot="5400000">
            <a:off x="6172200" y="2819400"/>
            <a:ext cx="990600" cy="3733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custDataLst>
              <p:tags r:id="rId5"/>
            </p:custDataLst>
          </p:nvPr>
        </p:nvSpPr>
        <p:spPr>
          <a:xfrm>
            <a:off x="2209800" y="1600200"/>
            <a:ext cx="4648200" cy="584775"/>
          </a:xfrm>
          <a:prstGeom prst="rect">
            <a:avLst/>
          </a:prstGeom>
          <a:noFill/>
        </p:spPr>
        <p:txBody>
          <a:bodyPr wrap="square" rtlCol="0">
            <a:spAutoFit/>
          </a:bodyPr>
          <a:lstStyle/>
          <a:p>
            <a:pPr algn="ctr"/>
            <a:r>
              <a:rPr lang="en-US" sz="3200" dirty="0" err="1" smtClean="0"/>
              <a:t>i</a:t>
            </a:r>
            <a:endParaRPr lang="en-US" sz="3200" dirty="0"/>
          </a:p>
        </p:txBody>
      </p:sp>
      <p:sp>
        <p:nvSpPr>
          <p:cNvPr id="8" name="TextBox 7"/>
          <p:cNvSpPr txBox="1"/>
          <p:nvPr>
            <p:custDataLst>
              <p:tags r:id="rId6"/>
            </p:custDataLst>
          </p:nvPr>
        </p:nvSpPr>
        <p:spPr>
          <a:xfrm>
            <a:off x="4648200" y="5181600"/>
            <a:ext cx="4114800" cy="646331"/>
          </a:xfrm>
          <a:prstGeom prst="rect">
            <a:avLst/>
          </a:prstGeom>
          <a:noFill/>
        </p:spPr>
        <p:txBody>
          <a:bodyPr wrap="square" rtlCol="0">
            <a:spAutoFit/>
          </a:bodyPr>
          <a:lstStyle/>
          <a:p>
            <a:pPr algn="ctr"/>
            <a:r>
              <a:rPr lang="en-US" sz="3600" dirty="0" err="1" smtClean="0"/>
              <a:t>ch</a:t>
            </a:r>
            <a:endParaRPr lang="en-US" sz="3600" dirty="0"/>
          </a:p>
        </p:txBody>
      </p:sp>
      <p:sp>
        <p:nvSpPr>
          <p:cNvPr id="3" name="TextBox 2"/>
          <p:cNvSpPr txBox="1"/>
          <p:nvPr/>
        </p:nvSpPr>
        <p:spPr>
          <a:xfrm>
            <a:off x="304800" y="5181600"/>
            <a:ext cx="5867400" cy="1569660"/>
          </a:xfrm>
          <a:prstGeom prst="rect">
            <a:avLst/>
          </a:prstGeom>
          <a:noFill/>
        </p:spPr>
        <p:txBody>
          <a:bodyPr wrap="square" rtlCol="0">
            <a:spAutoFit/>
          </a:bodyPr>
          <a:lstStyle/>
          <a:p>
            <a:r>
              <a:rPr lang="en-US" sz="3200" dirty="0" smtClean="0"/>
              <a:t>Example of using the created instance</a:t>
            </a:r>
          </a:p>
          <a:p>
            <a:r>
              <a:rPr lang="en-US" sz="3200" dirty="0" smtClean="0"/>
              <a:t>U_var.ch = ‘A’;</a:t>
            </a:r>
            <a:endParaRPr lang="en-US" sz="32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0"/>
            <a:ext cx="8229600" cy="1143000"/>
          </a:xfrm>
        </p:spPr>
        <p:txBody>
          <a:bodyPr/>
          <a:lstStyle/>
          <a:p>
            <a:r>
              <a:rPr lang="en-US" dirty="0" smtClean="0"/>
              <a:t>Example of Structure and Union</a:t>
            </a:r>
            <a:endParaRPr lang="en-US" dirty="0"/>
          </a:p>
        </p:txBody>
      </p:sp>
      <p:sp>
        <p:nvSpPr>
          <p:cNvPr id="4" name="TextBox 3"/>
          <p:cNvSpPr txBox="1"/>
          <p:nvPr>
            <p:custDataLst>
              <p:tags r:id="rId2"/>
            </p:custDataLst>
          </p:nvPr>
        </p:nvSpPr>
        <p:spPr>
          <a:xfrm>
            <a:off x="457200" y="948690"/>
            <a:ext cx="8229600" cy="5632311"/>
          </a:xfrm>
          <a:prstGeom prst="rect">
            <a:avLst/>
          </a:prstGeom>
          <a:noFill/>
        </p:spPr>
        <p:txBody>
          <a:bodyPr wrap="square" rtlCol="0">
            <a:spAutoFit/>
          </a:bodyPr>
          <a:lstStyle/>
          <a:p>
            <a:r>
              <a:rPr lang="en-US" dirty="0" smtClean="0"/>
              <a:t>union {</a:t>
            </a:r>
          </a:p>
          <a:p>
            <a:r>
              <a:rPr lang="en-US" dirty="0" smtClean="0"/>
              <a:t>    </a:t>
            </a:r>
            <a:r>
              <a:rPr lang="en-US" dirty="0" err="1" smtClean="0"/>
              <a:t>struct</a:t>
            </a:r>
            <a:r>
              <a:rPr lang="en-US" dirty="0" smtClean="0"/>
              <a:t> {</a:t>
            </a:r>
          </a:p>
          <a:p>
            <a:r>
              <a:rPr lang="en-US" dirty="0" smtClean="0"/>
              <a:t>      unsigned :1;</a:t>
            </a:r>
          </a:p>
          <a:p>
            <a:r>
              <a:rPr lang="en-US" dirty="0" smtClean="0"/>
              <a:t>      unsigned TCS:1;</a:t>
            </a:r>
          </a:p>
          <a:p>
            <a:r>
              <a:rPr lang="en-US" dirty="0" smtClean="0"/>
              <a:t>      unsigned TSYNC:1; </a:t>
            </a:r>
          </a:p>
          <a:p>
            <a:r>
              <a:rPr lang="en-US" dirty="0" smtClean="0"/>
              <a:t>      unsigned :1;</a:t>
            </a:r>
          </a:p>
          <a:p>
            <a:r>
              <a:rPr lang="en-US" dirty="0" smtClean="0"/>
              <a:t>      unsigned TCKPS:2;</a:t>
            </a:r>
          </a:p>
          <a:p>
            <a:r>
              <a:rPr lang="en-US" dirty="0" smtClean="0"/>
              <a:t>      unsigned TGATE:1;</a:t>
            </a:r>
          </a:p>
          <a:p>
            <a:r>
              <a:rPr lang="en-US" dirty="0" smtClean="0"/>
              <a:t>      unsigned :6;</a:t>
            </a:r>
          </a:p>
          <a:p>
            <a:r>
              <a:rPr lang="en-US" dirty="0" smtClean="0"/>
              <a:t>      unsigned TSIDL:1;</a:t>
            </a:r>
          </a:p>
          <a:p>
            <a:r>
              <a:rPr lang="en-US" dirty="0" smtClean="0"/>
              <a:t>      unsigned :1;</a:t>
            </a:r>
          </a:p>
          <a:p>
            <a:r>
              <a:rPr lang="en-US" dirty="0" smtClean="0"/>
              <a:t>      unsigned TON:1;</a:t>
            </a:r>
          </a:p>
          <a:p>
            <a:r>
              <a:rPr lang="en-US" dirty="0" smtClean="0"/>
              <a:t>    };</a:t>
            </a:r>
          </a:p>
          <a:p>
            <a:r>
              <a:rPr lang="en-US" dirty="0" smtClean="0"/>
              <a:t>    </a:t>
            </a:r>
            <a:r>
              <a:rPr lang="en-US" dirty="0" err="1" smtClean="0"/>
              <a:t>struct</a:t>
            </a:r>
            <a:r>
              <a:rPr lang="en-US" dirty="0" smtClean="0"/>
              <a:t> {</a:t>
            </a:r>
          </a:p>
          <a:p>
            <a:r>
              <a:rPr lang="en-US" dirty="0" smtClean="0"/>
              <a:t>      unsigned :4;</a:t>
            </a:r>
          </a:p>
          <a:p>
            <a:r>
              <a:rPr lang="en-US" dirty="0" smtClean="0"/>
              <a:t>      unsigned TCKPS0:1;</a:t>
            </a:r>
          </a:p>
          <a:p>
            <a:r>
              <a:rPr lang="en-US" dirty="0" smtClean="0"/>
              <a:t>      unsigned TCKPS1:1;</a:t>
            </a:r>
          </a:p>
          <a:p>
            <a:r>
              <a:rPr lang="en-US" dirty="0" smtClean="0"/>
              <a:t>    };</a:t>
            </a:r>
          </a:p>
          <a:p>
            <a:r>
              <a:rPr lang="en-US" smtClean="0"/>
              <a:t>  } T1CONBITS</a:t>
            </a:r>
            <a:r>
              <a:rPr lang="en-US" dirty="0" smtClean="0"/>
              <a:t>;</a:t>
            </a:r>
          </a:p>
          <a:p>
            <a:r>
              <a:rPr lang="en-US" dirty="0" smtClean="0"/>
              <a:t> </a:t>
            </a:r>
            <a:endParaRPr lang="en-US" dirty="0"/>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2407829"/>
            <a:ext cx="6400800" cy="18736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Typedef</a:t>
            </a:r>
            <a:r>
              <a:rPr lang="en-US" smtClean="0"/>
              <a:t> </a:t>
            </a:r>
            <a:endParaRPr lang="en-US"/>
          </a:p>
        </p:txBody>
      </p:sp>
      <p:sp>
        <p:nvSpPr>
          <p:cNvPr id="3" name="Content Placeholder 2"/>
          <p:cNvSpPr>
            <a:spLocks noGrp="1"/>
          </p:cNvSpPr>
          <p:nvPr>
            <p:ph idx="1"/>
          </p:nvPr>
        </p:nvSpPr>
        <p:spPr/>
        <p:txBody>
          <a:bodyPr/>
          <a:lstStyle/>
          <a:p>
            <a:r>
              <a:rPr lang="en-US" dirty="0" smtClean="0"/>
              <a:t>C lets you define new data type names with </a:t>
            </a:r>
            <a:r>
              <a:rPr lang="en-US" dirty="0" err="1" smtClean="0"/>
              <a:t>typdef</a:t>
            </a:r>
            <a:r>
              <a:rPr lang="en-US" dirty="0" smtClean="0"/>
              <a:t> keyword.  Your are not creating new data types but just new data type names. </a:t>
            </a:r>
          </a:p>
          <a:p>
            <a:r>
              <a:rPr lang="en-US" dirty="0" smtClean="0"/>
              <a:t>Syntax: </a:t>
            </a:r>
            <a:r>
              <a:rPr lang="en-US" dirty="0" err="1" smtClean="0"/>
              <a:t>typedef</a:t>
            </a:r>
            <a:r>
              <a:rPr lang="en-US" dirty="0" smtClean="0"/>
              <a:t> </a:t>
            </a:r>
            <a:r>
              <a:rPr lang="en-US" i="1" dirty="0" smtClean="0"/>
              <a:t>type name;</a:t>
            </a:r>
          </a:p>
          <a:p>
            <a:r>
              <a:rPr lang="en-US" dirty="0" smtClean="0"/>
              <a:t>Example:</a:t>
            </a:r>
          </a:p>
          <a:p>
            <a:pPr marL="457200" lvl="1" indent="0">
              <a:buNone/>
            </a:pPr>
            <a:r>
              <a:rPr lang="en-US" dirty="0" err="1" smtClean="0"/>
              <a:t>typedef</a:t>
            </a:r>
            <a:r>
              <a:rPr lang="en-US" dirty="0" smtClean="0"/>
              <a:t> float balance;</a:t>
            </a:r>
            <a:endParaRPr lang="en-US" dirty="0"/>
          </a:p>
          <a:p>
            <a:pPr marL="457200" lvl="1" indent="0">
              <a:buNone/>
            </a:pPr>
            <a:r>
              <a:rPr lang="en-US" dirty="0" smtClean="0"/>
              <a:t>balance </a:t>
            </a:r>
            <a:r>
              <a:rPr lang="en-US" dirty="0" err="1" smtClean="0"/>
              <a:t>over_due</a:t>
            </a:r>
            <a:r>
              <a:rPr lang="en-US" dirty="0" smtClean="0"/>
              <a:t>;</a:t>
            </a:r>
          </a:p>
        </p:txBody>
      </p:sp>
    </p:spTree>
    <p:extLst>
      <p:ext uri="{BB962C8B-B14F-4D97-AF65-F5344CB8AC3E}">
        <p14:creationId xmlns:p14="http://schemas.microsoft.com/office/powerpoint/2010/main" val="526143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custDataLst>
              <p:tags r:id="rId1"/>
            </p:custDataLst>
          </p:nvPr>
        </p:nvSpPr>
        <p:spPr>
          <a:xfrm>
            <a:off x="0" y="0"/>
            <a:ext cx="9144000" cy="6524863"/>
          </a:xfrm>
          <a:prstGeom prst="rect">
            <a:avLst/>
          </a:prstGeom>
        </p:spPr>
        <p:txBody>
          <a:bodyPr wrap="square">
            <a:spAutoFit/>
          </a:bodyPr>
          <a:lstStyle/>
          <a:p>
            <a:r>
              <a:rPr lang="en-US" sz="2200" dirty="0" err="1" smtClean="0"/>
              <a:t>typedef</a:t>
            </a:r>
            <a:r>
              <a:rPr lang="en-US" sz="2200" dirty="0" smtClean="0"/>
              <a:t> </a:t>
            </a:r>
            <a:r>
              <a:rPr lang="en-US" sz="2200" dirty="0" err="1" smtClean="0"/>
              <a:t>struct</a:t>
            </a:r>
            <a:r>
              <a:rPr lang="en-US" sz="2200" dirty="0" smtClean="0"/>
              <a:t> </a:t>
            </a:r>
            <a:r>
              <a:rPr lang="en-US" sz="2200" dirty="0" err="1" smtClean="0"/>
              <a:t>tagPORTABITS</a:t>
            </a:r>
            <a:r>
              <a:rPr lang="en-US" sz="2200" dirty="0" smtClean="0"/>
              <a:t> {  </a:t>
            </a:r>
          </a:p>
          <a:p>
            <a:pPr lvl="1"/>
            <a:r>
              <a:rPr lang="en-US" sz="2200" dirty="0" smtClean="0"/>
              <a:t>unsigned RA0:1;  </a:t>
            </a:r>
          </a:p>
          <a:p>
            <a:pPr lvl="1"/>
            <a:r>
              <a:rPr lang="en-US" sz="2200" dirty="0" smtClean="0"/>
              <a:t>unsigned RA1:1;  </a:t>
            </a:r>
          </a:p>
          <a:p>
            <a:pPr lvl="1"/>
            <a:r>
              <a:rPr lang="en-US" sz="2200" dirty="0" smtClean="0"/>
              <a:t>unsigned RA2:1;  </a:t>
            </a:r>
          </a:p>
          <a:p>
            <a:pPr lvl="1"/>
            <a:r>
              <a:rPr lang="en-US" sz="2200" dirty="0" smtClean="0"/>
              <a:t>unsigned RA3:1;  </a:t>
            </a:r>
          </a:p>
          <a:p>
            <a:pPr lvl="1"/>
            <a:r>
              <a:rPr lang="en-US" sz="2200" dirty="0" smtClean="0"/>
              <a:t>unsigned RA4:1;  </a:t>
            </a:r>
          </a:p>
          <a:p>
            <a:pPr lvl="1"/>
            <a:r>
              <a:rPr lang="en-US" sz="2200" dirty="0" smtClean="0"/>
              <a:t>unsigned RA5:1;  </a:t>
            </a:r>
          </a:p>
          <a:p>
            <a:pPr lvl="1"/>
            <a:r>
              <a:rPr lang="en-US" sz="2200" dirty="0" smtClean="0"/>
              <a:t>unsigned RA6:1;  </a:t>
            </a:r>
          </a:p>
          <a:p>
            <a:pPr lvl="1"/>
            <a:r>
              <a:rPr lang="en-US" sz="2200" dirty="0" smtClean="0"/>
              <a:t>unsigned RA7:1;  </a:t>
            </a:r>
          </a:p>
          <a:p>
            <a:pPr lvl="1"/>
            <a:r>
              <a:rPr lang="en-US" sz="2200" dirty="0" smtClean="0"/>
              <a:t>unsigned :1;  </a:t>
            </a:r>
          </a:p>
          <a:p>
            <a:pPr lvl="1"/>
            <a:r>
              <a:rPr lang="en-US" sz="2200" dirty="0" smtClean="0"/>
              <a:t>unsigned RA9:1;  </a:t>
            </a:r>
          </a:p>
          <a:p>
            <a:pPr lvl="1"/>
            <a:r>
              <a:rPr lang="en-US" sz="2200" dirty="0" smtClean="0"/>
              <a:t>unsigned RA10:1;  </a:t>
            </a:r>
          </a:p>
          <a:p>
            <a:pPr lvl="1"/>
            <a:r>
              <a:rPr lang="en-US" sz="2200" dirty="0" smtClean="0"/>
              <a:t>unsigned :1;  </a:t>
            </a:r>
          </a:p>
          <a:p>
            <a:pPr lvl="1"/>
            <a:r>
              <a:rPr lang="en-US" sz="2200" dirty="0" smtClean="0"/>
              <a:t>unsigned RA12:1;  </a:t>
            </a:r>
          </a:p>
          <a:p>
            <a:pPr lvl="1"/>
            <a:r>
              <a:rPr lang="en-US" sz="2200" dirty="0" smtClean="0"/>
              <a:t>unsigned RA13:1;  </a:t>
            </a:r>
          </a:p>
          <a:p>
            <a:pPr lvl="1"/>
            <a:r>
              <a:rPr lang="en-US" sz="2200" dirty="0" smtClean="0"/>
              <a:t>unsigned RA14:1;  </a:t>
            </a:r>
          </a:p>
          <a:p>
            <a:pPr lvl="1"/>
            <a:r>
              <a:rPr lang="en-US" sz="2200" dirty="0" smtClean="0"/>
              <a:t>unsigned RA15:1;</a:t>
            </a:r>
          </a:p>
          <a:p>
            <a:r>
              <a:rPr lang="en-US" sz="2200" dirty="0" smtClean="0"/>
              <a:t>} </a:t>
            </a:r>
            <a:r>
              <a:rPr lang="en-US" sz="2200" dirty="0" err="1" smtClean="0"/>
              <a:t>PORTABITS</a:t>
            </a:r>
            <a:r>
              <a:rPr lang="en-US" sz="2200" dirty="0" smtClean="0"/>
              <a:t>;</a:t>
            </a:r>
          </a:p>
          <a:p>
            <a:r>
              <a:rPr lang="en-US" sz="2200" dirty="0" smtClean="0"/>
              <a:t>extern  volatile </a:t>
            </a:r>
            <a:r>
              <a:rPr lang="en-US" sz="2200" dirty="0" err="1" smtClean="0"/>
              <a:t>PORTABITS</a:t>
            </a:r>
            <a:r>
              <a:rPr lang="en-US" sz="2200" dirty="0" smtClean="0"/>
              <a:t>  </a:t>
            </a:r>
            <a:r>
              <a:rPr lang="en-US" sz="2200" dirty="0" err="1" smtClean="0"/>
              <a:t>PORTAbits</a:t>
            </a:r>
            <a:r>
              <a:rPr lang="en-US" sz="2200" dirty="0" smtClean="0"/>
              <a:t> __attribute__((__</a:t>
            </a:r>
            <a:r>
              <a:rPr lang="en-US" sz="2200" dirty="0" err="1" smtClean="0"/>
              <a:t>sfr</a:t>
            </a:r>
            <a:r>
              <a:rPr lang="en-US" sz="2200" dirty="0" smtClean="0"/>
              <a:t>__));</a:t>
            </a:r>
            <a:endParaRPr lang="en-US" sz="2200" dirty="0"/>
          </a:p>
        </p:txBody>
      </p:sp>
      <p:sp>
        <p:nvSpPr>
          <p:cNvPr id="5" name="TextBox 4"/>
          <p:cNvSpPr txBox="1"/>
          <p:nvPr>
            <p:custDataLst>
              <p:tags r:id="rId2"/>
            </p:custDataLst>
          </p:nvPr>
        </p:nvSpPr>
        <p:spPr>
          <a:xfrm>
            <a:off x="3124200" y="914400"/>
            <a:ext cx="5562600" cy="1200329"/>
          </a:xfrm>
          <a:prstGeom prst="rect">
            <a:avLst/>
          </a:prstGeom>
          <a:noFill/>
          <a:ln w="38100">
            <a:solidFill>
              <a:schemeClr val="tx1"/>
            </a:solidFill>
          </a:ln>
        </p:spPr>
        <p:txBody>
          <a:bodyPr wrap="square" rtlCol="0">
            <a:spAutoFit/>
          </a:bodyPr>
          <a:lstStyle/>
          <a:p>
            <a:r>
              <a:rPr lang="en-US" sz="2400" dirty="0" smtClean="0"/>
              <a:t>Example of use:</a:t>
            </a:r>
          </a:p>
          <a:p>
            <a:endParaRPr lang="en-US" sz="2400" dirty="0" smtClean="0"/>
          </a:p>
          <a:p>
            <a:r>
              <a:rPr lang="en-US" sz="2400" dirty="0" smtClean="0"/>
              <a:t>PORTAbits.RA1 =1;</a:t>
            </a:r>
            <a:endParaRPr lang="en-US" sz="2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if Statement</a:t>
            </a:r>
            <a:endParaRPr lang="en-US" dirty="0"/>
          </a:p>
        </p:txBody>
      </p:sp>
      <p:sp>
        <p:nvSpPr>
          <p:cNvPr id="3" name="Content Placeholder 2"/>
          <p:cNvSpPr>
            <a:spLocks noGrp="1"/>
          </p:cNvSpPr>
          <p:nvPr>
            <p:ph idx="1"/>
          </p:nvPr>
        </p:nvSpPr>
        <p:spPr>
          <a:xfrm>
            <a:off x="457200" y="1371600"/>
            <a:ext cx="8229600" cy="5181600"/>
          </a:xfrm>
        </p:spPr>
        <p:txBody>
          <a:bodyPr>
            <a:normAutofit lnSpcReduction="10000"/>
          </a:bodyPr>
          <a:lstStyle/>
          <a:p>
            <a:r>
              <a:rPr lang="en-US" dirty="0" smtClean="0"/>
              <a:t>Simple form</a:t>
            </a:r>
          </a:p>
          <a:p>
            <a:pPr marL="457200" lvl="1" indent="0">
              <a:buNone/>
            </a:pPr>
            <a:r>
              <a:rPr lang="en-US" dirty="0" smtClean="0"/>
              <a:t>If (condition) statement;</a:t>
            </a:r>
          </a:p>
          <a:p>
            <a:pPr marL="457200" lvl="1" indent="0">
              <a:buNone/>
            </a:pPr>
            <a:r>
              <a:rPr lang="en-US" dirty="0" smtClean="0"/>
              <a:t>else statement;   // else is optional</a:t>
            </a:r>
          </a:p>
          <a:p>
            <a:pPr marL="514350" indent="-457200"/>
            <a:r>
              <a:rPr lang="en-US" dirty="0" smtClean="0"/>
              <a:t>Block form</a:t>
            </a:r>
          </a:p>
          <a:p>
            <a:pPr marL="457200" lvl="1" indent="0">
              <a:buNone/>
            </a:pPr>
            <a:r>
              <a:rPr lang="en-US" dirty="0" smtClean="0"/>
              <a:t>If (condition)</a:t>
            </a:r>
          </a:p>
          <a:p>
            <a:pPr marL="457200" lvl="1" indent="0">
              <a:buNone/>
            </a:pPr>
            <a:r>
              <a:rPr lang="en-US" dirty="0" smtClean="0"/>
              <a:t>	{	//all the statements you want go here</a:t>
            </a:r>
          </a:p>
          <a:p>
            <a:pPr marL="457200" lvl="1" indent="0">
              <a:buNone/>
            </a:pPr>
            <a:r>
              <a:rPr lang="en-US" dirty="0" smtClean="0"/>
              <a:t>	}</a:t>
            </a:r>
          </a:p>
          <a:p>
            <a:pPr marL="457200" lvl="1" indent="0">
              <a:buNone/>
            </a:pPr>
            <a:r>
              <a:rPr lang="en-US" dirty="0" smtClean="0"/>
              <a:t>else</a:t>
            </a:r>
          </a:p>
          <a:p>
            <a:pPr marL="457200" lvl="1" indent="0">
              <a:buNone/>
            </a:pPr>
            <a:r>
              <a:rPr lang="en-US" dirty="0" smtClean="0"/>
              <a:t>	{	// all the statements you want go here</a:t>
            </a:r>
          </a:p>
          <a:p>
            <a:pPr marL="457200" lvl="1" indent="0">
              <a:buNone/>
            </a:pPr>
            <a:r>
              <a:rPr lang="en-US" dirty="0"/>
              <a:t>	</a:t>
            </a:r>
            <a:r>
              <a:rPr lang="en-US" dirty="0" smtClean="0"/>
              <a:t>}</a:t>
            </a:r>
            <a:r>
              <a:rPr lang="en-US" dirty="0"/>
              <a:t>	</a:t>
            </a:r>
          </a:p>
        </p:txBody>
      </p:sp>
    </p:spTree>
    <p:extLst>
      <p:ext uri="{BB962C8B-B14F-4D97-AF65-F5344CB8AC3E}">
        <p14:creationId xmlns:p14="http://schemas.microsoft.com/office/powerpoint/2010/main" val="1592796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Nested If</a:t>
            </a:r>
            <a:endParaRPr lang="en-US" dirty="0"/>
          </a:p>
        </p:txBody>
      </p:sp>
      <p:sp>
        <p:nvSpPr>
          <p:cNvPr id="3" name="Content Placeholder 2"/>
          <p:cNvSpPr>
            <a:spLocks noGrp="1"/>
          </p:cNvSpPr>
          <p:nvPr>
            <p:ph idx="1"/>
          </p:nvPr>
        </p:nvSpPr>
        <p:spPr>
          <a:xfrm>
            <a:off x="457200" y="1143000"/>
            <a:ext cx="8229600" cy="5257800"/>
          </a:xfrm>
        </p:spPr>
        <p:txBody>
          <a:bodyPr>
            <a:normAutofit fontScale="92500" lnSpcReduction="10000"/>
          </a:bodyPr>
          <a:lstStyle/>
          <a:p>
            <a:r>
              <a:rPr lang="en-US" dirty="0" smtClean="0"/>
              <a:t>No if else in C !</a:t>
            </a:r>
          </a:p>
          <a:p>
            <a:r>
              <a:rPr lang="en-US" dirty="0" smtClean="0"/>
              <a:t>An else statement always refers to the nearest if statement that is within the same block as the else and is not already associated with an if.</a:t>
            </a:r>
          </a:p>
          <a:p>
            <a:pPr marL="0" indent="0">
              <a:buNone/>
            </a:pPr>
            <a:r>
              <a:rPr lang="en-US" dirty="0" smtClean="0"/>
              <a:t>If(</a:t>
            </a:r>
            <a:r>
              <a:rPr lang="en-US" dirty="0" err="1" smtClean="0"/>
              <a:t>i</a:t>
            </a:r>
            <a:r>
              <a:rPr lang="en-US" dirty="0" smtClean="0"/>
              <a:t>) {</a:t>
            </a:r>
          </a:p>
          <a:p>
            <a:pPr marL="0" indent="0">
              <a:buNone/>
            </a:pPr>
            <a:r>
              <a:rPr lang="en-US" dirty="0"/>
              <a:t>	</a:t>
            </a:r>
            <a:r>
              <a:rPr lang="en-US" dirty="0" smtClean="0"/>
              <a:t>if(j) statement 1;</a:t>
            </a:r>
          </a:p>
          <a:p>
            <a:pPr marL="0" indent="0">
              <a:buNone/>
            </a:pPr>
            <a:r>
              <a:rPr lang="en-US" dirty="0"/>
              <a:t>	</a:t>
            </a:r>
            <a:r>
              <a:rPr lang="en-US" dirty="0" smtClean="0"/>
              <a:t>if(k) statement 2; //this if</a:t>
            </a:r>
          </a:p>
          <a:p>
            <a:pPr marL="0" indent="0">
              <a:buNone/>
            </a:pPr>
            <a:r>
              <a:rPr lang="en-US" dirty="0"/>
              <a:t>	</a:t>
            </a:r>
            <a:r>
              <a:rPr lang="en-US" dirty="0" smtClean="0"/>
              <a:t>else statement 3;	//is associated with this else</a:t>
            </a:r>
          </a:p>
          <a:p>
            <a:pPr marL="0" indent="0">
              <a:buNone/>
            </a:pPr>
            <a:r>
              <a:rPr lang="en-US" dirty="0" smtClean="0"/>
              <a:t>        }</a:t>
            </a:r>
          </a:p>
          <a:p>
            <a:pPr marL="0" indent="0">
              <a:buNone/>
            </a:pPr>
            <a:r>
              <a:rPr lang="en-US" dirty="0" smtClean="0"/>
              <a:t>else statement 4; // associated with if(</a:t>
            </a:r>
            <a:r>
              <a:rPr lang="en-US" dirty="0" err="1" smtClean="0"/>
              <a:t>i</a:t>
            </a:r>
            <a:r>
              <a:rPr lang="en-US" dirty="0" smtClean="0"/>
              <a:t>)</a:t>
            </a:r>
            <a:endParaRPr lang="en-US" dirty="0"/>
          </a:p>
        </p:txBody>
      </p:sp>
    </p:spTree>
    <p:extLst>
      <p:ext uri="{BB962C8B-B14F-4D97-AF65-F5344CB8AC3E}">
        <p14:creationId xmlns:p14="http://schemas.microsoft.com/office/powerpoint/2010/main" val="3941508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Single Dimensional Arrays </a:t>
            </a:r>
            <a:endParaRPr lang="en-US" dirty="0"/>
          </a:p>
        </p:txBody>
      </p:sp>
      <p:sp>
        <p:nvSpPr>
          <p:cNvPr id="3" name="Content Placeholder 2"/>
          <p:cNvSpPr>
            <a:spLocks noGrp="1"/>
          </p:cNvSpPr>
          <p:nvPr>
            <p:ph idx="1"/>
            <p:custDataLst>
              <p:tags r:id="rId2"/>
            </p:custDataLst>
          </p:nvPr>
        </p:nvSpPr>
        <p:spPr/>
        <p:txBody>
          <a:bodyPr/>
          <a:lstStyle/>
          <a:p>
            <a:r>
              <a:rPr lang="en-US" dirty="0" smtClean="0"/>
              <a:t>Declaration is:    </a:t>
            </a:r>
            <a:r>
              <a:rPr lang="en-US" i="1" dirty="0" smtClean="0"/>
              <a:t>type </a:t>
            </a:r>
            <a:r>
              <a:rPr lang="en-US" i="1" dirty="0" err="1" smtClean="0"/>
              <a:t>var_name</a:t>
            </a:r>
            <a:r>
              <a:rPr lang="en-US" i="1" dirty="0" smtClean="0"/>
              <a:t>[size];</a:t>
            </a:r>
          </a:p>
          <a:p>
            <a:r>
              <a:rPr lang="en-US" dirty="0" smtClean="0"/>
              <a:t>Where type is as detailed above. </a:t>
            </a:r>
          </a:p>
          <a:p>
            <a:r>
              <a:rPr lang="en-US" dirty="0" err="1" smtClean="0"/>
              <a:t>Var_name</a:t>
            </a:r>
            <a:r>
              <a:rPr lang="en-US" dirty="0" smtClean="0"/>
              <a:t> follows the naming convention</a:t>
            </a:r>
          </a:p>
          <a:p>
            <a:r>
              <a:rPr lang="en-US" dirty="0" smtClean="0"/>
              <a:t>Size represents the number in the array.</a:t>
            </a:r>
          </a:p>
          <a:p>
            <a:r>
              <a:rPr lang="en-US" dirty="0" smtClean="0"/>
              <a:t>Example</a:t>
            </a:r>
          </a:p>
          <a:p>
            <a:pPr>
              <a:buNone/>
            </a:pPr>
            <a:r>
              <a:rPr lang="en-US" dirty="0" err="1" smtClean="0"/>
              <a:t>int</a:t>
            </a:r>
            <a:r>
              <a:rPr lang="en-US" dirty="0" smtClean="0"/>
              <a:t> </a:t>
            </a:r>
            <a:r>
              <a:rPr lang="en-US" dirty="0" err="1" smtClean="0"/>
              <a:t>i</a:t>
            </a:r>
            <a:r>
              <a:rPr lang="en-US" dirty="0" smtClean="0"/>
              <a:t>[10];  // declares </a:t>
            </a:r>
            <a:r>
              <a:rPr lang="en-US" dirty="0" err="1" smtClean="0"/>
              <a:t>i</a:t>
            </a:r>
            <a:r>
              <a:rPr lang="en-US" dirty="0" smtClean="0"/>
              <a:t> as an array of 10X16 integers</a:t>
            </a:r>
            <a:endParaRPr lang="en-US" dirty="0"/>
          </a:p>
        </p:txBody>
      </p:sp>
    </p:spTree>
    <p:extLst>
      <p:ext uri="{BB962C8B-B14F-4D97-AF65-F5344CB8AC3E}">
        <p14:creationId xmlns:p14="http://schemas.microsoft.com/office/powerpoint/2010/main" val="34103760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Incrementing / Decrementing</a:t>
            </a:r>
            <a:endParaRPr lang="en-US" dirty="0"/>
          </a:p>
        </p:txBody>
      </p:sp>
      <p:sp>
        <p:nvSpPr>
          <p:cNvPr id="3" name="Content Placeholder 2"/>
          <p:cNvSpPr>
            <a:spLocks noGrp="1"/>
          </p:cNvSpPr>
          <p:nvPr>
            <p:ph idx="1"/>
            <p:custDataLst>
              <p:tags r:id="rId2"/>
            </p:custDataLst>
          </p:nvPr>
        </p:nvSpPr>
        <p:spPr/>
        <p:txBody>
          <a:bodyPr/>
          <a:lstStyle/>
          <a:p>
            <a:r>
              <a:rPr lang="en-US" dirty="0" smtClean="0"/>
              <a:t>Incrementing or decrementing by one is easy in C</a:t>
            </a:r>
          </a:p>
          <a:p>
            <a:r>
              <a:rPr lang="en-US" dirty="0" smtClean="0"/>
              <a:t>The following are the same</a:t>
            </a:r>
          </a:p>
          <a:p>
            <a:pPr marL="400050" lvl="1" indent="0">
              <a:buNone/>
            </a:pPr>
            <a:r>
              <a:rPr lang="en-US" dirty="0" smtClean="0"/>
              <a:t>x = x+1; same as ++x; same as x++;</a:t>
            </a:r>
          </a:p>
          <a:p>
            <a:pPr marL="400050" lvl="1" indent="0">
              <a:buNone/>
            </a:pPr>
            <a:r>
              <a:rPr lang="en-US" dirty="0" smtClean="0"/>
              <a:t>x =x-1; same as – - x; same as x- -</a:t>
            </a:r>
          </a:p>
        </p:txBody>
      </p:sp>
    </p:spTree>
    <p:extLst>
      <p:ext uri="{BB962C8B-B14F-4D97-AF65-F5344CB8AC3E}">
        <p14:creationId xmlns:p14="http://schemas.microsoft.com/office/powerpoint/2010/main" val="2214193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Incrementing / Decrementing</a:t>
            </a:r>
            <a:endParaRPr lang="en-US" dirty="0"/>
          </a:p>
        </p:txBody>
      </p:sp>
      <p:sp>
        <p:nvSpPr>
          <p:cNvPr id="3" name="Content Placeholder 2"/>
          <p:cNvSpPr>
            <a:spLocks noGrp="1"/>
          </p:cNvSpPr>
          <p:nvPr>
            <p:ph idx="1"/>
            <p:custDataLst>
              <p:tags r:id="rId2"/>
            </p:custDataLst>
          </p:nvPr>
        </p:nvSpPr>
        <p:spPr/>
        <p:txBody>
          <a:bodyPr/>
          <a:lstStyle/>
          <a:p>
            <a:r>
              <a:rPr lang="en-US" dirty="0" smtClean="0"/>
              <a:t>In an expression the order of the operator matters:</a:t>
            </a:r>
          </a:p>
          <a:p>
            <a:pPr marL="457200" lvl="1" indent="0">
              <a:buNone/>
            </a:pPr>
            <a:r>
              <a:rPr lang="en-US" dirty="0" smtClean="0"/>
              <a:t>X = 10;</a:t>
            </a:r>
          </a:p>
          <a:p>
            <a:pPr marL="457200" lvl="1" indent="0">
              <a:buNone/>
            </a:pPr>
            <a:r>
              <a:rPr lang="en-US" dirty="0" smtClean="0"/>
              <a:t>Y = ++X; 	//Y = 11, X=11</a:t>
            </a:r>
          </a:p>
          <a:p>
            <a:pPr marL="457200" lvl="1" indent="0">
              <a:buNone/>
            </a:pPr>
            <a:r>
              <a:rPr lang="en-US" dirty="0" smtClean="0"/>
              <a:t>But </a:t>
            </a:r>
          </a:p>
          <a:p>
            <a:pPr marL="457200" lvl="1" indent="0">
              <a:buNone/>
            </a:pPr>
            <a:r>
              <a:rPr lang="en-US" dirty="0" smtClean="0"/>
              <a:t>X=10;</a:t>
            </a:r>
          </a:p>
          <a:p>
            <a:pPr marL="457200" lvl="1" indent="0">
              <a:buNone/>
            </a:pPr>
            <a:r>
              <a:rPr lang="en-US" dirty="0" smtClean="0"/>
              <a:t>Y = X++;  //Y = 10, X =11</a:t>
            </a:r>
            <a:endParaRPr lang="en-US" dirty="0" smtClean="0"/>
          </a:p>
        </p:txBody>
      </p:sp>
    </p:spTree>
    <p:extLst>
      <p:ext uri="{BB962C8B-B14F-4D97-AF65-F5344CB8AC3E}">
        <p14:creationId xmlns:p14="http://schemas.microsoft.com/office/powerpoint/2010/main" val="5602949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36786"/>
            <a:ext cx="8229600" cy="1143000"/>
          </a:xfrm>
        </p:spPr>
        <p:txBody>
          <a:bodyPr/>
          <a:lstStyle/>
          <a:p>
            <a:r>
              <a:rPr lang="en-US" dirty="0" smtClean="0"/>
              <a:t>for Loops</a:t>
            </a:r>
            <a:endParaRPr lang="en-US" dirty="0"/>
          </a:p>
        </p:txBody>
      </p:sp>
      <p:sp>
        <p:nvSpPr>
          <p:cNvPr id="4" name="Content Placeholder 3"/>
          <p:cNvSpPr>
            <a:spLocks noGrp="1"/>
          </p:cNvSpPr>
          <p:nvPr>
            <p:ph idx="1"/>
            <p:custDataLst>
              <p:tags r:id="rId2"/>
            </p:custDataLst>
          </p:nvPr>
        </p:nvSpPr>
        <p:spPr>
          <a:xfrm>
            <a:off x="457200" y="1219200"/>
            <a:ext cx="8229600" cy="5410200"/>
          </a:xfrm>
        </p:spPr>
        <p:txBody>
          <a:bodyPr>
            <a:normAutofit/>
          </a:bodyPr>
          <a:lstStyle/>
          <a:p>
            <a:r>
              <a:rPr lang="en-US" dirty="0" smtClean="0"/>
              <a:t>Example of block form (single statement form exists)</a:t>
            </a:r>
            <a:endParaRPr lang="en-US" dirty="0" smtClean="0"/>
          </a:p>
          <a:p>
            <a:pPr>
              <a:buNone/>
            </a:pPr>
            <a:r>
              <a:rPr lang="en-US" dirty="0" smtClean="0"/>
              <a:t>For (</a:t>
            </a:r>
            <a:r>
              <a:rPr lang="en-US" i="1" dirty="0" smtClean="0"/>
              <a:t>initialization; condition</a:t>
            </a:r>
            <a:r>
              <a:rPr lang="en-US" i="1" dirty="0" smtClean="0"/>
              <a:t>; </a:t>
            </a:r>
            <a:r>
              <a:rPr lang="en-US" i="1" dirty="0" smtClean="0"/>
              <a:t>increment</a:t>
            </a:r>
            <a:r>
              <a:rPr lang="en-US" dirty="0" smtClean="0"/>
              <a:t>)</a:t>
            </a:r>
          </a:p>
          <a:p>
            <a:pPr>
              <a:buNone/>
            </a:pPr>
            <a:r>
              <a:rPr lang="en-US" dirty="0" smtClean="0"/>
              <a:t>	{</a:t>
            </a:r>
          </a:p>
          <a:p>
            <a:pPr>
              <a:buNone/>
            </a:pPr>
            <a:r>
              <a:rPr lang="en-US" dirty="0" smtClean="0"/>
              <a:t>		code to be repeated</a:t>
            </a:r>
          </a:p>
          <a:p>
            <a:pPr>
              <a:buNone/>
            </a:pPr>
            <a:r>
              <a:rPr lang="en-US" dirty="0" smtClean="0"/>
              <a:t>	}</a:t>
            </a:r>
          </a:p>
          <a:p>
            <a:r>
              <a:rPr lang="en-US" dirty="0" smtClean="0"/>
              <a:t>Use example </a:t>
            </a:r>
          </a:p>
          <a:p>
            <a:pPr>
              <a:buNone/>
            </a:pPr>
            <a:r>
              <a:rPr lang="en-US" dirty="0" err="1" smtClean="0"/>
              <a:t>int</a:t>
            </a:r>
            <a:r>
              <a:rPr lang="en-US" dirty="0" smtClean="0"/>
              <a:t> num;</a:t>
            </a:r>
          </a:p>
          <a:p>
            <a:pPr>
              <a:buNone/>
            </a:pPr>
            <a:r>
              <a:rPr lang="en-US" dirty="0" smtClean="0"/>
              <a:t>for (num=1; num&lt;1000; num++)</a:t>
            </a:r>
            <a:endParaRPr lang="en-US" dirty="0"/>
          </a:p>
        </p:txBody>
      </p:sp>
    </p:spTree>
    <p:extLst>
      <p:ext uri="{BB962C8B-B14F-4D97-AF65-F5344CB8AC3E}">
        <p14:creationId xmlns:p14="http://schemas.microsoft.com/office/powerpoint/2010/main" val="294767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loop variation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Increment field can subtract </a:t>
            </a:r>
            <a:r>
              <a:rPr lang="en-US" dirty="0"/>
              <a:t> </a:t>
            </a:r>
            <a:r>
              <a:rPr lang="en-US" dirty="0" smtClean="0"/>
              <a:t>or add and the increment does not have to be one.</a:t>
            </a:r>
          </a:p>
          <a:p>
            <a:pPr marL="457200" lvl="1" indent="0">
              <a:buNone/>
            </a:pPr>
            <a:r>
              <a:rPr lang="en-US" dirty="0"/>
              <a:t>f</a:t>
            </a:r>
            <a:r>
              <a:rPr lang="en-US" dirty="0" smtClean="0"/>
              <a:t>or(</a:t>
            </a:r>
            <a:r>
              <a:rPr lang="en-US" dirty="0" err="1" smtClean="0"/>
              <a:t>i</a:t>
            </a:r>
            <a:r>
              <a:rPr lang="en-US" dirty="0" smtClean="0"/>
              <a:t>=100; I &gt; -100;  </a:t>
            </a:r>
            <a:r>
              <a:rPr lang="en-US" dirty="0" err="1" smtClean="0"/>
              <a:t>i</a:t>
            </a:r>
            <a:r>
              <a:rPr lang="en-US" dirty="0" smtClean="0"/>
              <a:t> = i-5)</a:t>
            </a:r>
          </a:p>
          <a:p>
            <a:r>
              <a:rPr lang="en-US" dirty="0" smtClean="0"/>
              <a:t>Multiple initializations and increments can be done</a:t>
            </a:r>
          </a:p>
          <a:p>
            <a:pPr marL="457200" lvl="1" indent="0">
              <a:buNone/>
            </a:pPr>
            <a:r>
              <a:rPr lang="en-US" dirty="0" smtClean="0"/>
              <a:t>for (x=0, y=0; x &lt;= 10; ++x, --y)</a:t>
            </a:r>
          </a:p>
          <a:p>
            <a:r>
              <a:rPr lang="en-US" dirty="0" smtClean="0"/>
              <a:t>Sections can be left out</a:t>
            </a:r>
          </a:p>
          <a:p>
            <a:pPr marL="400050" lvl="1" indent="0">
              <a:buNone/>
            </a:pPr>
            <a:r>
              <a:rPr lang="en-US" dirty="0" smtClean="0"/>
              <a:t>for( x=0; x!=123; ) //variation of x can come in the 			    //loop</a:t>
            </a:r>
          </a:p>
          <a:p>
            <a:pPr marL="457200" indent="-457200"/>
            <a:r>
              <a:rPr lang="en-US" dirty="0" smtClean="0"/>
              <a:t>Infinite loop can be made  for( ; ; )</a:t>
            </a:r>
            <a:endParaRPr lang="en-US" dirty="0"/>
          </a:p>
        </p:txBody>
      </p:sp>
    </p:spTree>
    <p:extLst>
      <p:ext uri="{BB962C8B-B14F-4D97-AF65-F5344CB8AC3E}">
        <p14:creationId xmlns:p14="http://schemas.microsoft.com/office/powerpoint/2010/main" val="34811270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C Type Conversions</a:t>
            </a:r>
            <a:endParaRPr lang="en-US" dirty="0"/>
          </a:p>
        </p:txBody>
      </p:sp>
      <p:sp>
        <p:nvSpPr>
          <p:cNvPr id="3" name="Content Placeholder 2"/>
          <p:cNvSpPr>
            <a:spLocks noGrp="1"/>
          </p:cNvSpPr>
          <p:nvPr>
            <p:ph idx="1"/>
            <p:custDataLst>
              <p:tags r:id="rId2"/>
            </p:custDataLst>
          </p:nvPr>
        </p:nvSpPr>
        <p:spPr/>
        <p:txBody>
          <a:bodyPr>
            <a:normAutofit lnSpcReduction="10000"/>
          </a:bodyPr>
          <a:lstStyle/>
          <a:p>
            <a:r>
              <a:rPr lang="en-US" dirty="0" smtClean="0"/>
              <a:t>When variables of different types are in an arithmetic expression they are converted all to the same type.  </a:t>
            </a:r>
          </a:p>
          <a:p>
            <a:r>
              <a:rPr lang="en-US" dirty="0" smtClean="0"/>
              <a:t>The C compiler first makes all characters into integers and all floats are converted to doubles (this is the same thing for our compiler).</a:t>
            </a:r>
          </a:p>
          <a:p>
            <a:r>
              <a:rPr lang="en-US" dirty="0" smtClean="0"/>
              <a:t> After this the compiler will promote all operands to the more precise operand</a:t>
            </a:r>
          </a:p>
          <a:p>
            <a:pPr>
              <a:buNone/>
            </a:pPr>
            <a:endParaRPr lang="en-US" dirty="0" smtClean="0"/>
          </a:p>
          <a:p>
            <a:endParaRPr 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Example of Type Conversions</a:t>
            </a:r>
            <a:endParaRPr lang="en-US" dirty="0"/>
          </a:p>
        </p:txBody>
      </p:sp>
      <p:sp>
        <p:nvSpPr>
          <p:cNvPr id="3" name="Content Placeholder 2"/>
          <p:cNvSpPr>
            <a:spLocks noGrp="1"/>
          </p:cNvSpPr>
          <p:nvPr>
            <p:ph idx="1"/>
            <p:custDataLst>
              <p:tags r:id="rId2"/>
            </p:custDataLst>
          </p:nvPr>
        </p:nvSpPr>
        <p:spPr>
          <a:xfrm>
            <a:off x="457200" y="1295400"/>
            <a:ext cx="8229600" cy="5334000"/>
          </a:xfrm>
        </p:spPr>
        <p:txBody>
          <a:bodyPr>
            <a:normAutofit fontScale="92500" lnSpcReduction="10000"/>
          </a:bodyPr>
          <a:lstStyle/>
          <a:p>
            <a:pPr>
              <a:spcBef>
                <a:spcPts val="0"/>
              </a:spcBef>
              <a:buNone/>
            </a:pPr>
            <a:r>
              <a:rPr lang="en-US" dirty="0" smtClean="0"/>
              <a:t>char </a:t>
            </a:r>
            <a:r>
              <a:rPr lang="en-US" dirty="0" err="1" smtClean="0"/>
              <a:t>ch</a:t>
            </a:r>
            <a:r>
              <a:rPr lang="en-US" dirty="0" smtClean="0"/>
              <a:t>;</a:t>
            </a:r>
          </a:p>
          <a:p>
            <a:pPr>
              <a:spcBef>
                <a:spcPts val="0"/>
              </a:spcBef>
              <a:buNone/>
            </a:pPr>
            <a:r>
              <a:rPr lang="en-US" dirty="0" err="1" smtClean="0"/>
              <a:t>int</a:t>
            </a:r>
            <a:r>
              <a:rPr lang="en-US" dirty="0" smtClean="0"/>
              <a:t> </a:t>
            </a:r>
            <a:r>
              <a:rPr lang="en-US" dirty="0" err="1" smtClean="0"/>
              <a:t>i</a:t>
            </a:r>
            <a:r>
              <a:rPr lang="en-US" dirty="0" smtClean="0"/>
              <a:t>;</a:t>
            </a:r>
          </a:p>
          <a:p>
            <a:pPr>
              <a:spcBef>
                <a:spcPts val="0"/>
              </a:spcBef>
              <a:buNone/>
            </a:pPr>
            <a:r>
              <a:rPr lang="en-US" dirty="0" smtClean="0"/>
              <a:t>float f;</a:t>
            </a:r>
          </a:p>
          <a:p>
            <a:pPr>
              <a:spcBef>
                <a:spcPts val="0"/>
              </a:spcBef>
              <a:buNone/>
            </a:pPr>
            <a:r>
              <a:rPr lang="en-US" dirty="0" smtClean="0"/>
              <a:t>double d;</a:t>
            </a:r>
          </a:p>
          <a:p>
            <a:pPr>
              <a:spcBef>
                <a:spcPts val="0"/>
              </a:spcBef>
              <a:buNone/>
            </a:pPr>
            <a:r>
              <a:rPr lang="en-US" dirty="0" smtClean="0"/>
              <a:t>result = (</a:t>
            </a:r>
            <a:r>
              <a:rPr lang="en-US" dirty="0" err="1" smtClean="0"/>
              <a:t>ch</a:t>
            </a:r>
            <a:r>
              <a:rPr lang="en-US" dirty="0" smtClean="0"/>
              <a:t>  /  </a:t>
            </a:r>
            <a:r>
              <a:rPr lang="en-US" dirty="0" err="1" smtClean="0"/>
              <a:t>i</a:t>
            </a:r>
            <a:r>
              <a:rPr lang="en-US" dirty="0" smtClean="0"/>
              <a:t>)   +    (f  *  d)   –   (f  +  </a:t>
            </a:r>
            <a:r>
              <a:rPr lang="en-US" dirty="0" err="1" smtClean="0"/>
              <a:t>i</a:t>
            </a:r>
            <a:r>
              <a:rPr lang="en-US" dirty="0" smtClean="0"/>
              <a:t>);</a:t>
            </a:r>
          </a:p>
          <a:p>
            <a:pPr>
              <a:spcBef>
                <a:spcPts val="0"/>
              </a:spcBef>
              <a:buNone/>
            </a:pPr>
            <a:r>
              <a:rPr lang="en-US" dirty="0" smtClean="0"/>
              <a:t>                </a:t>
            </a:r>
            <a:r>
              <a:rPr lang="en-US" dirty="0" err="1" smtClean="0"/>
              <a:t>int</a:t>
            </a:r>
            <a:r>
              <a:rPr lang="en-US" dirty="0" smtClean="0"/>
              <a:t>           double         </a:t>
            </a:r>
            <a:r>
              <a:rPr lang="en-US" dirty="0" err="1" smtClean="0"/>
              <a:t>double</a:t>
            </a:r>
            <a:endParaRPr lang="en-US" dirty="0" smtClean="0"/>
          </a:p>
          <a:p>
            <a:pPr>
              <a:spcBef>
                <a:spcPts val="0"/>
              </a:spcBef>
              <a:buNone/>
            </a:pPr>
            <a:endParaRPr lang="en-US" dirty="0" smtClean="0"/>
          </a:p>
          <a:p>
            <a:pPr>
              <a:spcBef>
                <a:spcPts val="0"/>
              </a:spcBef>
              <a:buNone/>
            </a:pPr>
            <a:r>
              <a:rPr lang="en-US" dirty="0" smtClean="0"/>
              <a:t>                    </a:t>
            </a:r>
            <a:r>
              <a:rPr lang="en-US" dirty="0" err="1" smtClean="0"/>
              <a:t>int</a:t>
            </a:r>
            <a:r>
              <a:rPr lang="en-US" dirty="0" smtClean="0"/>
              <a:t>               double       </a:t>
            </a:r>
            <a:r>
              <a:rPr lang="en-US" dirty="0" err="1" smtClean="0"/>
              <a:t>double</a:t>
            </a:r>
            <a:endParaRPr lang="en-US" dirty="0" smtClean="0"/>
          </a:p>
          <a:p>
            <a:pPr>
              <a:spcBef>
                <a:spcPts val="0"/>
              </a:spcBef>
              <a:buNone/>
            </a:pPr>
            <a:r>
              <a:rPr lang="en-US" dirty="0" smtClean="0"/>
              <a:t>  </a:t>
            </a:r>
          </a:p>
          <a:p>
            <a:pPr>
              <a:spcBef>
                <a:spcPts val="0"/>
              </a:spcBef>
              <a:buNone/>
            </a:pPr>
            <a:r>
              <a:rPr lang="en-US" dirty="0" smtClean="0"/>
              <a:t>				double</a:t>
            </a:r>
          </a:p>
          <a:p>
            <a:pPr>
              <a:spcBef>
                <a:spcPts val="0"/>
              </a:spcBef>
              <a:buNone/>
            </a:pPr>
            <a:endParaRPr lang="en-US" dirty="0" smtClean="0"/>
          </a:p>
          <a:p>
            <a:pPr>
              <a:spcBef>
                <a:spcPts val="0"/>
              </a:spcBef>
              <a:buNone/>
            </a:pPr>
            <a:r>
              <a:rPr lang="en-US" dirty="0" smtClean="0"/>
              <a:t>						double</a:t>
            </a:r>
          </a:p>
        </p:txBody>
      </p:sp>
      <p:sp>
        <p:nvSpPr>
          <p:cNvPr id="4" name="Left Brace 3"/>
          <p:cNvSpPr/>
          <p:nvPr>
            <p:custDataLst>
              <p:tags r:id="rId3"/>
            </p:custDataLst>
          </p:nvPr>
        </p:nvSpPr>
        <p:spPr>
          <a:xfrm rot="16200000">
            <a:off x="2171700" y="3695700"/>
            <a:ext cx="609600" cy="685800"/>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Left Brace 4"/>
          <p:cNvSpPr/>
          <p:nvPr>
            <p:custDataLst>
              <p:tags r:id="rId4"/>
            </p:custDataLst>
          </p:nvPr>
        </p:nvSpPr>
        <p:spPr>
          <a:xfrm rot="16200000">
            <a:off x="4000500" y="3619500"/>
            <a:ext cx="609600" cy="685800"/>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Left Brace 5"/>
          <p:cNvSpPr/>
          <p:nvPr>
            <p:custDataLst>
              <p:tags r:id="rId5"/>
            </p:custDataLst>
          </p:nvPr>
        </p:nvSpPr>
        <p:spPr>
          <a:xfrm rot="16200000">
            <a:off x="5753100" y="3695700"/>
            <a:ext cx="609600" cy="685800"/>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 name="Straight Arrow Connector 7"/>
          <p:cNvCxnSpPr/>
          <p:nvPr>
            <p:custDataLst>
              <p:tags r:id="rId6"/>
            </p:custDataLst>
          </p:nvPr>
        </p:nvCxnSpPr>
        <p:spPr>
          <a:xfrm>
            <a:off x="2133600" y="3276600"/>
            <a:ext cx="0" cy="3048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custDataLst>
              <p:tags r:id="rId7"/>
            </p:custDataLst>
          </p:nvPr>
        </p:nvCxnSpPr>
        <p:spPr>
          <a:xfrm>
            <a:off x="2819400" y="3429000"/>
            <a:ext cx="0" cy="3048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custDataLst>
              <p:tags r:id="rId8"/>
            </p:custDataLst>
          </p:nvPr>
        </p:nvCxnSpPr>
        <p:spPr>
          <a:xfrm>
            <a:off x="3886200" y="3200400"/>
            <a:ext cx="0" cy="3048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custDataLst>
              <p:tags r:id="rId9"/>
            </p:custDataLst>
          </p:nvPr>
        </p:nvCxnSpPr>
        <p:spPr>
          <a:xfrm>
            <a:off x="4648200" y="3352800"/>
            <a:ext cx="0" cy="3048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custDataLst>
              <p:tags r:id="rId10"/>
            </p:custDataLst>
          </p:nvPr>
        </p:nvCxnSpPr>
        <p:spPr>
          <a:xfrm>
            <a:off x="5638800" y="3276600"/>
            <a:ext cx="0" cy="3048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custDataLst>
              <p:tags r:id="rId11"/>
            </p:custDataLst>
          </p:nvPr>
        </p:nvCxnSpPr>
        <p:spPr>
          <a:xfrm>
            <a:off x="6324600" y="3352800"/>
            <a:ext cx="0" cy="3048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4" name="Left Brace 13"/>
          <p:cNvSpPr/>
          <p:nvPr>
            <p:custDataLst>
              <p:tags r:id="rId12"/>
            </p:custDataLst>
          </p:nvPr>
        </p:nvSpPr>
        <p:spPr>
          <a:xfrm rot="16200000">
            <a:off x="3200400" y="3886200"/>
            <a:ext cx="609600" cy="2133600"/>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Left Brace 14"/>
          <p:cNvSpPr/>
          <p:nvPr>
            <p:custDataLst>
              <p:tags r:id="rId13"/>
            </p:custDataLst>
          </p:nvPr>
        </p:nvSpPr>
        <p:spPr>
          <a:xfrm rot="16200000">
            <a:off x="5029200" y="4648200"/>
            <a:ext cx="609600" cy="2133600"/>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28600"/>
            <a:ext cx="8229600" cy="1143000"/>
          </a:xfrm>
        </p:spPr>
        <p:txBody>
          <a:bodyPr/>
          <a:lstStyle/>
          <a:p>
            <a:r>
              <a:rPr lang="en-US" dirty="0" smtClean="0"/>
              <a:t>Caution </a:t>
            </a:r>
            <a:endParaRPr lang="en-US" dirty="0"/>
          </a:p>
        </p:txBody>
      </p:sp>
      <p:sp>
        <p:nvSpPr>
          <p:cNvPr id="3" name="Content Placeholder 2"/>
          <p:cNvSpPr>
            <a:spLocks noGrp="1"/>
          </p:cNvSpPr>
          <p:nvPr>
            <p:ph idx="1"/>
            <p:custDataLst>
              <p:tags r:id="rId2"/>
            </p:custDataLst>
          </p:nvPr>
        </p:nvSpPr>
        <p:spPr>
          <a:xfrm>
            <a:off x="457200" y="1295400"/>
            <a:ext cx="8229600" cy="5257800"/>
          </a:xfrm>
        </p:spPr>
        <p:txBody>
          <a:bodyPr>
            <a:normAutofit fontScale="92500" lnSpcReduction="10000"/>
          </a:bodyPr>
          <a:lstStyle/>
          <a:p>
            <a:r>
              <a:rPr lang="en-US" dirty="0" smtClean="0"/>
              <a:t>Automatic promotion to the left side variable does not occur.   A type conversion will done on the long sum of </a:t>
            </a:r>
            <a:r>
              <a:rPr lang="en-US" dirty="0" smtClean="0"/>
              <a:t>e*d </a:t>
            </a:r>
            <a:r>
              <a:rPr lang="en-US" dirty="0" smtClean="0"/>
              <a:t>but then only the lower 2 bytes will be stored in the integer</a:t>
            </a:r>
          </a:p>
          <a:p>
            <a:pPr>
              <a:buNone/>
            </a:pPr>
            <a:r>
              <a:rPr lang="en-US" dirty="0" smtClean="0"/>
              <a:t>	</a:t>
            </a:r>
            <a:r>
              <a:rPr lang="en-US" dirty="0"/>
              <a:t> </a:t>
            </a:r>
            <a:r>
              <a:rPr lang="en-US" dirty="0" err="1"/>
              <a:t>int</a:t>
            </a:r>
            <a:r>
              <a:rPr lang="en-US" dirty="0"/>
              <a:t> c, e=1000;</a:t>
            </a:r>
          </a:p>
          <a:p>
            <a:pPr>
              <a:buNone/>
            </a:pPr>
            <a:r>
              <a:rPr lang="en-US" dirty="0"/>
              <a:t>    long d=10000;</a:t>
            </a:r>
          </a:p>
          <a:p>
            <a:pPr>
              <a:buNone/>
            </a:pPr>
            <a:r>
              <a:rPr lang="en-US" dirty="0"/>
              <a:t>    c = d*e</a:t>
            </a:r>
            <a:r>
              <a:rPr lang="en-US" dirty="0" smtClean="0"/>
              <a:t>; //c = 0x9680 should be 0x989680</a:t>
            </a:r>
          </a:p>
          <a:p>
            <a:pPr>
              <a:buNone/>
            </a:pPr>
            <a:endParaRPr lang="en-US" dirty="0" smtClean="0"/>
          </a:p>
          <a:p>
            <a:r>
              <a:rPr lang="en-US" dirty="0" smtClean="0"/>
              <a:t>Passing </a:t>
            </a:r>
            <a:r>
              <a:rPr lang="en-US" dirty="0" smtClean="0"/>
              <a:t>of variables to a function does not cause a type conversion so if you pass an unsigned </a:t>
            </a:r>
            <a:r>
              <a:rPr lang="en-US" dirty="0" err="1" smtClean="0"/>
              <a:t>int</a:t>
            </a:r>
            <a:r>
              <a:rPr lang="en-US" dirty="0" smtClean="0"/>
              <a:t> to an </a:t>
            </a:r>
            <a:r>
              <a:rPr lang="en-US" dirty="0" err="1" smtClean="0"/>
              <a:t>int</a:t>
            </a:r>
            <a:r>
              <a:rPr lang="en-US" dirty="0" smtClean="0"/>
              <a:t> it can cause and error</a:t>
            </a:r>
            <a:r>
              <a:rPr lang="en-US" dirty="0" smtClean="0"/>
              <a:t>.</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Cast </a:t>
            </a:r>
            <a:endParaRPr lang="en-US" dirty="0"/>
          </a:p>
        </p:txBody>
      </p:sp>
      <p:sp>
        <p:nvSpPr>
          <p:cNvPr id="3" name="Content Placeholder 2"/>
          <p:cNvSpPr>
            <a:spLocks noGrp="1"/>
          </p:cNvSpPr>
          <p:nvPr>
            <p:ph idx="1"/>
            <p:custDataLst>
              <p:tags r:id="rId2"/>
            </p:custDataLst>
          </p:nvPr>
        </p:nvSpPr>
        <p:spPr/>
        <p:txBody>
          <a:bodyPr/>
          <a:lstStyle/>
          <a:p>
            <a:r>
              <a:rPr lang="en-US" dirty="0" smtClean="0"/>
              <a:t>It is possible to force and expression to be of a specific type by using a construct called a cast</a:t>
            </a:r>
          </a:p>
          <a:p>
            <a:r>
              <a:rPr lang="en-US" dirty="0" smtClean="0"/>
              <a:t>The form is:   </a:t>
            </a:r>
            <a:r>
              <a:rPr lang="en-US" i="1" dirty="0" smtClean="0"/>
              <a:t>(type) expression</a:t>
            </a:r>
          </a:p>
          <a:p>
            <a:r>
              <a:rPr lang="en-US" dirty="0" smtClean="0"/>
              <a:t>Unary operator </a:t>
            </a:r>
          </a:p>
          <a:p>
            <a:r>
              <a:rPr lang="en-US" dirty="0" smtClean="0"/>
              <a:t>So if you wanted to force and expression to be a floating point answer you could write:</a:t>
            </a:r>
          </a:p>
          <a:p>
            <a:pPr lvl="1"/>
            <a:r>
              <a:rPr lang="en-US" dirty="0" smtClean="0"/>
              <a:t>(float) x/2</a:t>
            </a:r>
          </a:p>
          <a:p>
            <a:pPr>
              <a:buNone/>
            </a:pP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Text Box 2"/>
          <p:cNvSpPr txBox="1">
            <a:spLocks noChangeArrowheads="1"/>
          </p:cNvSpPr>
          <p:nvPr>
            <p:custDataLst>
              <p:tags r:id="rId1"/>
            </p:custDataLst>
          </p:nvPr>
        </p:nvSpPr>
        <p:spPr bwMode="auto">
          <a:xfrm>
            <a:off x="107950" y="115888"/>
            <a:ext cx="2303463" cy="425450"/>
          </a:xfrm>
          <a:prstGeom prst="rect">
            <a:avLst/>
          </a:prstGeom>
          <a:noFill/>
          <a:ln w="28575">
            <a:solidFill>
              <a:srgbClr val="FF5050"/>
            </a:solidFill>
            <a:miter lim="800000"/>
            <a:headEnd/>
            <a:tailEnd/>
          </a:ln>
          <a:effectLst/>
        </p:spPr>
        <p:txBody>
          <a:bodyPr>
            <a:spAutoFit/>
          </a:bodyPr>
          <a:lstStyle/>
          <a:p>
            <a:pPr algn="ctr"/>
            <a:r>
              <a:rPr lang="en-US" altLang="zh-CN">
                <a:ea typeface="SimSun" pitchFamily="2" charset="-122"/>
              </a:rPr>
              <a:t>Function Prototypes </a:t>
            </a:r>
            <a:endParaRPr lang="en-GB"/>
          </a:p>
        </p:txBody>
      </p:sp>
      <p:sp>
        <p:nvSpPr>
          <p:cNvPr id="179203" name="Text Box 3"/>
          <p:cNvSpPr txBox="1">
            <a:spLocks noChangeArrowheads="1"/>
          </p:cNvSpPr>
          <p:nvPr>
            <p:custDataLst>
              <p:tags r:id="rId2"/>
            </p:custDataLst>
          </p:nvPr>
        </p:nvSpPr>
        <p:spPr bwMode="auto">
          <a:xfrm>
            <a:off x="107950" y="765175"/>
            <a:ext cx="8280400" cy="1749425"/>
          </a:xfrm>
          <a:prstGeom prst="rect">
            <a:avLst/>
          </a:prstGeom>
          <a:solidFill>
            <a:srgbClr val="FFFF99"/>
          </a:solidFill>
          <a:ln w="9525">
            <a:solidFill>
              <a:srgbClr val="FF3300"/>
            </a:solidFill>
            <a:miter lim="800000"/>
            <a:headEnd/>
            <a:tailEnd/>
          </a:ln>
          <a:effectLst/>
        </p:spPr>
        <p:txBody>
          <a:bodyPr>
            <a:spAutoFit/>
          </a:bodyPr>
          <a:lstStyle/>
          <a:p>
            <a:r>
              <a:rPr lang="en-US" altLang="zh-CN" sz="1800">
                <a:ea typeface="SimSun" pitchFamily="2" charset="-122"/>
              </a:rPr>
              <a:t>When </a:t>
            </a:r>
            <a:r>
              <a:rPr lang="en-US" altLang="zh-CN" sz="1800" b="1">
                <a:ea typeface="SimSun" pitchFamily="2" charset="-122"/>
              </a:rPr>
              <a:t>main </a:t>
            </a:r>
            <a:r>
              <a:rPr lang="en-US" altLang="zh-CN" sz="1800">
                <a:ea typeface="SimSun" pitchFamily="2" charset="-122"/>
              </a:rPr>
              <a:t>is not the only function in the program, it is necessary to include for every function a </a:t>
            </a:r>
            <a:r>
              <a:rPr lang="en-US" altLang="zh-CN" sz="1800" i="1">
                <a:ea typeface="SimSun" pitchFamily="2" charset="-122"/>
              </a:rPr>
              <a:t>function prototype</a:t>
            </a:r>
            <a:r>
              <a:rPr lang="en-US" altLang="zh-CN" sz="1800">
                <a:ea typeface="SimSun" pitchFamily="2" charset="-122"/>
              </a:rPr>
              <a:t>. This is a declaration which informs the compiler the type of the function’s argument(s), if any, and its return type. It is similar to the function header seen earlier and has the same general format. </a:t>
            </a:r>
          </a:p>
          <a:p>
            <a:r>
              <a:rPr lang="en-US" altLang="zh-CN" sz="1800">
                <a:ea typeface="SimSun" pitchFamily="2" charset="-122"/>
              </a:rPr>
              <a:t>For example, the </a:t>
            </a:r>
            <a:r>
              <a:rPr lang="en-US" altLang="zh-CN" sz="1800" b="1">
                <a:ea typeface="SimSun" pitchFamily="2" charset="-122"/>
              </a:rPr>
              <a:t>Delay10KTCYx( ) </a:t>
            </a:r>
            <a:r>
              <a:rPr lang="en-US" altLang="zh-CN" sz="1800">
                <a:ea typeface="SimSun" pitchFamily="2" charset="-122"/>
              </a:rPr>
              <a:t>library function, described later, has the prototype shown. </a:t>
            </a:r>
            <a:endParaRPr lang="en-GB" sz="1800"/>
          </a:p>
        </p:txBody>
      </p:sp>
      <p:pic>
        <p:nvPicPr>
          <p:cNvPr id="179204" name="Picture 4"/>
          <p:cNvPicPr>
            <a:picLocks noChangeAspect="1" noChangeArrowheads="1"/>
          </p:cNvPicPr>
          <p:nvPr>
            <p:custDataLst>
              <p:tags r:id="rId3"/>
            </p:custDataLst>
          </p:nvPr>
        </p:nvPicPr>
        <p:blipFill>
          <a:blip r:embed="rId8" cstate="print"/>
          <a:srcRect/>
          <a:stretch>
            <a:fillRect/>
          </a:stretch>
        </p:blipFill>
        <p:spPr bwMode="auto">
          <a:xfrm>
            <a:off x="1331913" y="2781300"/>
            <a:ext cx="6049962" cy="1512888"/>
          </a:xfrm>
          <a:prstGeom prst="rect">
            <a:avLst/>
          </a:prstGeom>
          <a:solidFill>
            <a:srgbClr val="FF9933"/>
          </a:solidFill>
          <a:ln w="9525">
            <a:noFill/>
            <a:miter lim="800000"/>
            <a:headEnd/>
            <a:tailEnd/>
          </a:ln>
        </p:spPr>
      </p:pic>
      <p:sp>
        <p:nvSpPr>
          <p:cNvPr id="179205" name="Rectangle 5"/>
          <p:cNvSpPr>
            <a:spLocks noChangeArrowheads="1"/>
          </p:cNvSpPr>
          <p:nvPr>
            <p:custDataLst>
              <p:tags r:id="rId4"/>
            </p:custDataLst>
          </p:nvPr>
        </p:nvSpPr>
        <p:spPr bwMode="auto">
          <a:xfrm>
            <a:off x="107950" y="5662613"/>
            <a:ext cx="8280400" cy="650875"/>
          </a:xfrm>
          <a:prstGeom prst="rect">
            <a:avLst/>
          </a:prstGeom>
          <a:solidFill>
            <a:srgbClr val="FFFF99"/>
          </a:solidFill>
          <a:ln w="9525">
            <a:solidFill>
              <a:srgbClr val="FF3300"/>
            </a:solidFill>
            <a:miter lim="800000"/>
            <a:headEnd/>
            <a:tailEnd/>
          </a:ln>
          <a:effectLst/>
        </p:spPr>
        <p:txBody>
          <a:bodyPr anchor="ctr">
            <a:spAutoFit/>
          </a:bodyPr>
          <a:lstStyle/>
          <a:p>
            <a:pPr>
              <a:tabLst>
                <a:tab pos="573088" algn="l"/>
              </a:tabLst>
            </a:pPr>
            <a:r>
              <a:rPr lang="en-US" altLang="zh-CN" sz="1800">
                <a:ea typeface="SimSun" pitchFamily="2" charset="-122"/>
              </a:rPr>
              <a:t>The actual code of a function is called the </a:t>
            </a:r>
            <a:r>
              <a:rPr lang="en-US" altLang="zh-CN" sz="1800" i="1">
                <a:ea typeface="SimSun" pitchFamily="2" charset="-122"/>
              </a:rPr>
              <a:t>function definition</a:t>
            </a:r>
            <a:r>
              <a:rPr lang="en-US" altLang="zh-CN" sz="1800">
                <a:ea typeface="SimSun" pitchFamily="2" charset="-122"/>
              </a:rPr>
              <a:t>. The definition of the </a:t>
            </a:r>
            <a:r>
              <a:rPr lang="en-US" altLang="zh-CN" sz="1800" b="1">
                <a:ea typeface="SimSun" pitchFamily="2" charset="-122"/>
              </a:rPr>
              <a:t>initialise</a:t>
            </a:r>
            <a:r>
              <a:rPr lang="en-US" altLang="zh-CN" sz="1800">
                <a:ea typeface="SimSun" pitchFamily="2" charset="-122"/>
              </a:rPr>
              <a:t> and </a:t>
            </a:r>
            <a:r>
              <a:rPr lang="en-US" altLang="zh-CN" sz="1800" b="1">
                <a:ea typeface="SimSun" pitchFamily="2" charset="-122"/>
              </a:rPr>
              <a:t>diagnostic </a:t>
            </a:r>
            <a:r>
              <a:rPr lang="en-US" altLang="zh-CN" sz="1800">
                <a:ea typeface="SimSun" pitchFamily="2" charset="-122"/>
              </a:rPr>
              <a:t>functions can be seen in the Program Example 15.1 listing.</a:t>
            </a:r>
          </a:p>
        </p:txBody>
      </p:sp>
      <p:sp>
        <p:nvSpPr>
          <p:cNvPr id="179206" name="Text Box 6"/>
          <p:cNvSpPr txBox="1">
            <a:spLocks noChangeArrowheads="1"/>
          </p:cNvSpPr>
          <p:nvPr>
            <p:custDataLst>
              <p:tags r:id="rId5"/>
            </p:custDataLst>
          </p:nvPr>
        </p:nvSpPr>
        <p:spPr bwMode="auto">
          <a:xfrm>
            <a:off x="107950" y="5013325"/>
            <a:ext cx="2735263" cy="425450"/>
          </a:xfrm>
          <a:prstGeom prst="rect">
            <a:avLst/>
          </a:prstGeom>
          <a:noFill/>
          <a:ln w="28575">
            <a:solidFill>
              <a:srgbClr val="FF5050"/>
            </a:solidFill>
            <a:miter lim="800000"/>
            <a:headEnd/>
            <a:tailEnd/>
          </a:ln>
          <a:effectLst/>
        </p:spPr>
        <p:txBody>
          <a:bodyPr>
            <a:spAutoFit/>
          </a:bodyPr>
          <a:lstStyle/>
          <a:p>
            <a:pPr algn="ctr"/>
            <a:r>
              <a:rPr lang="en-US" altLang="zh-CN">
                <a:ea typeface="SimSun" pitchFamily="2" charset="-122"/>
              </a:rPr>
              <a:t>The Function Definition </a:t>
            </a:r>
            <a:endParaRPr lang="en-GB"/>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Prototyping of Functions</a:t>
            </a:r>
            <a:endParaRPr lang="en-US" dirty="0"/>
          </a:p>
        </p:txBody>
      </p:sp>
      <p:sp>
        <p:nvSpPr>
          <p:cNvPr id="3" name="Content Placeholder 2"/>
          <p:cNvSpPr>
            <a:spLocks noGrp="1"/>
          </p:cNvSpPr>
          <p:nvPr>
            <p:ph idx="1"/>
            <p:custDataLst>
              <p:tags r:id="rId2"/>
            </p:custDataLst>
          </p:nvPr>
        </p:nvSpPr>
        <p:spPr/>
        <p:txBody>
          <a:bodyPr>
            <a:normAutofit fontScale="92500" lnSpcReduction="10000"/>
          </a:bodyPr>
          <a:lstStyle/>
          <a:p>
            <a:r>
              <a:rPr lang="en-US" dirty="0" smtClean="0"/>
              <a:t>If </a:t>
            </a:r>
            <a:r>
              <a:rPr lang="en-US" dirty="0" smtClean="0"/>
              <a:t>no </a:t>
            </a:r>
            <a:r>
              <a:rPr lang="en-US" dirty="0" smtClean="0"/>
              <a:t>prototype is given and the function is defined below the use of the function then the compiler will assume the function returns an integer.</a:t>
            </a:r>
          </a:p>
          <a:p>
            <a:r>
              <a:rPr lang="en-US" dirty="0" smtClean="0"/>
              <a:t>The parameter list is optional in the prototype</a:t>
            </a:r>
            <a:endParaRPr lang="en-US" i="1" dirty="0" smtClean="0"/>
          </a:p>
          <a:p>
            <a:r>
              <a:rPr lang="en-US" dirty="0" smtClean="0"/>
              <a:t>But if included the compiler will do stronger type checking on the number of parameters and the types</a:t>
            </a:r>
          </a:p>
          <a:p>
            <a:r>
              <a:rPr lang="en-US" dirty="0" smtClean="0"/>
              <a:t>Error will be given if an illegal type conversion is needed or the argument number does not match</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C Structures </a:t>
            </a:r>
            <a:endParaRPr lang="en-US" dirty="0"/>
          </a:p>
        </p:txBody>
      </p:sp>
      <p:sp>
        <p:nvSpPr>
          <p:cNvPr id="3" name="Content Placeholder 2"/>
          <p:cNvSpPr>
            <a:spLocks noGrp="1"/>
          </p:cNvSpPr>
          <p:nvPr>
            <p:ph idx="1"/>
            <p:custDataLst>
              <p:tags r:id="rId2"/>
            </p:custDataLst>
          </p:nvPr>
        </p:nvSpPr>
        <p:spPr/>
        <p:txBody>
          <a:bodyPr/>
          <a:lstStyle/>
          <a:p>
            <a:r>
              <a:rPr lang="en-US" dirty="0" smtClean="0"/>
              <a:t>Structure – a collection of variables referenced under one name. </a:t>
            </a:r>
          </a:p>
          <a:p>
            <a:r>
              <a:rPr lang="en-US" dirty="0" smtClean="0"/>
              <a:t>Conglomerate of data types that are logically linked together.</a:t>
            </a:r>
          </a:p>
          <a:p>
            <a:r>
              <a:rPr lang="en-US" dirty="0" smtClean="0"/>
              <a:t>Like  a record </a:t>
            </a:r>
          </a:p>
          <a:p>
            <a:r>
              <a:rPr lang="en-US" dirty="0" smtClean="0"/>
              <a:t>Must be declared first than instances can be created.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8" name="Text Box 4"/>
          <p:cNvSpPr txBox="1">
            <a:spLocks noChangeArrowheads="1"/>
          </p:cNvSpPr>
          <p:nvPr>
            <p:custDataLst>
              <p:tags r:id="rId1"/>
            </p:custDataLst>
          </p:nvPr>
        </p:nvSpPr>
        <p:spPr bwMode="auto">
          <a:xfrm>
            <a:off x="107950" y="836613"/>
            <a:ext cx="8785225" cy="5622925"/>
          </a:xfrm>
          <a:prstGeom prst="rect">
            <a:avLst/>
          </a:prstGeom>
          <a:noFill/>
          <a:ln w="9525">
            <a:noFill/>
            <a:miter lim="800000"/>
            <a:headEnd/>
            <a:tailEnd/>
          </a:ln>
          <a:effectLst/>
        </p:spPr>
        <p:txBody>
          <a:bodyPr>
            <a:spAutoFit/>
          </a:bodyPr>
          <a:lstStyle/>
          <a:p>
            <a:r>
              <a:rPr lang="en-US" altLang="zh-CN" sz="1400">
                <a:latin typeface="Courier New" pitchFamily="49" charset="0"/>
                <a:ea typeface="SimSun" pitchFamily="2" charset="-122"/>
              </a:rPr>
              <a:t>/*********************************************************************</a:t>
            </a:r>
          </a:p>
          <a:p>
            <a:r>
              <a:rPr lang="en-US" altLang="zh-CN" sz="1400">
                <a:latin typeface="Courier New" pitchFamily="49" charset="0"/>
                <a:ea typeface="SimSun" pitchFamily="2" charset="-122"/>
              </a:rPr>
              <a:t>Sw_to_led_18C	</a:t>
            </a:r>
          </a:p>
          <a:p>
            <a:r>
              <a:rPr lang="en-US" altLang="zh-CN" sz="1400">
                <a:latin typeface="Courier New" pitchFamily="49" charset="0"/>
                <a:ea typeface="SimSun" pitchFamily="2" charset="-122"/>
              </a:rPr>
              <a:t>Runs on Derbot-18. Moves state of front microswitches to leds</a:t>
            </a:r>
          </a:p>
          <a:p>
            <a:r>
              <a:rPr lang="en-US" altLang="zh-CN" sz="1400">
                <a:latin typeface="Courier New" pitchFamily="49" charset="0"/>
                <a:ea typeface="SimSun" pitchFamily="2" charset="-122"/>
              </a:rPr>
              <a:t>Files c018i.o and p18f2420.lib are included by the Linker Script.</a:t>
            </a:r>
          </a:p>
          <a:p>
            <a:r>
              <a:rPr lang="en-US" altLang="zh-CN" sz="1400">
                <a:latin typeface="Courier New" pitchFamily="49" charset="0"/>
                <a:ea typeface="SimSun" pitchFamily="2" charset="-122"/>
              </a:rPr>
              <a:t>TJW 22.10.05 rev. 24.5.09	retested 24.5.09</a:t>
            </a:r>
          </a:p>
          <a:p>
            <a:r>
              <a:rPr lang="en-US" altLang="zh-CN" sz="1400">
                <a:latin typeface="Courier New" pitchFamily="49" charset="0"/>
                <a:ea typeface="SimSun" pitchFamily="2" charset="-122"/>
              </a:rPr>
              <a:t>**********************************************************************</a:t>
            </a:r>
          </a:p>
          <a:p>
            <a:r>
              <a:rPr lang="en-US" altLang="zh-CN" sz="1400">
                <a:latin typeface="Courier New" pitchFamily="49" charset="0"/>
                <a:ea typeface="SimSun" pitchFamily="2" charset="-122"/>
              </a:rPr>
              <a:t>Clock is 4MHz</a:t>
            </a:r>
          </a:p>
          <a:p>
            <a:r>
              <a:rPr lang="en-US" altLang="zh-CN" sz="1400">
                <a:latin typeface="Courier New" pitchFamily="49" charset="0"/>
                <a:ea typeface="SimSun" pitchFamily="2" charset="-122"/>
              </a:rPr>
              <a:t>Configuration Word all default, except: crystal oscillator (HS),</a:t>
            </a:r>
          </a:p>
          <a:p>
            <a:r>
              <a:rPr lang="en-US" altLang="zh-CN" sz="1400">
                <a:latin typeface="Courier New" pitchFamily="49" charset="0"/>
                <a:ea typeface="SimSun" pitchFamily="2" charset="-122"/>
              </a:rPr>
              <a:t>power-up timer on, brown-out detect off, WDT off, LV Program disabled*/</a:t>
            </a:r>
          </a:p>
          <a:p>
            <a:r>
              <a:rPr lang="en-US" altLang="zh-CN" sz="1400">
                <a:latin typeface="Courier New" pitchFamily="49" charset="0"/>
                <a:ea typeface="SimSun" pitchFamily="2" charset="-122"/>
              </a:rPr>
              <a:t>#include </a:t>
            </a:r>
            <a:r>
              <a:rPr lang="en-US" altLang="zh-CN" sz="1400" i="1">
                <a:latin typeface="Courier New" pitchFamily="49" charset="0"/>
                <a:ea typeface="SimSun" pitchFamily="2" charset="-122"/>
              </a:rPr>
              <a:t>&lt;</a:t>
            </a:r>
            <a:r>
              <a:rPr lang="en-US" altLang="zh-CN" sz="1400">
                <a:latin typeface="Courier New" pitchFamily="49" charset="0"/>
                <a:ea typeface="SimSun" pitchFamily="2" charset="-122"/>
              </a:rPr>
              <a:t>p18F2420.h</a:t>
            </a:r>
            <a:r>
              <a:rPr lang="en-US" altLang="zh-CN" sz="1400" i="1">
                <a:latin typeface="Courier New" pitchFamily="49" charset="0"/>
                <a:ea typeface="SimSun" pitchFamily="2" charset="-122"/>
              </a:rPr>
              <a:t>&gt;</a:t>
            </a:r>
            <a:endParaRPr lang="en-US" altLang="zh-CN" sz="1400">
              <a:latin typeface="Courier New" pitchFamily="49" charset="0"/>
              <a:ea typeface="SimSun" pitchFamily="2" charset="-122"/>
            </a:endParaRPr>
          </a:p>
          <a:p>
            <a:r>
              <a:rPr lang="en-US" altLang="zh-CN" sz="1400">
                <a:latin typeface="Courier New" pitchFamily="49" charset="0"/>
                <a:ea typeface="SimSun" pitchFamily="2" charset="-122"/>
              </a:rPr>
              <a:t>#include </a:t>
            </a:r>
            <a:r>
              <a:rPr lang="en-US" altLang="zh-CN" sz="1400" i="1">
                <a:latin typeface="Courier New" pitchFamily="49" charset="0"/>
                <a:ea typeface="SimSun" pitchFamily="2" charset="-122"/>
              </a:rPr>
              <a:t>&lt;</a:t>
            </a:r>
            <a:r>
              <a:rPr lang="en-US" altLang="zh-CN" sz="1400">
                <a:latin typeface="Courier New" pitchFamily="49" charset="0"/>
                <a:ea typeface="SimSun" pitchFamily="2" charset="-122"/>
              </a:rPr>
              <a:t>delays.h</a:t>
            </a:r>
            <a:r>
              <a:rPr lang="en-US" altLang="zh-CN" sz="1400" i="1">
                <a:latin typeface="Courier New" pitchFamily="49" charset="0"/>
                <a:ea typeface="SimSun" pitchFamily="2" charset="-122"/>
              </a:rPr>
              <a:t>&gt;	</a:t>
            </a:r>
            <a:r>
              <a:rPr lang="en-US" altLang="zh-CN" sz="1400">
                <a:latin typeface="Courier New" pitchFamily="49" charset="0"/>
                <a:ea typeface="SimSun" pitchFamily="2" charset="-122"/>
              </a:rPr>
              <a:t>//header file for delays</a:t>
            </a:r>
          </a:p>
          <a:p>
            <a:r>
              <a:rPr lang="en-US" altLang="zh-CN" sz="1400">
                <a:latin typeface="Courier New" pitchFamily="49" charset="0"/>
                <a:ea typeface="SimSun" pitchFamily="2" charset="-122"/>
              </a:rPr>
              <a:t>//Function Prototypes (Library prototypes are in Header files) </a:t>
            </a:r>
          </a:p>
          <a:p>
            <a:r>
              <a:rPr lang="en-US" altLang="zh-CN" sz="1400">
                <a:latin typeface="Courier New" pitchFamily="49" charset="0"/>
                <a:ea typeface="SimSun" pitchFamily="2" charset="-122"/>
              </a:rPr>
              <a:t>void initialise (void); </a:t>
            </a:r>
          </a:p>
          <a:p>
            <a:r>
              <a:rPr lang="en-US" altLang="zh-CN" sz="1400">
                <a:latin typeface="Courier New" pitchFamily="49" charset="0"/>
                <a:ea typeface="SimSun" pitchFamily="2" charset="-122"/>
              </a:rPr>
              <a:t>void diagnostic (void);</a:t>
            </a:r>
          </a:p>
          <a:p>
            <a:r>
              <a:rPr lang="en-US" altLang="zh-CN" sz="1400">
                <a:latin typeface="Courier New" pitchFamily="49" charset="0"/>
                <a:ea typeface="SimSun" pitchFamily="2" charset="-122"/>
              </a:rPr>
              <a:t>void main (void)</a:t>
            </a:r>
            <a:br>
              <a:rPr lang="en-US" altLang="zh-CN" sz="1400">
                <a:latin typeface="Courier New" pitchFamily="49" charset="0"/>
                <a:ea typeface="SimSun" pitchFamily="2" charset="-122"/>
              </a:rPr>
            </a:br>
            <a:r>
              <a:rPr lang="en-US" altLang="zh-CN" sz="1400">
                <a:latin typeface="Courier New" pitchFamily="49" charset="0"/>
                <a:ea typeface="SimSun" pitchFamily="2" charset="-122"/>
              </a:rPr>
              <a:t>{</a:t>
            </a:r>
          </a:p>
          <a:p>
            <a:r>
              <a:rPr lang="en-US" altLang="zh-CN" sz="1400">
                <a:latin typeface="Courier New" pitchFamily="49" charset="0"/>
                <a:ea typeface="SimSun" pitchFamily="2" charset="-122"/>
              </a:rPr>
              <a:t>	initialise();       //call initialise function</a:t>
            </a:r>
          </a:p>
          <a:p>
            <a:r>
              <a:rPr lang="en-US" altLang="zh-CN" sz="1400">
                <a:latin typeface="Courier New" pitchFamily="49" charset="0"/>
                <a:ea typeface="SimSun" pitchFamily="2" charset="-122"/>
              </a:rPr>
              <a:t>	diagnostic();       //call diagnostic function</a:t>
            </a:r>
          </a:p>
          <a:p>
            <a:r>
              <a:rPr lang="en-US" altLang="zh-CN" sz="1400">
                <a:latin typeface="Courier New" pitchFamily="49" charset="0"/>
                <a:ea typeface="SimSun" pitchFamily="2" charset="-122"/>
              </a:rPr>
              <a:t>//move microswitch states to diag leds </a:t>
            </a:r>
          </a:p>
          <a:p>
            <a:r>
              <a:rPr lang="en-US" altLang="zh-CN" sz="1400">
                <a:latin typeface="Courier New" pitchFamily="49" charset="0"/>
                <a:ea typeface="SimSun" pitchFamily="2" charset="-122"/>
              </a:rPr>
              <a:t>loop:</a:t>
            </a:r>
          </a:p>
          <a:p>
            <a:r>
              <a:rPr lang="en-US" altLang="zh-CN" sz="1400">
                <a:latin typeface="Courier New" pitchFamily="49" charset="0"/>
                <a:ea typeface="SimSun" pitchFamily="2" charset="-122"/>
              </a:rPr>
              <a:t>	if (PORTBbits.RB4 == 0)</a:t>
            </a:r>
          </a:p>
          <a:p>
            <a:r>
              <a:rPr lang="en-US" altLang="zh-CN" sz="1400">
                <a:latin typeface="Courier New" pitchFamily="49" charset="0"/>
                <a:ea typeface="SimSun" pitchFamily="2" charset="-122"/>
              </a:rPr>
              <a:t>	PORTCbits.RC6 = 0;</a:t>
            </a:r>
          </a:p>
          <a:p>
            <a:r>
              <a:rPr lang="en-US" altLang="zh-CN" sz="1400">
                <a:latin typeface="Courier New" pitchFamily="49" charset="0"/>
                <a:ea typeface="SimSun" pitchFamily="2" charset="-122"/>
              </a:rPr>
              <a:t>	else PORTCbits.RC6 = 1;</a:t>
            </a:r>
          </a:p>
          <a:p>
            <a:r>
              <a:rPr lang="en-US" altLang="zh-CN" sz="1400">
                <a:latin typeface="Courier New" pitchFamily="49" charset="0"/>
                <a:ea typeface="SimSun" pitchFamily="2" charset="-122"/>
              </a:rPr>
              <a:t>	if (PORTBbits.RB5 == 0) PORTCbits.RC5 = 0; else PORTCbits.RC5 = 1;</a:t>
            </a:r>
          </a:p>
          <a:p>
            <a:r>
              <a:rPr lang="en-US" altLang="zh-CN" sz="1400">
                <a:latin typeface="Courier New" pitchFamily="49" charset="0"/>
                <a:ea typeface="SimSun" pitchFamily="2" charset="-122"/>
              </a:rPr>
              <a:t>	goto   loop;</a:t>
            </a:r>
            <a:br>
              <a:rPr lang="en-US" altLang="zh-CN" sz="1400">
                <a:latin typeface="Courier New" pitchFamily="49" charset="0"/>
                <a:ea typeface="SimSun" pitchFamily="2" charset="-122"/>
              </a:rPr>
            </a:br>
            <a:r>
              <a:rPr lang="en-US" altLang="zh-CN" sz="1400">
                <a:latin typeface="Courier New" pitchFamily="49" charset="0"/>
                <a:ea typeface="SimSun" pitchFamily="2" charset="-122"/>
              </a:rPr>
              <a:t>}</a:t>
            </a:r>
          </a:p>
        </p:txBody>
      </p:sp>
      <p:sp>
        <p:nvSpPr>
          <p:cNvPr id="200709" name="Text Box 5"/>
          <p:cNvSpPr txBox="1">
            <a:spLocks noChangeArrowheads="1"/>
          </p:cNvSpPr>
          <p:nvPr>
            <p:custDataLst>
              <p:tags r:id="rId2"/>
            </p:custDataLst>
          </p:nvPr>
        </p:nvSpPr>
        <p:spPr bwMode="auto">
          <a:xfrm>
            <a:off x="107950" y="115888"/>
            <a:ext cx="2592388" cy="425450"/>
          </a:xfrm>
          <a:prstGeom prst="rect">
            <a:avLst/>
          </a:prstGeom>
          <a:noFill/>
          <a:ln w="28575">
            <a:solidFill>
              <a:srgbClr val="FF5050"/>
            </a:solidFill>
            <a:miter lim="800000"/>
            <a:headEnd/>
            <a:tailEnd/>
          </a:ln>
          <a:effectLst/>
        </p:spPr>
        <p:txBody>
          <a:bodyPr>
            <a:spAutoFit/>
          </a:bodyPr>
          <a:lstStyle/>
          <a:p>
            <a:pPr algn="ctr"/>
            <a:r>
              <a:rPr lang="en-US" altLang="zh-CN">
                <a:ea typeface="SimSun" pitchFamily="2" charset="-122"/>
              </a:rPr>
              <a:t>Program Example 15.1 </a:t>
            </a:r>
            <a:endParaRPr lang="en-GB"/>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Text Box 2"/>
          <p:cNvSpPr txBox="1">
            <a:spLocks noChangeArrowheads="1"/>
          </p:cNvSpPr>
          <p:nvPr>
            <p:custDataLst>
              <p:tags r:id="rId1"/>
            </p:custDataLst>
          </p:nvPr>
        </p:nvSpPr>
        <p:spPr bwMode="auto">
          <a:xfrm>
            <a:off x="107950" y="1125538"/>
            <a:ext cx="8785225" cy="4559300"/>
          </a:xfrm>
          <a:prstGeom prst="rect">
            <a:avLst/>
          </a:prstGeom>
          <a:noFill/>
          <a:ln w="9525">
            <a:noFill/>
            <a:miter lim="800000"/>
            <a:headEnd/>
            <a:tailEnd/>
          </a:ln>
          <a:effectLst/>
        </p:spPr>
        <p:txBody>
          <a:bodyPr>
            <a:spAutoFit/>
          </a:bodyPr>
          <a:lstStyle/>
          <a:p>
            <a:r>
              <a:rPr lang="en-US" altLang="zh-CN" sz="1400">
                <a:latin typeface="Courier New" pitchFamily="49" charset="0"/>
                <a:ea typeface="SimSun" pitchFamily="2" charset="-122"/>
              </a:rPr>
              <a:t>//Initialises SFRs, and sets initial outputs.</a:t>
            </a:r>
          </a:p>
          <a:p>
            <a:r>
              <a:rPr lang="en-US" altLang="zh-CN" sz="1400">
                <a:latin typeface="Courier New" pitchFamily="49" charset="0"/>
                <a:ea typeface="SimSun" pitchFamily="2" charset="-122"/>
              </a:rPr>
              <a:t>//Assumes hardware is "Build Stage 1". All unused port bits set to output.</a:t>
            </a:r>
          </a:p>
          <a:p>
            <a:r>
              <a:rPr lang="en-US" altLang="zh-CN" sz="1400">
                <a:latin typeface="Courier New" pitchFamily="49" charset="0"/>
                <a:ea typeface="SimSun" pitchFamily="2" charset="-122"/>
              </a:rPr>
              <a:t>//Mod. in App. 3 optional here, and makes no difference.</a:t>
            </a:r>
          </a:p>
          <a:p>
            <a:r>
              <a:rPr lang="en-US" altLang="zh-CN" sz="1400">
                <a:latin typeface="Courier New" pitchFamily="49" charset="0"/>
                <a:ea typeface="SimSun" pitchFamily="2" charset="-122"/>
              </a:rPr>
              <a:t>void initialise (void)</a:t>
            </a:r>
          </a:p>
          <a:p>
            <a:r>
              <a:rPr lang="en-US" altLang="zh-CN" sz="1400">
                <a:latin typeface="Courier New" pitchFamily="49" charset="0"/>
                <a:ea typeface="SimSun" pitchFamily="2" charset="-122"/>
              </a:rPr>
              <a:t>{      	TRISA = 0b00000000; //All bits output (none used in this program)</a:t>
            </a:r>
          </a:p>
          <a:p>
            <a:r>
              <a:rPr lang="en-US" altLang="zh-CN" sz="1400">
                <a:latin typeface="Courier New" pitchFamily="49" charset="0"/>
                <a:ea typeface="SimSun" pitchFamily="2" charset="-122"/>
              </a:rPr>
              <a:t>	TRISB = 0b00110000; //Bits 5 and 4 (microswitches) only are input</a:t>
            </a:r>
          </a:p>
          <a:p>
            <a:r>
              <a:rPr lang="en-US" altLang="zh-CN" sz="1400">
                <a:latin typeface="Courier New" pitchFamily="49" charset="0"/>
                <a:ea typeface="SimSun" pitchFamily="2" charset="-122"/>
              </a:rPr>
              <a:t>	TRISC = 0b10000000; //All bits output, except bit 7 (mode switch) 	//Switch all outputs off</a:t>
            </a:r>
          </a:p>
          <a:p>
            <a:r>
              <a:rPr lang="en-US" altLang="zh-CN" sz="1400">
                <a:latin typeface="Courier New" pitchFamily="49" charset="0"/>
                <a:ea typeface="SimSun" pitchFamily="2" charset="-122"/>
              </a:rPr>
              <a:t>	PORTA = 0;</a:t>
            </a:r>
          </a:p>
          <a:p>
            <a:r>
              <a:rPr lang="en-US" altLang="zh-CN" sz="1400">
                <a:latin typeface="Courier New" pitchFamily="49" charset="0"/>
                <a:ea typeface="SimSun" pitchFamily="2" charset="-122"/>
              </a:rPr>
              <a:t>	PORTB = 0;</a:t>
            </a:r>
          </a:p>
          <a:p>
            <a:r>
              <a:rPr lang="en-US" altLang="zh-CN" sz="1400">
                <a:latin typeface="Courier New" pitchFamily="49" charset="0"/>
                <a:ea typeface="SimSun" pitchFamily="2" charset="-122"/>
              </a:rPr>
              <a:t>	PORTC = 0;</a:t>
            </a:r>
            <a:br>
              <a:rPr lang="en-US" altLang="zh-CN" sz="1400">
                <a:latin typeface="Courier New" pitchFamily="49" charset="0"/>
                <a:ea typeface="SimSun" pitchFamily="2" charset="-122"/>
              </a:rPr>
            </a:br>
            <a:r>
              <a:rPr lang="en-US" altLang="zh-CN" sz="1400">
                <a:latin typeface="Courier New" pitchFamily="49" charset="0"/>
                <a:ea typeface="SimSun" pitchFamily="2" charset="-122"/>
              </a:rPr>
              <a:t>}</a:t>
            </a:r>
          </a:p>
          <a:p>
            <a:r>
              <a:rPr lang="en-US" altLang="zh-CN" sz="1400">
                <a:latin typeface="Courier New" pitchFamily="49" charset="0"/>
                <a:ea typeface="SimSun" pitchFamily="2" charset="-122"/>
              </a:rPr>
              <a:t>//Diagnostic: switches leds on for 1s (Tcy = 1us)</a:t>
            </a:r>
          </a:p>
          <a:p>
            <a:r>
              <a:rPr lang="en-US" altLang="zh-CN" sz="1400">
                <a:latin typeface="Courier New" pitchFamily="49" charset="0"/>
                <a:ea typeface="SimSun" pitchFamily="2" charset="-122"/>
              </a:rPr>
              <a:t>void diagnostic (void)</a:t>
            </a:r>
          </a:p>
          <a:p>
            <a:r>
              <a:rPr lang="en-US" altLang="zh-CN" sz="1400">
                <a:latin typeface="Courier New" pitchFamily="49" charset="0"/>
                <a:ea typeface="SimSun" pitchFamily="2" charset="-122"/>
              </a:rPr>
              <a:t>{      	PORTCbits.RC6 = 1;</a:t>
            </a:r>
          </a:p>
          <a:p>
            <a:r>
              <a:rPr lang="en-US" altLang="zh-CN" sz="1400">
                <a:latin typeface="Courier New" pitchFamily="49" charset="0"/>
                <a:ea typeface="SimSun" pitchFamily="2" charset="-122"/>
              </a:rPr>
              <a:t>	PORTCbits.RC5 = 1;</a:t>
            </a:r>
          </a:p>
          <a:p>
            <a:r>
              <a:rPr lang="en-US" altLang="zh-CN" sz="1400">
                <a:latin typeface="Courier New" pitchFamily="49" charset="0"/>
                <a:ea typeface="SimSun" pitchFamily="2" charset="-122"/>
              </a:rPr>
              <a:t>	Delay10KTCYx (100);</a:t>
            </a:r>
          </a:p>
          <a:p>
            <a:r>
              <a:rPr lang="en-US" altLang="zh-CN" sz="1400">
                <a:latin typeface="Courier New" pitchFamily="49" charset="0"/>
                <a:ea typeface="SimSun" pitchFamily="2" charset="-122"/>
              </a:rPr>
              <a:t>	PORTCbits.RC6 = 0;</a:t>
            </a:r>
          </a:p>
          <a:p>
            <a:r>
              <a:rPr lang="en-US" altLang="zh-CN" sz="1400">
                <a:latin typeface="Courier New" pitchFamily="49" charset="0"/>
                <a:ea typeface="SimSun" pitchFamily="2" charset="-122"/>
              </a:rPr>
              <a:t>	PORTCbits.RC5 = 0;</a:t>
            </a:r>
          </a:p>
          <a:p>
            <a:r>
              <a:rPr lang="en-US" altLang="zh-CN" sz="1400">
                <a:latin typeface="Courier New" pitchFamily="49" charset="0"/>
                <a:ea typeface="SimSun" pitchFamily="2" charset="-122"/>
              </a:rPr>
              <a:t>	Delay10KTCYx (100);</a:t>
            </a:r>
            <a:br>
              <a:rPr lang="en-US" altLang="zh-CN" sz="1400">
                <a:latin typeface="Courier New" pitchFamily="49" charset="0"/>
                <a:ea typeface="SimSun" pitchFamily="2" charset="-122"/>
              </a:rPr>
            </a:br>
            <a:r>
              <a:rPr lang="en-US" altLang="zh-CN" sz="1400">
                <a:latin typeface="Courier New" pitchFamily="49" charset="0"/>
                <a:ea typeface="SimSun" pitchFamily="2" charset="-122"/>
              </a:rPr>
              <a:t>}</a:t>
            </a:r>
          </a:p>
        </p:txBody>
      </p:sp>
      <p:sp>
        <p:nvSpPr>
          <p:cNvPr id="201731" name="Text Box 3"/>
          <p:cNvSpPr txBox="1">
            <a:spLocks noChangeArrowheads="1"/>
          </p:cNvSpPr>
          <p:nvPr>
            <p:custDataLst>
              <p:tags r:id="rId2"/>
            </p:custDataLst>
          </p:nvPr>
        </p:nvSpPr>
        <p:spPr bwMode="auto">
          <a:xfrm>
            <a:off x="107950" y="115888"/>
            <a:ext cx="3671888" cy="425450"/>
          </a:xfrm>
          <a:prstGeom prst="rect">
            <a:avLst/>
          </a:prstGeom>
          <a:noFill/>
          <a:ln w="28575">
            <a:solidFill>
              <a:srgbClr val="FF5050"/>
            </a:solidFill>
            <a:miter lim="800000"/>
            <a:headEnd/>
            <a:tailEnd/>
          </a:ln>
          <a:effectLst/>
        </p:spPr>
        <p:txBody>
          <a:bodyPr>
            <a:spAutoFit/>
          </a:bodyPr>
          <a:lstStyle/>
          <a:p>
            <a:pPr algn="ctr"/>
            <a:r>
              <a:rPr lang="en-US" altLang="zh-CN">
                <a:ea typeface="SimSun" pitchFamily="2" charset="-122"/>
              </a:rPr>
              <a:t>Program Example 15.1 continued </a:t>
            </a:r>
            <a:endParaRPr lang="en-GB"/>
          </a:p>
        </p:txBody>
      </p:sp>
      <p:sp>
        <p:nvSpPr>
          <p:cNvPr id="201732" name="AutoShape 4"/>
          <p:cNvSpPr>
            <a:spLocks noChangeArrowheads="1"/>
          </p:cNvSpPr>
          <p:nvPr>
            <p:custDataLst>
              <p:tags r:id="rId3"/>
            </p:custDataLst>
          </p:nvPr>
        </p:nvSpPr>
        <p:spPr bwMode="auto">
          <a:xfrm>
            <a:off x="6516688" y="4221163"/>
            <a:ext cx="1943100" cy="1150937"/>
          </a:xfrm>
          <a:prstGeom prst="wedgeRoundRectCallout">
            <a:avLst>
              <a:gd name="adj1" fmla="val 81616"/>
              <a:gd name="adj2" fmla="val 114551"/>
              <a:gd name="adj3" fmla="val 16667"/>
            </a:avLst>
          </a:prstGeom>
          <a:solidFill>
            <a:srgbClr val="FF9900"/>
          </a:solidFill>
          <a:ln w="9525">
            <a:solidFill>
              <a:srgbClr val="FF3300"/>
            </a:solidFill>
            <a:miter lim="800000"/>
            <a:headEnd/>
            <a:tailEnd/>
          </a:ln>
          <a:effectLst/>
        </p:spPr>
        <p:txBody>
          <a:bodyPr/>
          <a:lstStyle/>
          <a:p>
            <a:pPr algn="ctr"/>
            <a:r>
              <a:rPr lang="en-GB" sz="1600" i="1"/>
              <a:t>Simulate Program Example 15.1 to see these points in context</a:t>
            </a:r>
            <a:endParaRPr lang="en-US" sz="1600" i="1"/>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C Structures</a:t>
            </a:r>
            <a:endParaRPr lang="en-US" dirty="0"/>
          </a:p>
        </p:txBody>
      </p:sp>
      <p:sp>
        <p:nvSpPr>
          <p:cNvPr id="3" name="Content Placeholder 2"/>
          <p:cNvSpPr>
            <a:spLocks noGrp="1"/>
          </p:cNvSpPr>
          <p:nvPr>
            <p:ph idx="1"/>
            <p:custDataLst>
              <p:tags r:id="rId2"/>
            </p:custDataLst>
          </p:nvPr>
        </p:nvSpPr>
        <p:spPr>
          <a:xfrm>
            <a:off x="457200" y="1219200"/>
            <a:ext cx="8229600" cy="5334000"/>
          </a:xfrm>
        </p:spPr>
        <p:txBody>
          <a:bodyPr>
            <a:normAutofit lnSpcReduction="10000"/>
          </a:bodyPr>
          <a:lstStyle/>
          <a:p>
            <a:r>
              <a:rPr lang="en-US" dirty="0" smtClean="0"/>
              <a:t>Structure – a collection of variables referenced under one name. </a:t>
            </a:r>
          </a:p>
          <a:p>
            <a:r>
              <a:rPr lang="en-US" dirty="0" smtClean="0"/>
              <a:t>Has the form of </a:t>
            </a:r>
          </a:p>
          <a:p>
            <a:pPr>
              <a:spcBef>
                <a:spcPts val="0"/>
              </a:spcBef>
              <a:buNone/>
            </a:pPr>
            <a:r>
              <a:rPr lang="en-US" dirty="0" err="1" smtClean="0"/>
              <a:t>struct</a:t>
            </a:r>
            <a:r>
              <a:rPr lang="en-US" dirty="0" smtClean="0"/>
              <a:t> </a:t>
            </a:r>
            <a:r>
              <a:rPr lang="en-US" i="1" dirty="0" err="1" smtClean="0"/>
              <a:t>struct</a:t>
            </a:r>
            <a:r>
              <a:rPr lang="en-US" i="1" dirty="0" smtClean="0"/>
              <a:t>-type-name </a:t>
            </a:r>
            <a:r>
              <a:rPr lang="en-US" dirty="0" smtClean="0"/>
              <a:t>{</a:t>
            </a:r>
          </a:p>
          <a:p>
            <a:pPr>
              <a:spcBef>
                <a:spcPts val="0"/>
              </a:spcBef>
              <a:buNone/>
            </a:pPr>
            <a:r>
              <a:rPr lang="en-US" dirty="0" smtClean="0"/>
              <a:t>	type </a:t>
            </a:r>
            <a:r>
              <a:rPr lang="en-US" i="1" dirty="0" smtClean="0"/>
              <a:t>element_name_1;</a:t>
            </a:r>
          </a:p>
          <a:p>
            <a:pPr>
              <a:spcBef>
                <a:spcPts val="0"/>
              </a:spcBef>
              <a:buNone/>
            </a:pPr>
            <a:r>
              <a:rPr lang="en-US" dirty="0" smtClean="0"/>
              <a:t>	type </a:t>
            </a:r>
            <a:r>
              <a:rPr lang="en-US" i="1" dirty="0" smtClean="0"/>
              <a:t>element_name_2;</a:t>
            </a:r>
          </a:p>
          <a:p>
            <a:pPr>
              <a:spcBef>
                <a:spcPts val="0"/>
              </a:spcBef>
              <a:buNone/>
            </a:pPr>
            <a:r>
              <a:rPr lang="en-US" i="1" dirty="0" smtClean="0"/>
              <a:t>.</a:t>
            </a:r>
          </a:p>
          <a:p>
            <a:pPr>
              <a:spcBef>
                <a:spcPts val="0"/>
              </a:spcBef>
              <a:buNone/>
            </a:pPr>
            <a:r>
              <a:rPr lang="en-US" i="1" dirty="0" smtClean="0"/>
              <a:t>.</a:t>
            </a:r>
          </a:p>
          <a:p>
            <a:pPr>
              <a:spcBef>
                <a:spcPts val="0"/>
              </a:spcBef>
              <a:buNone/>
            </a:pPr>
            <a:r>
              <a:rPr lang="en-US" i="1" dirty="0" smtClean="0"/>
              <a:t>.</a:t>
            </a:r>
          </a:p>
          <a:p>
            <a:pPr>
              <a:spcBef>
                <a:spcPts val="0"/>
              </a:spcBef>
              <a:buNone/>
            </a:pPr>
            <a:r>
              <a:rPr lang="en-US" dirty="0" smtClean="0"/>
              <a:t>	type </a:t>
            </a:r>
            <a:r>
              <a:rPr lang="en-US" i="1" dirty="0" err="1" smtClean="0"/>
              <a:t>element_nameM</a:t>
            </a:r>
            <a:r>
              <a:rPr lang="en-US" i="1" dirty="0" smtClean="0"/>
              <a:t>;</a:t>
            </a:r>
          </a:p>
          <a:p>
            <a:pPr>
              <a:spcBef>
                <a:spcPts val="0"/>
              </a:spcBef>
              <a:buNone/>
            </a:pPr>
            <a:r>
              <a:rPr lang="en-US" i="1" dirty="0" smtClean="0"/>
              <a:t>} structure-variables;</a:t>
            </a:r>
          </a:p>
          <a:p>
            <a:pPr>
              <a:buNone/>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Structure Example</a:t>
            </a:r>
            <a:endParaRPr lang="en-US" dirty="0"/>
          </a:p>
        </p:txBody>
      </p:sp>
      <p:sp>
        <p:nvSpPr>
          <p:cNvPr id="3" name="Content Placeholder 2"/>
          <p:cNvSpPr>
            <a:spLocks noGrp="1"/>
          </p:cNvSpPr>
          <p:nvPr>
            <p:ph idx="1"/>
            <p:custDataLst>
              <p:tags r:id="rId2"/>
            </p:custDataLst>
          </p:nvPr>
        </p:nvSpPr>
        <p:spPr/>
        <p:txBody>
          <a:bodyPr>
            <a:normAutofit lnSpcReduction="10000"/>
          </a:bodyPr>
          <a:lstStyle/>
          <a:p>
            <a:pPr>
              <a:buNone/>
            </a:pPr>
            <a:r>
              <a:rPr lang="en-US" dirty="0" err="1" smtClean="0"/>
              <a:t>struct</a:t>
            </a:r>
            <a:r>
              <a:rPr lang="en-US" dirty="0" smtClean="0"/>
              <a:t>   </a:t>
            </a:r>
            <a:r>
              <a:rPr lang="en-US" dirty="0" err="1" smtClean="0"/>
              <a:t>inv_type</a:t>
            </a:r>
            <a:r>
              <a:rPr lang="en-US" dirty="0" smtClean="0"/>
              <a:t>  {</a:t>
            </a:r>
          </a:p>
          <a:p>
            <a:pPr lvl="1">
              <a:buNone/>
            </a:pPr>
            <a:r>
              <a:rPr lang="en-US" dirty="0" smtClean="0"/>
              <a:t>char item[40];	/*name of item*/</a:t>
            </a:r>
          </a:p>
          <a:p>
            <a:pPr lvl="1">
              <a:buNone/>
            </a:pPr>
            <a:r>
              <a:rPr lang="en-US" dirty="0" smtClean="0"/>
              <a:t>double  cost;	/*cost */</a:t>
            </a:r>
          </a:p>
          <a:p>
            <a:pPr lvl="1">
              <a:buNone/>
            </a:pPr>
            <a:r>
              <a:rPr lang="en-US" dirty="0" smtClean="0"/>
              <a:t>double  retail;	/* retail price */</a:t>
            </a:r>
          </a:p>
          <a:p>
            <a:pPr lvl="1">
              <a:buNone/>
            </a:pPr>
            <a:r>
              <a:rPr lang="en-US" dirty="0" err="1" smtClean="0"/>
              <a:t>int</a:t>
            </a:r>
            <a:r>
              <a:rPr lang="en-US" dirty="0" smtClean="0"/>
              <a:t>	  </a:t>
            </a:r>
            <a:r>
              <a:rPr lang="en-US" dirty="0" err="1" smtClean="0"/>
              <a:t>on_hand</a:t>
            </a:r>
            <a:r>
              <a:rPr lang="en-US" dirty="0" smtClean="0"/>
              <a:t>;	/* amount on hand */</a:t>
            </a:r>
          </a:p>
          <a:p>
            <a:pPr lvl="1">
              <a:buNone/>
            </a:pPr>
            <a:r>
              <a:rPr lang="en-US" dirty="0" err="1" smtClean="0"/>
              <a:t>int</a:t>
            </a:r>
            <a:r>
              <a:rPr lang="en-US" dirty="0" smtClean="0"/>
              <a:t>  </a:t>
            </a:r>
            <a:r>
              <a:rPr lang="en-US" dirty="0" err="1" smtClean="0"/>
              <a:t>lead_time</a:t>
            </a:r>
            <a:r>
              <a:rPr lang="en-US" dirty="0" smtClean="0"/>
              <a:t>;  /*number of days before resupply*/</a:t>
            </a:r>
          </a:p>
          <a:p>
            <a:pPr lvl="1">
              <a:buNone/>
            </a:pPr>
            <a:r>
              <a:rPr lang="en-US" dirty="0" smtClean="0"/>
              <a:t>};  </a:t>
            </a:r>
          </a:p>
          <a:p>
            <a:pPr lvl="1">
              <a:buNone/>
            </a:pPr>
            <a:r>
              <a:rPr lang="en-US" dirty="0" smtClean="0"/>
              <a:t>*/ later in the program*/</a:t>
            </a:r>
          </a:p>
          <a:p>
            <a:pPr lvl="1">
              <a:buNone/>
            </a:pPr>
            <a:r>
              <a:rPr lang="en-US" dirty="0" err="1" smtClean="0"/>
              <a:t>struct</a:t>
            </a:r>
            <a:r>
              <a:rPr lang="en-US" dirty="0" smtClean="0"/>
              <a:t> </a:t>
            </a:r>
            <a:r>
              <a:rPr lang="en-US" dirty="0" err="1" smtClean="0"/>
              <a:t>inv_type</a:t>
            </a:r>
            <a:r>
              <a:rPr lang="en-US" dirty="0" smtClean="0"/>
              <a:t>   </a:t>
            </a:r>
            <a:r>
              <a:rPr lang="en-US" dirty="0" err="1" smtClean="0"/>
              <a:t>inv_var</a:t>
            </a:r>
            <a:r>
              <a:rPr lang="en-US" dirty="0" smtClean="0"/>
              <a:t>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Structure in Memory</a:t>
            </a:r>
            <a:endParaRPr lang="en-US" dirty="0"/>
          </a:p>
        </p:txBody>
      </p:sp>
      <p:graphicFrame>
        <p:nvGraphicFramePr>
          <p:cNvPr id="5" name="Content Placeholder 4"/>
          <p:cNvGraphicFramePr>
            <a:graphicFrameLocks noGrp="1"/>
          </p:cNvGraphicFramePr>
          <p:nvPr>
            <p:ph idx="1"/>
            <p:custDataLst>
              <p:tags r:id="rId2"/>
            </p:custDataLst>
          </p:nvPr>
        </p:nvGraphicFramePr>
        <p:xfrm>
          <a:off x="457200" y="1600200"/>
          <a:ext cx="6172200" cy="3108960"/>
        </p:xfrm>
        <a:graphic>
          <a:graphicData uri="http://schemas.openxmlformats.org/drawingml/2006/table">
            <a:tbl>
              <a:tblPr firstRow="1" bandRow="1">
                <a:tableStyleId>{5C22544A-7EE6-4342-B048-85BDC9FD1C3A}</a:tableStyleId>
              </a:tblPr>
              <a:tblGrid>
                <a:gridCol w="3086100"/>
                <a:gridCol w="3086100"/>
              </a:tblGrid>
              <a:tr h="370840">
                <a:tc>
                  <a:txBody>
                    <a:bodyPr/>
                    <a:lstStyle/>
                    <a:p>
                      <a:pPr algn="ctr"/>
                      <a:r>
                        <a:rPr lang="en-US" sz="2800" dirty="0" smtClean="0">
                          <a:solidFill>
                            <a:schemeClr val="bg1"/>
                          </a:solidFill>
                        </a:rPr>
                        <a:t>Variable</a:t>
                      </a:r>
                      <a:r>
                        <a:rPr lang="en-US" baseline="0" dirty="0" smtClean="0">
                          <a:solidFill>
                            <a:schemeClr val="bg1"/>
                          </a:solidFill>
                        </a:rPr>
                        <a:t> </a:t>
                      </a:r>
                      <a:endParaRPr lang="en-US" dirty="0">
                        <a:solidFill>
                          <a:schemeClr val="bg1"/>
                        </a:solidFill>
                      </a:endParaRPr>
                    </a:p>
                  </a:txBody>
                  <a:tcPr/>
                </a:tc>
                <a:tc>
                  <a:txBody>
                    <a:bodyPr/>
                    <a:lstStyle/>
                    <a:p>
                      <a:pPr algn="ctr"/>
                      <a:r>
                        <a:rPr lang="en-US" sz="2800" dirty="0" smtClean="0">
                          <a:solidFill>
                            <a:schemeClr val="bg1"/>
                          </a:solidFill>
                        </a:rPr>
                        <a:t>Memory Space</a:t>
                      </a:r>
                      <a:endParaRPr lang="en-US" sz="2800" dirty="0">
                        <a:solidFill>
                          <a:schemeClr val="bg1"/>
                        </a:solidFill>
                      </a:endParaRPr>
                    </a:p>
                  </a:txBody>
                  <a:tcPr/>
                </a:tc>
              </a:tr>
              <a:tr h="370840">
                <a:tc>
                  <a:txBody>
                    <a:bodyPr/>
                    <a:lstStyle/>
                    <a:p>
                      <a:pPr algn="ctr"/>
                      <a:r>
                        <a:rPr lang="en-US" sz="2800" dirty="0" smtClean="0">
                          <a:solidFill>
                            <a:schemeClr val="tx1"/>
                          </a:solidFill>
                        </a:rPr>
                        <a:t>item</a:t>
                      </a:r>
                      <a:endParaRPr lang="en-US" sz="2800" dirty="0">
                        <a:solidFill>
                          <a:schemeClr val="tx1"/>
                        </a:solidFill>
                      </a:endParaRPr>
                    </a:p>
                  </a:txBody>
                  <a:tcPr/>
                </a:tc>
                <a:tc>
                  <a:txBody>
                    <a:bodyPr/>
                    <a:lstStyle/>
                    <a:p>
                      <a:pPr algn="ctr"/>
                      <a:r>
                        <a:rPr lang="en-US" sz="2800" dirty="0" smtClean="0">
                          <a:solidFill>
                            <a:schemeClr val="tx1"/>
                          </a:solidFill>
                        </a:rPr>
                        <a:t>40 bytes</a:t>
                      </a:r>
                      <a:endParaRPr lang="en-US" sz="2800" dirty="0">
                        <a:solidFill>
                          <a:schemeClr val="tx1"/>
                        </a:solidFill>
                      </a:endParaRPr>
                    </a:p>
                  </a:txBody>
                  <a:tcPr/>
                </a:tc>
              </a:tr>
              <a:tr h="370840">
                <a:tc>
                  <a:txBody>
                    <a:bodyPr/>
                    <a:lstStyle/>
                    <a:p>
                      <a:pPr algn="ctr"/>
                      <a:r>
                        <a:rPr lang="en-US" sz="2800" dirty="0" smtClean="0">
                          <a:solidFill>
                            <a:schemeClr val="tx1"/>
                          </a:solidFill>
                        </a:rPr>
                        <a:t>cost</a:t>
                      </a:r>
                      <a:endParaRPr lang="en-US" sz="2800" dirty="0">
                        <a:solidFill>
                          <a:schemeClr val="tx1"/>
                        </a:solidFill>
                      </a:endParaRPr>
                    </a:p>
                  </a:txBody>
                  <a:tcPr/>
                </a:tc>
                <a:tc>
                  <a:txBody>
                    <a:bodyPr/>
                    <a:lstStyle/>
                    <a:p>
                      <a:pPr algn="ctr"/>
                      <a:r>
                        <a:rPr lang="en-US" sz="2800" dirty="0" smtClean="0">
                          <a:solidFill>
                            <a:schemeClr val="tx1"/>
                          </a:solidFill>
                        </a:rPr>
                        <a:t>4 bytes</a:t>
                      </a:r>
                      <a:endParaRPr lang="en-US" sz="2800" dirty="0">
                        <a:solidFill>
                          <a:schemeClr val="tx1"/>
                        </a:solidFill>
                      </a:endParaRPr>
                    </a:p>
                  </a:txBody>
                  <a:tcPr/>
                </a:tc>
              </a:tr>
              <a:tr h="370840">
                <a:tc>
                  <a:txBody>
                    <a:bodyPr/>
                    <a:lstStyle/>
                    <a:p>
                      <a:pPr algn="ctr"/>
                      <a:r>
                        <a:rPr lang="en-US" sz="2800" dirty="0" smtClean="0">
                          <a:solidFill>
                            <a:schemeClr val="tx1"/>
                          </a:solidFill>
                        </a:rPr>
                        <a:t>retail</a:t>
                      </a:r>
                      <a:r>
                        <a:rPr lang="en-US" sz="2800" baseline="0" dirty="0" smtClean="0">
                          <a:solidFill>
                            <a:schemeClr val="tx1"/>
                          </a:solidFill>
                        </a:rPr>
                        <a:t> </a:t>
                      </a:r>
                      <a:endParaRPr lang="en-US" sz="2800" dirty="0">
                        <a:solidFill>
                          <a:schemeClr val="tx1"/>
                        </a:solidFill>
                      </a:endParaRPr>
                    </a:p>
                  </a:txBody>
                  <a:tcPr/>
                </a:tc>
                <a:tc>
                  <a:txBody>
                    <a:bodyPr/>
                    <a:lstStyle/>
                    <a:p>
                      <a:pPr algn="ctr"/>
                      <a:r>
                        <a:rPr lang="en-US" sz="2800" dirty="0" smtClean="0">
                          <a:solidFill>
                            <a:schemeClr val="tx1"/>
                          </a:solidFill>
                        </a:rPr>
                        <a:t>4 bytes</a:t>
                      </a:r>
                      <a:endParaRPr lang="en-US" sz="2800" dirty="0">
                        <a:solidFill>
                          <a:schemeClr val="tx1"/>
                        </a:solidFill>
                      </a:endParaRPr>
                    </a:p>
                  </a:txBody>
                  <a:tcPr/>
                </a:tc>
              </a:tr>
              <a:tr h="370840">
                <a:tc>
                  <a:txBody>
                    <a:bodyPr/>
                    <a:lstStyle/>
                    <a:p>
                      <a:pPr algn="ctr"/>
                      <a:r>
                        <a:rPr lang="en-US" sz="2800" dirty="0" err="1" smtClean="0">
                          <a:solidFill>
                            <a:schemeClr val="tx1"/>
                          </a:solidFill>
                        </a:rPr>
                        <a:t>on_hand</a:t>
                      </a:r>
                      <a:endParaRPr lang="en-US" sz="2800" dirty="0">
                        <a:solidFill>
                          <a:schemeClr val="tx1"/>
                        </a:solidFill>
                      </a:endParaRPr>
                    </a:p>
                  </a:txBody>
                  <a:tcPr/>
                </a:tc>
                <a:tc>
                  <a:txBody>
                    <a:bodyPr/>
                    <a:lstStyle/>
                    <a:p>
                      <a:pPr algn="ctr"/>
                      <a:r>
                        <a:rPr lang="en-US" sz="2800" dirty="0" smtClean="0">
                          <a:solidFill>
                            <a:schemeClr val="tx1"/>
                          </a:solidFill>
                        </a:rPr>
                        <a:t>2 bytes</a:t>
                      </a:r>
                      <a:endParaRPr lang="en-US" sz="2800" dirty="0">
                        <a:solidFill>
                          <a:schemeClr val="tx1"/>
                        </a:solidFill>
                      </a:endParaRPr>
                    </a:p>
                  </a:txBody>
                  <a:tcPr/>
                </a:tc>
              </a:tr>
              <a:tr h="370840">
                <a:tc>
                  <a:txBody>
                    <a:bodyPr/>
                    <a:lstStyle/>
                    <a:p>
                      <a:pPr algn="ctr"/>
                      <a:r>
                        <a:rPr lang="en-US" sz="2800" dirty="0" err="1" smtClean="0">
                          <a:solidFill>
                            <a:schemeClr val="tx1"/>
                          </a:solidFill>
                        </a:rPr>
                        <a:t>lead_time</a:t>
                      </a:r>
                      <a:endParaRPr lang="en-US" sz="2800" dirty="0">
                        <a:solidFill>
                          <a:schemeClr val="tx1"/>
                        </a:solidFill>
                      </a:endParaRPr>
                    </a:p>
                  </a:txBody>
                  <a:tcPr/>
                </a:tc>
                <a:tc>
                  <a:txBody>
                    <a:bodyPr/>
                    <a:lstStyle/>
                    <a:p>
                      <a:pPr algn="ctr"/>
                      <a:r>
                        <a:rPr lang="en-US" sz="2800" dirty="0" smtClean="0">
                          <a:solidFill>
                            <a:schemeClr val="tx1"/>
                          </a:solidFill>
                        </a:rPr>
                        <a:t>2 bytes </a:t>
                      </a:r>
                      <a:endParaRPr lang="en-US" sz="2800" dirty="0">
                        <a:solidFill>
                          <a:schemeClr val="tx1"/>
                        </a:solidFill>
                      </a:endParaRPr>
                    </a:p>
                  </a:txBody>
                  <a:tcPr/>
                </a:tc>
              </a:tr>
            </a:tbl>
          </a:graphicData>
        </a:graphic>
      </p:graphicFrame>
      <p:sp>
        <p:nvSpPr>
          <p:cNvPr id="6" name="Right Brace 5"/>
          <p:cNvSpPr/>
          <p:nvPr>
            <p:custDataLst>
              <p:tags r:id="rId3"/>
            </p:custDataLst>
          </p:nvPr>
        </p:nvSpPr>
        <p:spPr>
          <a:xfrm>
            <a:off x="7010400" y="1905000"/>
            <a:ext cx="533400" cy="2743200"/>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custDataLst>
              <p:tags r:id="rId4"/>
            </p:custDataLst>
          </p:nvPr>
        </p:nvSpPr>
        <p:spPr>
          <a:xfrm>
            <a:off x="7543800" y="2895600"/>
            <a:ext cx="1600200" cy="646331"/>
          </a:xfrm>
          <a:prstGeom prst="rect">
            <a:avLst/>
          </a:prstGeom>
          <a:noFill/>
        </p:spPr>
        <p:txBody>
          <a:bodyPr wrap="square" rtlCol="0">
            <a:spAutoFit/>
          </a:bodyPr>
          <a:lstStyle/>
          <a:p>
            <a:r>
              <a:rPr lang="en-US" sz="3600" dirty="0" err="1" smtClean="0"/>
              <a:t>inv_var</a:t>
            </a:r>
            <a:endParaRPr lang="en-US" sz="36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fontScale="90000"/>
          </a:bodyPr>
          <a:lstStyle/>
          <a:p>
            <a:r>
              <a:rPr lang="en-US" dirty="0" smtClean="0"/>
              <a:t>Accessing and Element in a Structure</a:t>
            </a:r>
            <a:endParaRPr lang="en-US" dirty="0"/>
          </a:p>
        </p:txBody>
      </p:sp>
      <p:sp>
        <p:nvSpPr>
          <p:cNvPr id="3" name="Content Placeholder 2"/>
          <p:cNvSpPr>
            <a:spLocks noGrp="1"/>
          </p:cNvSpPr>
          <p:nvPr>
            <p:ph idx="1"/>
            <p:custDataLst>
              <p:tags r:id="rId2"/>
            </p:custDataLst>
          </p:nvPr>
        </p:nvSpPr>
        <p:spPr/>
        <p:txBody>
          <a:bodyPr/>
          <a:lstStyle/>
          <a:p>
            <a:r>
              <a:rPr lang="en-US" dirty="0" smtClean="0"/>
              <a:t>Prototype: </a:t>
            </a:r>
            <a:r>
              <a:rPr lang="en-US" i="1" dirty="0" err="1" smtClean="0"/>
              <a:t>structure_varname.element_name</a:t>
            </a:r>
            <a:endParaRPr lang="en-US" dirty="0" smtClean="0"/>
          </a:p>
          <a:p>
            <a:endParaRPr lang="en-US" dirty="0" smtClean="0"/>
          </a:p>
          <a:p>
            <a:r>
              <a:rPr lang="en-US" dirty="0" smtClean="0"/>
              <a:t>The following will allow assignment to the inventory cost of our last example </a:t>
            </a:r>
          </a:p>
          <a:p>
            <a:endParaRPr lang="en-US" dirty="0" smtClean="0"/>
          </a:p>
          <a:p>
            <a:pPr>
              <a:buNone/>
            </a:pPr>
            <a:r>
              <a:rPr lang="en-US" dirty="0" smtClean="0"/>
              <a:t>	</a:t>
            </a:r>
            <a:r>
              <a:rPr lang="en-US" dirty="0" err="1" smtClean="0"/>
              <a:t>inv_var.cost</a:t>
            </a:r>
            <a:r>
              <a:rPr lang="en-US" dirty="0" smtClean="0"/>
              <a:t> = 10.39;</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Defining and Declaring </a:t>
            </a:r>
            <a:endParaRPr lang="en-US" dirty="0"/>
          </a:p>
        </p:txBody>
      </p:sp>
      <p:sp>
        <p:nvSpPr>
          <p:cNvPr id="3" name="Content Placeholder 2"/>
          <p:cNvSpPr>
            <a:spLocks noGrp="1"/>
          </p:cNvSpPr>
          <p:nvPr>
            <p:ph idx="1"/>
            <p:custDataLst>
              <p:tags r:id="rId2"/>
            </p:custDataLst>
          </p:nvPr>
        </p:nvSpPr>
        <p:spPr/>
        <p:txBody>
          <a:bodyPr/>
          <a:lstStyle/>
          <a:p>
            <a:pPr>
              <a:buNone/>
            </a:pPr>
            <a:r>
              <a:rPr lang="en-US" dirty="0" err="1" smtClean="0"/>
              <a:t>struct</a:t>
            </a:r>
            <a:r>
              <a:rPr lang="en-US" dirty="0" smtClean="0"/>
              <a:t>   </a:t>
            </a:r>
            <a:r>
              <a:rPr lang="en-US" dirty="0" err="1" smtClean="0"/>
              <a:t>inv_type</a:t>
            </a:r>
            <a:r>
              <a:rPr lang="en-US" dirty="0" smtClean="0"/>
              <a:t>  {</a:t>
            </a:r>
          </a:p>
          <a:p>
            <a:pPr lvl="1">
              <a:buNone/>
            </a:pPr>
            <a:r>
              <a:rPr lang="en-US" dirty="0" smtClean="0"/>
              <a:t>char item[40];	/*name of item*/</a:t>
            </a:r>
          </a:p>
          <a:p>
            <a:pPr lvl="1">
              <a:buNone/>
            </a:pPr>
            <a:r>
              <a:rPr lang="en-US" dirty="0" smtClean="0"/>
              <a:t>double  cost;	/*cost */</a:t>
            </a:r>
          </a:p>
          <a:p>
            <a:pPr lvl="1">
              <a:buNone/>
            </a:pPr>
            <a:r>
              <a:rPr lang="en-US" dirty="0" smtClean="0"/>
              <a:t>double  retail;	/* retail price */</a:t>
            </a:r>
          </a:p>
          <a:p>
            <a:pPr lvl="1">
              <a:buNone/>
            </a:pPr>
            <a:r>
              <a:rPr lang="en-US" dirty="0" err="1" smtClean="0"/>
              <a:t>int</a:t>
            </a:r>
            <a:r>
              <a:rPr lang="en-US" dirty="0" smtClean="0"/>
              <a:t>	  </a:t>
            </a:r>
            <a:r>
              <a:rPr lang="en-US" dirty="0" err="1" smtClean="0"/>
              <a:t>on_hand</a:t>
            </a:r>
            <a:r>
              <a:rPr lang="en-US" dirty="0" smtClean="0"/>
              <a:t>;	/* amount on hand */</a:t>
            </a:r>
          </a:p>
          <a:p>
            <a:pPr lvl="1">
              <a:buNone/>
            </a:pPr>
            <a:r>
              <a:rPr lang="en-US" dirty="0" err="1" smtClean="0"/>
              <a:t>int</a:t>
            </a:r>
            <a:r>
              <a:rPr lang="en-US" dirty="0" smtClean="0"/>
              <a:t>  </a:t>
            </a:r>
            <a:r>
              <a:rPr lang="en-US" dirty="0" err="1" smtClean="0"/>
              <a:t>lead_time</a:t>
            </a:r>
            <a:r>
              <a:rPr lang="en-US" dirty="0" smtClean="0"/>
              <a:t>;  /*number of days before resupply*/</a:t>
            </a:r>
          </a:p>
          <a:p>
            <a:pPr lvl="1">
              <a:buNone/>
            </a:pPr>
            <a:r>
              <a:rPr lang="en-US" dirty="0" smtClean="0"/>
              <a:t>}</a:t>
            </a:r>
            <a:r>
              <a:rPr lang="en-US" dirty="0" err="1" smtClean="0"/>
              <a:t>inv_varA</a:t>
            </a:r>
            <a:r>
              <a:rPr lang="en-US" dirty="0" smtClean="0"/>
              <a:t>, </a:t>
            </a:r>
            <a:r>
              <a:rPr lang="en-US" dirty="0" err="1" smtClean="0"/>
              <a:t>inv_varB</a:t>
            </a:r>
            <a:r>
              <a:rPr lang="en-US" dirty="0" smtClean="0"/>
              <a:t>, </a:t>
            </a:r>
            <a:r>
              <a:rPr lang="en-US" dirty="0" err="1" smtClean="0"/>
              <a:t>inv_varC</a:t>
            </a:r>
            <a:r>
              <a:rPr lang="en-US" dirty="0" smtClean="0"/>
              <a:t>;  </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Defining and Declaring Once</a:t>
            </a:r>
            <a:endParaRPr lang="en-US" dirty="0"/>
          </a:p>
        </p:txBody>
      </p:sp>
      <p:sp>
        <p:nvSpPr>
          <p:cNvPr id="3" name="Content Placeholder 2"/>
          <p:cNvSpPr>
            <a:spLocks noGrp="1"/>
          </p:cNvSpPr>
          <p:nvPr>
            <p:ph idx="1"/>
            <p:custDataLst>
              <p:tags r:id="rId2"/>
            </p:custDataLst>
          </p:nvPr>
        </p:nvSpPr>
        <p:spPr/>
        <p:txBody>
          <a:bodyPr/>
          <a:lstStyle/>
          <a:p>
            <a:pPr>
              <a:buNone/>
            </a:pPr>
            <a:r>
              <a:rPr lang="en-US" dirty="0" err="1" smtClean="0"/>
              <a:t>struct</a:t>
            </a:r>
            <a:r>
              <a:rPr lang="en-US" smtClean="0"/>
              <a:t>     </a:t>
            </a:r>
            <a:r>
              <a:rPr lang="en-US" dirty="0" smtClean="0"/>
              <a:t>{</a:t>
            </a:r>
          </a:p>
          <a:p>
            <a:pPr lvl="1">
              <a:buNone/>
            </a:pPr>
            <a:r>
              <a:rPr lang="en-US" dirty="0" smtClean="0"/>
              <a:t>char item[40];	/*name of item*/</a:t>
            </a:r>
          </a:p>
          <a:p>
            <a:pPr lvl="1">
              <a:buNone/>
            </a:pPr>
            <a:r>
              <a:rPr lang="en-US" dirty="0" smtClean="0"/>
              <a:t>double  cost;	/*cost */</a:t>
            </a:r>
          </a:p>
          <a:p>
            <a:pPr lvl="1">
              <a:buNone/>
            </a:pPr>
            <a:r>
              <a:rPr lang="en-US" dirty="0" smtClean="0"/>
              <a:t>double  retail;	/* retail price */</a:t>
            </a:r>
          </a:p>
          <a:p>
            <a:pPr lvl="1">
              <a:buNone/>
            </a:pPr>
            <a:r>
              <a:rPr lang="en-US" dirty="0" err="1" smtClean="0"/>
              <a:t>int</a:t>
            </a:r>
            <a:r>
              <a:rPr lang="en-US" dirty="0" smtClean="0"/>
              <a:t>	  </a:t>
            </a:r>
            <a:r>
              <a:rPr lang="en-US" dirty="0" err="1" smtClean="0"/>
              <a:t>on_hand</a:t>
            </a:r>
            <a:r>
              <a:rPr lang="en-US" dirty="0" smtClean="0"/>
              <a:t>;	/* amount on hand */</a:t>
            </a:r>
          </a:p>
          <a:p>
            <a:pPr lvl="1">
              <a:buNone/>
            </a:pPr>
            <a:r>
              <a:rPr lang="en-US" dirty="0" err="1" smtClean="0"/>
              <a:t>int</a:t>
            </a:r>
            <a:r>
              <a:rPr lang="en-US" dirty="0" smtClean="0"/>
              <a:t>  </a:t>
            </a:r>
            <a:r>
              <a:rPr lang="en-US" dirty="0" err="1" smtClean="0"/>
              <a:t>lead_time</a:t>
            </a:r>
            <a:r>
              <a:rPr lang="en-US" dirty="0" smtClean="0"/>
              <a:t>;  /*number of days before resupply*/</a:t>
            </a:r>
          </a:p>
          <a:p>
            <a:pPr lvl="1">
              <a:buNone/>
            </a:pPr>
            <a:r>
              <a:rPr lang="en-US" dirty="0" smtClean="0"/>
              <a:t>}temp;  </a:t>
            </a:r>
          </a:p>
          <a:p>
            <a:endParaRPr lang="en-US"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3255</TotalTime>
  <Words>1654</Words>
  <Application>Microsoft Office PowerPoint</Application>
  <PresentationFormat>On-screen Show (4:3)</PresentationFormat>
  <Paragraphs>340</Paragraphs>
  <Slides>31</Slides>
  <Notes>13</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CPE 490 Embedded Systems Lecture 7</vt:lpstr>
      <vt:lpstr>Single Dimensional Arrays </vt:lpstr>
      <vt:lpstr>C Structures </vt:lpstr>
      <vt:lpstr>C Structures</vt:lpstr>
      <vt:lpstr>Structure Example</vt:lpstr>
      <vt:lpstr>Structure in Memory</vt:lpstr>
      <vt:lpstr>Accessing and Element in a Structure</vt:lpstr>
      <vt:lpstr>Defining and Declaring </vt:lpstr>
      <vt:lpstr>Defining and Declaring Once</vt:lpstr>
      <vt:lpstr>Bit Fields</vt:lpstr>
      <vt:lpstr>Prototype Structure with BitField</vt:lpstr>
      <vt:lpstr>Example</vt:lpstr>
      <vt:lpstr>C Union</vt:lpstr>
      <vt:lpstr>Memory Allocation of Union</vt:lpstr>
      <vt:lpstr>Example of Structure and Union</vt:lpstr>
      <vt:lpstr>Typedef </vt:lpstr>
      <vt:lpstr>PowerPoint Presentation</vt:lpstr>
      <vt:lpstr>The if Statement</vt:lpstr>
      <vt:lpstr>Nested If</vt:lpstr>
      <vt:lpstr>Incrementing / Decrementing</vt:lpstr>
      <vt:lpstr>Incrementing / Decrementing</vt:lpstr>
      <vt:lpstr>for Loops</vt:lpstr>
      <vt:lpstr>for loop variation</vt:lpstr>
      <vt:lpstr>C Type Conversions</vt:lpstr>
      <vt:lpstr>Example of Type Conversions</vt:lpstr>
      <vt:lpstr>Caution </vt:lpstr>
      <vt:lpstr>Cast </vt:lpstr>
      <vt:lpstr>PowerPoint Presentation</vt:lpstr>
      <vt:lpstr>Prototyping of Functions</vt:lpstr>
      <vt:lpstr>PowerPoint Presentation</vt:lpstr>
      <vt:lpstr>PowerPoint Presentation</vt:lpstr>
    </vt:vector>
  </TitlesOfParts>
  <Company>Geneva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wdbarlow</dc:creator>
  <cp:lastModifiedBy>William D Barlow</cp:lastModifiedBy>
  <cp:revision>242</cp:revision>
  <dcterms:created xsi:type="dcterms:W3CDTF">2010-08-12T20:36:28Z</dcterms:created>
  <dcterms:modified xsi:type="dcterms:W3CDTF">2014-02-04T15:40:48Z</dcterms:modified>
</cp:coreProperties>
</file>