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68" r:id="rId3"/>
    <p:sldId id="363" r:id="rId4"/>
    <p:sldId id="373" r:id="rId5"/>
    <p:sldId id="420" r:id="rId6"/>
    <p:sldId id="357" r:id="rId7"/>
    <p:sldId id="352" r:id="rId8"/>
    <p:sldId id="386" r:id="rId9"/>
    <p:sldId id="387" r:id="rId10"/>
    <p:sldId id="384" r:id="rId11"/>
    <p:sldId id="390" r:id="rId12"/>
    <p:sldId id="392" r:id="rId13"/>
    <p:sldId id="394" r:id="rId14"/>
    <p:sldId id="395" r:id="rId15"/>
    <p:sldId id="391" r:id="rId16"/>
    <p:sldId id="396" r:id="rId17"/>
    <p:sldId id="419" r:id="rId18"/>
    <p:sldId id="414" r:id="rId19"/>
    <p:sldId id="421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42" r:id="rId33"/>
    <p:sldId id="443" r:id="rId34"/>
    <p:sldId id="438" r:id="rId35"/>
    <p:sldId id="440" r:id="rId36"/>
    <p:sldId id="441" r:id="rId37"/>
    <p:sldId id="423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16" autoAdjust="0"/>
  </p:normalViewPr>
  <p:slideViewPr>
    <p:cSldViewPr snapToGrid="0">
      <p:cViewPr varScale="1">
        <p:scale>
          <a:sx n="118" d="100"/>
          <a:sy n="118" d="100"/>
        </p:scale>
        <p:origin x="114" y="324"/>
      </p:cViewPr>
      <p:guideLst/>
    </p:cSldViewPr>
  </p:slideViewPr>
  <p:outlineViewPr>
    <p:cViewPr>
      <p:scale>
        <a:sx n="33" d="100"/>
        <a:sy n="33" d="100"/>
      </p:scale>
      <p:origin x="0" y="-2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43F9-D4BB-40C1-AC02-30BB92E5AB0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B7B9-8A32-4F5B-B6DA-2D3EF5DE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1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9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75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99D-9294-45FA-BCF2-18F2C2C8BB6B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4" Type="http://schemas.openxmlformats.org/officeDocument/2006/relationships/image" Target="../media/image43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7" Type="http://schemas.openxmlformats.org/officeDocument/2006/relationships/image" Target="../media/image56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9.png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1" Type="http://schemas.openxmlformats.org/officeDocument/2006/relationships/image" Target="../media/image69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60.png"/><Relationship Id="rId9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7465" y="142324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 err="1" smtClean="0"/>
              <a:t>Progress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Report</a:t>
            </a:r>
            <a:r>
              <a:rPr lang="es-ES" sz="2400" b="1" dirty="0" smtClean="0"/>
              <a:t/>
            </a:r>
            <a:br>
              <a:rPr lang="es-ES" sz="2400" b="1" dirty="0" smtClean="0"/>
            </a:br>
            <a:r>
              <a:rPr lang="es-ES" sz="2400" b="1" dirty="0" smtClean="0"/>
              <a:t/>
            </a:r>
            <a:br>
              <a:rPr lang="es-ES" sz="2400" b="1" dirty="0" smtClean="0"/>
            </a:br>
            <a:r>
              <a:rPr lang="es-ES" sz="2400" b="1" dirty="0" smtClean="0"/>
              <a:t>Multicontact Capturability/</a:t>
            </a:r>
            <a:r>
              <a:rPr lang="es-ES" sz="2400" b="1" dirty="0" err="1" smtClean="0"/>
              <a:t>Height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Variations</a:t>
            </a:r>
            <a:endParaRPr lang="es-E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738" y="4211895"/>
            <a:ext cx="8915399" cy="238141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GABRIEL ENRIQUE GARCÍA CHÁVEZ</a:t>
            </a:r>
          </a:p>
          <a:p>
            <a:pPr algn="ctr"/>
            <a:r>
              <a:rPr lang="es-ES" b="1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831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696325" y="2215832"/>
            <a:ext cx="7569893" cy="4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Capturability </a:t>
            </a:r>
            <a:r>
              <a:rPr lang="en-US" dirty="0" smtClean="0"/>
              <a:t>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1104483"/>
          </a:xfrm>
        </p:spPr>
        <p:txBody>
          <a:bodyPr/>
          <a:lstStyle/>
          <a:p>
            <a:r>
              <a:rPr lang="en-US" dirty="0" smtClean="0"/>
              <a:t>Using the Full </a:t>
            </a:r>
            <a:r>
              <a:rPr lang="en-US" dirty="0" err="1" smtClean="0"/>
              <a:t>Centroidal</a:t>
            </a:r>
            <a:r>
              <a:rPr lang="en-US" dirty="0" smtClean="0"/>
              <a:t> Dynamics (FCD): If we can place instantaneously the foot, then we can step in the reflected region of:</a:t>
            </a:r>
          </a:p>
          <a:p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592925" y="2843849"/>
                <a:ext cx="4736424" cy="3217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2843849"/>
                <a:ext cx="4736424" cy="3217572"/>
              </a:xfrm>
              <a:prstGeom prst="rect">
                <a:avLst/>
              </a:prstGeom>
              <a:blipFill>
                <a:blip r:embed="rId10"/>
                <a:stretch>
                  <a:fillRect l="-901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163618" y="2958625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04829" y="3634089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8891691" y="3702648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353711" y="3697256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  <a:blipFill>
                <a:blip r:embed="rId12"/>
                <a:stretch>
                  <a:fillRect t="-4615" r="-526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  <a:blipFill>
                <a:blip r:embed="rId13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165096" y="2617844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779459" y="3746556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7848150" y="5630162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499497" y="535233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499497" y="546425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8865005" y="3688879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24198" y="3739366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61212" y="3872963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</a:t>
            </a:r>
            <a:r>
              <a:rPr lang="en-US" dirty="0" smtClean="0"/>
              <a:t>Capturability w. Delay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09"/>
                <a:ext cx="8915400" cy="1104483"/>
              </a:xfrm>
            </p:spPr>
            <p:txBody>
              <a:bodyPr/>
              <a:lstStyle/>
              <a:p>
                <a:r>
                  <a:rPr lang="en-US" dirty="0" smtClean="0"/>
                  <a:t>If we can step after a given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dirty="0" smtClean="0"/>
                  <a:t>, then we can compute the states after this time: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09"/>
                <a:ext cx="8915400" cy="1104483"/>
              </a:xfrm>
              <a:blipFill>
                <a:blip r:embed="rId10"/>
                <a:stretch>
                  <a:fillRect l="-479" t="-3315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163618" y="2958625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04829" y="3634089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8891691" y="3702648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353711" y="3697256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165096" y="2617844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779459" y="3746556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7848150" y="5630162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499497" y="535233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499497" y="546425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8865005" y="3688879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24198" y="3739366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61212" y="3872963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798618" y="3008258"/>
                <a:ext cx="4623251" cy="2455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Font typeface="Wingdings 3" charset="2"/>
                  <a:buNone/>
                </a:pPr>
                <a:endParaRPr lang="en-US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 dirty="0" smtClean="0"/>
              </a:p>
              <a:p>
                <a:pPr marL="400050" lvl="1" indent="0">
                  <a:buFont typeface="Wingdings 3" charset="2"/>
                  <a:buNone/>
                </a:pPr>
                <a:endParaRPr lang="en-US" dirty="0" smtClean="0"/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18" y="3008258"/>
                <a:ext cx="4623251" cy="2455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</a:t>
            </a:r>
            <a:r>
              <a:rPr lang="en-US" dirty="0" smtClean="0"/>
              <a:t>Capturability w. Delay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543843" y="2950883"/>
                <a:ext cx="5174573" cy="3217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Solve LP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Reflect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43" y="2950883"/>
                <a:ext cx="5174573" cy="3217572"/>
              </a:xfrm>
              <a:prstGeom prst="rect">
                <a:avLst/>
              </a:prstGeom>
              <a:blipFill>
                <a:blip r:embed="rId10"/>
                <a:stretch>
                  <a:fillRect l="-824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600036" y="2868570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41247" y="3544034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126334" y="317519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334" y="3175197"/>
                <a:ext cx="84023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9328109" y="3612593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790129" y="3607201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579069" y="3653852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069" y="3653852"/>
                <a:ext cx="461921" cy="395621"/>
              </a:xfrm>
              <a:prstGeom prst="rect">
                <a:avLst/>
              </a:prstGeom>
              <a:blipFill>
                <a:blip r:embed="rId12"/>
                <a:stretch>
                  <a:fillRect t="-4615" r="-6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349749" y="367514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749" y="3675140"/>
                <a:ext cx="461921" cy="395621"/>
              </a:xfrm>
              <a:prstGeom prst="rect">
                <a:avLst/>
              </a:prstGeom>
              <a:blipFill>
                <a:blip r:embed="rId13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733502" y="3268558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502" y="3268558"/>
                <a:ext cx="840230" cy="369332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601514" y="2527789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215877" y="3656501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8284568" y="554010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935915" y="5262282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935915" y="5374201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848469" y="5181243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469" y="5181243"/>
                <a:ext cx="367408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9301423" y="359882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860616" y="3649311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97630" y="3782908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893752" y="1519006"/>
                <a:ext cx="5011711" cy="15434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endParaRPr lang="en-US" b="1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 dirty="0" smtClean="0"/>
              </a:p>
              <a:p>
                <a:pPr marL="400050" lvl="1" indent="0">
                  <a:buFont typeface="Wingdings 3" charset="2"/>
                  <a:buNone/>
                </a:pPr>
                <a:endParaRPr lang="en-US" dirty="0" smtClean="0"/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52" y="1519006"/>
                <a:ext cx="5011711" cy="1543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</a:t>
            </a:r>
            <a:r>
              <a:rPr lang="en-US" dirty="0" smtClean="0"/>
              <a:t>Capturability w. Delay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392913" y="1934493"/>
                <a:ext cx="5174573" cy="3217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Option 2: Solve LP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3" y="1934493"/>
                <a:ext cx="5174573" cy="3217572"/>
              </a:xfrm>
              <a:prstGeom prst="rect">
                <a:avLst/>
              </a:prstGeom>
              <a:blipFill>
                <a:blip r:embed="rId17"/>
                <a:stretch>
                  <a:fillRect l="-472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620818" y="2716170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62029" y="3391634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147116" y="302279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16" y="3022797"/>
                <a:ext cx="84023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9348891" y="3460193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810911" y="3454801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599851" y="3501452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851" y="3501452"/>
                <a:ext cx="461921" cy="395621"/>
              </a:xfrm>
              <a:prstGeom prst="rect">
                <a:avLst/>
              </a:prstGeom>
              <a:blipFill>
                <a:blip r:embed="rId13"/>
                <a:stretch>
                  <a:fillRect t="-4615" r="-526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370531" y="352274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31" y="3522740"/>
                <a:ext cx="461921" cy="395621"/>
              </a:xfrm>
              <a:prstGeom prst="rect">
                <a:avLst/>
              </a:prstGeom>
              <a:blipFill>
                <a:blip r:embed="rId14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754284" y="3116158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284" y="3116158"/>
                <a:ext cx="840230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622296" y="2375389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236659" y="3504101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8305350" y="538770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956697" y="5109882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956697" y="5221801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869251" y="5028843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251" y="5028843"/>
                <a:ext cx="367408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9322205" y="344642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881398" y="3496911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018412" y="3630508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4180613"/>
          </a:xfrm>
        </p:spPr>
        <p:txBody>
          <a:bodyPr/>
          <a:lstStyle/>
          <a:p>
            <a:r>
              <a:rPr lang="en-US" dirty="0" smtClean="0"/>
              <a:t>Where to place the next contact in order to get to complete rest:</a:t>
            </a:r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7620845" y="3852123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5954830" y="5729376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72924" y="546107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572924" y="557299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7303864" y="3835574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/>
          <p:cNvSpPr/>
          <p:nvPr/>
        </p:nvSpPr>
        <p:spPr>
          <a:xfrm rot="5400000" flipV="1">
            <a:off x="4640676" y="3644721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3344004" flipV="1">
            <a:off x="5497214" y="3511464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22072" y="3832966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096025" y="344771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025" y="3447714"/>
                <a:ext cx="477951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arallelogram 31"/>
          <p:cNvSpPr/>
          <p:nvPr/>
        </p:nvSpPr>
        <p:spPr>
          <a:xfrm rot="5400000" flipV="1">
            <a:off x="3516708" y="510995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3344004" flipV="1">
            <a:off x="4373246" y="497670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98104" y="5298202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72057" y="4912950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57" y="4912950"/>
                <a:ext cx="477951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/>
          <p:cNvSpPr/>
          <p:nvPr/>
        </p:nvSpPr>
        <p:spPr>
          <a:xfrm rot="5400000" flipV="1">
            <a:off x="3257405" y="325425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3344004" flipV="1">
            <a:off x="4113943" y="312100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38801" y="3442502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12754" y="3057250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54" y="3057250"/>
                <a:ext cx="477951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4243329" y="3759619"/>
            <a:ext cx="71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533526" y="3463634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26" y="3463634"/>
                <a:ext cx="482760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4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2872887" y="3644313"/>
            <a:ext cx="4521705" cy="1373279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 flipV="1">
            <a:off x="4556690" y="4865625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4909022" y="3956455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4180613"/>
          </a:xfrm>
        </p:spPr>
        <p:txBody>
          <a:bodyPr/>
          <a:lstStyle/>
          <a:p>
            <a:r>
              <a:rPr lang="en-US" dirty="0" smtClean="0"/>
              <a:t>Let’s find the Next-Capture Point for a given planar surface. 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7620845" y="3852123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5954830" y="5729376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72924" y="546107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572924" y="557299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7303864" y="3835574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5562158" y="3864012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87016" y="4185514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60969" y="3800262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69" y="3800262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rot="3344004" flipV="1">
            <a:off x="5183429" y="4706069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008287" y="5027571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82240" y="4642319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40" y="4642319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/>
          <p:cNvSpPr/>
          <p:nvPr/>
        </p:nvSpPr>
        <p:spPr>
          <a:xfrm rot="5400000" flipV="1">
            <a:off x="4557936" y="3197043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3344004" flipV="1">
            <a:off x="5207003" y="304701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31861" y="3368519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805814" y="298326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14" y="2983267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594900" y="343326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00" y="3433268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some allowed hand positions: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334126"/>
                <a:ext cx="3177165" cy="4523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For a given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, guaranteed </a:t>
                </a:r>
                <a:r>
                  <a:rPr lang="en-US" dirty="0" err="1" smtClean="0"/>
                  <a:t>convexness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334126"/>
                <a:ext cx="3177165" cy="4523874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8143" y="5844093"/>
                <a:ext cx="2055062" cy="579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43" y="5844093"/>
                <a:ext cx="2055062" cy="579454"/>
              </a:xfrm>
              <a:prstGeom prst="rect">
                <a:avLst/>
              </a:prstGeom>
              <a:blipFill>
                <a:blip r:embed="rId4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985" y="2428875"/>
            <a:ext cx="4248651" cy="32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 with time delay: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3"/>
                <a:stretch>
                  <a:fillRect l="-192" t="-1032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  <a:blipFill>
                <a:blip r:embed="rId4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 descr="Fig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89" y="2963779"/>
            <a:ext cx="42422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Improve first</a:t>
                </a:r>
                <a:r>
                  <a:rPr lang="en-US" dirty="0" smtClean="0"/>
                  <a:t> idea: Minimization of Angular momentum: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</a:t>
                </a:r>
                <a:r>
                  <a:rPr lang="en-US" dirty="0" smtClean="0"/>
                  <a:t>to: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479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3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Centroidal</a:t>
            </a:r>
            <a:r>
              <a:rPr lang="en-US" dirty="0" smtClean="0"/>
              <a:t> Dynamics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5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2030359"/>
                <a:ext cx="8915400" cy="460511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Improve first</a:t>
                </a:r>
                <a:r>
                  <a:rPr lang="en-US" dirty="0" smtClean="0"/>
                  <a:t> idea: Minimization of Angular momentum: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Minimize: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</m:acc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2030359"/>
                <a:ext cx="8915400" cy="4605110"/>
              </a:xfrm>
              <a:blipFill>
                <a:blip r:embed="rId2"/>
                <a:stretch>
                  <a:fillRect l="-478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69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Improve first</a:t>
                </a:r>
                <a:r>
                  <a:rPr lang="en-US" dirty="0" smtClean="0"/>
                  <a:t> idea: Minimization of Angular momentum:</a:t>
                </a:r>
              </a:p>
              <a:p>
                <a:r>
                  <a:rPr lang="en-US" dirty="0" smtClean="0"/>
                  <a:t>Repeat: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</m:acc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24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Improve first</a:t>
                </a:r>
                <a:r>
                  <a:rPr lang="en-US" dirty="0" smtClean="0"/>
                  <a:t> idea: Minimization of Angular momentum:</a:t>
                </a:r>
              </a:p>
              <a:p>
                <a:r>
                  <a:rPr lang="en-US" dirty="0" smtClean="0"/>
                  <a:t>Repeat: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8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Improve first</a:t>
                </a:r>
                <a:r>
                  <a:rPr lang="en-US" dirty="0" smtClean="0"/>
                  <a:t> idea: Minimization of Angular momentum</a:t>
                </a:r>
              </a:p>
              <a:p>
                <a:r>
                  <a:rPr lang="en-US" dirty="0" smtClean="0"/>
                  <a:t>Add additional regularization terms</a:t>
                </a:r>
                <a:endParaRPr lang="en-US" dirty="0" smtClean="0"/>
              </a:p>
              <a:p>
                <a:r>
                  <a:rPr lang="en-US" dirty="0" smtClean="0"/>
                  <a:t>Repeat: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acc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𝜻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𝜻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𝜻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𝜻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  <a:blipFill>
                <a:blip r:embed="rId2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2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Improve first</a:t>
                </a:r>
                <a:r>
                  <a:rPr lang="en-US" dirty="0" smtClean="0"/>
                  <a:t> idea: Minimization of Angular momentum</a:t>
                </a:r>
              </a:p>
              <a:p>
                <a:r>
                  <a:rPr lang="en-US" dirty="0" smtClean="0"/>
                  <a:t>Add additional regularization terms</a:t>
                </a:r>
                <a:endParaRPr lang="en-US" dirty="0" smtClean="0"/>
              </a:p>
              <a:p>
                <a:r>
                  <a:rPr lang="en-US" dirty="0" smtClean="0"/>
                  <a:t>Repeat: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𝒈𝒌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</a:t>
                </a:r>
                <a:r>
                  <a:rPr lang="en-US" dirty="0" smtClean="0"/>
                  <a:t>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4119588"/>
              </a:xfr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61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3322"/>
            <a:ext cx="8915400" cy="4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first</a:t>
            </a:r>
            <a:r>
              <a:rPr lang="en-US" dirty="0" smtClean="0"/>
              <a:t> idea: Minimization of Angular momentum</a:t>
            </a: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48539" y="2556762"/>
            <a:ext cx="7013352" cy="39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9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3322"/>
            <a:ext cx="8915400" cy="4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first</a:t>
            </a:r>
            <a:r>
              <a:rPr lang="en-US" dirty="0" smtClean="0"/>
              <a:t> idea: Minimization of Angular momentum</a:t>
            </a: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5857" y="2732085"/>
            <a:ext cx="6611432" cy="37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6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3322"/>
            <a:ext cx="8915400" cy="4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first</a:t>
            </a:r>
            <a:r>
              <a:rPr lang="en-US" dirty="0" smtClean="0"/>
              <a:t> idea: Minimization of Angular momentum</a:t>
            </a:r>
          </a:p>
        </p:txBody>
      </p:sp>
      <p:pic>
        <p:nvPicPr>
          <p:cNvPr id="6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600777"/>
            <a:ext cx="7080770" cy="39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3322"/>
            <a:ext cx="8915400" cy="4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first</a:t>
            </a:r>
            <a:r>
              <a:rPr lang="en-US" dirty="0" smtClean="0"/>
              <a:t> idea: Minimization of Angular momentum</a:t>
            </a:r>
          </a:p>
        </p:txBody>
      </p:sp>
      <p:pic>
        <p:nvPicPr>
          <p:cNvPr id="5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627764"/>
            <a:ext cx="6651892" cy="37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2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Height Variations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3322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Single contact/Planar contacts: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/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b="1" i="1"/>
                                  </m:ctrlPr>
                                </m:eqArrPr>
                                <m:e>
                                  <m:r>
                                    <a:rPr lang="en-US" b="1" i="1"/>
                                    <m:t>𝑳</m:t>
                                  </m:r>
                                </m:e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/>
                                      </m:ctrlPr>
                                    </m:acc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d>
                      <m:r>
                        <a:rPr lang="en-US" b="1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𝜏</m:t>
                                  </m:r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𝒏</m:t>
                                  </m:r>
                                </m:e>
                              </m:acc>
                              <m:r>
                                <a:rPr lang="en-US" b="1" i="1"/>
                                <m:t>+</m:t>
                              </m:r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𝒈𝒓</m:t>
                                  </m:r>
                                </m:sub>
                              </m:sSub>
                              <m:r>
                                <a:rPr lang="en-US" b="1" i="1"/>
                                <m:t>×</m:t>
                              </m:r>
                              <m:d>
                                <m:dPr>
                                  <m:ctrlPr>
                                    <a:rPr lang="en-US" b="1" i="1"/>
                                  </m:ctrlPr>
                                </m:dPr>
                                <m:e>
                                  <m:r>
                                    <a:rPr lang="en-US" b="1" i="1"/>
                                    <m:t>𝒓</m:t>
                                  </m:r>
                                  <m:r>
                                    <a:rPr lang="en-US" b="1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r>
                                    <a:rPr lang="en-US" i="1"/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𝒈𝒓</m:t>
                                  </m:r>
                                </m:sub>
                              </m:sSub>
                              <m:r>
                                <a:rPr lang="en-US" b="1" i="1"/>
                                <m:t>+</m:t>
                              </m:r>
                              <m:r>
                                <a:rPr lang="en-US" b="1" i="1"/>
                                <m:t>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𝑨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𝒓</m:t>
                          </m:r>
                        </m:e>
                        <m:sub>
                          <m:r>
                            <a:rPr lang="en-US" b="1" i="1"/>
                            <m:t>𝑷</m:t>
                          </m:r>
                        </m:sub>
                      </m:sSub>
                      <m:r>
                        <a:rPr lang="en-US" b="1" i="1"/>
                        <m:t>≤</m:t>
                      </m:r>
                      <m:r>
                        <a:rPr lang="en-US" b="1" i="1"/>
                        <m:t>𝒃</m:t>
                      </m:r>
                    </m:oMath>
                  </m:oMathPara>
                </a14:m>
                <a:endParaRPr lang="en-US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𝒇</m:t>
                          </m:r>
                        </m:e>
                        <m:sub>
                          <m:r>
                            <a:rPr lang="en-US" b="1" i="1"/>
                            <m:t>𝒈𝒓</m:t>
                          </m:r>
                        </m:sub>
                      </m:sSub>
                      <m:r>
                        <a:rPr lang="en-US" b="1" i="1"/>
                        <m:t>∙</m:t>
                      </m:r>
                      <m:acc>
                        <m:accPr>
                          <m:chr m:val="̂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𝒏</m:t>
                          </m:r>
                        </m:e>
                      </m:acc>
                      <m:r>
                        <a:rPr lang="en-US" b="1" i="1"/>
                        <m:t>≥</m:t>
                      </m:r>
                      <m:r>
                        <a:rPr lang="en-US" i="1"/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3322"/>
                <a:ext cx="8915400" cy="4119588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0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Example with 2 contact points 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1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Height Variations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3322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Forcing Constant Angular Momentum: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𝜏</m:t>
                          </m:r>
                        </m:e>
                        <m:sub>
                          <m:r>
                            <a:rPr lang="en-US" i="1"/>
                            <m:t>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𝒇</m:t>
                          </m:r>
                        </m:e>
                        <m:sub>
                          <m:r>
                            <a:rPr lang="en-US" b="1" i="1"/>
                            <m:t>𝒈𝒓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𝑚𝑢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𝑨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𝒓</m:t>
                          </m:r>
                        </m:e>
                        <m:sub>
                          <m:r>
                            <a:rPr lang="en-US" b="1" i="1"/>
                            <m:t>𝑷</m:t>
                          </m:r>
                        </m:sub>
                      </m:sSub>
                      <m:r>
                        <a:rPr lang="en-US" b="1" i="1"/>
                        <m:t>≤</m:t>
                      </m:r>
                      <m:r>
                        <a:rPr lang="en-US" b="1" i="1"/>
                        <m:t>𝒃</m:t>
                      </m:r>
                    </m:oMath>
                  </m:oMathPara>
                </a14:m>
                <a:endParaRPr lang="en-US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1" i="1"/>
                        <m:t>≥</m:t>
                      </m:r>
                      <m:r>
                        <a:rPr lang="en-US" i="1"/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3322"/>
                <a:ext cx="8915400" cy="4119588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6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Height Variations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3322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Lemma </a:t>
                </a:r>
                <a:r>
                  <a:rPr lang="en-US" b="1" dirty="0"/>
                  <a:t>x</a:t>
                </a:r>
                <a:r>
                  <a:rPr lang="en-US" dirty="0" smtClean="0"/>
                  <a:t>: </a:t>
                </a:r>
                <a:r>
                  <a:rPr lang="en-US" dirty="0"/>
                  <a:t>The 3D VHIP with variable CoP is 0-step capturable </a:t>
                </a:r>
                <a:r>
                  <a:rPr lang="en-US" i="1" dirty="0"/>
                  <a:t>if and only if </a:t>
                </a:r>
                <a:r>
                  <a:rPr lang="en-US" dirty="0" smtClean="0"/>
                  <a:t>the </a:t>
                </a:r>
                <a:r>
                  <a:rPr lang="en-US" dirty="0"/>
                  <a:t>Contact Surface </a:t>
                </a:r>
                <a14:m>
                  <m:oMath xmlns:m="http://schemas.openxmlformats.org/officeDocument/2006/math">
                    <m:r>
                      <a:rPr lang="en-US" b="1" i="1"/>
                      <m:t>𝑪𝑺</m:t>
                    </m:r>
                  </m:oMath>
                </a14:m>
                <a:r>
                  <a:rPr lang="en-US" dirty="0"/>
                  <a:t> have a non-empty intersection with the region below the ballistic trajectory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Sketch of proof: There is always a plane below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above the Ballistic trajectory. The Ballistic Trajectory is always pushed away from the plane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3322"/>
                <a:ext cx="8915400" cy="4119588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29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VHIP and Motion </a:t>
            </a:r>
            <a:r>
              <a:rPr lang="en-US" dirty="0" err="1" smtClean="0"/>
              <a:t>Descomposition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3322"/>
                <a:ext cx="8915400" cy="4702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 smtClean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Augmented 3D VHIP w. Variable </a:t>
                </a:r>
                <a:r>
                  <a:rPr lang="en-US" dirty="0" smtClean="0"/>
                  <a:t>CoP: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r>
                                <a:rPr lang="en-US" i="1"/>
                                <m:t>=−1+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  <m:r>
                                <a:rPr lang="en-US" i="1"/>
                                <m:t>𝑢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</m:d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𝑢</m:t>
                              </m:r>
                              <m:d>
                                <m:dPr>
                                  <m:ctrlPr>
                                    <a:rPr lang="en-US" b="1" i="1"/>
                                  </m:ctrlPr>
                                </m:dPr>
                                <m:e>
                                  <m:r>
                                    <a:rPr lang="en-US" b="1" i="1"/>
                                    <m:t>𝒓</m:t>
                                  </m:r>
                                  <m:r>
                                    <a:rPr lang="en-US" b="1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/>
                                <m:t>+</m:t>
                              </m:r>
                              <m:r>
                                <a:rPr lang="es-ES" b="1" i="1"/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3322"/>
                <a:ext cx="8915400" cy="4702214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8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VHIP and Motion </a:t>
            </a:r>
            <a:r>
              <a:rPr lang="en-US" dirty="0" err="1" smtClean="0"/>
              <a:t>Descomposition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3322"/>
                <a:ext cx="8915400" cy="4702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 smtClean="0"/>
              </a:p>
              <a:p>
                <a:r>
                  <a:rPr lang="en-US" dirty="0" smtClean="0"/>
                  <a:t>Augmented </a:t>
                </a:r>
                <a:r>
                  <a:rPr lang="en-US" dirty="0"/>
                  <a:t>3D VHIP w. Variable </a:t>
                </a:r>
                <a:r>
                  <a:rPr lang="en-US" dirty="0" smtClean="0"/>
                  <a:t>CoP: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r>
                                <a:rPr lang="en-US" i="1"/>
                                <m:t>=−1+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  <m:r>
                                <a:rPr lang="en-US" i="1"/>
                                <m:t>𝑢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</m:d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𝑢</m:t>
                              </m:r>
                              <m:d>
                                <m:dPr>
                                  <m:ctrlPr>
                                    <a:rPr lang="en-US" b="1" i="1"/>
                                  </m:ctrlPr>
                                </m:dPr>
                                <m:e>
                                  <m:r>
                                    <a:rPr lang="en-US" b="1" i="1"/>
                                    <m:t>𝒓</m:t>
                                  </m:r>
                                  <m:r>
                                    <a:rPr lang="en-US" b="1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/>
                                <m:t>+</m:t>
                              </m:r>
                              <m:r>
                                <a:rPr lang="es-ES" b="1" i="1"/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gDCM</a:t>
                </a:r>
                <a:r>
                  <a:rPr lang="en-US" dirty="0" smtClean="0"/>
                  <a:t> </a:t>
                </a:r>
                <a:r>
                  <a:rPr lang="en-US" dirty="0"/>
                  <a:t>(Generalized Divergent Component of Motion):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𝝃</m:t>
                          </m:r>
                        </m:e>
                        <m:sub>
                          <m:r>
                            <a:rPr lang="en-US" b="1" i="1"/>
                            <m:t>𝒈</m:t>
                          </m:r>
                        </m:sub>
                      </m:sSub>
                      <m:r>
                        <a:rPr lang="en-US" b="1" i="1"/>
                        <m:t>=</m:t>
                      </m:r>
                      <m:r>
                        <a:rPr lang="en-US" b="1" i="1"/>
                        <m:t>𝒓</m:t>
                      </m:r>
                      <m:r>
                        <a:rPr lang="en-US" b="1" i="1"/>
                        <m:t>+</m:t>
                      </m:r>
                      <m:acc>
                        <m:accPr>
                          <m:chr m:val="̇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𝑇</m:t>
                          </m:r>
                        </m:e>
                        <m:sub>
                          <m:r>
                            <a:rPr lang="en-US" i="1"/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r>
                                <a:rPr lang="en-US" i="1"/>
                                <m:t>=−1+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  <m:r>
                                <a:rPr lang="en-US" i="1"/>
                                <m:t>𝑢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/>
                                      </m:ctrlPr>
                                    </m:accPr>
                                    <m:e>
                                      <m:r>
                                        <a:rPr lang="en-US" b="1" i="1"/>
                                        <m:t>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/>
                                    <m:t>𝒈</m:t>
                                  </m:r>
                                </m:sub>
                              </m:sSub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𝑢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𝝃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𝒈</m:t>
                                      </m:r>
                                    </m:sub>
                                  </m:sSub>
                                  <m:r>
                                    <a:rPr lang="en-US" b="1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𝒈𝑽𝑹𝑷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𝒓</m:t>
                                  </m:r>
                                </m:e>
                              </m:acc>
                              <m:r>
                                <a:rPr lang="en-US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𝑔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𝝃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𝒈</m:t>
                                  </m:r>
                                </m:sub>
                              </m:sSub>
                              <m:r>
                                <a:rPr lang="en-US" b="1" i="1"/>
                                <m:t>−</m:t>
                              </m:r>
                              <m:r>
                                <a:rPr lang="en-US" b="1" i="1"/>
                                <m:t>𝒓</m:t>
                              </m:r>
                              <m:r>
                                <a:rPr lang="en-US" b="1" i="1"/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𝒈𝑽𝑹𝑷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3322"/>
                <a:ext cx="8915400" cy="4702214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8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VHIP and Motion </a:t>
            </a:r>
            <a:r>
              <a:rPr lang="en-US" dirty="0" err="1" smtClean="0"/>
              <a:t>Descomposition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63322"/>
                <a:ext cx="8915400" cy="47022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Use instead: </a:t>
                </a:r>
                <a14:m>
                  <m:oMath xmlns:m="http://schemas.openxmlformats.org/officeDocument/2006/math">
                    <m:r>
                      <a:rPr lang="en-US" b="1" i="1"/>
                      <m:t>𝝓</m:t>
                    </m:r>
                    <m:r>
                      <a:rPr lang="en-US" i="1"/>
                      <m:t>≔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𝒓</m:t>
                        </m:r>
                      </m:e>
                      <m:sub>
                        <m:r>
                          <a:rPr lang="en-US" b="1" i="1"/>
                          <m:t>𝑰𝑩𝑻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</m:t>
                            </m:r>
                          </m:e>
                          <m:sub>
                            <m:r>
                              <a:rPr lang="en-US" i="1"/>
                              <m:t>𝑔</m:t>
                            </m:r>
                          </m:sub>
                        </m:sSub>
                      </m:e>
                    </m:d>
                    <m:r>
                      <a:rPr lang="en-US" b="1" i="1"/>
                      <m:t>=</m:t>
                    </m:r>
                    <m:r>
                      <a:rPr lang="en-US" b="1" i="1"/>
                      <m:t>𝒓</m:t>
                    </m:r>
                    <m:r>
                      <a:rPr lang="en-US" i="1"/>
                      <m:t>+</m:t>
                    </m:r>
                    <m:acc>
                      <m:accPr>
                        <m:chr m:val="̇"/>
                        <m:ctrlPr>
                          <a:rPr lang="en-US" b="1" i="1"/>
                        </m:ctrlPr>
                      </m:accPr>
                      <m:e>
                        <m:r>
                          <a:rPr lang="en-US" b="1" i="1"/>
                          <m:t>𝒓</m:t>
                        </m:r>
                      </m:e>
                    </m:acc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𝑔</m:t>
                        </m:r>
                      </m:sub>
                    </m:sSub>
                    <m:r>
                      <a:rPr lang="en-US" i="1"/>
                      <m:t>+</m:t>
                    </m:r>
                    <m:f>
                      <m:fPr>
                        <m:ctrlPr>
                          <a:rPr lang="en-US" b="1" i="1"/>
                        </m:ctrlPr>
                      </m:fPr>
                      <m:num>
                        <m:r>
                          <a:rPr lang="en-US" b="1" i="1"/>
                          <m:t>𝒈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sSup>
                      <m:sSupPr>
                        <m:ctrlPr>
                          <a:rPr lang="en-US" i="1"/>
                        </m:ctrlPr>
                      </m:sSup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</m:t>
                            </m:r>
                          </m:e>
                          <m:sub>
                            <m:r>
                              <a:rPr lang="en-US" i="1"/>
                              <m:t>𝑔</m:t>
                            </m:r>
                          </m:sub>
                        </m:sSub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𝝃</m:t>
                        </m:r>
                      </m:e>
                      <m:sub>
                        <m:r>
                          <a:rPr lang="en-US" b="1" i="1"/>
                          <m:t>𝒈</m:t>
                        </m:r>
                      </m:sub>
                    </m:sSub>
                    <m:r>
                      <a:rPr lang="en-US" i="1"/>
                      <m:t>+</m:t>
                    </m:r>
                    <m:f>
                      <m:fPr>
                        <m:ctrlPr>
                          <a:rPr lang="en-US" b="1" i="1"/>
                        </m:ctrlPr>
                      </m:fPr>
                      <m:num>
                        <m:r>
                          <a:rPr lang="en-US" b="1" i="1"/>
                          <m:t>𝒈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sSup>
                      <m:sSupPr>
                        <m:ctrlPr>
                          <a:rPr lang="en-US" i="1"/>
                        </m:ctrlPr>
                      </m:sSup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</m:t>
                            </m:r>
                          </m:e>
                          <m:sub>
                            <m:r>
                              <a:rPr lang="en-US" i="1"/>
                              <m:t>𝑔</m:t>
                            </m:r>
                          </m:sub>
                        </m:sSub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r>
                                <a:rPr lang="en-US" i="1"/>
                                <m:t>=−1+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  <m:r>
                                <a:rPr lang="en-US" i="1"/>
                                <m:t>𝑢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𝑐𝑔</m:t>
                                  </m:r>
                                </m:sub>
                              </m:sSub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𝑢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𝑐𝑔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en-US" i="1"/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lang="en-US" i="1"/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/>
                                      </m:ctrlPr>
                                    </m:accPr>
                                    <m:e>
                                      <m:r>
                                        <a:rPr lang="en-US" b="1" i="1"/>
                                        <m:t>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/>
                                    <m:t>𝒈𝒙𝒚</m:t>
                                  </m:r>
                                </m:sub>
                              </m:sSub>
                              <m:r>
                                <a:rPr lang="en-US" b="1" i="1"/>
                                <m:t>=</m:t>
                              </m:r>
                              <m:r>
                                <a:rPr lang="en-US" i="1"/>
                                <m:t>𝑢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𝑇</m:t>
                                  </m:r>
                                </m:e>
                                <m:sub>
                                  <m:r>
                                    <a:rPr lang="en-US" i="1"/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𝝃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𝒈𝒙𝒚</m:t>
                                      </m:r>
                                    </m:sub>
                                  </m:sSub>
                                  <m:r>
                                    <a:rPr lang="en-US" b="1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𝒑𝒙𝒚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/>
                                      </m:ctrlPr>
                                    </m:acc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/>
                                    <m:t>𝒙𝒚</m:t>
                                  </m:r>
                                </m:sub>
                              </m:sSub>
                              <m:r>
                                <a:rPr lang="en-US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𝑔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𝝃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𝒈𝒙𝒚</m:t>
                                      </m:r>
                                    </m:sub>
                                  </m:sSub>
                                  <m:r>
                                    <a:rPr lang="en-US" b="1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𝒙𝒚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𝑧</m:t>
                                  </m:r>
                                </m:e>
                              </m:acc>
                              <m:r>
                                <a:rPr lang="en-US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s-ES" i="1"/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𝑔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ES" i="1"/>
                                <m:t>(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𝑧</m:t>
                                  </m:r>
                                </m:e>
                                <m:sub>
                                  <m:r>
                                    <a:rPr lang="en-US" i="1"/>
                                    <m:t>𝑐𝑔</m:t>
                                  </m:r>
                                </m:sub>
                              </m:sSub>
                              <m:r>
                                <a:rPr lang="en-US" i="1"/>
                                <m:t>+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s-ES" i="1"/>
                                    <m:t>𝑔</m:t>
                                  </m:r>
                                </m:num>
                                <m:den>
                                  <m:r>
                                    <a:rPr lang="es-ES" i="1"/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s-ES" i="1"/>
                                    <m:t>𝑇</m:t>
                                  </m:r>
                                </m:e>
                                <m:sub>
                                  <m:r>
                                    <a:rPr lang="es-ES" i="1"/>
                                    <m:t>𝑔</m:t>
                                  </m:r>
                                </m:sub>
                                <m:sup>
                                  <m:r>
                                    <a:rPr lang="es-ES" i="1"/>
                                    <m:t>2</m:t>
                                  </m:r>
                                </m:sup>
                              </m:sSubSup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𝑧</m:t>
                              </m:r>
                              <m:r>
                                <a:rPr lang="en-US" b="1" i="1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63322"/>
                <a:ext cx="8915400" cy="4702214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1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VHIP and Motion </a:t>
            </a:r>
            <a:r>
              <a:rPr lang="en-US" dirty="0" err="1" smtClean="0"/>
              <a:t>Descomposition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98" y="1366811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98" y="1366811"/>
                <a:ext cx="8915400" cy="41195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44" y="2164577"/>
            <a:ext cx="4266563" cy="39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9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VHIP and Motion </a:t>
            </a:r>
            <a:r>
              <a:rPr lang="en-US" dirty="0" err="1" smtClean="0"/>
              <a:t>Descomposition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98" y="1366811"/>
                <a:ext cx="8915400" cy="41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𝑡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𝑢</m:t>
                      </m:r>
                      <m:d>
                        <m:dPr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𝒓</m:t>
                          </m:r>
                          <m:r>
                            <a:rPr lang="en-US" b="1" i="1"/>
                            <m:t>−</m:t>
                          </m:r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𝒓</m:t>
                              </m:r>
                            </m:e>
                            <m:sub>
                              <m:r>
                                <a:rPr lang="en-US" b="1" i="1"/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+</m:t>
                      </m:r>
                      <m:r>
                        <a:rPr lang="es-ES" b="1" i="1"/>
                        <m:t>𝒈</m:t>
                      </m:r>
                      <m:r>
                        <a:rPr lang="es-ES" i="1"/>
                        <m:t>, </m:t>
                      </m:r>
                      <m:r>
                        <a:rPr lang="es-ES" i="1"/>
                        <m:t>𝑢</m:t>
                      </m:r>
                      <m:r>
                        <a:rPr lang="en-US" i="1"/>
                        <m:t>≥0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98" y="1366811"/>
                <a:ext cx="8915400" cy="41195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501" y="2158231"/>
            <a:ext cx="4646663" cy="4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46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155899" cy="4158849"/>
          </a:xfrm>
        </p:spPr>
        <p:txBody>
          <a:bodyPr>
            <a:normAutofit/>
          </a:bodyPr>
          <a:lstStyle/>
          <a:p>
            <a:r>
              <a:rPr lang="en-US" dirty="0" smtClean="0"/>
              <a:t>Finish 3D VHIP Paper.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Finish FCD Paper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sz="3600" dirty="0" smtClean="0">
                <a:solidFill>
                  <a:srgbClr val="002060"/>
                </a:solidFill>
                <a:latin typeface="Blackadder ITC" panose="04020505051007020D02" pitchFamily="82" charset="0"/>
              </a:rPr>
              <a:t>Thanks!</a:t>
            </a:r>
            <a:endParaRPr lang="en-US" sz="2400" dirty="0" smtClean="0">
              <a:solidFill>
                <a:srgbClr val="00206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Example with 2 contact points 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84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 panose="02040503050406030204" pitchFamily="18" charset="0"/>
                  </a:rPr>
                  <a:t>Convex problem!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9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Centroidal</a:t>
            </a:r>
            <a:r>
              <a:rPr lang="en-US" dirty="0"/>
              <a:t> Dynamics 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system:</a:t>
            </a:r>
          </a:p>
        </p:txBody>
      </p:sp>
      <p:pic>
        <p:nvPicPr>
          <p:cNvPr id="5" name="Imagen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9560" y="2569123"/>
            <a:ext cx="6914005" cy="38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5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  <a:blipFill>
                <a:blip r:embed="rId3"/>
                <a:stretch>
                  <a:fillRect l="-47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(Stabilizable, example: a point on the static stability).</a:t>
                </a:r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. Can be defined by two angles (2D, i.e. angles from spherical coordinates).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982018" y="3034826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23229" y="3710290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710091" y="3778849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72111" y="377345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983496" y="2694045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97859" y="3822757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2666550" y="5706363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317897" y="5428538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317897" y="5540457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683405" y="3765080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42598" y="3815567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79612" y="394916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545387" y="2738892"/>
            <a:ext cx="5111115" cy="2873375"/>
          </a:xfrm>
          <a:prstGeom prst="rect">
            <a:avLst/>
          </a:prstGeom>
        </p:spPr>
      </p:pic>
      <p:pic>
        <p:nvPicPr>
          <p:cNvPr id="24" name="Imagen 9"/>
          <p:cNvPicPr/>
          <p:nvPr/>
        </p:nvPicPr>
        <p:blipFill>
          <a:blip r:embed="rId5"/>
          <a:stretch>
            <a:fillRect/>
          </a:stretch>
        </p:blipFill>
        <p:spPr>
          <a:xfrm>
            <a:off x="6988175" y="2792233"/>
            <a:ext cx="4921250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10"/>
            <a:ext cx="8915400" cy="601654"/>
          </a:xfrm>
        </p:spPr>
        <p:txBody>
          <a:bodyPr/>
          <a:lstStyle/>
          <a:p>
            <a:r>
              <a:rPr lang="en-US" dirty="0" smtClean="0"/>
              <a:t>Without hand:</a:t>
            </a:r>
          </a:p>
          <a:p>
            <a:endParaRPr lang="en-US" b="1" dirty="0" smtClean="0"/>
          </a:p>
        </p:txBody>
      </p:sp>
      <p:pic>
        <p:nvPicPr>
          <p:cNvPr id="6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53926" y="2871093"/>
            <a:ext cx="5400040" cy="3035935"/>
          </a:xfrm>
          <a:prstGeom prst="rect">
            <a:avLst/>
          </a:prstGeom>
        </p:spPr>
      </p:pic>
      <p:pic>
        <p:nvPicPr>
          <p:cNvPr id="7" name="Imagen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72720" y="2914707"/>
            <a:ext cx="519557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4335</TotalTime>
  <Words>481</Words>
  <Application>Microsoft Office PowerPoint</Application>
  <PresentationFormat>Widescreen</PresentationFormat>
  <Paragraphs>326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Blackadder ITC</vt:lpstr>
      <vt:lpstr>Calibri</vt:lpstr>
      <vt:lpstr>Cambria Math</vt:lpstr>
      <vt:lpstr>Century Gothic</vt:lpstr>
      <vt:lpstr>Wingdings 3</vt:lpstr>
      <vt:lpstr>Espiral</vt:lpstr>
      <vt:lpstr>Progress Report  Multicontact Capturability/Height Variations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LP for finding CoMs</vt:lpstr>
      <vt:lpstr>LP for finding CoMs</vt:lpstr>
      <vt:lpstr>LP for finding CoMs</vt:lpstr>
      <vt:lpstr>LP for finding CoMs</vt:lpstr>
      <vt:lpstr>0-Step Capturability - FCD</vt:lpstr>
      <vt:lpstr>0-Step Capturability w. Delay - FCD</vt:lpstr>
      <vt:lpstr>0-Step Capturability w. Delay - FCD</vt:lpstr>
      <vt:lpstr>0-Step Capturability w. Delay - FCD</vt:lpstr>
      <vt:lpstr>1-Step Capturability – FCD</vt:lpstr>
      <vt:lpstr>1-Step Capturability – FCD</vt:lpstr>
      <vt:lpstr>1-Step Capturability – FCD</vt:lpstr>
      <vt:lpstr>1-Step Capturability – FCD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Full Centroidal Dynamics - FCD</vt:lpstr>
      <vt:lpstr>Topic: Height Variations</vt:lpstr>
      <vt:lpstr>Topic: Height Variations</vt:lpstr>
      <vt:lpstr>Topic: Height Variations</vt:lpstr>
      <vt:lpstr>3D VHIP and Motion Descomposition</vt:lpstr>
      <vt:lpstr>3D VHIP and Motion Descomposition</vt:lpstr>
      <vt:lpstr>3D VHIP and Motion Descomposition</vt:lpstr>
      <vt:lpstr>3D VHIP and Motion Descomposition</vt:lpstr>
      <vt:lpstr>3D VHIP and Motion Descomposition</vt:lpstr>
      <vt:lpstr>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ESTABILIZACIÓN DEL PÉNDULO INVERTIDO DE ALTURA VARIABLE BASADO EN ESTABILIDAD ENTRADA-ESTADO Y CONTROL POR MODO DESLIZANTE BAJO CONTACTO UNILATERAL Y SATURACIÓN DE ENTRADA</dc:title>
  <dc:creator>Gabriel Garcia</dc:creator>
  <cp:lastModifiedBy>Gabriel Chavez</cp:lastModifiedBy>
  <cp:revision>187</cp:revision>
  <dcterms:created xsi:type="dcterms:W3CDTF">2018-12-19T16:11:50Z</dcterms:created>
  <dcterms:modified xsi:type="dcterms:W3CDTF">2019-11-05T21:00:21Z</dcterms:modified>
</cp:coreProperties>
</file>