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72" r:id="rId3"/>
    <p:sldId id="290" r:id="rId4"/>
    <p:sldId id="292" r:id="rId5"/>
    <p:sldId id="293" r:id="rId6"/>
    <p:sldId id="295" r:id="rId7"/>
    <p:sldId id="296" r:id="rId8"/>
    <p:sldId id="297" r:id="rId9"/>
    <p:sldId id="299" r:id="rId10"/>
    <p:sldId id="300" r:id="rId11"/>
    <p:sldId id="277" r:id="rId12"/>
    <p:sldId id="301" r:id="rId13"/>
    <p:sldId id="298" r:id="rId14"/>
    <p:sldId id="303" r:id="rId15"/>
    <p:sldId id="304" r:id="rId16"/>
    <p:sldId id="306" r:id="rId17"/>
    <p:sldId id="312" r:id="rId18"/>
    <p:sldId id="307" r:id="rId19"/>
    <p:sldId id="313" r:id="rId20"/>
    <p:sldId id="314" r:id="rId21"/>
    <p:sldId id="326" r:id="rId22"/>
    <p:sldId id="327" r:id="rId23"/>
    <p:sldId id="315" r:id="rId24"/>
    <p:sldId id="316" r:id="rId25"/>
    <p:sldId id="309" r:id="rId26"/>
    <p:sldId id="317" r:id="rId27"/>
    <p:sldId id="319" r:id="rId28"/>
    <p:sldId id="320" r:id="rId29"/>
    <p:sldId id="321" r:id="rId30"/>
    <p:sldId id="323" r:id="rId31"/>
    <p:sldId id="318" r:id="rId32"/>
    <p:sldId id="305" r:id="rId33"/>
    <p:sldId id="274" r:id="rId3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7" autoAdjust="0"/>
    <p:restoredTop sz="97463" autoAdjust="0"/>
  </p:normalViewPr>
  <p:slideViewPr>
    <p:cSldViewPr snapToGrid="0">
      <p:cViewPr>
        <p:scale>
          <a:sx n="150" d="100"/>
          <a:sy n="150" d="100"/>
        </p:scale>
        <p:origin x="94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B43F9-D4BB-40C1-AC02-30BB92E5AB0C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6B7B9-8A32-4F5B-B6DA-2D3EF5DE0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00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8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10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71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91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78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31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49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0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98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62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6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05/09/2019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426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05/09/2019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58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05/09/2019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3609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05/09/2019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4498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05/09/2019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4325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05/09/2019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5752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05/09/2019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6860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05/09/2019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36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05/09/2019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433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05/09/2019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432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05/09/2019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548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05/09/2019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342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05/09/2019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99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05/09/2019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19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05/09/2019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10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05/09/2019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040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6A99D-9294-45FA-BCF2-18F2C2C8BB6B}" type="datetimeFigureOut">
              <a:rPr lang="es-ES" smtClean="0"/>
              <a:t>05/09/2019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636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42.png"/><Relationship Id="rId9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46.png"/><Relationship Id="rId9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56866" y="1479884"/>
            <a:ext cx="8915399" cy="2262781"/>
          </a:xfrm>
        </p:spPr>
        <p:txBody>
          <a:bodyPr>
            <a:normAutofit/>
          </a:bodyPr>
          <a:lstStyle/>
          <a:p>
            <a:pPr algn="just"/>
            <a:r>
              <a:rPr lang="es-ES" sz="2400" b="1" dirty="0" err="1" smtClean="0"/>
              <a:t>Progress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Report</a:t>
            </a:r>
            <a:r>
              <a:rPr lang="es-ES" sz="2400" b="1" dirty="0"/>
              <a:t> </a:t>
            </a:r>
            <a:r>
              <a:rPr lang="es-ES" sz="2400" b="1" dirty="0" smtClean="0"/>
              <a:t>– Multicontact Capturability</a:t>
            </a:r>
            <a:endParaRPr lang="es-ES" sz="24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08738" y="4211895"/>
            <a:ext cx="8915399" cy="2381410"/>
          </a:xfrm>
        </p:spPr>
        <p:txBody>
          <a:bodyPr>
            <a:normAutofit/>
          </a:bodyPr>
          <a:lstStyle/>
          <a:p>
            <a:pPr algn="ctr"/>
            <a:r>
              <a:rPr lang="es-ES" b="1" dirty="0" smtClean="0"/>
              <a:t>GABRIEL ENRIQUE GARCÍA CHÁVEZ</a:t>
            </a:r>
          </a:p>
          <a:p>
            <a:pPr algn="ctr"/>
            <a:r>
              <a:rPr lang="es-ES" b="1" dirty="0" smtClean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18316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549400"/>
                <a:ext cx="8915400" cy="3777622"/>
              </a:xfrm>
            </p:spPr>
            <p:txBody>
              <a:bodyPr/>
              <a:lstStyle/>
              <a:p>
                <a:r>
                  <a:rPr lang="en-US" b="1" dirty="0" smtClean="0"/>
                  <a:t>Maximimum force and Friction Constraint: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den>
                      </m:f>
                      <m:r>
                        <a:rPr lang="es-ES" b="1" i="1" dirty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s-ES" b="1" i="1" dirty="0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s-E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1" i="1" dirty="0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s-E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  <m:r>
                        <a:rPr lang="es-ES" b="1" i="1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s-ES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 smtClean="0"/>
              </a:p>
              <a:p>
                <a:r>
                  <a:rPr lang="en-US" b="1" dirty="0" smtClean="0"/>
                  <a:t>Necessary and sufficient: Wait until crossing Friction boundary and analyze for the “crossing” state.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549400"/>
                <a:ext cx="8915400" cy="3777622"/>
              </a:xfrm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661" y="3110979"/>
            <a:ext cx="4829849" cy="3734321"/>
          </a:xfrm>
          <a:prstGeom prst="rect">
            <a:avLst/>
          </a:prstGeom>
        </p:spPr>
      </p:pic>
      <p:sp>
        <p:nvSpPr>
          <p:cNvPr id="6" name="Forma libre 5"/>
          <p:cNvSpPr/>
          <p:nvPr/>
        </p:nvSpPr>
        <p:spPr>
          <a:xfrm>
            <a:off x="6023429" y="3598796"/>
            <a:ext cx="1698780" cy="358498"/>
          </a:xfrm>
          <a:custGeom>
            <a:avLst/>
            <a:gdLst>
              <a:gd name="connsiteX0" fmla="*/ 0 w 1698780"/>
              <a:gd name="connsiteY0" fmla="*/ 262004 h 358498"/>
              <a:gd name="connsiteX1" fmla="*/ 798285 w 1698780"/>
              <a:gd name="connsiteY1" fmla="*/ 747 h 358498"/>
              <a:gd name="connsiteX2" fmla="*/ 1553028 w 1698780"/>
              <a:gd name="connsiteY2" fmla="*/ 334575 h 358498"/>
              <a:gd name="connsiteX3" fmla="*/ 1698171 w 1698780"/>
              <a:gd name="connsiteY3" fmla="*/ 305547 h 358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8780" h="358498">
                <a:moveTo>
                  <a:pt x="0" y="262004"/>
                </a:moveTo>
                <a:cubicBezTo>
                  <a:pt x="269723" y="125328"/>
                  <a:pt x="539447" y="-11348"/>
                  <a:pt x="798285" y="747"/>
                </a:cubicBezTo>
                <a:cubicBezTo>
                  <a:pt x="1057123" y="12842"/>
                  <a:pt x="1403047" y="283775"/>
                  <a:pt x="1553028" y="334575"/>
                </a:cubicBezTo>
                <a:cubicBezTo>
                  <a:pt x="1703009" y="385375"/>
                  <a:pt x="1700590" y="345461"/>
                  <a:pt x="1698171" y="3055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/>
          <p:cNvSpPr/>
          <p:nvPr/>
        </p:nvSpPr>
        <p:spPr>
          <a:xfrm>
            <a:off x="7394050" y="3826668"/>
            <a:ext cx="88105" cy="88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414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54312" y="1676400"/>
                <a:ext cx="8915400" cy="3777622"/>
              </a:xfrm>
            </p:spPr>
            <p:txBody>
              <a:bodyPr/>
              <a:lstStyle/>
              <a:p>
                <a:r>
                  <a:rPr lang="en-US" b="1" dirty="0" smtClean="0"/>
                  <a:t>“n” coplanar contact points w/Friction Constraints:</a:t>
                </a:r>
              </a:p>
              <a:p>
                <a:r>
                  <a:rPr lang="en-US" b="1" dirty="0" smtClean="0"/>
                  <a:t>System equivalent to 2D VHIP var. </a:t>
                </a:r>
                <a:r>
                  <a:rPr lang="en-US" b="1" dirty="0" err="1" smtClean="0"/>
                  <a:t>CoP.</a:t>
                </a:r>
                <a:endParaRPr lang="en-US" b="1" dirty="0"/>
              </a:p>
              <a:p>
                <a:r>
                  <a:rPr lang="en-US" b="1" dirty="0"/>
                  <a:t>Necessary and sufficient: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s-E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𝑪𝑯</m:t>
                    </m:r>
                  </m:oMath>
                </a14:m>
                <a:r>
                  <a:rPr lang="en-US" b="1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s-ES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 smtClean="0"/>
                  <a:t>.</a:t>
                </a:r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54312" y="1676400"/>
                <a:ext cx="8915400" cy="3777622"/>
              </a:xfrm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700" y="3065803"/>
            <a:ext cx="4833937" cy="366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1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54312" y="1676400"/>
                <a:ext cx="9336088" cy="5181600"/>
              </a:xfrm>
            </p:spPr>
            <p:txBody>
              <a:bodyPr/>
              <a:lstStyle/>
              <a:p>
                <a:r>
                  <a:rPr lang="en-US" b="1" dirty="0" smtClean="0"/>
                  <a:t>At least 2 non-coplanar contact points w/Friction Constraints:</a:t>
                </a:r>
              </a:p>
              <a:p>
                <a:r>
                  <a:rPr lang="en-US" b="1" dirty="0" smtClean="0"/>
                  <a:t>System equivalent to 2D VHIP var. CoP with CoM-dependent Contact Surface.</a:t>
                </a:r>
                <a:endParaRPr lang="en-US" b="1" dirty="0"/>
              </a:p>
              <a:p>
                <a:r>
                  <a:rPr lang="en-US" b="1" dirty="0" smtClean="0"/>
                  <a:t>In that particular case: Still Necessary </a:t>
                </a:r>
                <a:r>
                  <a:rPr lang="en-US" b="1" dirty="0"/>
                  <a:t>and sufficient: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s-E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𝑪𝑯</m:t>
                    </m:r>
                  </m:oMath>
                </a14:m>
                <a:r>
                  <a:rPr lang="en-US" b="1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s-ES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 smtClean="0"/>
                  <a:t>.</a:t>
                </a:r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54312" y="1676400"/>
                <a:ext cx="9336088" cy="5181600"/>
              </a:xfrm>
              <a:blipFill rotWithShape="0">
                <a:blip r:embed="rId2"/>
                <a:stretch>
                  <a:fillRect l="-457" t="-58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824" y="3171603"/>
            <a:ext cx="3057952" cy="3181794"/>
          </a:xfrm>
          <a:prstGeom prst="rect">
            <a:avLst/>
          </a:prstGeom>
        </p:spPr>
      </p:pic>
      <p:sp>
        <p:nvSpPr>
          <p:cNvPr id="7" name="Forma libre 6"/>
          <p:cNvSpPr/>
          <p:nvPr/>
        </p:nvSpPr>
        <p:spPr>
          <a:xfrm>
            <a:off x="5834062" y="4057650"/>
            <a:ext cx="1133475" cy="1881187"/>
          </a:xfrm>
          <a:custGeom>
            <a:avLst/>
            <a:gdLst>
              <a:gd name="connsiteX0" fmla="*/ 295275 w 1133475"/>
              <a:gd name="connsiteY0" fmla="*/ 1881187 h 1881187"/>
              <a:gd name="connsiteX1" fmla="*/ 0 w 1133475"/>
              <a:gd name="connsiteY1" fmla="*/ 333375 h 1881187"/>
              <a:gd name="connsiteX2" fmla="*/ 1133475 w 1133475"/>
              <a:gd name="connsiteY2" fmla="*/ 104775 h 1881187"/>
              <a:gd name="connsiteX3" fmla="*/ 657225 w 1133475"/>
              <a:gd name="connsiteY3" fmla="*/ 0 h 1881187"/>
              <a:gd name="connsiteX4" fmla="*/ 295275 w 1133475"/>
              <a:gd name="connsiteY4" fmla="*/ 1881187 h 188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3475" h="1881187">
                <a:moveTo>
                  <a:pt x="295275" y="1881187"/>
                </a:moveTo>
                <a:lnTo>
                  <a:pt x="0" y="333375"/>
                </a:lnTo>
                <a:lnTo>
                  <a:pt x="1133475" y="104775"/>
                </a:lnTo>
                <a:lnTo>
                  <a:pt x="657225" y="0"/>
                </a:lnTo>
                <a:lnTo>
                  <a:pt x="295275" y="1881187"/>
                </a:ln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465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Properties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029694"/>
              </a:xfrm>
            </p:spPr>
            <p:txBody>
              <a:bodyPr/>
              <a:lstStyle/>
              <a:p>
                <a:r>
                  <a:rPr lang="en-US" b="1" dirty="0" smtClean="0"/>
                  <a:t>Which are the applicable forces to a </a:t>
                </a:r>
                <a:r>
                  <a:rPr lang="en-US" b="1" dirty="0" err="1" smtClean="0"/>
                  <a:t>CoM</a:t>
                </a:r>
                <a:r>
                  <a:rPr lang="en-US" b="1" dirty="0" smtClean="0"/>
                  <a:t> given “n” contact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 smtClean="0"/>
                  <a:t> and additional restrictions?</a:t>
                </a:r>
              </a:p>
              <a:p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</m:e>
                          </m:d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𝑪𝒐𝑴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)×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𝒆𝒙𝒕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029694"/>
              </a:xfrm>
              <a:blipFill>
                <a:blip r:embed="rId2"/>
                <a:stretch>
                  <a:fillRect l="-479" t="-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455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Property: For a fixed </a:t>
            </a:r>
            <a:r>
              <a:rPr lang="en-US" dirty="0" err="1" smtClean="0"/>
              <a:t>CoM</a:t>
            </a:r>
            <a:r>
              <a:rPr lang="en-US" dirty="0" smtClean="0"/>
              <a:t>, the region of the allowed forces is convex.</a:t>
            </a:r>
            <a:endParaRPr lang="en-US" b="1" dirty="0" smtClean="0"/>
          </a:p>
        </p:txBody>
      </p:sp>
      <p:sp>
        <p:nvSpPr>
          <p:cNvPr id="4" name="Oval 3"/>
          <p:cNvSpPr/>
          <p:nvPr/>
        </p:nvSpPr>
        <p:spPr>
          <a:xfrm>
            <a:off x="4702629" y="4583875"/>
            <a:ext cx="178130" cy="17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765028" y="3594622"/>
            <a:ext cx="1026666" cy="1078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791694" y="3098800"/>
            <a:ext cx="453406" cy="1574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765028" y="3098800"/>
            <a:ext cx="1480072" cy="495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171950" y="3452469"/>
            <a:ext cx="619744" cy="122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806045" y="3225289"/>
            <a:ext cx="11042" cy="144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319102" y="3621850"/>
                <a:ext cx="7680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𝒆𝒙𝒕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102" y="3621850"/>
                <a:ext cx="768095" cy="369332"/>
              </a:xfrm>
              <a:prstGeom prst="rect">
                <a:avLst/>
              </a:prstGeom>
              <a:blipFill>
                <a:blip r:embed="rId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066231" y="3225289"/>
                <a:ext cx="75212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𝒆𝒙𝒕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231" y="3225289"/>
                <a:ext cx="752129" cy="369332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294783" y="3452469"/>
                <a:ext cx="403666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i="1" dirty="0" smtClean="0">
                    <a:latin typeface="Cambria Math" panose="02040503050406030204" pitchFamily="18" charset="0"/>
                  </a:rPr>
                  <a:t>Applicable force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𝒆𝒙𝒕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𝒆𝒙𝒕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783" y="3452469"/>
                <a:ext cx="4036667" cy="646331"/>
              </a:xfrm>
              <a:prstGeom prst="rect">
                <a:avLst/>
              </a:prstGeom>
              <a:blipFill>
                <a:blip r:embed="rId4"/>
                <a:stretch>
                  <a:fillRect t="-5660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40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Property: For a fixed given force, the region of the allowed </a:t>
            </a:r>
            <a:r>
              <a:rPr lang="en-US" dirty="0" err="1" smtClean="0"/>
              <a:t>CoMs</a:t>
            </a:r>
            <a:r>
              <a:rPr lang="en-US" dirty="0" smtClean="0"/>
              <a:t> is convex. Moreover, that region is a 2-D convex surface extruded infinitely in the direction of the force.</a:t>
            </a:r>
            <a:endParaRPr lang="en-US" b="1" dirty="0" smtClean="0"/>
          </a:p>
        </p:txBody>
      </p:sp>
      <p:sp>
        <p:nvSpPr>
          <p:cNvPr id="4" name="Oval 3"/>
          <p:cNvSpPr/>
          <p:nvPr/>
        </p:nvSpPr>
        <p:spPr>
          <a:xfrm>
            <a:off x="4683579" y="5295075"/>
            <a:ext cx="178130" cy="17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745978" y="4305822"/>
            <a:ext cx="1026666" cy="1078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406070" y="4430010"/>
                <a:ext cx="6671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𝒆𝒙𝒕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070" y="4430010"/>
                <a:ext cx="667106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7699829" y="4405745"/>
            <a:ext cx="178130" cy="17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762228" y="3416492"/>
            <a:ext cx="1026666" cy="1078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422320" y="3540680"/>
                <a:ext cx="6671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𝒆𝒙𝒕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320" y="3540680"/>
                <a:ext cx="667106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>
            <a:endCxn id="8" idx="6"/>
          </p:cNvCxnSpPr>
          <p:nvPr/>
        </p:nvCxnSpPr>
        <p:spPr>
          <a:xfrm flipV="1">
            <a:off x="4772644" y="4494810"/>
            <a:ext cx="3105315" cy="88933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745978" y="3416490"/>
            <a:ext cx="3016250" cy="90272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62228" y="4677500"/>
            <a:ext cx="178130" cy="17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5824627" y="3688247"/>
            <a:ext cx="1026666" cy="1078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484719" y="3812435"/>
                <a:ext cx="6671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𝒆𝒙𝒕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719" y="3812435"/>
                <a:ext cx="667106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988870" y="5278349"/>
                <a:ext cx="840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𝑪𝒐𝑴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870" y="5278349"/>
                <a:ext cx="840230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699829" y="4106779"/>
                <a:ext cx="840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𝑪𝒐𝑴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9829" y="4106779"/>
                <a:ext cx="840230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897090" y="4737743"/>
                <a:ext cx="444956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i="1" dirty="0" smtClean="0">
                    <a:latin typeface="Cambria Math" panose="02040503050406030204" pitchFamily="18" charset="0"/>
                  </a:rPr>
                  <a:t>Allowed </a:t>
                </a:r>
                <a:r>
                  <a:rPr lang="en-US" b="1" i="1" dirty="0" err="1" smtClean="0">
                    <a:latin typeface="Cambria Math" panose="02040503050406030204" pitchFamily="18" charset="0"/>
                  </a:rPr>
                  <a:t>CoM</a:t>
                </a:r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CoM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𝑪𝒐𝑴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𝑪𝒐𝑴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090" y="4737743"/>
                <a:ext cx="4449566" cy="646331"/>
              </a:xfrm>
              <a:prstGeom prst="rect">
                <a:avLst/>
              </a:prstGeom>
              <a:blipFill>
                <a:blip r:embed="rId8"/>
                <a:stretch>
                  <a:fillRect t="-5660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48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Property: For a fixed given force, the region of the allowed </a:t>
            </a:r>
            <a:r>
              <a:rPr lang="en-US" dirty="0" err="1" smtClean="0"/>
              <a:t>CoMs</a:t>
            </a:r>
            <a:r>
              <a:rPr lang="en-US" dirty="0" smtClean="0"/>
              <a:t> is convex. Moreover, that region is a 2-D convex surface extruded infinitely in the direction of the force.</a:t>
            </a:r>
            <a:endParaRPr lang="en-US" b="1" dirty="0" smtClean="0"/>
          </a:p>
        </p:txBody>
      </p:sp>
      <p:sp>
        <p:nvSpPr>
          <p:cNvPr id="4" name="Oval 3"/>
          <p:cNvSpPr/>
          <p:nvPr/>
        </p:nvSpPr>
        <p:spPr>
          <a:xfrm>
            <a:off x="4340679" y="4061587"/>
            <a:ext cx="178130" cy="17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403078" y="3072334"/>
            <a:ext cx="1026666" cy="1078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063170" y="3196522"/>
                <a:ext cx="6671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𝒆𝒙𝒕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170" y="3196522"/>
                <a:ext cx="667106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645970" y="4044861"/>
                <a:ext cx="840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𝑪𝒐𝑴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970" y="4044861"/>
                <a:ext cx="840230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897090" y="4737743"/>
                <a:ext cx="4449566" cy="653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i="1" dirty="0" smtClean="0">
                    <a:latin typeface="Cambria Math" panose="02040503050406030204" pitchFamily="18" charset="0"/>
                  </a:rPr>
                  <a:t>Allowed </a:t>
                </a:r>
                <a:r>
                  <a:rPr lang="en-US" b="1" i="1" dirty="0" err="1" smtClean="0">
                    <a:latin typeface="Cambria Math" panose="02040503050406030204" pitchFamily="18" charset="0"/>
                  </a:rPr>
                  <a:t>CoM</a:t>
                </a:r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CoM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𝑪𝒐𝑴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𝒆𝒙𝒕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090" y="4737743"/>
                <a:ext cx="4449566" cy="653769"/>
              </a:xfrm>
              <a:prstGeom prst="rect">
                <a:avLst/>
              </a:prstGeom>
              <a:blipFill>
                <a:blip r:embed="rId5"/>
                <a:stretch>
                  <a:fillRect t="-5607" b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3403078" y="3072334"/>
            <a:ext cx="2645659" cy="278160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49206" y="5853935"/>
            <a:ext cx="178130" cy="17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111605" y="4864682"/>
            <a:ext cx="1026666" cy="1078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771697" y="4988870"/>
                <a:ext cx="6671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𝒆𝒙𝒕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697" y="4988870"/>
                <a:ext cx="667106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354497" y="5837209"/>
                <a:ext cx="7392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𝑪𝒐𝑴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497" y="5837209"/>
                <a:ext cx="739241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99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8"/>
          <p:cNvSpPr/>
          <p:nvPr/>
        </p:nvSpPr>
        <p:spPr>
          <a:xfrm>
            <a:off x="2654686" y="2708123"/>
            <a:ext cx="2234821" cy="1665027"/>
          </a:xfrm>
          <a:custGeom>
            <a:avLst/>
            <a:gdLst>
              <a:gd name="connsiteX0" fmla="*/ 51180 w 2234821"/>
              <a:gd name="connsiteY0" fmla="*/ 1566081 h 1665027"/>
              <a:gd name="connsiteX1" fmla="*/ 0 w 2234821"/>
              <a:gd name="connsiteY1" fmla="*/ 1023583 h 1665027"/>
              <a:gd name="connsiteX2" fmla="*/ 692624 w 2234821"/>
              <a:gd name="connsiteY2" fmla="*/ 443553 h 1665027"/>
              <a:gd name="connsiteX3" fmla="*/ 1538786 w 2234821"/>
              <a:gd name="connsiteY3" fmla="*/ 0 h 1665027"/>
              <a:gd name="connsiteX4" fmla="*/ 2105168 w 2234821"/>
              <a:gd name="connsiteY4" fmla="*/ 337783 h 1665027"/>
              <a:gd name="connsiteX5" fmla="*/ 2234821 w 2234821"/>
              <a:gd name="connsiteY5" fmla="*/ 771099 h 1665027"/>
              <a:gd name="connsiteX6" fmla="*/ 607326 w 2234821"/>
              <a:gd name="connsiteY6" fmla="*/ 1665027 h 1665027"/>
              <a:gd name="connsiteX7" fmla="*/ 51180 w 2234821"/>
              <a:gd name="connsiteY7" fmla="*/ 1566081 h 166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4821" h="1665027">
                <a:moveTo>
                  <a:pt x="51180" y="1566081"/>
                </a:moveTo>
                <a:lnTo>
                  <a:pt x="0" y="1023583"/>
                </a:lnTo>
                <a:lnTo>
                  <a:pt x="692624" y="443553"/>
                </a:lnTo>
                <a:lnTo>
                  <a:pt x="1538786" y="0"/>
                </a:lnTo>
                <a:lnTo>
                  <a:pt x="2105168" y="337783"/>
                </a:lnTo>
                <a:lnTo>
                  <a:pt x="2234821" y="771099"/>
                </a:lnTo>
                <a:lnTo>
                  <a:pt x="607326" y="1665027"/>
                </a:lnTo>
                <a:lnTo>
                  <a:pt x="51180" y="156608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4994304" y="5158750"/>
            <a:ext cx="2234821" cy="1665027"/>
          </a:xfrm>
          <a:custGeom>
            <a:avLst/>
            <a:gdLst>
              <a:gd name="connsiteX0" fmla="*/ 51180 w 2234821"/>
              <a:gd name="connsiteY0" fmla="*/ 1566081 h 1665027"/>
              <a:gd name="connsiteX1" fmla="*/ 0 w 2234821"/>
              <a:gd name="connsiteY1" fmla="*/ 1023583 h 1665027"/>
              <a:gd name="connsiteX2" fmla="*/ 692624 w 2234821"/>
              <a:gd name="connsiteY2" fmla="*/ 443553 h 1665027"/>
              <a:gd name="connsiteX3" fmla="*/ 1538786 w 2234821"/>
              <a:gd name="connsiteY3" fmla="*/ 0 h 1665027"/>
              <a:gd name="connsiteX4" fmla="*/ 2105168 w 2234821"/>
              <a:gd name="connsiteY4" fmla="*/ 337783 h 1665027"/>
              <a:gd name="connsiteX5" fmla="*/ 2234821 w 2234821"/>
              <a:gd name="connsiteY5" fmla="*/ 771099 h 1665027"/>
              <a:gd name="connsiteX6" fmla="*/ 607326 w 2234821"/>
              <a:gd name="connsiteY6" fmla="*/ 1665027 h 1665027"/>
              <a:gd name="connsiteX7" fmla="*/ 51180 w 2234821"/>
              <a:gd name="connsiteY7" fmla="*/ 1566081 h 166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4821" h="1665027">
                <a:moveTo>
                  <a:pt x="51180" y="1566081"/>
                </a:moveTo>
                <a:lnTo>
                  <a:pt x="0" y="1023583"/>
                </a:lnTo>
                <a:lnTo>
                  <a:pt x="692624" y="443553"/>
                </a:lnTo>
                <a:lnTo>
                  <a:pt x="1538786" y="0"/>
                </a:lnTo>
                <a:lnTo>
                  <a:pt x="2105168" y="337783"/>
                </a:lnTo>
                <a:lnTo>
                  <a:pt x="2234821" y="771099"/>
                </a:lnTo>
                <a:lnTo>
                  <a:pt x="607326" y="1665027"/>
                </a:lnTo>
                <a:lnTo>
                  <a:pt x="51180" y="156608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730276" y="3834699"/>
            <a:ext cx="2234821" cy="1665027"/>
          </a:xfrm>
          <a:custGeom>
            <a:avLst/>
            <a:gdLst>
              <a:gd name="connsiteX0" fmla="*/ 51180 w 2234821"/>
              <a:gd name="connsiteY0" fmla="*/ 1566081 h 1665027"/>
              <a:gd name="connsiteX1" fmla="*/ 0 w 2234821"/>
              <a:gd name="connsiteY1" fmla="*/ 1023583 h 1665027"/>
              <a:gd name="connsiteX2" fmla="*/ 692624 w 2234821"/>
              <a:gd name="connsiteY2" fmla="*/ 443553 h 1665027"/>
              <a:gd name="connsiteX3" fmla="*/ 1538786 w 2234821"/>
              <a:gd name="connsiteY3" fmla="*/ 0 h 1665027"/>
              <a:gd name="connsiteX4" fmla="*/ 2105168 w 2234821"/>
              <a:gd name="connsiteY4" fmla="*/ 337783 h 1665027"/>
              <a:gd name="connsiteX5" fmla="*/ 2234821 w 2234821"/>
              <a:gd name="connsiteY5" fmla="*/ 771099 h 1665027"/>
              <a:gd name="connsiteX6" fmla="*/ 607326 w 2234821"/>
              <a:gd name="connsiteY6" fmla="*/ 1665027 h 1665027"/>
              <a:gd name="connsiteX7" fmla="*/ 51180 w 2234821"/>
              <a:gd name="connsiteY7" fmla="*/ 1566081 h 166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4821" h="1665027">
                <a:moveTo>
                  <a:pt x="51180" y="1566081"/>
                </a:moveTo>
                <a:lnTo>
                  <a:pt x="0" y="1023583"/>
                </a:lnTo>
                <a:lnTo>
                  <a:pt x="692624" y="443553"/>
                </a:lnTo>
                <a:lnTo>
                  <a:pt x="1538786" y="0"/>
                </a:lnTo>
                <a:lnTo>
                  <a:pt x="2105168" y="337783"/>
                </a:lnTo>
                <a:lnTo>
                  <a:pt x="2234821" y="771099"/>
                </a:lnTo>
                <a:lnTo>
                  <a:pt x="607326" y="1665027"/>
                </a:lnTo>
                <a:lnTo>
                  <a:pt x="51180" y="156608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722682"/>
            <a:ext cx="8915400" cy="3777622"/>
          </a:xfrm>
        </p:spPr>
        <p:txBody>
          <a:bodyPr/>
          <a:lstStyle/>
          <a:p>
            <a:r>
              <a:rPr lang="en-US" dirty="0" smtClean="0"/>
              <a:t>Consequence: We just need to find a 2D surface transversal to the direction of the given force:</a:t>
            </a:r>
            <a:endParaRPr lang="en-US" b="1" dirty="0" smtClean="0"/>
          </a:p>
        </p:txBody>
      </p:sp>
      <p:sp>
        <p:nvSpPr>
          <p:cNvPr id="4" name="Oval 3"/>
          <p:cNvSpPr/>
          <p:nvPr/>
        </p:nvSpPr>
        <p:spPr>
          <a:xfrm>
            <a:off x="4340679" y="4061587"/>
            <a:ext cx="178130" cy="17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403078" y="3072334"/>
            <a:ext cx="1026666" cy="1078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063170" y="3196522"/>
                <a:ext cx="6671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𝒆𝒙𝒕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170" y="3196522"/>
                <a:ext cx="667106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645970" y="4044861"/>
                <a:ext cx="840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𝑪𝒐𝑴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970" y="4044861"/>
                <a:ext cx="840230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3403078" y="3072334"/>
            <a:ext cx="2645659" cy="278160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49206" y="5853935"/>
            <a:ext cx="178130" cy="17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111605" y="4864682"/>
            <a:ext cx="1026666" cy="1078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957832" y="5406564"/>
                <a:ext cx="6671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𝒆𝒙𝒕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832" y="5406564"/>
                <a:ext cx="667106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354497" y="5837209"/>
                <a:ext cx="7392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𝑪𝒐𝑴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497" y="5837209"/>
                <a:ext cx="739241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/>
          <p:cNvSpPr/>
          <p:nvPr/>
        </p:nvSpPr>
        <p:spPr>
          <a:xfrm>
            <a:off x="4763729" y="4532671"/>
            <a:ext cx="98323" cy="169606"/>
          </a:xfrm>
          <a:custGeom>
            <a:avLst/>
            <a:gdLst>
              <a:gd name="connsiteX0" fmla="*/ 98323 w 98323"/>
              <a:gd name="connsiteY0" fmla="*/ 81116 h 169606"/>
              <a:gd name="connsiteX1" fmla="*/ 76200 w 98323"/>
              <a:gd name="connsiteY1" fmla="*/ 169606 h 169606"/>
              <a:gd name="connsiteX2" fmla="*/ 0 w 98323"/>
              <a:gd name="connsiteY2" fmla="*/ 78658 h 169606"/>
              <a:gd name="connsiteX3" fmla="*/ 17206 w 98323"/>
              <a:gd name="connsiteY3" fmla="*/ 0 h 169606"/>
              <a:gd name="connsiteX4" fmla="*/ 98323 w 98323"/>
              <a:gd name="connsiteY4" fmla="*/ 81116 h 1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23" h="169606">
                <a:moveTo>
                  <a:pt x="98323" y="81116"/>
                </a:moveTo>
                <a:lnTo>
                  <a:pt x="76200" y="169606"/>
                </a:lnTo>
                <a:lnTo>
                  <a:pt x="0" y="78658"/>
                </a:lnTo>
                <a:lnTo>
                  <a:pt x="17206" y="0"/>
                </a:lnTo>
                <a:lnTo>
                  <a:pt x="98323" y="811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rot="21222044">
            <a:off x="4783932" y="4483893"/>
            <a:ext cx="176282" cy="123825"/>
          </a:xfrm>
          <a:custGeom>
            <a:avLst/>
            <a:gdLst>
              <a:gd name="connsiteX0" fmla="*/ 0 w 233363"/>
              <a:gd name="connsiteY0" fmla="*/ 40482 h 140494"/>
              <a:gd name="connsiteX1" fmla="*/ 135731 w 233363"/>
              <a:gd name="connsiteY1" fmla="*/ 0 h 140494"/>
              <a:gd name="connsiteX2" fmla="*/ 233363 w 233363"/>
              <a:gd name="connsiteY2" fmla="*/ 97632 h 140494"/>
              <a:gd name="connsiteX3" fmla="*/ 97631 w 233363"/>
              <a:gd name="connsiteY3" fmla="*/ 140494 h 140494"/>
              <a:gd name="connsiteX4" fmla="*/ 0 w 233363"/>
              <a:gd name="connsiteY4" fmla="*/ 40482 h 14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363" h="140494">
                <a:moveTo>
                  <a:pt x="0" y="40482"/>
                </a:moveTo>
                <a:lnTo>
                  <a:pt x="135731" y="0"/>
                </a:lnTo>
                <a:lnTo>
                  <a:pt x="233363" y="97632"/>
                </a:lnTo>
                <a:lnTo>
                  <a:pt x="97631" y="140494"/>
                </a:lnTo>
                <a:lnTo>
                  <a:pt x="0" y="40482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8" idx="3"/>
            <a:endCxn id="4" idx="5"/>
          </p:cNvCxnSpPr>
          <p:nvPr/>
        </p:nvCxnSpPr>
        <p:spPr>
          <a:xfrm flipH="1" flipV="1">
            <a:off x="4492722" y="4213630"/>
            <a:ext cx="371840" cy="395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470267" y="4044861"/>
            <a:ext cx="2645659" cy="278160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645122" y="2912251"/>
            <a:ext cx="2645659" cy="278160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65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Properties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692936"/>
                <a:ext cx="8915400" cy="471400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Linearizing second order constraints:</a:t>
                </a:r>
              </a:p>
              <a:p>
                <a:r>
                  <a:rPr lang="en-US" dirty="0" smtClean="0"/>
                  <a:t>Friction: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</m:e>
                          </m:d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r>
                  <a:rPr lang="en-US" dirty="0" smtClean="0"/>
                  <a:t>Maximum force: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𝒎𝒇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  <a:p>
                <a:r>
                  <a:rPr lang="en-US" dirty="0" err="1" smtClean="0"/>
                  <a:t>Aditional</a:t>
                </a:r>
                <a:r>
                  <a:rPr lang="en-US" dirty="0" smtClean="0"/>
                  <a:t> constraints are linear:</a:t>
                </a:r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&gt;0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𝑪𝒐𝑴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)×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𝒆𝒙𝒕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b="1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692936"/>
                <a:ext cx="8915400" cy="4714001"/>
              </a:xfrm>
              <a:blipFill>
                <a:blip r:embed="rId3"/>
                <a:stretch>
                  <a:fillRect l="-479" t="-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77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30609"/>
            <a:ext cx="8915400" cy="4180613"/>
          </a:xfrm>
        </p:spPr>
        <p:txBody>
          <a:bodyPr/>
          <a:lstStyle/>
          <a:p>
            <a:r>
              <a:rPr lang="en-US" dirty="0" smtClean="0"/>
              <a:t>Checking feasibility: Example of LP program:</a:t>
            </a:r>
          </a:p>
          <a:p>
            <a:endParaRPr lang="en-US" b="1" dirty="0" smtClean="0"/>
          </a:p>
        </p:txBody>
      </p:sp>
      <p:sp>
        <p:nvSpPr>
          <p:cNvPr id="4" name="Oval 3"/>
          <p:cNvSpPr/>
          <p:nvPr/>
        </p:nvSpPr>
        <p:spPr>
          <a:xfrm>
            <a:off x="5212121" y="4226434"/>
            <a:ext cx="178130" cy="17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274520" y="3237181"/>
            <a:ext cx="1026666" cy="1078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934612" y="3361369"/>
                <a:ext cx="6671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𝒆𝒙𝒕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612" y="3361369"/>
                <a:ext cx="667106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517412" y="4209708"/>
                <a:ext cx="7392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𝑪𝒐𝑴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412" y="4209708"/>
                <a:ext cx="739241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6305454" y="2423058"/>
                <a:ext cx="5699941" cy="41806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1.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func>
                  </m:oMath>
                </a14:m>
                <a:r>
                  <a:rPr lang="en-US" dirty="0" smtClean="0"/>
                  <a:t> s.t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𝒎𝒇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𝒎𝒇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454" y="2423058"/>
                <a:ext cx="5699941" cy="4180613"/>
              </a:xfrm>
              <a:prstGeom prst="rect">
                <a:avLst/>
              </a:prstGeom>
              <a:blipFill>
                <a:blip r:embed="rId5"/>
                <a:stretch>
                  <a:fillRect l="-749" t="-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3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minimize Kinetic Energy: </a:t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1"/>
                <a:ext cx="8915400" cy="4507752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Possible over-</a:t>
                </a:r>
                <a:r>
                  <a:rPr lang="en-US" b="1" dirty="0" err="1" smtClean="0"/>
                  <a:t>stoping</a:t>
                </a:r>
                <a:r>
                  <a:rPr lang="en-US" b="1" dirty="0" smtClean="0"/>
                  <a:t> (undershooting) and a step behind will be necessary.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̈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1"/>
                <a:ext cx="8915400" cy="4507752"/>
              </a:xfrm>
              <a:blipFill rotWithShape="0">
                <a:blip r:embed="rId2"/>
                <a:stretch>
                  <a:fillRect l="-479" t="-81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63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3122722" y="4012669"/>
            <a:ext cx="2234821" cy="1665027"/>
          </a:xfrm>
          <a:custGeom>
            <a:avLst/>
            <a:gdLst>
              <a:gd name="connsiteX0" fmla="*/ 51180 w 2234821"/>
              <a:gd name="connsiteY0" fmla="*/ 1566081 h 1665027"/>
              <a:gd name="connsiteX1" fmla="*/ 0 w 2234821"/>
              <a:gd name="connsiteY1" fmla="*/ 1023583 h 1665027"/>
              <a:gd name="connsiteX2" fmla="*/ 692624 w 2234821"/>
              <a:gd name="connsiteY2" fmla="*/ 443553 h 1665027"/>
              <a:gd name="connsiteX3" fmla="*/ 1538786 w 2234821"/>
              <a:gd name="connsiteY3" fmla="*/ 0 h 1665027"/>
              <a:gd name="connsiteX4" fmla="*/ 2105168 w 2234821"/>
              <a:gd name="connsiteY4" fmla="*/ 337783 h 1665027"/>
              <a:gd name="connsiteX5" fmla="*/ 2234821 w 2234821"/>
              <a:gd name="connsiteY5" fmla="*/ 771099 h 1665027"/>
              <a:gd name="connsiteX6" fmla="*/ 607326 w 2234821"/>
              <a:gd name="connsiteY6" fmla="*/ 1665027 h 1665027"/>
              <a:gd name="connsiteX7" fmla="*/ 51180 w 2234821"/>
              <a:gd name="connsiteY7" fmla="*/ 1566081 h 166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4821" h="1665027">
                <a:moveTo>
                  <a:pt x="51180" y="1566081"/>
                </a:moveTo>
                <a:lnTo>
                  <a:pt x="0" y="1023583"/>
                </a:lnTo>
                <a:lnTo>
                  <a:pt x="692624" y="443553"/>
                </a:lnTo>
                <a:lnTo>
                  <a:pt x="1538786" y="0"/>
                </a:lnTo>
                <a:lnTo>
                  <a:pt x="2105168" y="337783"/>
                </a:lnTo>
                <a:lnTo>
                  <a:pt x="2234821" y="771099"/>
                </a:lnTo>
                <a:lnTo>
                  <a:pt x="607326" y="1665027"/>
                </a:lnTo>
                <a:lnTo>
                  <a:pt x="51180" y="156608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Properties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730609"/>
                <a:ext cx="8915400" cy="4180613"/>
              </a:xfrm>
            </p:spPr>
            <p:txBody>
              <a:bodyPr/>
              <a:lstStyle/>
              <a:p>
                <a:r>
                  <a:rPr lang="en-US" dirty="0" smtClean="0"/>
                  <a:t>Finding transversal surface </a:t>
                </a:r>
                <a:r>
                  <a:rPr lang="en-US" dirty="0"/>
                  <a:t>for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𝒆𝒙𝒕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730609"/>
                <a:ext cx="8915400" cy="4180613"/>
              </a:xfrm>
              <a:blipFill>
                <a:blip r:embed="rId3"/>
                <a:stretch>
                  <a:fillRect l="-479" t="-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4193854" y="4699411"/>
            <a:ext cx="178130" cy="17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795524" y="3250304"/>
            <a:ext cx="1026666" cy="1078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455616" y="3374492"/>
                <a:ext cx="6671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𝒆𝒙𝒕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616" y="3374492"/>
                <a:ext cx="667106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420325" y="4714377"/>
                <a:ext cx="840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𝑪𝒐𝑴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325" y="4714377"/>
                <a:ext cx="840230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2795524" y="3250304"/>
            <a:ext cx="2645659" cy="278160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4156175" y="4710641"/>
            <a:ext cx="98323" cy="169606"/>
          </a:xfrm>
          <a:custGeom>
            <a:avLst/>
            <a:gdLst>
              <a:gd name="connsiteX0" fmla="*/ 98323 w 98323"/>
              <a:gd name="connsiteY0" fmla="*/ 81116 h 169606"/>
              <a:gd name="connsiteX1" fmla="*/ 76200 w 98323"/>
              <a:gd name="connsiteY1" fmla="*/ 169606 h 169606"/>
              <a:gd name="connsiteX2" fmla="*/ 0 w 98323"/>
              <a:gd name="connsiteY2" fmla="*/ 78658 h 169606"/>
              <a:gd name="connsiteX3" fmla="*/ 17206 w 98323"/>
              <a:gd name="connsiteY3" fmla="*/ 0 h 169606"/>
              <a:gd name="connsiteX4" fmla="*/ 98323 w 98323"/>
              <a:gd name="connsiteY4" fmla="*/ 81116 h 1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23" h="169606">
                <a:moveTo>
                  <a:pt x="98323" y="81116"/>
                </a:moveTo>
                <a:lnTo>
                  <a:pt x="76200" y="169606"/>
                </a:lnTo>
                <a:lnTo>
                  <a:pt x="0" y="78658"/>
                </a:lnTo>
                <a:lnTo>
                  <a:pt x="17206" y="0"/>
                </a:lnTo>
                <a:lnTo>
                  <a:pt x="98323" y="811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rot="21222044">
            <a:off x="4176378" y="4661863"/>
            <a:ext cx="176282" cy="123825"/>
          </a:xfrm>
          <a:custGeom>
            <a:avLst/>
            <a:gdLst>
              <a:gd name="connsiteX0" fmla="*/ 0 w 233363"/>
              <a:gd name="connsiteY0" fmla="*/ 40482 h 140494"/>
              <a:gd name="connsiteX1" fmla="*/ 135731 w 233363"/>
              <a:gd name="connsiteY1" fmla="*/ 0 h 140494"/>
              <a:gd name="connsiteX2" fmla="*/ 233363 w 233363"/>
              <a:gd name="connsiteY2" fmla="*/ 97632 h 140494"/>
              <a:gd name="connsiteX3" fmla="*/ 97631 w 233363"/>
              <a:gd name="connsiteY3" fmla="*/ 140494 h 140494"/>
              <a:gd name="connsiteX4" fmla="*/ 0 w 233363"/>
              <a:gd name="connsiteY4" fmla="*/ 40482 h 14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363" h="140494">
                <a:moveTo>
                  <a:pt x="0" y="40482"/>
                </a:moveTo>
                <a:lnTo>
                  <a:pt x="135731" y="0"/>
                </a:lnTo>
                <a:lnTo>
                  <a:pt x="233363" y="97632"/>
                </a:lnTo>
                <a:lnTo>
                  <a:pt x="97631" y="140494"/>
                </a:lnTo>
                <a:lnTo>
                  <a:pt x="0" y="40482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8" idx="3"/>
            <a:endCxn id="4" idx="5"/>
          </p:cNvCxnSpPr>
          <p:nvPr/>
        </p:nvCxnSpPr>
        <p:spPr>
          <a:xfrm flipH="1" flipV="1">
            <a:off x="3885168" y="4391600"/>
            <a:ext cx="371840" cy="395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54498" y="4794987"/>
            <a:ext cx="627065" cy="55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0"/>
          </p:cNvCxnSpPr>
          <p:nvPr/>
        </p:nvCxnSpPr>
        <p:spPr>
          <a:xfrm>
            <a:off x="4254498" y="4791757"/>
            <a:ext cx="924721" cy="8849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357543" y="4788587"/>
            <a:ext cx="627065" cy="6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177606" y="4879283"/>
            <a:ext cx="627065" cy="6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312815" y="4751300"/>
            <a:ext cx="83640" cy="84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4350111" y="4392784"/>
                <a:ext cx="461921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111" y="4392784"/>
                <a:ext cx="461921" cy="395621"/>
              </a:xfrm>
              <a:prstGeom prst="rect">
                <a:avLst/>
              </a:prstGeom>
              <a:blipFill>
                <a:blip r:embed="rId6"/>
                <a:stretch>
                  <a:fillRect t="-4688" r="-6667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5588136" y="4454754"/>
                <a:ext cx="461921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136" y="4454754"/>
                <a:ext cx="461921" cy="395621"/>
              </a:xfrm>
              <a:prstGeom prst="rect">
                <a:avLst/>
              </a:prstGeom>
              <a:blipFill>
                <a:blip r:embed="rId7"/>
                <a:stretch>
                  <a:fillRect t="-4615" r="-6667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6305454" y="2423058"/>
                <a:ext cx="5699941" cy="44349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Let’s manipulate the torque condition: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𝑪𝒐𝑴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)×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𝑪𝒐𝑴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𝒆𝒙𝒕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Linear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𝑪𝒐𝑴</m:t>
                        </m:r>
                      </m:sub>
                    </m:sSub>
                  </m:oMath>
                </a14:m>
                <a:r>
                  <a:rPr lang="en-US" dirty="0" smtClean="0"/>
                  <a:t>!</a:t>
                </a:r>
                <a:endParaRPr lang="en-US" dirty="0"/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454" y="2423058"/>
                <a:ext cx="5699941" cy="4434942"/>
              </a:xfrm>
              <a:prstGeom prst="rect">
                <a:avLst/>
              </a:prstGeom>
              <a:blipFill>
                <a:blip r:embed="rId8"/>
                <a:stretch>
                  <a:fillRect l="-856" t="-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88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Properties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730609"/>
                <a:ext cx="8915400" cy="4180613"/>
              </a:xfrm>
            </p:spPr>
            <p:txBody>
              <a:bodyPr/>
              <a:lstStyle/>
              <a:p>
                <a:r>
                  <a:rPr lang="en-US" dirty="0" smtClean="0"/>
                  <a:t>Finding transversal surface </a:t>
                </a:r>
                <a:r>
                  <a:rPr lang="en-US" dirty="0"/>
                  <a:t>for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𝒆𝒙𝒕</m:t>
                        </m:r>
                      </m:sub>
                    </m:sSub>
                  </m:oMath>
                </a14:m>
                <a:r>
                  <a:rPr lang="en-US" dirty="0" smtClean="0"/>
                  <a:t>: Example of LP program:</a:t>
                </a:r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730609"/>
                <a:ext cx="8915400" cy="4180613"/>
              </a:xfrm>
              <a:blipFill>
                <a:blip r:embed="rId3"/>
                <a:stretch>
                  <a:fillRect l="-479" t="-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6305454" y="2423058"/>
                <a:ext cx="5699941" cy="44349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1. Pick a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𝑪𝒐𝑴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2. Pick </a:t>
                </a:r>
                <a:r>
                  <a:rPr lang="en-US" dirty="0"/>
                  <a:t>a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 smtClean="0"/>
                  <a:t>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𝒆𝒙𝒕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 smtClean="0"/>
                  <a:t>. Can be defined by just an angle (1D).</a:t>
                </a:r>
              </a:p>
              <a:p>
                <a:r>
                  <a:rPr lang="en-US" dirty="0" smtClean="0"/>
                  <a:t>3.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𝑪𝒐𝑴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𝑪𝒐𝑴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𝑪𝒐𝑴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acc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 smtClean="0"/>
                  <a:t> s.t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𝒎𝒇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𝒎𝒇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𝑪𝒐𝑴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𝒆𝒙𝒕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𝑪𝒐𝑴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𝑪𝒐𝑴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𝒆𝒙𝒕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 smtClean="0"/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454" y="2423058"/>
                <a:ext cx="5699941" cy="4434942"/>
              </a:xfrm>
              <a:prstGeom prst="rect">
                <a:avLst/>
              </a:prstGeom>
              <a:blipFill>
                <a:blip r:embed="rId4"/>
                <a:stretch>
                  <a:fillRect l="-749" t="-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 20"/>
          <p:cNvSpPr/>
          <p:nvPr/>
        </p:nvSpPr>
        <p:spPr>
          <a:xfrm>
            <a:off x="3122722" y="4012669"/>
            <a:ext cx="2234821" cy="1665027"/>
          </a:xfrm>
          <a:custGeom>
            <a:avLst/>
            <a:gdLst>
              <a:gd name="connsiteX0" fmla="*/ 51180 w 2234821"/>
              <a:gd name="connsiteY0" fmla="*/ 1566081 h 1665027"/>
              <a:gd name="connsiteX1" fmla="*/ 0 w 2234821"/>
              <a:gd name="connsiteY1" fmla="*/ 1023583 h 1665027"/>
              <a:gd name="connsiteX2" fmla="*/ 692624 w 2234821"/>
              <a:gd name="connsiteY2" fmla="*/ 443553 h 1665027"/>
              <a:gd name="connsiteX3" fmla="*/ 1538786 w 2234821"/>
              <a:gd name="connsiteY3" fmla="*/ 0 h 1665027"/>
              <a:gd name="connsiteX4" fmla="*/ 2105168 w 2234821"/>
              <a:gd name="connsiteY4" fmla="*/ 337783 h 1665027"/>
              <a:gd name="connsiteX5" fmla="*/ 2234821 w 2234821"/>
              <a:gd name="connsiteY5" fmla="*/ 771099 h 1665027"/>
              <a:gd name="connsiteX6" fmla="*/ 607326 w 2234821"/>
              <a:gd name="connsiteY6" fmla="*/ 1665027 h 1665027"/>
              <a:gd name="connsiteX7" fmla="*/ 51180 w 2234821"/>
              <a:gd name="connsiteY7" fmla="*/ 1566081 h 166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4821" h="1665027">
                <a:moveTo>
                  <a:pt x="51180" y="1566081"/>
                </a:moveTo>
                <a:lnTo>
                  <a:pt x="0" y="1023583"/>
                </a:lnTo>
                <a:lnTo>
                  <a:pt x="692624" y="443553"/>
                </a:lnTo>
                <a:lnTo>
                  <a:pt x="1538786" y="0"/>
                </a:lnTo>
                <a:lnTo>
                  <a:pt x="2105168" y="337783"/>
                </a:lnTo>
                <a:lnTo>
                  <a:pt x="2234821" y="771099"/>
                </a:lnTo>
                <a:lnTo>
                  <a:pt x="607326" y="1665027"/>
                </a:lnTo>
                <a:lnTo>
                  <a:pt x="51180" y="156608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93854" y="4699411"/>
            <a:ext cx="178130" cy="17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2795524" y="3250304"/>
            <a:ext cx="1026666" cy="1078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2455616" y="3374492"/>
                <a:ext cx="6671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𝒆𝒙𝒕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616" y="3374492"/>
                <a:ext cx="667106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3420325" y="4714377"/>
                <a:ext cx="840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𝑪𝒐𝑴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325" y="4714377"/>
                <a:ext cx="840230" cy="369332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/>
          <p:nvPr/>
        </p:nvCxnSpPr>
        <p:spPr>
          <a:xfrm>
            <a:off x="2795524" y="3250304"/>
            <a:ext cx="2645659" cy="278160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4156175" y="4710641"/>
            <a:ext cx="98323" cy="169606"/>
          </a:xfrm>
          <a:custGeom>
            <a:avLst/>
            <a:gdLst>
              <a:gd name="connsiteX0" fmla="*/ 98323 w 98323"/>
              <a:gd name="connsiteY0" fmla="*/ 81116 h 169606"/>
              <a:gd name="connsiteX1" fmla="*/ 76200 w 98323"/>
              <a:gd name="connsiteY1" fmla="*/ 169606 h 169606"/>
              <a:gd name="connsiteX2" fmla="*/ 0 w 98323"/>
              <a:gd name="connsiteY2" fmla="*/ 78658 h 169606"/>
              <a:gd name="connsiteX3" fmla="*/ 17206 w 98323"/>
              <a:gd name="connsiteY3" fmla="*/ 0 h 169606"/>
              <a:gd name="connsiteX4" fmla="*/ 98323 w 98323"/>
              <a:gd name="connsiteY4" fmla="*/ 81116 h 1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23" h="169606">
                <a:moveTo>
                  <a:pt x="98323" y="81116"/>
                </a:moveTo>
                <a:lnTo>
                  <a:pt x="76200" y="169606"/>
                </a:lnTo>
                <a:lnTo>
                  <a:pt x="0" y="78658"/>
                </a:lnTo>
                <a:lnTo>
                  <a:pt x="17206" y="0"/>
                </a:lnTo>
                <a:lnTo>
                  <a:pt x="98323" y="811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 rot="21222044">
            <a:off x="4176378" y="4661863"/>
            <a:ext cx="176282" cy="123825"/>
          </a:xfrm>
          <a:custGeom>
            <a:avLst/>
            <a:gdLst>
              <a:gd name="connsiteX0" fmla="*/ 0 w 233363"/>
              <a:gd name="connsiteY0" fmla="*/ 40482 h 140494"/>
              <a:gd name="connsiteX1" fmla="*/ 135731 w 233363"/>
              <a:gd name="connsiteY1" fmla="*/ 0 h 140494"/>
              <a:gd name="connsiteX2" fmla="*/ 233363 w 233363"/>
              <a:gd name="connsiteY2" fmla="*/ 97632 h 140494"/>
              <a:gd name="connsiteX3" fmla="*/ 97631 w 233363"/>
              <a:gd name="connsiteY3" fmla="*/ 140494 h 140494"/>
              <a:gd name="connsiteX4" fmla="*/ 0 w 233363"/>
              <a:gd name="connsiteY4" fmla="*/ 40482 h 14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363" h="140494">
                <a:moveTo>
                  <a:pt x="0" y="40482"/>
                </a:moveTo>
                <a:lnTo>
                  <a:pt x="135731" y="0"/>
                </a:lnTo>
                <a:lnTo>
                  <a:pt x="233363" y="97632"/>
                </a:lnTo>
                <a:lnTo>
                  <a:pt x="97631" y="140494"/>
                </a:lnTo>
                <a:lnTo>
                  <a:pt x="0" y="40482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6" idx="3"/>
            <a:endCxn id="22" idx="5"/>
          </p:cNvCxnSpPr>
          <p:nvPr/>
        </p:nvCxnSpPr>
        <p:spPr>
          <a:xfrm flipH="1" flipV="1">
            <a:off x="3885168" y="4391600"/>
            <a:ext cx="371840" cy="395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254498" y="4794987"/>
            <a:ext cx="627065" cy="55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5" idx="0"/>
          </p:cNvCxnSpPr>
          <p:nvPr/>
        </p:nvCxnSpPr>
        <p:spPr>
          <a:xfrm>
            <a:off x="4254498" y="4791757"/>
            <a:ext cx="924721" cy="8849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57543" y="4788587"/>
            <a:ext cx="627065" cy="6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77606" y="4879283"/>
            <a:ext cx="627065" cy="6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312815" y="4751300"/>
            <a:ext cx="83640" cy="84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4350111" y="4392784"/>
                <a:ext cx="461921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111" y="4392784"/>
                <a:ext cx="461921" cy="395621"/>
              </a:xfrm>
              <a:prstGeom prst="rect">
                <a:avLst/>
              </a:prstGeom>
              <a:blipFill>
                <a:blip r:embed="rId7"/>
                <a:stretch>
                  <a:fillRect t="-4688" r="-6667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5872435" y="4819239"/>
                <a:ext cx="461921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435" y="4819239"/>
                <a:ext cx="461921" cy="395621"/>
              </a:xfrm>
              <a:prstGeom prst="rect">
                <a:avLst/>
              </a:prstGeom>
              <a:blipFill>
                <a:blip r:embed="rId8"/>
                <a:stretch>
                  <a:fillRect t="-4688" r="-6579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5256188" y="4412657"/>
                <a:ext cx="840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𝑪𝒐𝑴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188" y="4412657"/>
                <a:ext cx="840230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35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Perspective: CWC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619812"/>
          </a:xfrm>
        </p:spPr>
        <p:txBody>
          <a:bodyPr/>
          <a:lstStyle/>
          <a:p>
            <a:r>
              <a:rPr lang="en-US" dirty="0" smtClean="0"/>
              <a:t>All contact point forces with restrictions can be reduced to only a wrench independent of the Center of Mass.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Resultado de imagen para contact wrench cone caron et 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225" y="3252881"/>
            <a:ext cx="66389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09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Properties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730609"/>
                <a:ext cx="8915400" cy="4180613"/>
              </a:xfrm>
            </p:spPr>
            <p:txBody>
              <a:bodyPr/>
              <a:lstStyle/>
              <a:p>
                <a:r>
                  <a:rPr lang="en-US" dirty="0" smtClean="0"/>
                  <a:t>Finding transversal surface </a:t>
                </a:r>
                <a:r>
                  <a:rPr lang="en-US" dirty="0"/>
                  <a:t>for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𝒆𝒙𝒕</m:t>
                        </m:r>
                      </m:sub>
                    </m:sSub>
                  </m:oMath>
                </a14:m>
                <a:r>
                  <a:rPr lang="en-US" dirty="0" smtClean="0"/>
                  <a:t>: Example of LP program:</a:t>
                </a:r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730609"/>
                <a:ext cx="8915400" cy="4180613"/>
              </a:xfrm>
              <a:blipFill>
                <a:blip r:embed="rId3"/>
                <a:stretch>
                  <a:fillRect l="-479" t="-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6305454" y="2423058"/>
                <a:ext cx="5699941" cy="44349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1. Pick a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𝑪𝒐𝑴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2. Pick </a:t>
                </a:r>
                <a:r>
                  <a:rPr lang="en-US" dirty="0"/>
                  <a:t>a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 smtClean="0"/>
                  <a:t>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𝒆𝒙𝒕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 smtClean="0"/>
                  <a:t>. Can be defined by just an angle (1D).</a:t>
                </a:r>
              </a:p>
              <a:p>
                <a:r>
                  <a:rPr lang="en-US" dirty="0" smtClean="0"/>
                  <a:t>3.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𝑪𝒐𝑴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𝑪𝒐𝑴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𝑪𝒐𝑴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acc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 smtClean="0"/>
                  <a:t> s.t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𝑪𝒐𝑴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𝑪𝒐𝑴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 smtClean="0"/>
              </a:p>
              <a:p>
                <a:endParaRPr lang="en-US" b="1" dirty="0" smtClean="0"/>
              </a:p>
            </p:txBody>
          </p:sp>
        </mc:Choice>
        <mc:Fallback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454" y="2423058"/>
                <a:ext cx="5699941" cy="4434942"/>
              </a:xfrm>
              <a:prstGeom prst="rect">
                <a:avLst/>
              </a:prstGeom>
              <a:blipFill>
                <a:blip r:embed="rId4"/>
                <a:stretch>
                  <a:fillRect l="-749" t="-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 20"/>
          <p:cNvSpPr/>
          <p:nvPr/>
        </p:nvSpPr>
        <p:spPr>
          <a:xfrm>
            <a:off x="3122722" y="4012669"/>
            <a:ext cx="2234821" cy="1665027"/>
          </a:xfrm>
          <a:custGeom>
            <a:avLst/>
            <a:gdLst>
              <a:gd name="connsiteX0" fmla="*/ 51180 w 2234821"/>
              <a:gd name="connsiteY0" fmla="*/ 1566081 h 1665027"/>
              <a:gd name="connsiteX1" fmla="*/ 0 w 2234821"/>
              <a:gd name="connsiteY1" fmla="*/ 1023583 h 1665027"/>
              <a:gd name="connsiteX2" fmla="*/ 692624 w 2234821"/>
              <a:gd name="connsiteY2" fmla="*/ 443553 h 1665027"/>
              <a:gd name="connsiteX3" fmla="*/ 1538786 w 2234821"/>
              <a:gd name="connsiteY3" fmla="*/ 0 h 1665027"/>
              <a:gd name="connsiteX4" fmla="*/ 2105168 w 2234821"/>
              <a:gd name="connsiteY4" fmla="*/ 337783 h 1665027"/>
              <a:gd name="connsiteX5" fmla="*/ 2234821 w 2234821"/>
              <a:gd name="connsiteY5" fmla="*/ 771099 h 1665027"/>
              <a:gd name="connsiteX6" fmla="*/ 607326 w 2234821"/>
              <a:gd name="connsiteY6" fmla="*/ 1665027 h 1665027"/>
              <a:gd name="connsiteX7" fmla="*/ 51180 w 2234821"/>
              <a:gd name="connsiteY7" fmla="*/ 1566081 h 166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4821" h="1665027">
                <a:moveTo>
                  <a:pt x="51180" y="1566081"/>
                </a:moveTo>
                <a:lnTo>
                  <a:pt x="0" y="1023583"/>
                </a:lnTo>
                <a:lnTo>
                  <a:pt x="692624" y="443553"/>
                </a:lnTo>
                <a:lnTo>
                  <a:pt x="1538786" y="0"/>
                </a:lnTo>
                <a:lnTo>
                  <a:pt x="2105168" y="337783"/>
                </a:lnTo>
                <a:lnTo>
                  <a:pt x="2234821" y="771099"/>
                </a:lnTo>
                <a:lnTo>
                  <a:pt x="607326" y="1665027"/>
                </a:lnTo>
                <a:lnTo>
                  <a:pt x="51180" y="156608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93854" y="4699411"/>
            <a:ext cx="178130" cy="17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2795524" y="3250304"/>
            <a:ext cx="1026666" cy="1078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2455616" y="3374492"/>
                <a:ext cx="6671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𝒆𝒙𝒕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616" y="3374492"/>
                <a:ext cx="667106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3420325" y="4714377"/>
                <a:ext cx="840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𝑪𝒐𝑴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325" y="4714377"/>
                <a:ext cx="840230" cy="369332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/>
          <p:nvPr/>
        </p:nvCxnSpPr>
        <p:spPr>
          <a:xfrm>
            <a:off x="2795524" y="3250304"/>
            <a:ext cx="2645659" cy="278160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4156175" y="4710641"/>
            <a:ext cx="98323" cy="169606"/>
          </a:xfrm>
          <a:custGeom>
            <a:avLst/>
            <a:gdLst>
              <a:gd name="connsiteX0" fmla="*/ 98323 w 98323"/>
              <a:gd name="connsiteY0" fmla="*/ 81116 h 169606"/>
              <a:gd name="connsiteX1" fmla="*/ 76200 w 98323"/>
              <a:gd name="connsiteY1" fmla="*/ 169606 h 169606"/>
              <a:gd name="connsiteX2" fmla="*/ 0 w 98323"/>
              <a:gd name="connsiteY2" fmla="*/ 78658 h 169606"/>
              <a:gd name="connsiteX3" fmla="*/ 17206 w 98323"/>
              <a:gd name="connsiteY3" fmla="*/ 0 h 169606"/>
              <a:gd name="connsiteX4" fmla="*/ 98323 w 98323"/>
              <a:gd name="connsiteY4" fmla="*/ 81116 h 1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23" h="169606">
                <a:moveTo>
                  <a:pt x="98323" y="81116"/>
                </a:moveTo>
                <a:lnTo>
                  <a:pt x="76200" y="169606"/>
                </a:lnTo>
                <a:lnTo>
                  <a:pt x="0" y="78658"/>
                </a:lnTo>
                <a:lnTo>
                  <a:pt x="17206" y="0"/>
                </a:lnTo>
                <a:lnTo>
                  <a:pt x="98323" y="811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 rot="21222044">
            <a:off x="4176378" y="4661863"/>
            <a:ext cx="176282" cy="123825"/>
          </a:xfrm>
          <a:custGeom>
            <a:avLst/>
            <a:gdLst>
              <a:gd name="connsiteX0" fmla="*/ 0 w 233363"/>
              <a:gd name="connsiteY0" fmla="*/ 40482 h 140494"/>
              <a:gd name="connsiteX1" fmla="*/ 135731 w 233363"/>
              <a:gd name="connsiteY1" fmla="*/ 0 h 140494"/>
              <a:gd name="connsiteX2" fmla="*/ 233363 w 233363"/>
              <a:gd name="connsiteY2" fmla="*/ 97632 h 140494"/>
              <a:gd name="connsiteX3" fmla="*/ 97631 w 233363"/>
              <a:gd name="connsiteY3" fmla="*/ 140494 h 140494"/>
              <a:gd name="connsiteX4" fmla="*/ 0 w 233363"/>
              <a:gd name="connsiteY4" fmla="*/ 40482 h 14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363" h="140494">
                <a:moveTo>
                  <a:pt x="0" y="40482"/>
                </a:moveTo>
                <a:lnTo>
                  <a:pt x="135731" y="0"/>
                </a:lnTo>
                <a:lnTo>
                  <a:pt x="233363" y="97632"/>
                </a:lnTo>
                <a:lnTo>
                  <a:pt x="97631" y="140494"/>
                </a:lnTo>
                <a:lnTo>
                  <a:pt x="0" y="40482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6" idx="3"/>
            <a:endCxn id="22" idx="5"/>
          </p:cNvCxnSpPr>
          <p:nvPr/>
        </p:nvCxnSpPr>
        <p:spPr>
          <a:xfrm flipH="1" flipV="1">
            <a:off x="3885168" y="4391600"/>
            <a:ext cx="371840" cy="395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254498" y="4794987"/>
            <a:ext cx="627065" cy="55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5" idx="0"/>
          </p:cNvCxnSpPr>
          <p:nvPr/>
        </p:nvCxnSpPr>
        <p:spPr>
          <a:xfrm>
            <a:off x="4254498" y="4791757"/>
            <a:ext cx="924721" cy="8849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57543" y="4788587"/>
            <a:ext cx="627065" cy="6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77606" y="4879283"/>
            <a:ext cx="627065" cy="6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312815" y="4751300"/>
            <a:ext cx="83640" cy="84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4350111" y="4392784"/>
                <a:ext cx="461921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111" y="4392784"/>
                <a:ext cx="461921" cy="395621"/>
              </a:xfrm>
              <a:prstGeom prst="rect">
                <a:avLst/>
              </a:prstGeom>
              <a:blipFill>
                <a:blip r:embed="rId7"/>
                <a:stretch>
                  <a:fillRect t="-4688" r="-6667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5872435" y="4819239"/>
                <a:ext cx="461921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435" y="4819239"/>
                <a:ext cx="461921" cy="395621"/>
              </a:xfrm>
              <a:prstGeom prst="rect">
                <a:avLst/>
              </a:prstGeom>
              <a:blipFill>
                <a:blip r:embed="rId8"/>
                <a:stretch>
                  <a:fillRect t="-4688" r="-6579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5256188" y="4412657"/>
                <a:ext cx="840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𝑪𝒐𝑴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188" y="4412657"/>
                <a:ext cx="840230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93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30609"/>
            <a:ext cx="8915400" cy="4180613"/>
          </a:xfrm>
        </p:spPr>
        <p:txBody>
          <a:bodyPr/>
          <a:lstStyle/>
          <a:p>
            <a:r>
              <a:rPr lang="en-US" dirty="0" smtClean="0"/>
              <a:t>Note: Full restrictions are second order constraints, the solution probably is not a polygon anymore, but it is still convex. We can still run the same program. Note that the function to maximize doesn’t change (still Linear).</a:t>
            </a:r>
          </a:p>
          <a:p>
            <a:endParaRPr lang="en-US" b="1" dirty="0" smtClean="0"/>
          </a:p>
        </p:txBody>
      </p:sp>
      <p:sp>
        <p:nvSpPr>
          <p:cNvPr id="21" name="Freeform 20"/>
          <p:cNvSpPr/>
          <p:nvPr/>
        </p:nvSpPr>
        <p:spPr>
          <a:xfrm>
            <a:off x="5630972" y="3891986"/>
            <a:ext cx="2234821" cy="1665027"/>
          </a:xfrm>
          <a:custGeom>
            <a:avLst/>
            <a:gdLst>
              <a:gd name="connsiteX0" fmla="*/ 51180 w 2234821"/>
              <a:gd name="connsiteY0" fmla="*/ 1566081 h 1665027"/>
              <a:gd name="connsiteX1" fmla="*/ 0 w 2234821"/>
              <a:gd name="connsiteY1" fmla="*/ 1023583 h 1665027"/>
              <a:gd name="connsiteX2" fmla="*/ 692624 w 2234821"/>
              <a:gd name="connsiteY2" fmla="*/ 443553 h 1665027"/>
              <a:gd name="connsiteX3" fmla="*/ 1538786 w 2234821"/>
              <a:gd name="connsiteY3" fmla="*/ 0 h 1665027"/>
              <a:gd name="connsiteX4" fmla="*/ 2105168 w 2234821"/>
              <a:gd name="connsiteY4" fmla="*/ 337783 h 1665027"/>
              <a:gd name="connsiteX5" fmla="*/ 2234821 w 2234821"/>
              <a:gd name="connsiteY5" fmla="*/ 771099 h 1665027"/>
              <a:gd name="connsiteX6" fmla="*/ 607326 w 2234821"/>
              <a:gd name="connsiteY6" fmla="*/ 1665027 h 1665027"/>
              <a:gd name="connsiteX7" fmla="*/ 51180 w 2234821"/>
              <a:gd name="connsiteY7" fmla="*/ 1566081 h 166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4821" h="1665027">
                <a:moveTo>
                  <a:pt x="51180" y="1566081"/>
                </a:moveTo>
                <a:lnTo>
                  <a:pt x="0" y="1023583"/>
                </a:lnTo>
                <a:lnTo>
                  <a:pt x="692624" y="443553"/>
                </a:lnTo>
                <a:lnTo>
                  <a:pt x="1538786" y="0"/>
                </a:lnTo>
                <a:lnTo>
                  <a:pt x="2105168" y="337783"/>
                </a:lnTo>
                <a:lnTo>
                  <a:pt x="2234821" y="771099"/>
                </a:lnTo>
                <a:lnTo>
                  <a:pt x="607326" y="1665027"/>
                </a:lnTo>
                <a:lnTo>
                  <a:pt x="51180" y="156608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02104" y="4578728"/>
            <a:ext cx="178130" cy="17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5303774" y="3129621"/>
            <a:ext cx="1026666" cy="1078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963866" y="3253809"/>
                <a:ext cx="6671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𝒆𝒙𝒕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866" y="3253809"/>
                <a:ext cx="667106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928575" y="4593694"/>
                <a:ext cx="840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𝑪𝒐𝑴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575" y="4593694"/>
                <a:ext cx="840230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/>
          <p:nvPr/>
        </p:nvCxnSpPr>
        <p:spPr>
          <a:xfrm>
            <a:off x="5303774" y="3129621"/>
            <a:ext cx="2645659" cy="278160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6664425" y="4589958"/>
            <a:ext cx="98323" cy="169606"/>
          </a:xfrm>
          <a:custGeom>
            <a:avLst/>
            <a:gdLst>
              <a:gd name="connsiteX0" fmla="*/ 98323 w 98323"/>
              <a:gd name="connsiteY0" fmla="*/ 81116 h 169606"/>
              <a:gd name="connsiteX1" fmla="*/ 76200 w 98323"/>
              <a:gd name="connsiteY1" fmla="*/ 169606 h 169606"/>
              <a:gd name="connsiteX2" fmla="*/ 0 w 98323"/>
              <a:gd name="connsiteY2" fmla="*/ 78658 h 169606"/>
              <a:gd name="connsiteX3" fmla="*/ 17206 w 98323"/>
              <a:gd name="connsiteY3" fmla="*/ 0 h 169606"/>
              <a:gd name="connsiteX4" fmla="*/ 98323 w 98323"/>
              <a:gd name="connsiteY4" fmla="*/ 81116 h 1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23" h="169606">
                <a:moveTo>
                  <a:pt x="98323" y="81116"/>
                </a:moveTo>
                <a:lnTo>
                  <a:pt x="76200" y="169606"/>
                </a:lnTo>
                <a:lnTo>
                  <a:pt x="0" y="78658"/>
                </a:lnTo>
                <a:lnTo>
                  <a:pt x="17206" y="0"/>
                </a:lnTo>
                <a:lnTo>
                  <a:pt x="98323" y="811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 rot="21222044">
            <a:off x="6684628" y="4541180"/>
            <a:ext cx="176282" cy="123825"/>
          </a:xfrm>
          <a:custGeom>
            <a:avLst/>
            <a:gdLst>
              <a:gd name="connsiteX0" fmla="*/ 0 w 233363"/>
              <a:gd name="connsiteY0" fmla="*/ 40482 h 140494"/>
              <a:gd name="connsiteX1" fmla="*/ 135731 w 233363"/>
              <a:gd name="connsiteY1" fmla="*/ 0 h 140494"/>
              <a:gd name="connsiteX2" fmla="*/ 233363 w 233363"/>
              <a:gd name="connsiteY2" fmla="*/ 97632 h 140494"/>
              <a:gd name="connsiteX3" fmla="*/ 97631 w 233363"/>
              <a:gd name="connsiteY3" fmla="*/ 140494 h 140494"/>
              <a:gd name="connsiteX4" fmla="*/ 0 w 233363"/>
              <a:gd name="connsiteY4" fmla="*/ 40482 h 14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363" h="140494">
                <a:moveTo>
                  <a:pt x="0" y="40482"/>
                </a:moveTo>
                <a:lnTo>
                  <a:pt x="135731" y="0"/>
                </a:lnTo>
                <a:lnTo>
                  <a:pt x="233363" y="97632"/>
                </a:lnTo>
                <a:lnTo>
                  <a:pt x="97631" y="140494"/>
                </a:lnTo>
                <a:lnTo>
                  <a:pt x="0" y="40482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6" idx="3"/>
            <a:endCxn id="22" idx="5"/>
          </p:cNvCxnSpPr>
          <p:nvPr/>
        </p:nvCxnSpPr>
        <p:spPr>
          <a:xfrm flipH="1" flipV="1">
            <a:off x="6393418" y="4270917"/>
            <a:ext cx="371840" cy="395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762748" y="4674304"/>
            <a:ext cx="627065" cy="55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5" idx="0"/>
          </p:cNvCxnSpPr>
          <p:nvPr/>
        </p:nvCxnSpPr>
        <p:spPr>
          <a:xfrm>
            <a:off x="6762748" y="4671074"/>
            <a:ext cx="924721" cy="8849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865793" y="4667904"/>
            <a:ext cx="627065" cy="6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685856" y="4758600"/>
            <a:ext cx="627065" cy="6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821065" y="4630617"/>
            <a:ext cx="83640" cy="84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6858361" y="4272101"/>
                <a:ext cx="461921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361" y="4272101"/>
                <a:ext cx="461921" cy="395621"/>
              </a:xfrm>
              <a:prstGeom prst="rect">
                <a:avLst/>
              </a:prstGeom>
              <a:blipFill>
                <a:blip r:embed="rId5"/>
                <a:stretch>
                  <a:fillRect t="-4615" r="-6579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380685" y="4698556"/>
                <a:ext cx="461921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685" y="4698556"/>
                <a:ext cx="461921" cy="395621"/>
              </a:xfrm>
              <a:prstGeom prst="rect">
                <a:avLst/>
              </a:prstGeom>
              <a:blipFill>
                <a:blip r:embed="rId6"/>
                <a:stretch>
                  <a:fillRect t="-4615" r="-5263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7764438" y="4291974"/>
                <a:ext cx="840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𝑪𝒐𝑴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438" y="4291974"/>
                <a:ext cx="840230" cy="369332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c 3"/>
          <p:cNvSpPr/>
          <p:nvPr/>
        </p:nvSpPr>
        <p:spPr>
          <a:xfrm>
            <a:off x="6683225" y="3879156"/>
            <a:ext cx="1177783" cy="1774598"/>
          </a:xfrm>
          <a:prstGeom prst="arc">
            <a:avLst>
              <a:gd name="adj1" fmla="val 15785290"/>
              <a:gd name="adj2" fmla="val 213326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 rot="11530393">
            <a:off x="5556230" y="4755638"/>
            <a:ext cx="924493" cy="850014"/>
          </a:xfrm>
          <a:prstGeom prst="arc">
            <a:avLst>
              <a:gd name="adj1" fmla="val 13621302"/>
              <a:gd name="adj2" fmla="val 20665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7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355327" cy="637730"/>
          </a:xfrm>
        </p:spPr>
        <p:txBody>
          <a:bodyPr>
            <a:normAutofit fontScale="90000"/>
          </a:bodyPr>
          <a:lstStyle/>
          <a:p>
            <a:r>
              <a:rPr lang="en-US" dirty="0"/>
              <a:t>Back to </a:t>
            </a:r>
            <a:r>
              <a:rPr lang="en-US" dirty="0" smtClean="0"/>
              <a:t>Capturability - More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312" y="1676400"/>
            <a:ext cx="9336088" cy="5181600"/>
          </a:xfrm>
        </p:spPr>
        <p:txBody>
          <a:bodyPr/>
          <a:lstStyle/>
          <a:p>
            <a:r>
              <a:rPr lang="en-US" b="1" dirty="0" smtClean="0"/>
              <a:t>At least 2 non-coplanar contact points w/Friction Constraints</a:t>
            </a:r>
            <a:r>
              <a:rPr lang="en-US" b="1" dirty="0" smtClean="0"/>
              <a:t>:</a:t>
            </a:r>
          </a:p>
          <a:p>
            <a:r>
              <a:rPr lang="en-US" b="1" i="1" dirty="0" smtClean="0"/>
              <a:t>Non-zero Moment Region: </a:t>
            </a:r>
            <a:r>
              <a:rPr lang="en-US" b="1" dirty="0" smtClean="0"/>
              <a:t>Region where any non-zero force actuation on any contact point result in a Non-zero Moment around a point in the region.</a:t>
            </a:r>
            <a:endParaRPr lang="en-US" b="1" i="1" dirty="0" smtClean="0"/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699" y="3676206"/>
            <a:ext cx="3057952" cy="3181794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5729288" y="4905153"/>
            <a:ext cx="1685925" cy="1647825"/>
          </a:xfrm>
          <a:custGeom>
            <a:avLst/>
            <a:gdLst>
              <a:gd name="connsiteX0" fmla="*/ 423862 w 1685925"/>
              <a:gd name="connsiteY0" fmla="*/ 214313 h 1647825"/>
              <a:gd name="connsiteX1" fmla="*/ 1395412 w 1685925"/>
              <a:gd name="connsiteY1" fmla="*/ 0 h 1647825"/>
              <a:gd name="connsiteX2" fmla="*/ 1685925 w 1685925"/>
              <a:gd name="connsiteY2" fmla="*/ 1538288 h 1647825"/>
              <a:gd name="connsiteX3" fmla="*/ 1657350 w 1685925"/>
              <a:gd name="connsiteY3" fmla="*/ 1647825 h 1647825"/>
              <a:gd name="connsiteX4" fmla="*/ 4762 w 1685925"/>
              <a:gd name="connsiteY4" fmla="*/ 1638300 h 1647825"/>
              <a:gd name="connsiteX5" fmla="*/ 0 w 1685925"/>
              <a:gd name="connsiteY5" fmla="*/ 290513 h 1647825"/>
              <a:gd name="connsiteX6" fmla="*/ 719137 w 1685925"/>
              <a:gd name="connsiteY6" fmla="*/ 152400 h 1647825"/>
              <a:gd name="connsiteX7" fmla="*/ 423862 w 1685925"/>
              <a:gd name="connsiteY7" fmla="*/ 214313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85925" h="1647825">
                <a:moveTo>
                  <a:pt x="423862" y="214313"/>
                </a:moveTo>
                <a:lnTo>
                  <a:pt x="1395412" y="0"/>
                </a:lnTo>
                <a:lnTo>
                  <a:pt x="1685925" y="1538288"/>
                </a:lnTo>
                <a:lnTo>
                  <a:pt x="1657350" y="1647825"/>
                </a:lnTo>
                <a:lnTo>
                  <a:pt x="4762" y="1638300"/>
                </a:lnTo>
                <a:cubicBezTo>
                  <a:pt x="3175" y="1189038"/>
                  <a:pt x="1587" y="739775"/>
                  <a:pt x="0" y="290513"/>
                </a:cubicBezTo>
                <a:lnTo>
                  <a:pt x="719137" y="152400"/>
                </a:lnTo>
                <a:lnTo>
                  <a:pt x="423862" y="214313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7777163" y="3783584"/>
            <a:ext cx="583406" cy="885825"/>
          </a:xfrm>
          <a:custGeom>
            <a:avLst/>
            <a:gdLst>
              <a:gd name="connsiteX0" fmla="*/ 145256 w 583406"/>
              <a:gd name="connsiteY0" fmla="*/ 0 h 885825"/>
              <a:gd name="connsiteX1" fmla="*/ 0 w 583406"/>
              <a:gd name="connsiteY1" fmla="*/ 778669 h 885825"/>
              <a:gd name="connsiteX2" fmla="*/ 476250 w 583406"/>
              <a:gd name="connsiteY2" fmla="*/ 885825 h 885825"/>
              <a:gd name="connsiteX3" fmla="*/ 583406 w 583406"/>
              <a:gd name="connsiteY3" fmla="*/ 862013 h 885825"/>
              <a:gd name="connsiteX4" fmla="*/ 576262 w 583406"/>
              <a:gd name="connsiteY4" fmla="*/ 28575 h 885825"/>
              <a:gd name="connsiteX5" fmla="*/ 583406 w 583406"/>
              <a:gd name="connsiteY5" fmla="*/ 2382 h 885825"/>
              <a:gd name="connsiteX6" fmla="*/ 583406 w 583406"/>
              <a:gd name="connsiteY6" fmla="*/ 2382 h 885825"/>
              <a:gd name="connsiteX7" fmla="*/ 145256 w 583406"/>
              <a:gd name="connsiteY7" fmla="*/ 0 h 88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3406" h="885825">
                <a:moveTo>
                  <a:pt x="145256" y="0"/>
                </a:moveTo>
                <a:lnTo>
                  <a:pt x="0" y="778669"/>
                </a:lnTo>
                <a:lnTo>
                  <a:pt x="476250" y="885825"/>
                </a:lnTo>
                <a:lnTo>
                  <a:pt x="583406" y="862013"/>
                </a:lnTo>
                <a:cubicBezTo>
                  <a:pt x="581025" y="584200"/>
                  <a:pt x="578643" y="306388"/>
                  <a:pt x="576262" y="28575"/>
                </a:cubicBezTo>
                <a:cubicBezTo>
                  <a:pt x="581167" y="1601"/>
                  <a:pt x="572151" y="2382"/>
                  <a:pt x="583406" y="2382"/>
                </a:cubicBezTo>
                <a:lnTo>
                  <a:pt x="583406" y="2382"/>
                </a:lnTo>
                <a:lnTo>
                  <a:pt x="145256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5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355327" cy="637730"/>
          </a:xfrm>
        </p:spPr>
        <p:txBody>
          <a:bodyPr>
            <a:normAutofit fontScale="90000"/>
          </a:bodyPr>
          <a:lstStyle/>
          <a:p>
            <a:r>
              <a:rPr lang="en-US" dirty="0"/>
              <a:t>Back to </a:t>
            </a:r>
            <a:r>
              <a:rPr lang="en-US" dirty="0" smtClean="0"/>
              <a:t>Capturability - More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312" y="1676400"/>
            <a:ext cx="9336088" cy="5181600"/>
          </a:xfrm>
        </p:spPr>
        <p:txBody>
          <a:bodyPr/>
          <a:lstStyle/>
          <a:p>
            <a:r>
              <a:rPr lang="en-US" b="1" dirty="0" smtClean="0"/>
              <a:t>At least 2 non-coplanar contact points w/Friction Constraints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For a given </a:t>
            </a:r>
            <a:r>
              <a:rPr lang="en-US" b="1" dirty="0" err="1" smtClean="0"/>
              <a:t>CoM</a:t>
            </a:r>
            <a:r>
              <a:rPr lang="en-US" b="1" dirty="0" smtClean="0"/>
              <a:t> you can apply any force, such that its infinite extension never crosses </a:t>
            </a:r>
            <a:r>
              <a:rPr lang="en-US" b="1" dirty="0"/>
              <a:t>the Non-zero </a:t>
            </a:r>
            <a:r>
              <a:rPr lang="en-US" b="1" dirty="0" smtClean="0"/>
              <a:t>Moment Region.</a:t>
            </a:r>
          </a:p>
          <a:p>
            <a:r>
              <a:rPr lang="en-US" b="1" dirty="0" smtClean="0"/>
              <a:t>Blue: Non-allowed force</a:t>
            </a:r>
            <a:endParaRPr lang="en-US" b="1" dirty="0"/>
          </a:p>
          <a:p>
            <a:r>
              <a:rPr lang="en-US" b="1" dirty="0" smtClean="0"/>
              <a:t>Green: </a:t>
            </a:r>
            <a:r>
              <a:rPr lang="en-US" b="1" dirty="0"/>
              <a:t>A</a:t>
            </a:r>
            <a:r>
              <a:rPr lang="en-US" b="1" dirty="0" smtClean="0"/>
              <a:t>llowed force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699" y="3676206"/>
            <a:ext cx="3057952" cy="3181794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5729288" y="4905153"/>
            <a:ext cx="1685925" cy="1647825"/>
          </a:xfrm>
          <a:custGeom>
            <a:avLst/>
            <a:gdLst>
              <a:gd name="connsiteX0" fmla="*/ 423862 w 1685925"/>
              <a:gd name="connsiteY0" fmla="*/ 214313 h 1647825"/>
              <a:gd name="connsiteX1" fmla="*/ 1395412 w 1685925"/>
              <a:gd name="connsiteY1" fmla="*/ 0 h 1647825"/>
              <a:gd name="connsiteX2" fmla="*/ 1685925 w 1685925"/>
              <a:gd name="connsiteY2" fmla="*/ 1538288 h 1647825"/>
              <a:gd name="connsiteX3" fmla="*/ 1657350 w 1685925"/>
              <a:gd name="connsiteY3" fmla="*/ 1647825 h 1647825"/>
              <a:gd name="connsiteX4" fmla="*/ 4762 w 1685925"/>
              <a:gd name="connsiteY4" fmla="*/ 1638300 h 1647825"/>
              <a:gd name="connsiteX5" fmla="*/ 0 w 1685925"/>
              <a:gd name="connsiteY5" fmla="*/ 290513 h 1647825"/>
              <a:gd name="connsiteX6" fmla="*/ 719137 w 1685925"/>
              <a:gd name="connsiteY6" fmla="*/ 152400 h 1647825"/>
              <a:gd name="connsiteX7" fmla="*/ 423862 w 1685925"/>
              <a:gd name="connsiteY7" fmla="*/ 214313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85925" h="1647825">
                <a:moveTo>
                  <a:pt x="423862" y="214313"/>
                </a:moveTo>
                <a:lnTo>
                  <a:pt x="1395412" y="0"/>
                </a:lnTo>
                <a:lnTo>
                  <a:pt x="1685925" y="1538288"/>
                </a:lnTo>
                <a:lnTo>
                  <a:pt x="1657350" y="1647825"/>
                </a:lnTo>
                <a:lnTo>
                  <a:pt x="4762" y="1638300"/>
                </a:lnTo>
                <a:cubicBezTo>
                  <a:pt x="3175" y="1189038"/>
                  <a:pt x="1587" y="739775"/>
                  <a:pt x="0" y="290513"/>
                </a:cubicBezTo>
                <a:lnTo>
                  <a:pt x="719137" y="152400"/>
                </a:lnTo>
                <a:lnTo>
                  <a:pt x="423862" y="214313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7777163" y="3783584"/>
            <a:ext cx="583406" cy="885825"/>
          </a:xfrm>
          <a:custGeom>
            <a:avLst/>
            <a:gdLst>
              <a:gd name="connsiteX0" fmla="*/ 145256 w 583406"/>
              <a:gd name="connsiteY0" fmla="*/ 0 h 885825"/>
              <a:gd name="connsiteX1" fmla="*/ 0 w 583406"/>
              <a:gd name="connsiteY1" fmla="*/ 778669 h 885825"/>
              <a:gd name="connsiteX2" fmla="*/ 476250 w 583406"/>
              <a:gd name="connsiteY2" fmla="*/ 885825 h 885825"/>
              <a:gd name="connsiteX3" fmla="*/ 583406 w 583406"/>
              <a:gd name="connsiteY3" fmla="*/ 862013 h 885825"/>
              <a:gd name="connsiteX4" fmla="*/ 576262 w 583406"/>
              <a:gd name="connsiteY4" fmla="*/ 28575 h 885825"/>
              <a:gd name="connsiteX5" fmla="*/ 583406 w 583406"/>
              <a:gd name="connsiteY5" fmla="*/ 2382 h 885825"/>
              <a:gd name="connsiteX6" fmla="*/ 583406 w 583406"/>
              <a:gd name="connsiteY6" fmla="*/ 2382 h 885825"/>
              <a:gd name="connsiteX7" fmla="*/ 145256 w 583406"/>
              <a:gd name="connsiteY7" fmla="*/ 0 h 88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3406" h="885825">
                <a:moveTo>
                  <a:pt x="145256" y="0"/>
                </a:moveTo>
                <a:lnTo>
                  <a:pt x="0" y="778669"/>
                </a:lnTo>
                <a:lnTo>
                  <a:pt x="476250" y="885825"/>
                </a:lnTo>
                <a:lnTo>
                  <a:pt x="583406" y="862013"/>
                </a:lnTo>
                <a:cubicBezTo>
                  <a:pt x="581025" y="584200"/>
                  <a:pt x="578643" y="306388"/>
                  <a:pt x="576262" y="28575"/>
                </a:cubicBezTo>
                <a:cubicBezTo>
                  <a:pt x="581167" y="1601"/>
                  <a:pt x="572151" y="2382"/>
                  <a:pt x="583406" y="2382"/>
                </a:cubicBezTo>
                <a:lnTo>
                  <a:pt x="583406" y="2382"/>
                </a:lnTo>
                <a:lnTo>
                  <a:pt x="145256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343650" y="4087249"/>
            <a:ext cx="307977" cy="124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572250" y="3962400"/>
            <a:ext cx="71438" cy="24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712722" y="3824288"/>
            <a:ext cx="2583554" cy="105705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532115" y="3824462"/>
            <a:ext cx="681050" cy="238107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615195" y="41782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7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612" y="3324003"/>
            <a:ext cx="3057952" cy="3181794"/>
          </a:xfrm>
          <a:prstGeom prst="rect">
            <a:avLst/>
          </a:prstGeom>
        </p:spPr>
      </p:pic>
      <p:sp>
        <p:nvSpPr>
          <p:cNvPr id="41" name="Freeform 40"/>
          <p:cNvSpPr/>
          <p:nvPr/>
        </p:nvSpPr>
        <p:spPr>
          <a:xfrm>
            <a:off x="5575200" y="4543425"/>
            <a:ext cx="1685925" cy="1647825"/>
          </a:xfrm>
          <a:custGeom>
            <a:avLst/>
            <a:gdLst>
              <a:gd name="connsiteX0" fmla="*/ 423862 w 1685925"/>
              <a:gd name="connsiteY0" fmla="*/ 214313 h 1647825"/>
              <a:gd name="connsiteX1" fmla="*/ 1395412 w 1685925"/>
              <a:gd name="connsiteY1" fmla="*/ 0 h 1647825"/>
              <a:gd name="connsiteX2" fmla="*/ 1685925 w 1685925"/>
              <a:gd name="connsiteY2" fmla="*/ 1538288 h 1647825"/>
              <a:gd name="connsiteX3" fmla="*/ 1657350 w 1685925"/>
              <a:gd name="connsiteY3" fmla="*/ 1647825 h 1647825"/>
              <a:gd name="connsiteX4" fmla="*/ 4762 w 1685925"/>
              <a:gd name="connsiteY4" fmla="*/ 1638300 h 1647825"/>
              <a:gd name="connsiteX5" fmla="*/ 0 w 1685925"/>
              <a:gd name="connsiteY5" fmla="*/ 290513 h 1647825"/>
              <a:gd name="connsiteX6" fmla="*/ 719137 w 1685925"/>
              <a:gd name="connsiteY6" fmla="*/ 152400 h 1647825"/>
              <a:gd name="connsiteX7" fmla="*/ 423862 w 1685925"/>
              <a:gd name="connsiteY7" fmla="*/ 214313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85925" h="1647825">
                <a:moveTo>
                  <a:pt x="423862" y="214313"/>
                </a:moveTo>
                <a:lnTo>
                  <a:pt x="1395412" y="0"/>
                </a:lnTo>
                <a:lnTo>
                  <a:pt x="1685925" y="1538288"/>
                </a:lnTo>
                <a:lnTo>
                  <a:pt x="1657350" y="1647825"/>
                </a:lnTo>
                <a:lnTo>
                  <a:pt x="4762" y="1638300"/>
                </a:lnTo>
                <a:cubicBezTo>
                  <a:pt x="3175" y="1189038"/>
                  <a:pt x="1587" y="739775"/>
                  <a:pt x="0" y="290513"/>
                </a:cubicBezTo>
                <a:lnTo>
                  <a:pt x="719137" y="152400"/>
                </a:lnTo>
                <a:lnTo>
                  <a:pt x="423862" y="214313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7623075" y="3421856"/>
            <a:ext cx="583406" cy="885825"/>
          </a:xfrm>
          <a:custGeom>
            <a:avLst/>
            <a:gdLst>
              <a:gd name="connsiteX0" fmla="*/ 145256 w 583406"/>
              <a:gd name="connsiteY0" fmla="*/ 0 h 885825"/>
              <a:gd name="connsiteX1" fmla="*/ 0 w 583406"/>
              <a:gd name="connsiteY1" fmla="*/ 778669 h 885825"/>
              <a:gd name="connsiteX2" fmla="*/ 476250 w 583406"/>
              <a:gd name="connsiteY2" fmla="*/ 885825 h 885825"/>
              <a:gd name="connsiteX3" fmla="*/ 583406 w 583406"/>
              <a:gd name="connsiteY3" fmla="*/ 862013 h 885825"/>
              <a:gd name="connsiteX4" fmla="*/ 576262 w 583406"/>
              <a:gd name="connsiteY4" fmla="*/ 28575 h 885825"/>
              <a:gd name="connsiteX5" fmla="*/ 583406 w 583406"/>
              <a:gd name="connsiteY5" fmla="*/ 2382 h 885825"/>
              <a:gd name="connsiteX6" fmla="*/ 583406 w 583406"/>
              <a:gd name="connsiteY6" fmla="*/ 2382 h 885825"/>
              <a:gd name="connsiteX7" fmla="*/ 145256 w 583406"/>
              <a:gd name="connsiteY7" fmla="*/ 0 h 88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3406" h="885825">
                <a:moveTo>
                  <a:pt x="145256" y="0"/>
                </a:moveTo>
                <a:lnTo>
                  <a:pt x="0" y="778669"/>
                </a:lnTo>
                <a:lnTo>
                  <a:pt x="476250" y="885825"/>
                </a:lnTo>
                <a:lnTo>
                  <a:pt x="583406" y="862013"/>
                </a:lnTo>
                <a:cubicBezTo>
                  <a:pt x="581025" y="584200"/>
                  <a:pt x="578643" y="306388"/>
                  <a:pt x="576262" y="28575"/>
                </a:cubicBezTo>
                <a:cubicBezTo>
                  <a:pt x="581167" y="1601"/>
                  <a:pt x="572151" y="2382"/>
                  <a:pt x="583406" y="2382"/>
                </a:cubicBezTo>
                <a:lnTo>
                  <a:pt x="583406" y="2382"/>
                </a:lnTo>
                <a:lnTo>
                  <a:pt x="145256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355327" cy="637730"/>
          </a:xfrm>
        </p:spPr>
        <p:txBody>
          <a:bodyPr>
            <a:normAutofit fontScale="90000"/>
          </a:bodyPr>
          <a:lstStyle/>
          <a:p>
            <a:r>
              <a:rPr lang="en-US" dirty="0"/>
              <a:t>Back to </a:t>
            </a:r>
            <a:r>
              <a:rPr lang="en-US" dirty="0" smtClean="0"/>
              <a:t>Capturability - More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312" y="1601734"/>
            <a:ext cx="9336088" cy="5256266"/>
          </a:xfrm>
        </p:spPr>
        <p:txBody>
          <a:bodyPr/>
          <a:lstStyle/>
          <a:p>
            <a:r>
              <a:rPr lang="en-US" b="1" dirty="0" smtClean="0"/>
              <a:t>At least 2 non-coplanar contact points w/Friction Constraints </a:t>
            </a:r>
            <a:r>
              <a:rPr lang="en-US" b="1" dirty="0" smtClean="0"/>
              <a:t>:</a:t>
            </a:r>
            <a:endParaRPr lang="en-US" b="1" dirty="0" smtClean="0"/>
          </a:p>
          <a:p>
            <a:r>
              <a:rPr lang="en-US" b="1" dirty="0" smtClean="0"/>
              <a:t>Sometimes, we no longer have a Cente</a:t>
            </a:r>
            <a:r>
              <a:rPr lang="en-US" b="1" dirty="0" smtClean="0"/>
              <a:t>r of Pressure, instead we have a “Center of Attraction”. In blue, an attractive line.</a:t>
            </a:r>
            <a:endParaRPr lang="en-US" b="1" dirty="0"/>
          </a:p>
        </p:txBody>
      </p:sp>
      <p:sp>
        <p:nvSpPr>
          <p:cNvPr id="7" name="Forma libre 6"/>
          <p:cNvSpPr/>
          <p:nvPr/>
        </p:nvSpPr>
        <p:spPr>
          <a:xfrm>
            <a:off x="6965850" y="4210050"/>
            <a:ext cx="1133475" cy="1881187"/>
          </a:xfrm>
          <a:custGeom>
            <a:avLst/>
            <a:gdLst>
              <a:gd name="connsiteX0" fmla="*/ 295275 w 1133475"/>
              <a:gd name="connsiteY0" fmla="*/ 1881187 h 1881187"/>
              <a:gd name="connsiteX1" fmla="*/ 0 w 1133475"/>
              <a:gd name="connsiteY1" fmla="*/ 333375 h 1881187"/>
              <a:gd name="connsiteX2" fmla="*/ 1133475 w 1133475"/>
              <a:gd name="connsiteY2" fmla="*/ 104775 h 1881187"/>
              <a:gd name="connsiteX3" fmla="*/ 657225 w 1133475"/>
              <a:gd name="connsiteY3" fmla="*/ 0 h 1881187"/>
              <a:gd name="connsiteX4" fmla="*/ 295275 w 1133475"/>
              <a:gd name="connsiteY4" fmla="*/ 1881187 h 188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3475" h="1881187">
                <a:moveTo>
                  <a:pt x="295275" y="1881187"/>
                </a:moveTo>
                <a:lnTo>
                  <a:pt x="0" y="333375"/>
                </a:lnTo>
                <a:lnTo>
                  <a:pt x="1133475" y="104775"/>
                </a:lnTo>
                <a:lnTo>
                  <a:pt x="657225" y="0"/>
                </a:lnTo>
                <a:lnTo>
                  <a:pt x="295275" y="1881187"/>
                </a:ln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Straight Connector 5"/>
          <p:cNvCxnSpPr>
            <a:stCxn id="7" idx="0"/>
            <a:endCxn id="7" idx="2"/>
          </p:cNvCxnSpPr>
          <p:nvPr/>
        </p:nvCxnSpPr>
        <p:spPr>
          <a:xfrm flipV="1">
            <a:off x="7261125" y="4314825"/>
            <a:ext cx="838200" cy="177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261125" y="4676775"/>
            <a:ext cx="72131" cy="7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5867402" y="4038600"/>
            <a:ext cx="1438198" cy="67662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261125" y="4709765"/>
            <a:ext cx="36065" cy="1474564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586501" y="4548187"/>
            <a:ext cx="379349" cy="7381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1"/>
          </p:cNvCxnSpPr>
          <p:nvPr/>
        </p:nvCxnSpPr>
        <p:spPr>
          <a:xfrm flipH="1" flipV="1">
            <a:off x="6913355" y="4219575"/>
            <a:ext cx="52495" cy="32385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7195240" y="5743575"/>
            <a:ext cx="65886" cy="32537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264206" y="5743575"/>
            <a:ext cx="64096" cy="32342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291492" y="4483894"/>
            <a:ext cx="9346" cy="38152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7091253" y="4622006"/>
            <a:ext cx="205893" cy="9581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7091362" y="4500370"/>
            <a:ext cx="209550" cy="126399"/>
          </a:xfrm>
          <a:custGeom>
            <a:avLst/>
            <a:gdLst>
              <a:gd name="connsiteX0" fmla="*/ 0 w 209550"/>
              <a:gd name="connsiteY0" fmla="*/ 126399 h 126399"/>
              <a:gd name="connsiteX1" fmla="*/ 76200 w 209550"/>
              <a:gd name="connsiteY1" fmla="*/ 26386 h 126399"/>
              <a:gd name="connsiteX2" fmla="*/ 209550 w 209550"/>
              <a:gd name="connsiteY2" fmla="*/ 2574 h 126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550" h="126399">
                <a:moveTo>
                  <a:pt x="0" y="126399"/>
                </a:moveTo>
                <a:cubicBezTo>
                  <a:pt x="20637" y="86711"/>
                  <a:pt x="41275" y="47024"/>
                  <a:pt x="76200" y="26386"/>
                </a:cubicBezTo>
                <a:cubicBezTo>
                  <a:pt x="111125" y="5748"/>
                  <a:pt x="84534" y="-5364"/>
                  <a:pt x="209550" y="2574"/>
                </a:cubicBezTo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6819883" y="3748517"/>
            <a:ext cx="480956" cy="97047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1"/>
          </p:cNvCxnSpPr>
          <p:nvPr/>
        </p:nvCxnSpPr>
        <p:spPr>
          <a:xfrm flipH="1" flipV="1">
            <a:off x="6681788" y="3024188"/>
            <a:ext cx="284062" cy="151923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66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355327" cy="637730"/>
          </a:xfrm>
        </p:spPr>
        <p:txBody>
          <a:bodyPr>
            <a:normAutofit fontScale="90000"/>
          </a:bodyPr>
          <a:lstStyle/>
          <a:p>
            <a:r>
              <a:rPr lang="en-US" dirty="0"/>
              <a:t>Back to </a:t>
            </a:r>
            <a:r>
              <a:rPr lang="en-US" dirty="0" smtClean="0"/>
              <a:t>Capturability - More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312" y="1601734"/>
            <a:ext cx="9336088" cy="5256266"/>
          </a:xfrm>
        </p:spPr>
        <p:txBody>
          <a:bodyPr/>
          <a:lstStyle/>
          <a:p>
            <a:r>
              <a:rPr lang="en-US" b="1" dirty="0" smtClean="0"/>
              <a:t>At least 2 non-coplanar contact points w/Friction Constraints </a:t>
            </a:r>
            <a:endParaRPr lang="en-US" b="1" dirty="0"/>
          </a:p>
          <a:p>
            <a:r>
              <a:rPr lang="en-US" b="1" dirty="0" smtClean="0"/>
              <a:t>Each </a:t>
            </a:r>
            <a:r>
              <a:rPr lang="en-US" b="1" dirty="0" err="1" smtClean="0"/>
              <a:t>subregion</a:t>
            </a:r>
            <a:r>
              <a:rPr lang="en-US" b="1" dirty="0" smtClean="0"/>
              <a:t> in the </a:t>
            </a:r>
            <a:r>
              <a:rPr lang="en-US" b="1" dirty="0" err="1" smtClean="0"/>
              <a:t>cutted</a:t>
            </a:r>
            <a:r>
              <a:rPr lang="en-US" b="1" dirty="0" smtClean="0"/>
              <a:t> space has it’s own Center of Pressure/Attractio</a:t>
            </a:r>
            <a:r>
              <a:rPr lang="en-US" b="1" dirty="0"/>
              <a:t>n</a:t>
            </a:r>
            <a:r>
              <a:rPr lang="en-US" b="1" dirty="0" smtClean="0"/>
              <a:t> region.</a:t>
            </a:r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962" y="3324003"/>
            <a:ext cx="3057952" cy="3181794"/>
          </a:xfrm>
          <a:prstGeom prst="rect">
            <a:avLst/>
          </a:prstGeom>
        </p:spPr>
      </p:pic>
      <p:sp>
        <p:nvSpPr>
          <p:cNvPr id="7" name="Forma libre 6"/>
          <p:cNvSpPr/>
          <p:nvPr/>
        </p:nvSpPr>
        <p:spPr>
          <a:xfrm>
            <a:off x="4813200" y="4210050"/>
            <a:ext cx="1133475" cy="1881187"/>
          </a:xfrm>
          <a:custGeom>
            <a:avLst/>
            <a:gdLst>
              <a:gd name="connsiteX0" fmla="*/ 295275 w 1133475"/>
              <a:gd name="connsiteY0" fmla="*/ 1881187 h 1881187"/>
              <a:gd name="connsiteX1" fmla="*/ 0 w 1133475"/>
              <a:gd name="connsiteY1" fmla="*/ 333375 h 1881187"/>
              <a:gd name="connsiteX2" fmla="*/ 1133475 w 1133475"/>
              <a:gd name="connsiteY2" fmla="*/ 104775 h 1881187"/>
              <a:gd name="connsiteX3" fmla="*/ 657225 w 1133475"/>
              <a:gd name="connsiteY3" fmla="*/ 0 h 1881187"/>
              <a:gd name="connsiteX4" fmla="*/ 295275 w 1133475"/>
              <a:gd name="connsiteY4" fmla="*/ 1881187 h 188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3475" h="1881187">
                <a:moveTo>
                  <a:pt x="295275" y="1881187"/>
                </a:moveTo>
                <a:lnTo>
                  <a:pt x="0" y="333375"/>
                </a:lnTo>
                <a:lnTo>
                  <a:pt x="1133475" y="104775"/>
                </a:lnTo>
                <a:lnTo>
                  <a:pt x="657225" y="0"/>
                </a:lnTo>
                <a:lnTo>
                  <a:pt x="295275" y="1881187"/>
                </a:ln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Straight Connector 5"/>
          <p:cNvCxnSpPr>
            <a:stCxn id="7" idx="0"/>
            <a:endCxn id="7" idx="2"/>
          </p:cNvCxnSpPr>
          <p:nvPr/>
        </p:nvCxnSpPr>
        <p:spPr>
          <a:xfrm flipV="1">
            <a:off x="5108475" y="4314825"/>
            <a:ext cx="838200" cy="177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3940175" y="3878040"/>
            <a:ext cx="1640160" cy="125971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</p:cNvCxnSpPr>
          <p:nvPr/>
        </p:nvCxnSpPr>
        <p:spPr>
          <a:xfrm flipH="1" flipV="1">
            <a:off x="3781536" y="4167634"/>
            <a:ext cx="2165139" cy="14719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27425" y="4170809"/>
            <a:ext cx="72131" cy="7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008" y="3324003"/>
            <a:ext cx="3057952" cy="3181794"/>
          </a:xfrm>
          <a:prstGeom prst="rect">
            <a:avLst/>
          </a:prstGeom>
        </p:spPr>
      </p:pic>
      <p:sp>
        <p:nvSpPr>
          <p:cNvPr id="39" name="Forma libre 6"/>
          <p:cNvSpPr/>
          <p:nvPr/>
        </p:nvSpPr>
        <p:spPr>
          <a:xfrm>
            <a:off x="9711246" y="4210050"/>
            <a:ext cx="1133475" cy="1881187"/>
          </a:xfrm>
          <a:custGeom>
            <a:avLst/>
            <a:gdLst>
              <a:gd name="connsiteX0" fmla="*/ 295275 w 1133475"/>
              <a:gd name="connsiteY0" fmla="*/ 1881187 h 1881187"/>
              <a:gd name="connsiteX1" fmla="*/ 0 w 1133475"/>
              <a:gd name="connsiteY1" fmla="*/ 333375 h 1881187"/>
              <a:gd name="connsiteX2" fmla="*/ 1133475 w 1133475"/>
              <a:gd name="connsiteY2" fmla="*/ 104775 h 1881187"/>
              <a:gd name="connsiteX3" fmla="*/ 657225 w 1133475"/>
              <a:gd name="connsiteY3" fmla="*/ 0 h 1881187"/>
              <a:gd name="connsiteX4" fmla="*/ 295275 w 1133475"/>
              <a:gd name="connsiteY4" fmla="*/ 1881187 h 188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3475" h="1881187">
                <a:moveTo>
                  <a:pt x="295275" y="1881187"/>
                </a:moveTo>
                <a:lnTo>
                  <a:pt x="0" y="333375"/>
                </a:lnTo>
                <a:lnTo>
                  <a:pt x="1133475" y="104775"/>
                </a:lnTo>
                <a:lnTo>
                  <a:pt x="657225" y="0"/>
                </a:lnTo>
                <a:lnTo>
                  <a:pt x="295275" y="1881187"/>
                </a:ln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1" name="Straight Connector 40"/>
          <p:cNvCxnSpPr>
            <a:stCxn id="39" idx="0"/>
            <a:endCxn id="39" idx="2"/>
          </p:cNvCxnSpPr>
          <p:nvPr/>
        </p:nvCxnSpPr>
        <p:spPr>
          <a:xfrm flipV="1">
            <a:off x="10006521" y="4314825"/>
            <a:ext cx="838200" cy="177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9155722" y="3492501"/>
            <a:ext cx="1108951" cy="210502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8895371" y="3654190"/>
            <a:ext cx="1914148" cy="72228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9297602" y="3785716"/>
            <a:ext cx="72131" cy="7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3417772" y="4555903"/>
            <a:ext cx="1685925" cy="1647825"/>
          </a:xfrm>
          <a:custGeom>
            <a:avLst/>
            <a:gdLst>
              <a:gd name="connsiteX0" fmla="*/ 423862 w 1685925"/>
              <a:gd name="connsiteY0" fmla="*/ 214313 h 1647825"/>
              <a:gd name="connsiteX1" fmla="*/ 1395412 w 1685925"/>
              <a:gd name="connsiteY1" fmla="*/ 0 h 1647825"/>
              <a:gd name="connsiteX2" fmla="*/ 1685925 w 1685925"/>
              <a:gd name="connsiteY2" fmla="*/ 1538288 h 1647825"/>
              <a:gd name="connsiteX3" fmla="*/ 1657350 w 1685925"/>
              <a:gd name="connsiteY3" fmla="*/ 1647825 h 1647825"/>
              <a:gd name="connsiteX4" fmla="*/ 4762 w 1685925"/>
              <a:gd name="connsiteY4" fmla="*/ 1638300 h 1647825"/>
              <a:gd name="connsiteX5" fmla="*/ 0 w 1685925"/>
              <a:gd name="connsiteY5" fmla="*/ 290513 h 1647825"/>
              <a:gd name="connsiteX6" fmla="*/ 719137 w 1685925"/>
              <a:gd name="connsiteY6" fmla="*/ 152400 h 1647825"/>
              <a:gd name="connsiteX7" fmla="*/ 423862 w 1685925"/>
              <a:gd name="connsiteY7" fmla="*/ 214313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85925" h="1647825">
                <a:moveTo>
                  <a:pt x="423862" y="214313"/>
                </a:moveTo>
                <a:lnTo>
                  <a:pt x="1395412" y="0"/>
                </a:lnTo>
                <a:lnTo>
                  <a:pt x="1685925" y="1538288"/>
                </a:lnTo>
                <a:lnTo>
                  <a:pt x="1657350" y="1647825"/>
                </a:lnTo>
                <a:lnTo>
                  <a:pt x="4762" y="1638300"/>
                </a:lnTo>
                <a:cubicBezTo>
                  <a:pt x="3175" y="1189038"/>
                  <a:pt x="1587" y="739775"/>
                  <a:pt x="0" y="290513"/>
                </a:cubicBezTo>
                <a:lnTo>
                  <a:pt x="719137" y="152400"/>
                </a:lnTo>
                <a:lnTo>
                  <a:pt x="423862" y="214313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5465647" y="3434334"/>
            <a:ext cx="583406" cy="885825"/>
          </a:xfrm>
          <a:custGeom>
            <a:avLst/>
            <a:gdLst>
              <a:gd name="connsiteX0" fmla="*/ 145256 w 583406"/>
              <a:gd name="connsiteY0" fmla="*/ 0 h 885825"/>
              <a:gd name="connsiteX1" fmla="*/ 0 w 583406"/>
              <a:gd name="connsiteY1" fmla="*/ 778669 h 885825"/>
              <a:gd name="connsiteX2" fmla="*/ 476250 w 583406"/>
              <a:gd name="connsiteY2" fmla="*/ 885825 h 885825"/>
              <a:gd name="connsiteX3" fmla="*/ 583406 w 583406"/>
              <a:gd name="connsiteY3" fmla="*/ 862013 h 885825"/>
              <a:gd name="connsiteX4" fmla="*/ 576262 w 583406"/>
              <a:gd name="connsiteY4" fmla="*/ 28575 h 885825"/>
              <a:gd name="connsiteX5" fmla="*/ 583406 w 583406"/>
              <a:gd name="connsiteY5" fmla="*/ 2382 h 885825"/>
              <a:gd name="connsiteX6" fmla="*/ 583406 w 583406"/>
              <a:gd name="connsiteY6" fmla="*/ 2382 h 885825"/>
              <a:gd name="connsiteX7" fmla="*/ 145256 w 583406"/>
              <a:gd name="connsiteY7" fmla="*/ 0 h 88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3406" h="885825">
                <a:moveTo>
                  <a:pt x="145256" y="0"/>
                </a:moveTo>
                <a:lnTo>
                  <a:pt x="0" y="778669"/>
                </a:lnTo>
                <a:lnTo>
                  <a:pt x="476250" y="885825"/>
                </a:lnTo>
                <a:lnTo>
                  <a:pt x="583406" y="862013"/>
                </a:lnTo>
                <a:cubicBezTo>
                  <a:pt x="581025" y="584200"/>
                  <a:pt x="578643" y="306388"/>
                  <a:pt x="576262" y="28575"/>
                </a:cubicBezTo>
                <a:cubicBezTo>
                  <a:pt x="581167" y="1601"/>
                  <a:pt x="572151" y="2382"/>
                  <a:pt x="583406" y="2382"/>
                </a:cubicBezTo>
                <a:lnTo>
                  <a:pt x="583406" y="2382"/>
                </a:lnTo>
                <a:lnTo>
                  <a:pt x="145256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8322520" y="4549553"/>
            <a:ext cx="1685925" cy="1647825"/>
          </a:xfrm>
          <a:custGeom>
            <a:avLst/>
            <a:gdLst>
              <a:gd name="connsiteX0" fmla="*/ 423862 w 1685925"/>
              <a:gd name="connsiteY0" fmla="*/ 214313 h 1647825"/>
              <a:gd name="connsiteX1" fmla="*/ 1395412 w 1685925"/>
              <a:gd name="connsiteY1" fmla="*/ 0 h 1647825"/>
              <a:gd name="connsiteX2" fmla="*/ 1685925 w 1685925"/>
              <a:gd name="connsiteY2" fmla="*/ 1538288 h 1647825"/>
              <a:gd name="connsiteX3" fmla="*/ 1657350 w 1685925"/>
              <a:gd name="connsiteY3" fmla="*/ 1647825 h 1647825"/>
              <a:gd name="connsiteX4" fmla="*/ 4762 w 1685925"/>
              <a:gd name="connsiteY4" fmla="*/ 1638300 h 1647825"/>
              <a:gd name="connsiteX5" fmla="*/ 0 w 1685925"/>
              <a:gd name="connsiteY5" fmla="*/ 290513 h 1647825"/>
              <a:gd name="connsiteX6" fmla="*/ 719137 w 1685925"/>
              <a:gd name="connsiteY6" fmla="*/ 152400 h 1647825"/>
              <a:gd name="connsiteX7" fmla="*/ 423862 w 1685925"/>
              <a:gd name="connsiteY7" fmla="*/ 214313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85925" h="1647825">
                <a:moveTo>
                  <a:pt x="423862" y="214313"/>
                </a:moveTo>
                <a:lnTo>
                  <a:pt x="1395412" y="0"/>
                </a:lnTo>
                <a:lnTo>
                  <a:pt x="1685925" y="1538288"/>
                </a:lnTo>
                <a:lnTo>
                  <a:pt x="1657350" y="1647825"/>
                </a:lnTo>
                <a:lnTo>
                  <a:pt x="4762" y="1638300"/>
                </a:lnTo>
                <a:cubicBezTo>
                  <a:pt x="3175" y="1189038"/>
                  <a:pt x="1587" y="739775"/>
                  <a:pt x="0" y="290513"/>
                </a:cubicBezTo>
                <a:lnTo>
                  <a:pt x="719137" y="152400"/>
                </a:lnTo>
                <a:lnTo>
                  <a:pt x="423862" y="214313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10370395" y="3427984"/>
            <a:ext cx="583406" cy="885825"/>
          </a:xfrm>
          <a:custGeom>
            <a:avLst/>
            <a:gdLst>
              <a:gd name="connsiteX0" fmla="*/ 145256 w 583406"/>
              <a:gd name="connsiteY0" fmla="*/ 0 h 885825"/>
              <a:gd name="connsiteX1" fmla="*/ 0 w 583406"/>
              <a:gd name="connsiteY1" fmla="*/ 778669 h 885825"/>
              <a:gd name="connsiteX2" fmla="*/ 476250 w 583406"/>
              <a:gd name="connsiteY2" fmla="*/ 885825 h 885825"/>
              <a:gd name="connsiteX3" fmla="*/ 583406 w 583406"/>
              <a:gd name="connsiteY3" fmla="*/ 862013 h 885825"/>
              <a:gd name="connsiteX4" fmla="*/ 576262 w 583406"/>
              <a:gd name="connsiteY4" fmla="*/ 28575 h 885825"/>
              <a:gd name="connsiteX5" fmla="*/ 583406 w 583406"/>
              <a:gd name="connsiteY5" fmla="*/ 2382 h 885825"/>
              <a:gd name="connsiteX6" fmla="*/ 583406 w 583406"/>
              <a:gd name="connsiteY6" fmla="*/ 2382 h 885825"/>
              <a:gd name="connsiteX7" fmla="*/ 145256 w 583406"/>
              <a:gd name="connsiteY7" fmla="*/ 0 h 88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3406" h="885825">
                <a:moveTo>
                  <a:pt x="145256" y="0"/>
                </a:moveTo>
                <a:lnTo>
                  <a:pt x="0" y="778669"/>
                </a:lnTo>
                <a:lnTo>
                  <a:pt x="476250" y="885825"/>
                </a:lnTo>
                <a:lnTo>
                  <a:pt x="583406" y="862013"/>
                </a:lnTo>
                <a:cubicBezTo>
                  <a:pt x="581025" y="584200"/>
                  <a:pt x="578643" y="306388"/>
                  <a:pt x="576262" y="28575"/>
                </a:cubicBezTo>
                <a:cubicBezTo>
                  <a:pt x="581167" y="1601"/>
                  <a:pt x="572151" y="2382"/>
                  <a:pt x="583406" y="2382"/>
                </a:cubicBezTo>
                <a:lnTo>
                  <a:pt x="583406" y="2382"/>
                </a:lnTo>
                <a:lnTo>
                  <a:pt x="145256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7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355327" cy="637730"/>
          </a:xfrm>
        </p:spPr>
        <p:txBody>
          <a:bodyPr>
            <a:normAutofit fontScale="90000"/>
          </a:bodyPr>
          <a:lstStyle/>
          <a:p>
            <a:r>
              <a:rPr lang="en-US" dirty="0"/>
              <a:t>Back to </a:t>
            </a:r>
            <a:r>
              <a:rPr lang="en-US" dirty="0" smtClean="0"/>
              <a:t>Capturability - More complexity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54312" y="1676400"/>
                <a:ext cx="9336088" cy="5181600"/>
              </a:xfrm>
            </p:spPr>
            <p:txBody>
              <a:bodyPr/>
              <a:lstStyle/>
              <a:p>
                <a:r>
                  <a:rPr lang="en-US" b="1" dirty="0" smtClean="0"/>
                  <a:t>At least 2 non-coplanar contact points w/Friction Constraints </a:t>
                </a:r>
                <a:r>
                  <a:rPr lang="en-US" b="1" dirty="0" smtClean="0"/>
                  <a:t>:</a:t>
                </a:r>
                <a:endParaRPr lang="en-US" b="1" dirty="0" smtClean="0"/>
              </a:p>
              <a:p>
                <a:r>
                  <a:rPr lang="en-US" b="1" dirty="0" smtClean="0"/>
                  <a:t>System equivalent to 2D VHIP var. CoP with CoM-dependent Contact Surface.</a:t>
                </a:r>
                <a:endParaRPr lang="en-US" b="1" dirty="0"/>
              </a:p>
              <a:p>
                <a:r>
                  <a:rPr lang="en-US" b="1" dirty="0" smtClean="0"/>
                  <a:t>In that particular case: Still Necessary </a:t>
                </a:r>
                <a:r>
                  <a:rPr lang="en-US" b="1" dirty="0"/>
                  <a:t>and sufficient: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s-E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𝑪𝑯</m:t>
                    </m:r>
                  </m:oMath>
                </a14:m>
                <a:r>
                  <a:rPr lang="en-US" b="1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s-ES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 smtClean="0"/>
                  <a:t>.</a:t>
                </a:r>
                <a:endParaRPr lang="en-US" b="1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54312" y="1676400"/>
                <a:ext cx="9336088" cy="5181600"/>
              </a:xfrm>
              <a:blipFill>
                <a:blip r:embed="rId2"/>
                <a:stretch>
                  <a:fillRect l="-457" t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612" y="3324003"/>
            <a:ext cx="3057952" cy="3181794"/>
          </a:xfrm>
          <a:prstGeom prst="rect">
            <a:avLst/>
          </a:prstGeom>
        </p:spPr>
      </p:pic>
      <p:sp>
        <p:nvSpPr>
          <p:cNvPr id="7" name="Forma libre 6"/>
          <p:cNvSpPr/>
          <p:nvPr/>
        </p:nvSpPr>
        <p:spPr>
          <a:xfrm>
            <a:off x="6965850" y="4210050"/>
            <a:ext cx="1133475" cy="1881187"/>
          </a:xfrm>
          <a:custGeom>
            <a:avLst/>
            <a:gdLst>
              <a:gd name="connsiteX0" fmla="*/ 295275 w 1133475"/>
              <a:gd name="connsiteY0" fmla="*/ 1881187 h 1881187"/>
              <a:gd name="connsiteX1" fmla="*/ 0 w 1133475"/>
              <a:gd name="connsiteY1" fmla="*/ 333375 h 1881187"/>
              <a:gd name="connsiteX2" fmla="*/ 1133475 w 1133475"/>
              <a:gd name="connsiteY2" fmla="*/ 104775 h 1881187"/>
              <a:gd name="connsiteX3" fmla="*/ 657225 w 1133475"/>
              <a:gd name="connsiteY3" fmla="*/ 0 h 1881187"/>
              <a:gd name="connsiteX4" fmla="*/ 295275 w 1133475"/>
              <a:gd name="connsiteY4" fmla="*/ 1881187 h 188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3475" h="1881187">
                <a:moveTo>
                  <a:pt x="295275" y="1881187"/>
                </a:moveTo>
                <a:lnTo>
                  <a:pt x="0" y="333375"/>
                </a:lnTo>
                <a:lnTo>
                  <a:pt x="1133475" y="104775"/>
                </a:lnTo>
                <a:lnTo>
                  <a:pt x="657225" y="0"/>
                </a:lnTo>
                <a:lnTo>
                  <a:pt x="295275" y="1881187"/>
                </a:ln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220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minimize Kinetic Energy: </a:t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4952999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Reason of undershooting: Ballistic trajectory is below global trajectories. </a:t>
                </a:r>
              </a:p>
              <a:p>
                <a:pPr lvl="1"/>
                <a:r>
                  <a:rPr lang="en-US" b="1" dirty="0"/>
                  <a:t>Ballistic </a:t>
                </a:r>
                <a:r>
                  <a:rPr lang="en-US" b="1" dirty="0" smtClean="0"/>
                  <a:t>trajectory points decrease under certain conditions.</a:t>
                </a:r>
              </a:p>
              <a:p>
                <a:endParaRPr lang="en-US" b="1" dirty="0"/>
              </a:p>
              <a:p>
                <a:r>
                  <a:rPr lang="en-US" b="1" dirty="0" smtClean="0"/>
                  <a:t>In particular for 2D VHIP Fixed CoP: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num>
                        <m:den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p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r>
                  <a:rPr lang="en-US" b="1" dirty="0" smtClean="0"/>
                  <a:t>Graphically:</a:t>
                </a:r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4952999"/>
              </a:xfrm>
              <a:blipFill rotWithShape="0">
                <a:blip r:embed="rId2"/>
                <a:stretch>
                  <a:fillRect l="-479" t="-73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recto de flecha 6"/>
          <p:cNvCxnSpPr/>
          <p:nvPr/>
        </p:nvCxnSpPr>
        <p:spPr>
          <a:xfrm flipV="1">
            <a:off x="6466901" y="4450814"/>
            <a:ext cx="0" cy="223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5089793" y="5871991"/>
            <a:ext cx="2544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bre 10"/>
          <p:cNvSpPr/>
          <p:nvPr/>
        </p:nvSpPr>
        <p:spPr>
          <a:xfrm>
            <a:off x="5089793" y="4509802"/>
            <a:ext cx="1574800" cy="1093883"/>
          </a:xfrm>
          <a:custGeom>
            <a:avLst/>
            <a:gdLst>
              <a:gd name="connsiteX0" fmla="*/ 0 w 1574800"/>
              <a:gd name="connsiteY0" fmla="*/ 344583 h 1093883"/>
              <a:gd name="connsiteX1" fmla="*/ 495300 w 1574800"/>
              <a:gd name="connsiteY1" fmla="*/ 1683 h 1093883"/>
              <a:gd name="connsiteX2" fmla="*/ 1206500 w 1574800"/>
              <a:gd name="connsiteY2" fmla="*/ 471583 h 1093883"/>
              <a:gd name="connsiteX3" fmla="*/ 1574800 w 1574800"/>
              <a:gd name="connsiteY3" fmla="*/ 1093883 h 109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4800" h="1093883">
                <a:moveTo>
                  <a:pt x="0" y="344583"/>
                </a:moveTo>
                <a:cubicBezTo>
                  <a:pt x="147108" y="162549"/>
                  <a:pt x="294217" y="-19484"/>
                  <a:pt x="495300" y="1683"/>
                </a:cubicBezTo>
                <a:cubicBezTo>
                  <a:pt x="696383" y="22850"/>
                  <a:pt x="1026583" y="289550"/>
                  <a:pt x="1206500" y="471583"/>
                </a:cubicBezTo>
                <a:cubicBezTo>
                  <a:pt x="1386417" y="653616"/>
                  <a:pt x="1480608" y="873749"/>
                  <a:pt x="1574800" y="109388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ector recto 12"/>
          <p:cNvCxnSpPr/>
          <p:nvPr/>
        </p:nvCxnSpPr>
        <p:spPr>
          <a:xfrm>
            <a:off x="5840730" y="4241496"/>
            <a:ext cx="626171" cy="952958"/>
          </a:xfrm>
          <a:prstGeom prst="line">
            <a:avLst/>
          </a:prstGeom>
          <a:ln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5420868" y="4280054"/>
            <a:ext cx="1046032" cy="1591937"/>
          </a:xfrm>
          <a:prstGeom prst="line">
            <a:avLst/>
          </a:prstGeom>
          <a:ln w="127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5509914" y="4474344"/>
            <a:ext cx="70914" cy="70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246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5698776" y="3625149"/>
            <a:ext cx="2234821" cy="1665027"/>
          </a:xfrm>
          <a:custGeom>
            <a:avLst/>
            <a:gdLst>
              <a:gd name="connsiteX0" fmla="*/ 51180 w 2234821"/>
              <a:gd name="connsiteY0" fmla="*/ 1566081 h 1665027"/>
              <a:gd name="connsiteX1" fmla="*/ 0 w 2234821"/>
              <a:gd name="connsiteY1" fmla="*/ 1023583 h 1665027"/>
              <a:gd name="connsiteX2" fmla="*/ 692624 w 2234821"/>
              <a:gd name="connsiteY2" fmla="*/ 443553 h 1665027"/>
              <a:gd name="connsiteX3" fmla="*/ 1538786 w 2234821"/>
              <a:gd name="connsiteY3" fmla="*/ 0 h 1665027"/>
              <a:gd name="connsiteX4" fmla="*/ 2105168 w 2234821"/>
              <a:gd name="connsiteY4" fmla="*/ 337783 h 1665027"/>
              <a:gd name="connsiteX5" fmla="*/ 2234821 w 2234821"/>
              <a:gd name="connsiteY5" fmla="*/ 771099 h 1665027"/>
              <a:gd name="connsiteX6" fmla="*/ 607326 w 2234821"/>
              <a:gd name="connsiteY6" fmla="*/ 1665027 h 1665027"/>
              <a:gd name="connsiteX7" fmla="*/ 51180 w 2234821"/>
              <a:gd name="connsiteY7" fmla="*/ 1566081 h 166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4821" h="1665027">
                <a:moveTo>
                  <a:pt x="51180" y="1566081"/>
                </a:moveTo>
                <a:lnTo>
                  <a:pt x="0" y="1023583"/>
                </a:lnTo>
                <a:lnTo>
                  <a:pt x="692624" y="443553"/>
                </a:lnTo>
                <a:lnTo>
                  <a:pt x="1538786" y="0"/>
                </a:lnTo>
                <a:lnTo>
                  <a:pt x="2105168" y="337783"/>
                </a:lnTo>
                <a:lnTo>
                  <a:pt x="2234821" y="771099"/>
                </a:lnTo>
                <a:lnTo>
                  <a:pt x="607326" y="1665027"/>
                </a:lnTo>
                <a:lnTo>
                  <a:pt x="51180" y="156608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Region.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92925" y="1722682"/>
                <a:ext cx="8915400" cy="3777622"/>
              </a:xfrm>
            </p:spPr>
            <p:txBody>
              <a:bodyPr/>
              <a:lstStyle/>
              <a:p>
                <a:r>
                  <a:rPr lang="en-US" dirty="0" smtClean="0"/>
                  <a:t>For a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𝒆𝒙𝒕</m:t>
                        </m:r>
                      </m:sub>
                    </m:sSub>
                  </m:oMath>
                </a14:m>
                <a:r>
                  <a:rPr lang="en-US" dirty="0" smtClean="0"/>
                  <a:t> the transversal region of allowed </a:t>
                </a:r>
                <a:r>
                  <a:rPr lang="en-US" dirty="0" err="1" smtClean="0"/>
                  <a:t>CoMs</a:t>
                </a:r>
                <a:r>
                  <a:rPr lang="en-US" dirty="0"/>
                  <a:t> </a:t>
                </a:r>
                <a:r>
                  <a:rPr lang="en-US" dirty="0" smtClean="0"/>
                  <a:t>is the same regardless the maximum force constraint. It only affects the allowed magnitude of the applicable force</a:t>
                </a:r>
                <a:r>
                  <a:rPr lang="en-US" dirty="0" smtClean="0"/>
                  <a:t>:</a:t>
                </a:r>
                <a:endParaRPr lang="en-US" b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25" y="1722682"/>
                <a:ext cx="8915400" cy="3777622"/>
              </a:xfrm>
              <a:blipFill>
                <a:blip r:embed="rId3"/>
                <a:stretch>
                  <a:fillRect l="-478" t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6309179" y="3852037"/>
            <a:ext cx="178130" cy="17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371578" y="2862784"/>
            <a:ext cx="1026666" cy="1078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5031670" y="2986972"/>
                <a:ext cx="667106" cy="376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𝒆𝒙𝒕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670" y="2986972"/>
                <a:ext cx="667106" cy="376770"/>
              </a:xfrm>
              <a:prstGeom prst="rect">
                <a:avLst/>
              </a:prstGeom>
              <a:blipFill>
                <a:blip r:embed="rId4"/>
                <a:stretch>
                  <a:fillRect r="-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5614470" y="3835311"/>
                <a:ext cx="840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𝑪𝒐𝑴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470" y="3835311"/>
                <a:ext cx="840230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5371578" y="2862784"/>
            <a:ext cx="2645659" cy="278160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017706" y="5644385"/>
            <a:ext cx="178130" cy="17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7080105" y="4655132"/>
            <a:ext cx="1026666" cy="1078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6926332" y="5197014"/>
                <a:ext cx="6671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𝒆𝒙𝒕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332" y="5197014"/>
                <a:ext cx="667106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7322997" y="5627659"/>
                <a:ext cx="7392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𝑪𝒐𝑴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997" y="5627659"/>
                <a:ext cx="739241" cy="369332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/>
          <p:cNvSpPr/>
          <p:nvPr/>
        </p:nvSpPr>
        <p:spPr>
          <a:xfrm>
            <a:off x="6732229" y="4323121"/>
            <a:ext cx="98323" cy="169606"/>
          </a:xfrm>
          <a:custGeom>
            <a:avLst/>
            <a:gdLst>
              <a:gd name="connsiteX0" fmla="*/ 98323 w 98323"/>
              <a:gd name="connsiteY0" fmla="*/ 81116 h 169606"/>
              <a:gd name="connsiteX1" fmla="*/ 76200 w 98323"/>
              <a:gd name="connsiteY1" fmla="*/ 169606 h 169606"/>
              <a:gd name="connsiteX2" fmla="*/ 0 w 98323"/>
              <a:gd name="connsiteY2" fmla="*/ 78658 h 169606"/>
              <a:gd name="connsiteX3" fmla="*/ 17206 w 98323"/>
              <a:gd name="connsiteY3" fmla="*/ 0 h 169606"/>
              <a:gd name="connsiteX4" fmla="*/ 98323 w 98323"/>
              <a:gd name="connsiteY4" fmla="*/ 81116 h 1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23" h="169606">
                <a:moveTo>
                  <a:pt x="98323" y="81116"/>
                </a:moveTo>
                <a:lnTo>
                  <a:pt x="76200" y="169606"/>
                </a:lnTo>
                <a:lnTo>
                  <a:pt x="0" y="78658"/>
                </a:lnTo>
                <a:lnTo>
                  <a:pt x="17206" y="0"/>
                </a:lnTo>
                <a:lnTo>
                  <a:pt x="98323" y="811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rot="21222044">
            <a:off x="6752432" y="4274343"/>
            <a:ext cx="176282" cy="123825"/>
          </a:xfrm>
          <a:custGeom>
            <a:avLst/>
            <a:gdLst>
              <a:gd name="connsiteX0" fmla="*/ 0 w 233363"/>
              <a:gd name="connsiteY0" fmla="*/ 40482 h 140494"/>
              <a:gd name="connsiteX1" fmla="*/ 135731 w 233363"/>
              <a:gd name="connsiteY1" fmla="*/ 0 h 140494"/>
              <a:gd name="connsiteX2" fmla="*/ 233363 w 233363"/>
              <a:gd name="connsiteY2" fmla="*/ 97632 h 140494"/>
              <a:gd name="connsiteX3" fmla="*/ 97631 w 233363"/>
              <a:gd name="connsiteY3" fmla="*/ 140494 h 140494"/>
              <a:gd name="connsiteX4" fmla="*/ 0 w 233363"/>
              <a:gd name="connsiteY4" fmla="*/ 40482 h 14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363" h="140494">
                <a:moveTo>
                  <a:pt x="0" y="40482"/>
                </a:moveTo>
                <a:lnTo>
                  <a:pt x="135731" y="0"/>
                </a:lnTo>
                <a:lnTo>
                  <a:pt x="233363" y="97632"/>
                </a:lnTo>
                <a:lnTo>
                  <a:pt x="97631" y="140494"/>
                </a:lnTo>
                <a:lnTo>
                  <a:pt x="0" y="40482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8" idx="3"/>
            <a:endCxn id="4" idx="5"/>
          </p:cNvCxnSpPr>
          <p:nvPr/>
        </p:nvCxnSpPr>
        <p:spPr>
          <a:xfrm flipH="1" flipV="1">
            <a:off x="6461222" y="4004080"/>
            <a:ext cx="371840" cy="395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27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355327" cy="637730"/>
          </a:xfrm>
        </p:spPr>
        <p:txBody>
          <a:bodyPr>
            <a:normAutofit fontScale="90000"/>
          </a:bodyPr>
          <a:lstStyle/>
          <a:p>
            <a:r>
              <a:rPr lang="en-US" dirty="0"/>
              <a:t>Back to </a:t>
            </a:r>
            <a:r>
              <a:rPr lang="en-US" dirty="0" smtClean="0"/>
              <a:t>Capturability - More complexity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54312" y="1676400"/>
                <a:ext cx="9336088" cy="5181600"/>
              </a:xfrm>
            </p:spPr>
            <p:txBody>
              <a:bodyPr/>
              <a:lstStyle/>
              <a:p>
                <a:r>
                  <a:rPr lang="en-US" b="1" dirty="0" smtClean="0"/>
                  <a:t>At least 2 non-coplanar contact points w/Friction Constraints and Force:</a:t>
                </a:r>
              </a:p>
              <a:p>
                <a:r>
                  <a:rPr lang="en-US" b="1" dirty="0" smtClean="0"/>
                  <a:t>System equivalent to 2D VHIP var. CoP with CoM-dependent Contact </a:t>
                </a:r>
                <a:r>
                  <a:rPr lang="en-US" b="1" dirty="0" smtClean="0"/>
                  <a:t>Surface and variable Maximum allowed force on each Center of pressure.</a:t>
                </a:r>
                <a:endParaRPr lang="en-US" b="1" dirty="0"/>
              </a:p>
              <a:p>
                <a:r>
                  <a:rPr lang="en-US" b="1" dirty="0" smtClean="0"/>
                  <a:t>In that particular case: Still Necessary </a:t>
                </a:r>
                <a:r>
                  <a:rPr lang="en-US" b="1" dirty="0"/>
                  <a:t>and sufficient: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s-E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𝑪𝑯</m:t>
                    </m:r>
                  </m:oMath>
                </a14:m>
                <a:r>
                  <a:rPr lang="en-US" b="1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s-ES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 smtClean="0"/>
                  <a:t>.</a:t>
                </a:r>
                <a:endParaRPr lang="en-US" b="1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54312" y="1676400"/>
                <a:ext cx="9336088" cy="5181600"/>
              </a:xfrm>
              <a:blipFill>
                <a:blip r:embed="rId2"/>
                <a:stretch>
                  <a:fillRect l="-457" t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612" y="3324003"/>
            <a:ext cx="3057952" cy="3181794"/>
          </a:xfrm>
          <a:prstGeom prst="rect">
            <a:avLst/>
          </a:prstGeom>
        </p:spPr>
      </p:pic>
      <p:sp>
        <p:nvSpPr>
          <p:cNvPr id="7" name="Forma libre 6"/>
          <p:cNvSpPr/>
          <p:nvPr/>
        </p:nvSpPr>
        <p:spPr>
          <a:xfrm>
            <a:off x="6965850" y="4210050"/>
            <a:ext cx="1133475" cy="1881187"/>
          </a:xfrm>
          <a:custGeom>
            <a:avLst/>
            <a:gdLst>
              <a:gd name="connsiteX0" fmla="*/ 295275 w 1133475"/>
              <a:gd name="connsiteY0" fmla="*/ 1881187 h 1881187"/>
              <a:gd name="connsiteX1" fmla="*/ 0 w 1133475"/>
              <a:gd name="connsiteY1" fmla="*/ 333375 h 1881187"/>
              <a:gd name="connsiteX2" fmla="*/ 1133475 w 1133475"/>
              <a:gd name="connsiteY2" fmla="*/ 104775 h 1881187"/>
              <a:gd name="connsiteX3" fmla="*/ 657225 w 1133475"/>
              <a:gd name="connsiteY3" fmla="*/ 0 h 1881187"/>
              <a:gd name="connsiteX4" fmla="*/ 295275 w 1133475"/>
              <a:gd name="connsiteY4" fmla="*/ 1881187 h 188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3475" h="1881187">
                <a:moveTo>
                  <a:pt x="295275" y="1881187"/>
                </a:moveTo>
                <a:lnTo>
                  <a:pt x="0" y="333375"/>
                </a:lnTo>
                <a:lnTo>
                  <a:pt x="1133475" y="104775"/>
                </a:lnTo>
                <a:lnTo>
                  <a:pt x="657225" y="0"/>
                </a:lnTo>
                <a:lnTo>
                  <a:pt x="295275" y="1881187"/>
                </a:ln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584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Kinetic energy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Sufficient if the robot is over Static Stability Region.</a:t>
            </a:r>
          </a:p>
          <a:p>
            <a:r>
              <a:rPr lang="en-US" dirty="0" smtClean="0"/>
              <a:t>Use the Minimum Kinetic energy control only if ballistic trajectory is increasing in a given point in the static stability region.</a:t>
            </a:r>
          </a:p>
          <a:p>
            <a:r>
              <a:rPr lang="en-US" dirty="0" smtClean="0"/>
              <a:t>Use a controller that first brings the syste</a:t>
            </a:r>
            <a:r>
              <a:rPr lang="en-US" dirty="0" smtClean="0"/>
              <a:t>m to a safe region relative to the ballistic trajectory, and later minimize the kinetic energy.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285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4600" y="4622800"/>
            <a:ext cx="3910012" cy="2130612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0070C0"/>
                </a:solidFill>
                <a:latin typeface="Blackadder ITC" panose="04020505051007020D02" pitchFamily="82" charset="0"/>
              </a:rPr>
              <a:t>Thanks!</a:t>
            </a:r>
            <a:endParaRPr lang="en-US" sz="4800" dirty="0">
              <a:solidFill>
                <a:srgbClr val="0070C0"/>
              </a:solidFill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26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minimize Kinetic Energy: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2999"/>
          </a:xfrm>
        </p:spPr>
        <p:txBody>
          <a:bodyPr>
            <a:normAutofit/>
          </a:bodyPr>
          <a:lstStyle/>
          <a:p>
            <a:r>
              <a:rPr lang="es-ES" b="1" dirty="0" smtClean="0"/>
              <a:t>In </a:t>
            </a:r>
            <a:r>
              <a:rPr lang="es-ES" b="1" dirty="0" err="1" smtClean="0"/>
              <a:t>state</a:t>
            </a:r>
            <a:r>
              <a:rPr lang="es-ES" b="1" dirty="0" smtClean="0"/>
              <a:t> </a:t>
            </a:r>
            <a:r>
              <a:rPr lang="es-ES" b="1" dirty="0" err="1" smtClean="0"/>
              <a:t>space</a:t>
            </a:r>
            <a:r>
              <a:rPr lang="es-ES" b="1" dirty="0" smtClean="0"/>
              <a:t>:</a:t>
            </a:r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300" y="2471470"/>
            <a:ext cx="4858428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5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minimize Kinetic Energy: </a:t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4952999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First idea: Wait until reaching the Projected Point and then stabilize.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b="1" dirty="0" smtClean="0"/>
                  <a:t>Bang-bang control: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num>
                            <m:den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sSup>
                            <m:sSupPr>
                              <m:ctrlP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p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  <a:p>
                <a:r>
                  <a:rPr lang="en-US" b="1" dirty="0" smtClean="0"/>
                  <a:t>Good results. With unbounded force controls the state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s-ES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 smtClean="0"/>
                  <a:t>,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s-ES" b="1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s-ES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 smtClean="0"/>
                  <a:t>.</a:t>
                </a:r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4952999"/>
              </a:xfrm>
              <a:blipFill rotWithShape="0">
                <a:blip r:embed="rId2"/>
                <a:stretch>
                  <a:fillRect l="-479" t="-73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n 11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02" y="4103915"/>
            <a:ext cx="3493481" cy="275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1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minimize Kinetic Energy: </a:t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4952999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Bang-bang control: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num>
                            <m:den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sSup>
                            <m:sSupPr>
                              <m:ctrlP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p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ES" b="1" dirty="0" smtClean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4952999"/>
              </a:xfrm>
              <a:blipFill rotWithShape="0">
                <a:blip r:embed="rId2"/>
                <a:stretch>
                  <a:fillRect l="-479" t="-73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024" y="2910549"/>
            <a:ext cx="4688519" cy="364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43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minimize Kinetic Energy: </a:t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4952999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Second idea: Define a function and control it.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s-ES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p>
                              <m:r>
                                <a:rPr lang="es-ES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s-ES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s-ES" b="1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b="1" i="1" dirty="0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</m:acc>
                                  <m:r>
                                    <a:rPr lang="es-ES" b="1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b="1" i="1" dirty="0" smtClean="0">
                                      <a:latin typeface="Cambria Math" panose="02040503050406030204" pitchFamily="18" charset="0"/>
                                    </a:rPr>
                                    <m:t>𝒈𝑻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sSub>
                            <m:sSubPr>
                              <m:ctrlP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</m:num>
                        <m:den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</m:acc>
                      <m:r>
                        <a:rPr lang="es-E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𝒇</m:t>
                      </m:r>
                      <m:sSub>
                        <m:sSub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s-E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1" i="1">
                                  <a:latin typeface="Cambria Math" panose="02040503050406030204" pitchFamily="18" charset="0"/>
                                </a:rPr>
                                <m:t>𝜼</m:t>
                              </m:r>
                            </m:e>
                          </m:acc>
                        </m:e>
                        <m:sub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E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1" i="1">
                          <a:latin typeface="Cambria Math" panose="02040503050406030204" pitchFamily="18" charset="0"/>
                        </a:rPr>
                        <m:t>𝒇</m:t>
                      </m:r>
                      <m:sSub>
                        <m:sSub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s-ES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ES" b="1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s-ES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ES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w.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b="1" dirty="0" smtClean="0"/>
                  <a:t>Bang-bang control: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𝜼</m:t>
                              </m:r>
                            </m:e>
                            <m:sub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d>
                            <m:dPr>
                              <m:ctrlP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d>
                        <m:d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1">
                                  <a:latin typeface="Cambria Math" panose="02040503050406030204" pitchFamily="18" charset="0"/>
                                </a:rPr>
                                <m:t>𝜼</m:t>
                              </m:r>
                            </m:e>
                            <m:sub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d>
                            <m:dPr>
                              <m:ctrlPr>
                                <a:rPr lang="es-E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r>
                  <a:rPr lang="en-US" b="1" dirty="0" smtClean="0"/>
                  <a:t>Better results:</a:t>
                </a:r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4952999"/>
              </a:xfrm>
              <a:blipFill rotWithShape="0">
                <a:blip r:embed="rId2"/>
                <a:stretch>
                  <a:fillRect l="-616" t="-73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63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minimize Kinetic Energy: </a:t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1"/>
                <a:ext cx="3724502" cy="939984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Simple Bang-bang control: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num>
                            <m:den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sSup>
                            <m:sSupPr>
                              <m:ctrlP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p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ES" b="1" dirty="0" smtClean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1"/>
                <a:ext cx="3724502" cy="939984"/>
              </a:xfrm>
              <a:blipFill rotWithShape="0">
                <a:blip r:embed="rId2"/>
                <a:stretch>
                  <a:fillRect l="-1146" t="-389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424" y="2844984"/>
            <a:ext cx="4820323" cy="3867690"/>
          </a:xfrm>
          <a:prstGeom prst="rect">
            <a:avLst/>
          </a:prstGeom>
        </p:spPr>
      </p:pic>
      <p:pic>
        <p:nvPicPr>
          <p:cNvPr id="7" name="Imagen 6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016" y="2844984"/>
            <a:ext cx="4829274" cy="37581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7313612" y="1905000"/>
                <a:ext cx="4370388" cy="9399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 smtClean="0"/>
                  <a:t>Bang-bang control based on V: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1">
                                  <a:latin typeface="Cambria Math" panose="02040503050406030204" pitchFamily="18" charset="0"/>
                                </a:rPr>
                                <m:t>𝜼</m:t>
                              </m:r>
                            </m:e>
                            <m:sub>
                              <m:r>
                                <a:rPr lang="es-E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d>
                            <m:dPr>
                              <m:ctrlPr>
                                <a:rPr lang="es-E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d>
                        <m:d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1">
                                  <a:latin typeface="Cambria Math" panose="02040503050406030204" pitchFamily="18" charset="0"/>
                                </a:rPr>
                                <m:t>𝜼</m:t>
                              </m:r>
                            </m:e>
                            <m:sub>
                              <m:r>
                                <a:rPr lang="es-ES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d>
                            <m:dPr>
                              <m:ctrlPr>
                                <a:rPr lang="es-E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612" y="1905000"/>
                <a:ext cx="4370388" cy="939984"/>
              </a:xfrm>
              <a:prstGeom prst="rect">
                <a:avLst/>
              </a:prstGeom>
              <a:blipFill rotWithShape="0">
                <a:blip r:embed="rId5"/>
                <a:stretch>
                  <a:fillRect l="-976" t="-389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91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661" y="3110979"/>
            <a:ext cx="4829849" cy="3734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92925" y="1905000"/>
                <a:ext cx="8915400" cy="3777622"/>
              </a:xfrm>
            </p:spPr>
            <p:txBody>
              <a:bodyPr/>
              <a:lstStyle/>
              <a:p>
                <a:r>
                  <a:rPr lang="en-US" b="1" dirty="0" smtClean="0"/>
                  <a:t>Friction Constraint: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  <m:r>
                        <a:rPr lang="es-ES" b="1" i="1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s-ES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 smtClean="0"/>
              </a:p>
              <a:p>
                <a:r>
                  <a:rPr lang="en-US" b="1" dirty="0" smtClean="0"/>
                  <a:t>Wait until crossing Friction boundary. Controllable 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s-ES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25" y="1905000"/>
                <a:ext cx="8915400" cy="3777622"/>
              </a:xfrm>
              <a:blipFill rotWithShape="0">
                <a:blip r:embed="rId3"/>
                <a:stretch>
                  <a:fillRect l="-478" t="-96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rma libre 5"/>
          <p:cNvSpPr/>
          <p:nvPr/>
        </p:nvSpPr>
        <p:spPr>
          <a:xfrm>
            <a:off x="6023429" y="3598796"/>
            <a:ext cx="1698780" cy="358498"/>
          </a:xfrm>
          <a:custGeom>
            <a:avLst/>
            <a:gdLst>
              <a:gd name="connsiteX0" fmla="*/ 0 w 1698780"/>
              <a:gd name="connsiteY0" fmla="*/ 262004 h 358498"/>
              <a:gd name="connsiteX1" fmla="*/ 798285 w 1698780"/>
              <a:gd name="connsiteY1" fmla="*/ 747 h 358498"/>
              <a:gd name="connsiteX2" fmla="*/ 1553028 w 1698780"/>
              <a:gd name="connsiteY2" fmla="*/ 334575 h 358498"/>
              <a:gd name="connsiteX3" fmla="*/ 1698171 w 1698780"/>
              <a:gd name="connsiteY3" fmla="*/ 305547 h 358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8780" h="358498">
                <a:moveTo>
                  <a:pt x="0" y="262004"/>
                </a:moveTo>
                <a:cubicBezTo>
                  <a:pt x="269723" y="125328"/>
                  <a:pt x="539447" y="-11348"/>
                  <a:pt x="798285" y="747"/>
                </a:cubicBezTo>
                <a:cubicBezTo>
                  <a:pt x="1057123" y="12842"/>
                  <a:pt x="1403047" y="283775"/>
                  <a:pt x="1553028" y="334575"/>
                </a:cubicBezTo>
                <a:cubicBezTo>
                  <a:pt x="1703009" y="385375"/>
                  <a:pt x="1700590" y="345461"/>
                  <a:pt x="1698171" y="3055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/>
          <p:cNvSpPr/>
          <p:nvPr/>
        </p:nvSpPr>
        <p:spPr>
          <a:xfrm>
            <a:off x="7394050" y="3826668"/>
            <a:ext cx="88105" cy="88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002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1117</TotalTime>
  <Words>810</Words>
  <Application>Microsoft Office PowerPoint</Application>
  <PresentationFormat>Widescreen</PresentationFormat>
  <Paragraphs>213</Paragraphs>
  <Slides>33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Blackadder ITC</vt:lpstr>
      <vt:lpstr>Calibri</vt:lpstr>
      <vt:lpstr>Cambria Math</vt:lpstr>
      <vt:lpstr>Century Gothic</vt:lpstr>
      <vt:lpstr>Wingdings 3</vt:lpstr>
      <vt:lpstr>Espiral</vt:lpstr>
      <vt:lpstr>Progress Report – Multicontact Capturability</vt:lpstr>
      <vt:lpstr>Avoiding minimize Kinetic Energy:  </vt:lpstr>
      <vt:lpstr>Avoiding minimize Kinetic Energy:  </vt:lpstr>
      <vt:lpstr>Avoiding minimize Kinetic Energy:  </vt:lpstr>
      <vt:lpstr>Avoiding minimize Kinetic Energy:  </vt:lpstr>
      <vt:lpstr>Avoiding minimize Kinetic Energy:  </vt:lpstr>
      <vt:lpstr>Avoiding minimize Kinetic Energy:  </vt:lpstr>
      <vt:lpstr>Avoiding minimize Kinetic Energy:  </vt:lpstr>
      <vt:lpstr>More complexity</vt:lpstr>
      <vt:lpstr>More complexity</vt:lpstr>
      <vt:lpstr>More complexity</vt:lpstr>
      <vt:lpstr>More complexity</vt:lpstr>
      <vt:lpstr>Convex Properties</vt:lpstr>
      <vt:lpstr>Convex Properties</vt:lpstr>
      <vt:lpstr>Convex Properties</vt:lpstr>
      <vt:lpstr>Convex Properties</vt:lpstr>
      <vt:lpstr>Convex Properties</vt:lpstr>
      <vt:lpstr>Convex Properties</vt:lpstr>
      <vt:lpstr>Convex Properties</vt:lpstr>
      <vt:lpstr>Convex Properties</vt:lpstr>
      <vt:lpstr>Convex Properties</vt:lpstr>
      <vt:lpstr>Another Perspective: CWC</vt:lpstr>
      <vt:lpstr>Convex Properties</vt:lpstr>
      <vt:lpstr>Convex Properties</vt:lpstr>
      <vt:lpstr>Back to Capturability - More complexity</vt:lpstr>
      <vt:lpstr>Back to Capturability - More complexity</vt:lpstr>
      <vt:lpstr>Back to Capturability - More complexity</vt:lpstr>
      <vt:lpstr>Back to Capturability - More complexity</vt:lpstr>
      <vt:lpstr>Back to Capturability - More complexity</vt:lpstr>
      <vt:lpstr>3D Region.</vt:lpstr>
      <vt:lpstr>Back to Capturability - More complexity</vt:lpstr>
      <vt:lpstr>Minimizing Kinetic energy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ESTABILIZACIÓN DEL PÉNDULO INVERTIDO DE ALTURA VARIABLE BASADO EN ESTABILIDAD ENTRADA-ESTADO Y CONTROL POR MODO DESLIZANTE BAJO CONTACTO UNILATERAL Y SATURACIÓN DE ENTRADA</dc:title>
  <dc:creator>Gabriel Garcia</dc:creator>
  <cp:lastModifiedBy>Gabriel Chavez</cp:lastModifiedBy>
  <cp:revision>102</cp:revision>
  <dcterms:created xsi:type="dcterms:W3CDTF">2018-12-19T16:11:50Z</dcterms:created>
  <dcterms:modified xsi:type="dcterms:W3CDTF">2019-09-05T19:14:29Z</dcterms:modified>
</cp:coreProperties>
</file>