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60" r:id="rId3"/>
    <p:sldId id="365" r:id="rId4"/>
    <p:sldId id="369" r:id="rId5"/>
    <p:sldId id="370" r:id="rId6"/>
    <p:sldId id="372" r:id="rId7"/>
    <p:sldId id="368" r:id="rId8"/>
    <p:sldId id="366" r:id="rId9"/>
    <p:sldId id="363" r:id="rId10"/>
    <p:sldId id="373" r:id="rId11"/>
    <p:sldId id="376" r:id="rId12"/>
    <p:sldId id="377" r:id="rId13"/>
    <p:sldId id="375" r:id="rId14"/>
    <p:sldId id="357" r:id="rId15"/>
    <p:sldId id="381" r:id="rId16"/>
    <p:sldId id="352" r:id="rId17"/>
    <p:sldId id="382" r:id="rId18"/>
    <p:sldId id="383" r:id="rId19"/>
    <p:sldId id="386" r:id="rId20"/>
    <p:sldId id="387" r:id="rId21"/>
    <p:sldId id="384" r:id="rId22"/>
    <p:sldId id="390" r:id="rId23"/>
    <p:sldId id="392" r:id="rId24"/>
    <p:sldId id="394" r:id="rId25"/>
    <p:sldId id="395" r:id="rId26"/>
    <p:sldId id="391" r:id="rId27"/>
    <p:sldId id="396" r:id="rId28"/>
    <p:sldId id="397" r:id="rId29"/>
    <p:sldId id="398" r:id="rId30"/>
    <p:sldId id="400" r:id="rId31"/>
    <p:sldId id="401" r:id="rId32"/>
    <p:sldId id="403" r:id="rId33"/>
    <p:sldId id="410" r:id="rId34"/>
    <p:sldId id="418" r:id="rId35"/>
    <p:sldId id="419" r:id="rId36"/>
    <p:sldId id="411" r:id="rId37"/>
    <p:sldId id="412" r:id="rId38"/>
    <p:sldId id="413" r:id="rId39"/>
    <p:sldId id="414" r:id="rId40"/>
    <p:sldId id="415" r:id="rId41"/>
    <p:sldId id="416" r:id="rId42"/>
    <p:sldId id="417" r:id="rId4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6416" autoAdjust="0"/>
  </p:normalViewPr>
  <p:slideViewPr>
    <p:cSldViewPr snapToGrid="0">
      <p:cViewPr varScale="1">
        <p:scale>
          <a:sx n="118" d="100"/>
          <a:sy n="118" d="100"/>
        </p:scale>
        <p:origin x="114" y="324"/>
      </p:cViewPr>
      <p:guideLst/>
    </p:cSldViewPr>
  </p:slideViewPr>
  <p:outlineViewPr>
    <p:cViewPr>
      <p:scale>
        <a:sx n="33" d="100"/>
        <a:sy n="33" d="100"/>
      </p:scale>
      <p:origin x="0" y="-239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B43F9-D4BB-40C1-AC02-30BB92E5AB0C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B7B9-8A32-4F5B-B6DA-2D3EF5DE0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0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6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65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98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02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4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02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5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76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9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14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6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88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21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04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1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22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66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68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56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52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7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2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0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5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35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31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B7B9-8A32-4F5B-B6DA-2D3EF5DE08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26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8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60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498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32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752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86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33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32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48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42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99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9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0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A99D-9294-45FA-BCF2-18F2C2C8BB6B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40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A99D-9294-45FA-BCF2-18F2C2C8BB6B}" type="datetimeFigureOut">
              <a:rPr lang="es-ES" smtClean="0"/>
              <a:t>07/10/2019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AB6D06-4504-4711-8675-0E416A53261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36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30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60.png"/><Relationship Id="rId9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4.png"/><Relationship Id="rId5" Type="http://schemas.openxmlformats.org/officeDocument/2006/relationships/image" Target="../media/image24.png"/><Relationship Id="rId10" Type="http://schemas.openxmlformats.org/officeDocument/2006/relationships/image" Target="../media/image33.png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4" Type="http://schemas.openxmlformats.org/officeDocument/2006/relationships/image" Target="../media/image43.png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7" Type="http://schemas.openxmlformats.org/officeDocument/2006/relationships/image" Target="../media/image56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9.png"/><Relationship Id="rId1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.png"/><Relationship Id="rId21" Type="http://schemas.openxmlformats.org/officeDocument/2006/relationships/image" Target="../media/image69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7.png"/><Relationship Id="rId19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7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4.png"/><Relationship Id="rId10" Type="http://schemas.openxmlformats.org/officeDocument/2006/relationships/image" Target="../media/image73.png"/><Relationship Id="rId9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png"/><Relationship Id="rId12" Type="http://schemas.openxmlformats.org/officeDocument/2006/relationships/image" Target="../media/image8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5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30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3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32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35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38.png"/><Relationship Id="rId5" Type="http://schemas.openxmlformats.org/officeDocument/2006/relationships/image" Target="../media/image86.png"/><Relationship Id="rId10" Type="http://schemas.openxmlformats.org/officeDocument/2006/relationships/image" Target="../media/image37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52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tmp"/><Relationship Id="rId5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tmp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tmp"/><Relationship Id="rId4" Type="http://schemas.openxmlformats.org/officeDocument/2006/relationships/image" Target="../media/image7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tmp"/><Relationship Id="rId4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6866" y="1479884"/>
            <a:ext cx="8915399" cy="2262781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 err="1" smtClean="0"/>
              <a:t>Progress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Report</a:t>
            </a:r>
            <a:r>
              <a:rPr lang="es-ES" sz="2400" b="1" dirty="0"/>
              <a:t> </a:t>
            </a:r>
            <a:r>
              <a:rPr lang="es-ES" sz="2400" b="1" dirty="0" smtClean="0"/>
              <a:t>– Multicontact Capturability</a:t>
            </a:r>
            <a:endParaRPr lang="es-ES" sz="2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8738" y="4211895"/>
            <a:ext cx="8915399" cy="2381410"/>
          </a:xfrm>
        </p:spPr>
        <p:txBody>
          <a:bodyPr>
            <a:normAutofit/>
          </a:bodyPr>
          <a:lstStyle/>
          <a:p>
            <a:pPr algn="ctr"/>
            <a:r>
              <a:rPr lang="es-ES" b="1" dirty="0" smtClean="0"/>
              <a:t>GABRIEL ENRIQUE GARCÍA CHÁVEZ</a:t>
            </a:r>
          </a:p>
          <a:p>
            <a:pPr algn="ctr"/>
            <a:r>
              <a:rPr lang="es-ES" b="1" dirty="0" smtClean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831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Reduced Model using enhanced Angular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Example with 2 contact points In matrix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84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12865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Example with 2 contact points In matrix form: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128655"/>
              </a:xfrm>
              <a:blipFill>
                <a:blip r:embed="rId2"/>
                <a:stretch>
                  <a:fillRect l="-616" b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9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Example with Foot and Hand:</a:t>
                </a:r>
                <a:r>
                  <a:rPr lang="en-US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Switch to error space (depending on your final wrench selections):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New equivalent linear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Capturability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479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69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First idea: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𝒏𝒆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</m:t>
                          </m:r>
                        </m:sub>
                      </m:sSub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ea typeface="Cambria Math" panose="02040503050406030204" pitchFamily="18" charset="0"/>
                  </a:rPr>
                  <a:t>Convex problem!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27463"/>
                <a:ext cx="8915400" cy="3777622"/>
              </a:xfrm>
              <a:blipFill>
                <a:blip r:embed="rId2"/>
                <a:stretch>
                  <a:fillRect l="-616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30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7463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First idea: QP Optimization on the discrete system:</a:t>
            </a:r>
          </a:p>
        </p:txBody>
      </p:sp>
      <p:pic>
        <p:nvPicPr>
          <p:cNvPr id="5" name="Imagen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959560" y="2569123"/>
            <a:ext cx="6914005" cy="38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5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7463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First idea: QP Optimization on the discrete system:</a:t>
            </a:r>
          </a:p>
        </p:txBody>
      </p:sp>
      <p:pic>
        <p:nvPicPr>
          <p:cNvPr id="5" name="Imagen 15"/>
          <p:cNvPicPr/>
          <p:nvPr/>
        </p:nvPicPr>
        <p:blipFill>
          <a:blip r:embed="rId2"/>
          <a:stretch>
            <a:fillRect/>
          </a:stretch>
        </p:blipFill>
        <p:spPr>
          <a:xfrm>
            <a:off x="2370743" y="2498306"/>
            <a:ext cx="7680730" cy="43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25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2285" y="1730609"/>
                <a:ext cx="8915400" cy="4180613"/>
              </a:xfrm>
            </p:spPr>
            <p:txBody>
              <a:bodyPr/>
              <a:lstStyle/>
              <a:p>
                <a:r>
                  <a:rPr lang="en-US" dirty="0" smtClean="0"/>
                  <a:t>Finding allowed </a:t>
                </a:r>
                <a:r>
                  <a:rPr lang="en-US" dirty="0" err="1" smtClean="0"/>
                  <a:t>CoMs</a:t>
                </a:r>
                <a:r>
                  <a:rPr lang="en-US" dirty="0" smtClean="0"/>
                  <a:t> for a fixed CWC (and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): LP program: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285" y="1730609"/>
                <a:ext cx="8915400" cy="4180613"/>
              </a:xfrm>
              <a:blipFill>
                <a:blip r:embed="rId3"/>
                <a:stretch>
                  <a:fillRect l="-47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6305454" y="2423058"/>
                <a:ext cx="5699941" cy="44349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1. Pick 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𝑪𝒐𝑴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 (Stabilizable, example: a point on the static stability).</a:t>
                </a:r>
              </a:p>
              <a:p>
                <a:r>
                  <a:rPr lang="en-US" dirty="0" smtClean="0"/>
                  <a:t>2. Pick </a:t>
                </a:r>
                <a:r>
                  <a:rPr lang="en-US" dirty="0"/>
                  <a:t>a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. Can be defined by two angles (2D, i.e. angles from spherical coordinates).</a:t>
                </a:r>
              </a:p>
              <a:p>
                <a:r>
                  <a:rPr lang="en-US" dirty="0" smtClean="0"/>
                  <a:t>3.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𝒏𝒆𝒊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s.t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454" y="2423058"/>
                <a:ext cx="5699941" cy="4434942"/>
              </a:xfrm>
              <a:prstGeom prst="rect">
                <a:avLst/>
              </a:prstGeom>
              <a:blipFill>
                <a:blip r:embed="rId4"/>
                <a:stretch>
                  <a:fillRect l="-749" t="-687" r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2982018" y="3034826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23229" y="3710290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508316" y="3341453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316" y="3341453"/>
                <a:ext cx="840230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3710091" y="3778849"/>
            <a:ext cx="1063438" cy="2727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172111" y="3773457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961051" y="3820108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51" y="3820108"/>
                <a:ext cx="461921" cy="395621"/>
              </a:xfrm>
              <a:prstGeom prst="rect">
                <a:avLst/>
              </a:prstGeom>
              <a:blipFill>
                <a:blip r:embed="rId6"/>
                <a:stretch>
                  <a:fillRect t="-4615" r="-526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731731" y="3841396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731" y="3841396"/>
                <a:ext cx="461921" cy="395621"/>
              </a:xfrm>
              <a:prstGeom prst="rect">
                <a:avLst/>
              </a:prstGeom>
              <a:blipFill>
                <a:blip r:embed="rId7"/>
                <a:stretch>
                  <a:fillRect t="-4615" r="-6579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115484" y="3434814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84" y="3434814"/>
                <a:ext cx="840230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2983496" y="2694045"/>
            <a:ext cx="2181225" cy="2000250"/>
          </a:xfrm>
          <a:custGeom>
            <a:avLst/>
            <a:gdLst>
              <a:gd name="connsiteX0" fmla="*/ 0 w 2181225"/>
              <a:gd name="connsiteY0" fmla="*/ 1362075 h 2000250"/>
              <a:gd name="connsiteX1" fmla="*/ 533400 w 2181225"/>
              <a:gd name="connsiteY1" fmla="*/ 347662 h 2000250"/>
              <a:gd name="connsiteX2" fmla="*/ 52388 w 2181225"/>
              <a:gd name="connsiteY2" fmla="*/ 1909762 h 2000250"/>
              <a:gd name="connsiteX3" fmla="*/ 590550 w 2181225"/>
              <a:gd name="connsiteY3" fmla="*/ 2000250 h 2000250"/>
              <a:gd name="connsiteX4" fmla="*/ 538163 w 2181225"/>
              <a:gd name="connsiteY4" fmla="*/ 347662 h 2000250"/>
              <a:gd name="connsiteX5" fmla="*/ 1104900 w 2181225"/>
              <a:gd name="connsiteY5" fmla="*/ 0 h 2000250"/>
              <a:gd name="connsiteX6" fmla="*/ 2181225 w 2181225"/>
              <a:gd name="connsiteY6" fmla="*/ 1104900 h 2000250"/>
              <a:gd name="connsiteX7" fmla="*/ 542925 w 2181225"/>
              <a:gd name="connsiteY7" fmla="*/ 357187 h 2000250"/>
              <a:gd name="connsiteX8" fmla="*/ 1100138 w 2181225"/>
              <a:gd name="connsiteY8" fmla="*/ 0 h 2000250"/>
              <a:gd name="connsiteX9" fmla="*/ 2109788 w 2181225"/>
              <a:gd name="connsiteY9" fmla="*/ 681037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25" h="2000250">
                <a:moveTo>
                  <a:pt x="0" y="1362075"/>
                </a:moveTo>
                <a:lnTo>
                  <a:pt x="533400" y="347662"/>
                </a:lnTo>
                <a:lnTo>
                  <a:pt x="52388" y="1909762"/>
                </a:lnTo>
                <a:lnTo>
                  <a:pt x="590550" y="2000250"/>
                </a:lnTo>
                <a:lnTo>
                  <a:pt x="538163" y="347662"/>
                </a:lnTo>
                <a:lnTo>
                  <a:pt x="1104900" y="0"/>
                </a:lnTo>
                <a:lnTo>
                  <a:pt x="2181225" y="1104900"/>
                </a:lnTo>
                <a:lnTo>
                  <a:pt x="542925" y="357187"/>
                </a:lnTo>
                <a:lnTo>
                  <a:pt x="1100138" y="0"/>
                </a:lnTo>
                <a:lnTo>
                  <a:pt x="2109788" y="6810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597859" y="3822757"/>
            <a:ext cx="1604962" cy="881063"/>
          </a:xfrm>
          <a:custGeom>
            <a:avLst/>
            <a:gdLst>
              <a:gd name="connsiteX0" fmla="*/ 0 w 1604962"/>
              <a:gd name="connsiteY0" fmla="*/ 881063 h 881063"/>
              <a:gd name="connsiteX1" fmla="*/ 733425 w 1604962"/>
              <a:gd name="connsiteY1" fmla="*/ 704850 h 881063"/>
              <a:gd name="connsiteX2" fmla="*/ 1604962 w 1604962"/>
              <a:gd name="connsiteY2" fmla="*/ 0 h 881063"/>
              <a:gd name="connsiteX3" fmla="*/ 995362 w 1604962"/>
              <a:gd name="connsiteY3" fmla="*/ 423863 h 881063"/>
              <a:gd name="connsiteX4" fmla="*/ 742950 w 1604962"/>
              <a:gd name="connsiteY4" fmla="*/ 700088 h 881063"/>
              <a:gd name="connsiteX5" fmla="*/ 823912 w 1604962"/>
              <a:gd name="connsiteY5" fmla="*/ 409575 h 881063"/>
              <a:gd name="connsiteX6" fmla="*/ 1004887 w 1604962"/>
              <a:gd name="connsiteY6" fmla="*/ 319088 h 881063"/>
              <a:gd name="connsiteX7" fmla="*/ 981075 w 1604962"/>
              <a:gd name="connsiteY7" fmla="*/ 457200 h 88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62" h="881063">
                <a:moveTo>
                  <a:pt x="0" y="881063"/>
                </a:moveTo>
                <a:lnTo>
                  <a:pt x="733425" y="704850"/>
                </a:lnTo>
                <a:lnTo>
                  <a:pt x="1604962" y="0"/>
                </a:lnTo>
                <a:lnTo>
                  <a:pt x="995362" y="423863"/>
                </a:lnTo>
                <a:lnTo>
                  <a:pt x="742950" y="700088"/>
                </a:lnTo>
                <a:lnTo>
                  <a:pt x="823912" y="409575"/>
                </a:lnTo>
                <a:lnTo>
                  <a:pt x="1004887" y="319088"/>
                </a:lnTo>
                <a:lnTo>
                  <a:pt x="981075" y="4572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2251278" flipV="1">
            <a:off x="2666550" y="5706363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317897" y="5428538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317897" y="5540457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230451" y="5347499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451" y="5347499"/>
                <a:ext cx="367408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3683405" y="3765080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242598" y="3815567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379612" y="3949164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2285" y="1730610"/>
                <a:ext cx="8915400" cy="601654"/>
              </a:xfrm>
            </p:spPr>
            <p:txBody>
              <a:bodyPr/>
              <a:lstStyle/>
              <a:p>
                <a:r>
                  <a:rPr lang="en-US" dirty="0" smtClean="0"/>
                  <a:t>Finding allowed </a:t>
                </a:r>
                <a:r>
                  <a:rPr lang="en-US" dirty="0" err="1" smtClean="0"/>
                  <a:t>CoMs</a:t>
                </a:r>
                <a:r>
                  <a:rPr lang="en-US" dirty="0" smtClean="0"/>
                  <a:t> for a fixed CWC (and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): LP program: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285" y="1730610"/>
                <a:ext cx="8915400" cy="601654"/>
              </a:xfrm>
              <a:blipFill>
                <a:blip r:embed="rId3"/>
                <a:stretch>
                  <a:fillRect l="-479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n 3"/>
          <p:cNvPicPr/>
          <p:nvPr/>
        </p:nvPicPr>
        <p:blipFill>
          <a:blip r:embed="rId4"/>
          <a:stretch>
            <a:fillRect/>
          </a:stretch>
        </p:blipFill>
        <p:spPr>
          <a:xfrm>
            <a:off x="3735416" y="2332264"/>
            <a:ext cx="5616402" cy="3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10"/>
            <a:ext cx="8915400" cy="601654"/>
          </a:xfrm>
        </p:spPr>
        <p:txBody>
          <a:bodyPr/>
          <a:lstStyle/>
          <a:p>
            <a:r>
              <a:rPr lang="en-US" dirty="0" smtClean="0"/>
              <a:t>Without hand:</a:t>
            </a:r>
          </a:p>
          <a:p>
            <a:endParaRPr lang="en-US" b="1" dirty="0" smtClean="0"/>
          </a:p>
        </p:txBody>
      </p:sp>
      <p:pic>
        <p:nvPicPr>
          <p:cNvPr id="9" name="Imagen 1"/>
          <p:cNvPicPr/>
          <p:nvPr/>
        </p:nvPicPr>
        <p:blipFill>
          <a:blip r:embed="rId3"/>
          <a:stretch>
            <a:fillRect/>
          </a:stretch>
        </p:blipFill>
        <p:spPr>
          <a:xfrm>
            <a:off x="3562233" y="2416723"/>
            <a:ext cx="6316057" cy="374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2285" y="1730610"/>
                <a:ext cx="8915400" cy="601654"/>
              </a:xfrm>
            </p:spPr>
            <p:txBody>
              <a:bodyPr/>
              <a:lstStyle/>
              <a:p>
                <a:r>
                  <a:rPr lang="en-US" dirty="0" smtClean="0"/>
                  <a:t>Finding allowed </a:t>
                </a:r>
                <a:r>
                  <a:rPr lang="en-US" dirty="0" err="1" smtClean="0"/>
                  <a:t>CoMs</a:t>
                </a:r>
                <a:r>
                  <a:rPr lang="en-US" dirty="0" smtClean="0"/>
                  <a:t> for a fixed CWC (and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): LP program: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285" y="1730610"/>
                <a:ext cx="8915400" cy="601654"/>
              </a:xfrm>
              <a:blipFill>
                <a:blip r:embed="rId3"/>
                <a:stretch>
                  <a:fillRect l="-479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545387" y="2738892"/>
            <a:ext cx="5111115" cy="2873375"/>
          </a:xfrm>
          <a:prstGeom prst="rect">
            <a:avLst/>
          </a:prstGeom>
        </p:spPr>
      </p:pic>
      <p:pic>
        <p:nvPicPr>
          <p:cNvPr id="24" name="Imagen 9"/>
          <p:cNvPicPr/>
          <p:nvPr/>
        </p:nvPicPr>
        <p:blipFill>
          <a:blip r:embed="rId5"/>
          <a:stretch>
            <a:fillRect/>
          </a:stretch>
        </p:blipFill>
        <p:spPr>
          <a:xfrm>
            <a:off x="6988175" y="2792233"/>
            <a:ext cx="4921250" cy="27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Reduced Model of a mechanism: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570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10"/>
            <a:ext cx="8915400" cy="601654"/>
          </a:xfrm>
        </p:spPr>
        <p:txBody>
          <a:bodyPr/>
          <a:lstStyle/>
          <a:p>
            <a:r>
              <a:rPr lang="en-US" dirty="0" smtClean="0"/>
              <a:t>Without hand:</a:t>
            </a:r>
          </a:p>
          <a:p>
            <a:endParaRPr lang="en-US" b="1" dirty="0" smtClean="0"/>
          </a:p>
        </p:txBody>
      </p:sp>
      <p:pic>
        <p:nvPicPr>
          <p:cNvPr id="6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53926" y="2871093"/>
            <a:ext cx="5400040" cy="3035935"/>
          </a:xfrm>
          <a:prstGeom prst="rect">
            <a:avLst/>
          </a:prstGeom>
        </p:spPr>
      </p:pic>
      <p:pic>
        <p:nvPicPr>
          <p:cNvPr id="7" name="Imagen 14"/>
          <p:cNvPicPr/>
          <p:nvPr/>
        </p:nvPicPr>
        <p:blipFill>
          <a:blip r:embed="rId4"/>
          <a:stretch>
            <a:fillRect/>
          </a:stretch>
        </p:blipFill>
        <p:spPr>
          <a:xfrm>
            <a:off x="872720" y="2914707"/>
            <a:ext cx="519557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 for finding </a:t>
            </a:r>
            <a:r>
              <a:rPr lang="en-US" dirty="0" err="1" smtClean="0"/>
              <a:t>CoMs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2285" y="1730610"/>
                <a:ext cx="8915400" cy="601654"/>
              </a:xfrm>
            </p:spPr>
            <p:txBody>
              <a:bodyPr/>
              <a:lstStyle/>
              <a:p>
                <a:r>
                  <a:rPr lang="en-US" dirty="0" smtClean="0"/>
                  <a:t>Finding allowed </a:t>
                </a:r>
                <a:r>
                  <a:rPr lang="en-US" dirty="0" err="1" smtClean="0"/>
                  <a:t>CoMs</a:t>
                </a:r>
                <a:r>
                  <a:rPr lang="en-US" dirty="0" smtClean="0"/>
                  <a:t> for a fixed CWC (and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): LP program: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285" y="1730610"/>
                <a:ext cx="8915400" cy="601654"/>
              </a:xfrm>
              <a:blipFill>
                <a:blip r:embed="rId3"/>
                <a:stretch>
                  <a:fillRect l="-479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696325" y="2215832"/>
            <a:ext cx="7569893" cy="42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0-Step Capturability </a:t>
            </a:r>
            <a:r>
              <a:rPr lang="en-US" dirty="0" smtClean="0"/>
              <a:t>- 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1104483"/>
          </a:xfrm>
        </p:spPr>
        <p:txBody>
          <a:bodyPr/>
          <a:lstStyle/>
          <a:p>
            <a:r>
              <a:rPr lang="en-US" dirty="0" smtClean="0"/>
              <a:t>Using the Full </a:t>
            </a:r>
            <a:r>
              <a:rPr lang="en-US" dirty="0" err="1" smtClean="0"/>
              <a:t>Centroidal</a:t>
            </a:r>
            <a:r>
              <a:rPr lang="en-US" dirty="0" smtClean="0"/>
              <a:t> Dynamics (FCD): If we can place instantaneously the foot, then we can step in the reflected region of:</a:t>
            </a:r>
          </a:p>
          <a:p>
            <a:endParaRPr 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2592925" y="2843849"/>
                <a:ext cx="4736424" cy="32175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LP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𝒏𝒆𝒊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s.t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2843849"/>
                <a:ext cx="4736424" cy="3217572"/>
              </a:xfrm>
              <a:prstGeom prst="rect">
                <a:avLst/>
              </a:prstGeom>
              <a:blipFill>
                <a:blip r:embed="rId10"/>
                <a:stretch>
                  <a:fillRect l="-901" t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8163618" y="2958625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804829" y="3634089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689916" y="3265252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916" y="3265252"/>
                <a:ext cx="840230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8891691" y="3702648"/>
            <a:ext cx="1063438" cy="2727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353711" y="3697256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142651" y="3743907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51" y="3743907"/>
                <a:ext cx="461921" cy="395621"/>
              </a:xfrm>
              <a:prstGeom prst="rect">
                <a:avLst/>
              </a:prstGeom>
              <a:blipFill>
                <a:blip r:embed="rId12"/>
                <a:stretch>
                  <a:fillRect t="-4615" r="-5263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13331" y="3765195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331" y="3765195"/>
                <a:ext cx="461921" cy="395621"/>
              </a:xfrm>
              <a:prstGeom prst="rect">
                <a:avLst/>
              </a:prstGeom>
              <a:blipFill>
                <a:blip r:embed="rId13"/>
                <a:stretch>
                  <a:fillRect t="-4615" r="-657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0297084" y="3358613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084" y="3358613"/>
                <a:ext cx="840230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8165096" y="2617844"/>
            <a:ext cx="2181225" cy="2000250"/>
          </a:xfrm>
          <a:custGeom>
            <a:avLst/>
            <a:gdLst>
              <a:gd name="connsiteX0" fmla="*/ 0 w 2181225"/>
              <a:gd name="connsiteY0" fmla="*/ 1362075 h 2000250"/>
              <a:gd name="connsiteX1" fmla="*/ 533400 w 2181225"/>
              <a:gd name="connsiteY1" fmla="*/ 347662 h 2000250"/>
              <a:gd name="connsiteX2" fmla="*/ 52388 w 2181225"/>
              <a:gd name="connsiteY2" fmla="*/ 1909762 h 2000250"/>
              <a:gd name="connsiteX3" fmla="*/ 590550 w 2181225"/>
              <a:gd name="connsiteY3" fmla="*/ 2000250 h 2000250"/>
              <a:gd name="connsiteX4" fmla="*/ 538163 w 2181225"/>
              <a:gd name="connsiteY4" fmla="*/ 347662 h 2000250"/>
              <a:gd name="connsiteX5" fmla="*/ 1104900 w 2181225"/>
              <a:gd name="connsiteY5" fmla="*/ 0 h 2000250"/>
              <a:gd name="connsiteX6" fmla="*/ 2181225 w 2181225"/>
              <a:gd name="connsiteY6" fmla="*/ 1104900 h 2000250"/>
              <a:gd name="connsiteX7" fmla="*/ 542925 w 2181225"/>
              <a:gd name="connsiteY7" fmla="*/ 357187 h 2000250"/>
              <a:gd name="connsiteX8" fmla="*/ 1100138 w 2181225"/>
              <a:gd name="connsiteY8" fmla="*/ 0 h 2000250"/>
              <a:gd name="connsiteX9" fmla="*/ 2109788 w 2181225"/>
              <a:gd name="connsiteY9" fmla="*/ 681037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25" h="2000250">
                <a:moveTo>
                  <a:pt x="0" y="1362075"/>
                </a:moveTo>
                <a:lnTo>
                  <a:pt x="533400" y="347662"/>
                </a:lnTo>
                <a:lnTo>
                  <a:pt x="52388" y="1909762"/>
                </a:lnTo>
                <a:lnTo>
                  <a:pt x="590550" y="2000250"/>
                </a:lnTo>
                <a:lnTo>
                  <a:pt x="538163" y="347662"/>
                </a:lnTo>
                <a:lnTo>
                  <a:pt x="1104900" y="0"/>
                </a:lnTo>
                <a:lnTo>
                  <a:pt x="2181225" y="1104900"/>
                </a:lnTo>
                <a:lnTo>
                  <a:pt x="542925" y="357187"/>
                </a:lnTo>
                <a:lnTo>
                  <a:pt x="1100138" y="0"/>
                </a:lnTo>
                <a:lnTo>
                  <a:pt x="2109788" y="6810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779459" y="3746556"/>
            <a:ext cx="1604962" cy="881063"/>
          </a:xfrm>
          <a:custGeom>
            <a:avLst/>
            <a:gdLst>
              <a:gd name="connsiteX0" fmla="*/ 0 w 1604962"/>
              <a:gd name="connsiteY0" fmla="*/ 881063 h 881063"/>
              <a:gd name="connsiteX1" fmla="*/ 733425 w 1604962"/>
              <a:gd name="connsiteY1" fmla="*/ 704850 h 881063"/>
              <a:gd name="connsiteX2" fmla="*/ 1604962 w 1604962"/>
              <a:gd name="connsiteY2" fmla="*/ 0 h 881063"/>
              <a:gd name="connsiteX3" fmla="*/ 995362 w 1604962"/>
              <a:gd name="connsiteY3" fmla="*/ 423863 h 881063"/>
              <a:gd name="connsiteX4" fmla="*/ 742950 w 1604962"/>
              <a:gd name="connsiteY4" fmla="*/ 700088 h 881063"/>
              <a:gd name="connsiteX5" fmla="*/ 823912 w 1604962"/>
              <a:gd name="connsiteY5" fmla="*/ 409575 h 881063"/>
              <a:gd name="connsiteX6" fmla="*/ 1004887 w 1604962"/>
              <a:gd name="connsiteY6" fmla="*/ 319088 h 881063"/>
              <a:gd name="connsiteX7" fmla="*/ 981075 w 1604962"/>
              <a:gd name="connsiteY7" fmla="*/ 457200 h 88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62" h="881063">
                <a:moveTo>
                  <a:pt x="0" y="881063"/>
                </a:moveTo>
                <a:lnTo>
                  <a:pt x="733425" y="704850"/>
                </a:lnTo>
                <a:lnTo>
                  <a:pt x="1604962" y="0"/>
                </a:lnTo>
                <a:lnTo>
                  <a:pt x="995362" y="423863"/>
                </a:lnTo>
                <a:lnTo>
                  <a:pt x="742950" y="700088"/>
                </a:lnTo>
                <a:lnTo>
                  <a:pt x="823912" y="409575"/>
                </a:lnTo>
                <a:lnTo>
                  <a:pt x="1004887" y="319088"/>
                </a:lnTo>
                <a:lnTo>
                  <a:pt x="981075" y="4572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2251278" flipV="1">
            <a:off x="7848150" y="5630162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499497" y="5352337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499497" y="5464256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412051" y="5271298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051" y="5271298"/>
                <a:ext cx="367408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8865005" y="3688879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24198" y="3739366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561212" y="3872963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0-Step </a:t>
            </a:r>
            <a:r>
              <a:rPr lang="en-US" dirty="0" smtClean="0"/>
              <a:t>Capturability w. Delay - FCD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2285" y="1730609"/>
                <a:ext cx="8915400" cy="1104483"/>
              </a:xfrm>
            </p:spPr>
            <p:txBody>
              <a:bodyPr/>
              <a:lstStyle/>
              <a:p>
                <a:r>
                  <a:rPr lang="en-US" dirty="0" smtClean="0"/>
                  <a:t>If we can step after a given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dirty="0" smtClean="0"/>
                  <a:t>, then we can compute the states after this time:</a:t>
                </a: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285" y="1730609"/>
                <a:ext cx="8915400" cy="1104483"/>
              </a:xfrm>
              <a:blipFill>
                <a:blip r:embed="rId10"/>
                <a:stretch>
                  <a:fillRect l="-479" t="-3315" r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8163618" y="2958625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804829" y="3634089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689916" y="3265252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916" y="3265252"/>
                <a:ext cx="840230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8891691" y="3702648"/>
            <a:ext cx="1063438" cy="2727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353711" y="3697256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142651" y="3743907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51" y="3743907"/>
                <a:ext cx="461921" cy="395621"/>
              </a:xfrm>
              <a:prstGeom prst="rect">
                <a:avLst/>
              </a:prstGeom>
              <a:blipFill>
                <a:blip r:embed="rId6"/>
                <a:stretch>
                  <a:fillRect t="-4615" r="-5263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13331" y="3765195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331" y="3765195"/>
                <a:ext cx="461921" cy="395621"/>
              </a:xfrm>
              <a:prstGeom prst="rect">
                <a:avLst/>
              </a:prstGeom>
              <a:blipFill>
                <a:blip r:embed="rId7"/>
                <a:stretch>
                  <a:fillRect t="-4615" r="-657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0297084" y="3358613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084" y="3358613"/>
                <a:ext cx="840230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8165096" y="2617844"/>
            <a:ext cx="2181225" cy="2000250"/>
          </a:xfrm>
          <a:custGeom>
            <a:avLst/>
            <a:gdLst>
              <a:gd name="connsiteX0" fmla="*/ 0 w 2181225"/>
              <a:gd name="connsiteY0" fmla="*/ 1362075 h 2000250"/>
              <a:gd name="connsiteX1" fmla="*/ 533400 w 2181225"/>
              <a:gd name="connsiteY1" fmla="*/ 347662 h 2000250"/>
              <a:gd name="connsiteX2" fmla="*/ 52388 w 2181225"/>
              <a:gd name="connsiteY2" fmla="*/ 1909762 h 2000250"/>
              <a:gd name="connsiteX3" fmla="*/ 590550 w 2181225"/>
              <a:gd name="connsiteY3" fmla="*/ 2000250 h 2000250"/>
              <a:gd name="connsiteX4" fmla="*/ 538163 w 2181225"/>
              <a:gd name="connsiteY4" fmla="*/ 347662 h 2000250"/>
              <a:gd name="connsiteX5" fmla="*/ 1104900 w 2181225"/>
              <a:gd name="connsiteY5" fmla="*/ 0 h 2000250"/>
              <a:gd name="connsiteX6" fmla="*/ 2181225 w 2181225"/>
              <a:gd name="connsiteY6" fmla="*/ 1104900 h 2000250"/>
              <a:gd name="connsiteX7" fmla="*/ 542925 w 2181225"/>
              <a:gd name="connsiteY7" fmla="*/ 357187 h 2000250"/>
              <a:gd name="connsiteX8" fmla="*/ 1100138 w 2181225"/>
              <a:gd name="connsiteY8" fmla="*/ 0 h 2000250"/>
              <a:gd name="connsiteX9" fmla="*/ 2109788 w 2181225"/>
              <a:gd name="connsiteY9" fmla="*/ 681037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25" h="2000250">
                <a:moveTo>
                  <a:pt x="0" y="1362075"/>
                </a:moveTo>
                <a:lnTo>
                  <a:pt x="533400" y="347662"/>
                </a:lnTo>
                <a:lnTo>
                  <a:pt x="52388" y="1909762"/>
                </a:lnTo>
                <a:lnTo>
                  <a:pt x="590550" y="2000250"/>
                </a:lnTo>
                <a:lnTo>
                  <a:pt x="538163" y="347662"/>
                </a:lnTo>
                <a:lnTo>
                  <a:pt x="1104900" y="0"/>
                </a:lnTo>
                <a:lnTo>
                  <a:pt x="2181225" y="1104900"/>
                </a:lnTo>
                <a:lnTo>
                  <a:pt x="542925" y="357187"/>
                </a:lnTo>
                <a:lnTo>
                  <a:pt x="1100138" y="0"/>
                </a:lnTo>
                <a:lnTo>
                  <a:pt x="2109788" y="6810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779459" y="3746556"/>
            <a:ext cx="1604962" cy="881063"/>
          </a:xfrm>
          <a:custGeom>
            <a:avLst/>
            <a:gdLst>
              <a:gd name="connsiteX0" fmla="*/ 0 w 1604962"/>
              <a:gd name="connsiteY0" fmla="*/ 881063 h 881063"/>
              <a:gd name="connsiteX1" fmla="*/ 733425 w 1604962"/>
              <a:gd name="connsiteY1" fmla="*/ 704850 h 881063"/>
              <a:gd name="connsiteX2" fmla="*/ 1604962 w 1604962"/>
              <a:gd name="connsiteY2" fmla="*/ 0 h 881063"/>
              <a:gd name="connsiteX3" fmla="*/ 995362 w 1604962"/>
              <a:gd name="connsiteY3" fmla="*/ 423863 h 881063"/>
              <a:gd name="connsiteX4" fmla="*/ 742950 w 1604962"/>
              <a:gd name="connsiteY4" fmla="*/ 700088 h 881063"/>
              <a:gd name="connsiteX5" fmla="*/ 823912 w 1604962"/>
              <a:gd name="connsiteY5" fmla="*/ 409575 h 881063"/>
              <a:gd name="connsiteX6" fmla="*/ 1004887 w 1604962"/>
              <a:gd name="connsiteY6" fmla="*/ 319088 h 881063"/>
              <a:gd name="connsiteX7" fmla="*/ 981075 w 1604962"/>
              <a:gd name="connsiteY7" fmla="*/ 457200 h 88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62" h="881063">
                <a:moveTo>
                  <a:pt x="0" y="881063"/>
                </a:moveTo>
                <a:lnTo>
                  <a:pt x="733425" y="704850"/>
                </a:lnTo>
                <a:lnTo>
                  <a:pt x="1604962" y="0"/>
                </a:lnTo>
                <a:lnTo>
                  <a:pt x="995362" y="423863"/>
                </a:lnTo>
                <a:lnTo>
                  <a:pt x="742950" y="700088"/>
                </a:lnTo>
                <a:lnTo>
                  <a:pt x="823912" y="409575"/>
                </a:lnTo>
                <a:lnTo>
                  <a:pt x="1004887" y="319088"/>
                </a:lnTo>
                <a:lnTo>
                  <a:pt x="981075" y="4572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2251278" flipV="1">
            <a:off x="7848150" y="5630162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499497" y="5352337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499497" y="5464256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412051" y="5271298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051" y="5271298"/>
                <a:ext cx="36740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8865005" y="3688879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424198" y="3739366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561212" y="3872963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2798618" y="3008258"/>
                <a:ext cx="4623251" cy="24559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Font typeface="Wingdings 3" charset="2"/>
                  <a:buNone/>
                </a:pPr>
                <a:endParaRPr lang="en-US" b="1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b="0" dirty="0" smtClean="0"/>
              </a:p>
              <a:p>
                <a:pPr marL="400050" lvl="1" indent="0">
                  <a:buFont typeface="Wingdings 3" charset="2"/>
                  <a:buNone/>
                </a:pPr>
                <a:endParaRPr lang="en-US" dirty="0" smtClean="0"/>
              </a:p>
              <a:p>
                <a:pPr marL="0" indent="0">
                  <a:buFont typeface="Wingdings 3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18" y="3008258"/>
                <a:ext cx="4623251" cy="2455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6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0-Step </a:t>
            </a:r>
            <a:r>
              <a:rPr lang="en-US" dirty="0" smtClean="0"/>
              <a:t>Capturability w. Delay - FCD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2543843" y="2950883"/>
                <a:ext cx="5174573" cy="32175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Solve LP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𝒏𝒆𝒊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s.t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𝒔𝒕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𝒔𝒕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Reflect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b="1" dirty="0" smtClean="0"/>
                  <a:t>.</a:t>
                </a: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43" y="2950883"/>
                <a:ext cx="5174573" cy="3217572"/>
              </a:xfrm>
              <a:prstGeom prst="rect">
                <a:avLst/>
              </a:prstGeom>
              <a:blipFill>
                <a:blip r:embed="rId10"/>
                <a:stretch>
                  <a:fillRect l="-824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8600036" y="2868570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41247" y="3544034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126334" y="3175197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334" y="3175197"/>
                <a:ext cx="840230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9328109" y="3612593"/>
            <a:ext cx="1063438" cy="2727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790129" y="3607201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579069" y="3653852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069" y="3653852"/>
                <a:ext cx="461921" cy="395621"/>
              </a:xfrm>
              <a:prstGeom prst="rect">
                <a:avLst/>
              </a:prstGeom>
              <a:blipFill>
                <a:blip r:embed="rId12"/>
                <a:stretch>
                  <a:fillRect t="-4615" r="-6579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1349749" y="3675140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9749" y="3675140"/>
                <a:ext cx="461921" cy="395621"/>
              </a:xfrm>
              <a:prstGeom prst="rect">
                <a:avLst/>
              </a:prstGeom>
              <a:blipFill>
                <a:blip r:embed="rId13"/>
                <a:stretch>
                  <a:fillRect t="-4615" r="-526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0733502" y="3268558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502" y="3268558"/>
                <a:ext cx="840230" cy="369332"/>
              </a:xfrm>
              <a:prstGeom prst="rect">
                <a:avLst/>
              </a:prstGeom>
              <a:blipFill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8601514" y="2527789"/>
            <a:ext cx="2181225" cy="2000250"/>
          </a:xfrm>
          <a:custGeom>
            <a:avLst/>
            <a:gdLst>
              <a:gd name="connsiteX0" fmla="*/ 0 w 2181225"/>
              <a:gd name="connsiteY0" fmla="*/ 1362075 h 2000250"/>
              <a:gd name="connsiteX1" fmla="*/ 533400 w 2181225"/>
              <a:gd name="connsiteY1" fmla="*/ 347662 h 2000250"/>
              <a:gd name="connsiteX2" fmla="*/ 52388 w 2181225"/>
              <a:gd name="connsiteY2" fmla="*/ 1909762 h 2000250"/>
              <a:gd name="connsiteX3" fmla="*/ 590550 w 2181225"/>
              <a:gd name="connsiteY3" fmla="*/ 2000250 h 2000250"/>
              <a:gd name="connsiteX4" fmla="*/ 538163 w 2181225"/>
              <a:gd name="connsiteY4" fmla="*/ 347662 h 2000250"/>
              <a:gd name="connsiteX5" fmla="*/ 1104900 w 2181225"/>
              <a:gd name="connsiteY5" fmla="*/ 0 h 2000250"/>
              <a:gd name="connsiteX6" fmla="*/ 2181225 w 2181225"/>
              <a:gd name="connsiteY6" fmla="*/ 1104900 h 2000250"/>
              <a:gd name="connsiteX7" fmla="*/ 542925 w 2181225"/>
              <a:gd name="connsiteY7" fmla="*/ 357187 h 2000250"/>
              <a:gd name="connsiteX8" fmla="*/ 1100138 w 2181225"/>
              <a:gd name="connsiteY8" fmla="*/ 0 h 2000250"/>
              <a:gd name="connsiteX9" fmla="*/ 2109788 w 2181225"/>
              <a:gd name="connsiteY9" fmla="*/ 681037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25" h="2000250">
                <a:moveTo>
                  <a:pt x="0" y="1362075"/>
                </a:moveTo>
                <a:lnTo>
                  <a:pt x="533400" y="347662"/>
                </a:lnTo>
                <a:lnTo>
                  <a:pt x="52388" y="1909762"/>
                </a:lnTo>
                <a:lnTo>
                  <a:pt x="590550" y="2000250"/>
                </a:lnTo>
                <a:lnTo>
                  <a:pt x="538163" y="347662"/>
                </a:lnTo>
                <a:lnTo>
                  <a:pt x="1104900" y="0"/>
                </a:lnTo>
                <a:lnTo>
                  <a:pt x="2181225" y="1104900"/>
                </a:lnTo>
                <a:lnTo>
                  <a:pt x="542925" y="357187"/>
                </a:lnTo>
                <a:lnTo>
                  <a:pt x="1100138" y="0"/>
                </a:lnTo>
                <a:lnTo>
                  <a:pt x="2109788" y="6810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9215877" y="3656501"/>
            <a:ext cx="1604962" cy="881063"/>
          </a:xfrm>
          <a:custGeom>
            <a:avLst/>
            <a:gdLst>
              <a:gd name="connsiteX0" fmla="*/ 0 w 1604962"/>
              <a:gd name="connsiteY0" fmla="*/ 881063 h 881063"/>
              <a:gd name="connsiteX1" fmla="*/ 733425 w 1604962"/>
              <a:gd name="connsiteY1" fmla="*/ 704850 h 881063"/>
              <a:gd name="connsiteX2" fmla="*/ 1604962 w 1604962"/>
              <a:gd name="connsiteY2" fmla="*/ 0 h 881063"/>
              <a:gd name="connsiteX3" fmla="*/ 995362 w 1604962"/>
              <a:gd name="connsiteY3" fmla="*/ 423863 h 881063"/>
              <a:gd name="connsiteX4" fmla="*/ 742950 w 1604962"/>
              <a:gd name="connsiteY4" fmla="*/ 700088 h 881063"/>
              <a:gd name="connsiteX5" fmla="*/ 823912 w 1604962"/>
              <a:gd name="connsiteY5" fmla="*/ 409575 h 881063"/>
              <a:gd name="connsiteX6" fmla="*/ 1004887 w 1604962"/>
              <a:gd name="connsiteY6" fmla="*/ 319088 h 881063"/>
              <a:gd name="connsiteX7" fmla="*/ 981075 w 1604962"/>
              <a:gd name="connsiteY7" fmla="*/ 457200 h 88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62" h="881063">
                <a:moveTo>
                  <a:pt x="0" y="881063"/>
                </a:moveTo>
                <a:lnTo>
                  <a:pt x="733425" y="704850"/>
                </a:lnTo>
                <a:lnTo>
                  <a:pt x="1604962" y="0"/>
                </a:lnTo>
                <a:lnTo>
                  <a:pt x="995362" y="423863"/>
                </a:lnTo>
                <a:lnTo>
                  <a:pt x="742950" y="700088"/>
                </a:lnTo>
                <a:lnTo>
                  <a:pt x="823912" y="409575"/>
                </a:lnTo>
                <a:lnTo>
                  <a:pt x="1004887" y="319088"/>
                </a:lnTo>
                <a:lnTo>
                  <a:pt x="981075" y="4572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2251278" flipV="1">
            <a:off x="8284568" y="5540107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935915" y="5262282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935915" y="5374201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848469" y="5181243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469" y="5181243"/>
                <a:ext cx="367408" cy="369332"/>
              </a:xfrm>
              <a:prstGeom prst="rect">
                <a:avLst/>
              </a:prstGeom>
              <a:blipFill>
                <a:blip r:embed="rId1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9301423" y="3598824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860616" y="3649311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97630" y="3782908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2893752" y="1519006"/>
                <a:ext cx="5011711" cy="15434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endParaRPr lang="en-US" b="1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b="0" dirty="0" smtClean="0"/>
              </a:p>
              <a:p>
                <a:pPr marL="400050" lvl="1" indent="0">
                  <a:buFont typeface="Wingdings 3" charset="2"/>
                  <a:buNone/>
                </a:pPr>
                <a:endParaRPr lang="en-US" dirty="0" smtClean="0"/>
              </a:p>
              <a:p>
                <a:pPr marL="0" indent="0">
                  <a:buFont typeface="Wingdings 3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752" y="1519006"/>
                <a:ext cx="5011711" cy="1543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2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0-Step </a:t>
            </a:r>
            <a:r>
              <a:rPr lang="en-US" dirty="0" smtClean="0"/>
              <a:t>Capturability w. Delay - FCD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2392913" y="1934493"/>
                <a:ext cx="5174573" cy="32175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Option 2: Solve LP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𝒏𝒆𝒊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𝒆𝒊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𝑪𝒐𝑴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s.t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𝒆𝒊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𝐓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𝒏𝒆𝒊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𝑪𝒐𝑴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13" y="1934493"/>
                <a:ext cx="5174573" cy="3217572"/>
              </a:xfrm>
              <a:prstGeom prst="rect">
                <a:avLst/>
              </a:prstGeom>
              <a:blipFill>
                <a:blip r:embed="rId17"/>
                <a:stretch>
                  <a:fillRect l="-472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8620818" y="2716170"/>
            <a:ext cx="2234821" cy="1665027"/>
          </a:xfrm>
          <a:custGeom>
            <a:avLst/>
            <a:gdLst>
              <a:gd name="connsiteX0" fmla="*/ 51180 w 2234821"/>
              <a:gd name="connsiteY0" fmla="*/ 1566081 h 1665027"/>
              <a:gd name="connsiteX1" fmla="*/ 0 w 2234821"/>
              <a:gd name="connsiteY1" fmla="*/ 1023583 h 1665027"/>
              <a:gd name="connsiteX2" fmla="*/ 692624 w 2234821"/>
              <a:gd name="connsiteY2" fmla="*/ 443553 h 1665027"/>
              <a:gd name="connsiteX3" fmla="*/ 1538786 w 2234821"/>
              <a:gd name="connsiteY3" fmla="*/ 0 h 1665027"/>
              <a:gd name="connsiteX4" fmla="*/ 2105168 w 2234821"/>
              <a:gd name="connsiteY4" fmla="*/ 337783 h 1665027"/>
              <a:gd name="connsiteX5" fmla="*/ 2234821 w 2234821"/>
              <a:gd name="connsiteY5" fmla="*/ 771099 h 1665027"/>
              <a:gd name="connsiteX6" fmla="*/ 607326 w 2234821"/>
              <a:gd name="connsiteY6" fmla="*/ 1665027 h 1665027"/>
              <a:gd name="connsiteX7" fmla="*/ 51180 w 2234821"/>
              <a:gd name="connsiteY7" fmla="*/ 1566081 h 166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4821" h="1665027">
                <a:moveTo>
                  <a:pt x="51180" y="1566081"/>
                </a:moveTo>
                <a:lnTo>
                  <a:pt x="0" y="1023583"/>
                </a:lnTo>
                <a:lnTo>
                  <a:pt x="692624" y="443553"/>
                </a:lnTo>
                <a:lnTo>
                  <a:pt x="1538786" y="0"/>
                </a:lnTo>
                <a:lnTo>
                  <a:pt x="2105168" y="337783"/>
                </a:lnTo>
                <a:lnTo>
                  <a:pt x="2234821" y="771099"/>
                </a:lnTo>
                <a:lnTo>
                  <a:pt x="607326" y="1665027"/>
                </a:lnTo>
                <a:lnTo>
                  <a:pt x="51180" y="156608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62029" y="3391634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147116" y="3022797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116" y="3022797"/>
                <a:ext cx="840230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9348891" y="3460193"/>
            <a:ext cx="1063438" cy="2727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810911" y="3454801"/>
            <a:ext cx="83640" cy="84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599851" y="3501452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851" y="3501452"/>
                <a:ext cx="461921" cy="395621"/>
              </a:xfrm>
              <a:prstGeom prst="rect">
                <a:avLst/>
              </a:prstGeom>
              <a:blipFill>
                <a:blip r:embed="rId13"/>
                <a:stretch>
                  <a:fillRect t="-4615" r="-5263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1370531" y="3522740"/>
                <a:ext cx="461921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531" y="3522740"/>
                <a:ext cx="461921" cy="395621"/>
              </a:xfrm>
              <a:prstGeom prst="rect">
                <a:avLst/>
              </a:prstGeom>
              <a:blipFill>
                <a:blip r:embed="rId14"/>
                <a:stretch>
                  <a:fillRect t="-4615" r="-657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0754284" y="3116158"/>
                <a:ext cx="84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284" y="3116158"/>
                <a:ext cx="840230" cy="369332"/>
              </a:xfrm>
              <a:prstGeom prst="rect">
                <a:avLst/>
              </a:prstGeom>
              <a:blipFill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8622296" y="2375389"/>
            <a:ext cx="2181225" cy="2000250"/>
          </a:xfrm>
          <a:custGeom>
            <a:avLst/>
            <a:gdLst>
              <a:gd name="connsiteX0" fmla="*/ 0 w 2181225"/>
              <a:gd name="connsiteY0" fmla="*/ 1362075 h 2000250"/>
              <a:gd name="connsiteX1" fmla="*/ 533400 w 2181225"/>
              <a:gd name="connsiteY1" fmla="*/ 347662 h 2000250"/>
              <a:gd name="connsiteX2" fmla="*/ 52388 w 2181225"/>
              <a:gd name="connsiteY2" fmla="*/ 1909762 h 2000250"/>
              <a:gd name="connsiteX3" fmla="*/ 590550 w 2181225"/>
              <a:gd name="connsiteY3" fmla="*/ 2000250 h 2000250"/>
              <a:gd name="connsiteX4" fmla="*/ 538163 w 2181225"/>
              <a:gd name="connsiteY4" fmla="*/ 347662 h 2000250"/>
              <a:gd name="connsiteX5" fmla="*/ 1104900 w 2181225"/>
              <a:gd name="connsiteY5" fmla="*/ 0 h 2000250"/>
              <a:gd name="connsiteX6" fmla="*/ 2181225 w 2181225"/>
              <a:gd name="connsiteY6" fmla="*/ 1104900 h 2000250"/>
              <a:gd name="connsiteX7" fmla="*/ 542925 w 2181225"/>
              <a:gd name="connsiteY7" fmla="*/ 357187 h 2000250"/>
              <a:gd name="connsiteX8" fmla="*/ 1100138 w 2181225"/>
              <a:gd name="connsiteY8" fmla="*/ 0 h 2000250"/>
              <a:gd name="connsiteX9" fmla="*/ 2109788 w 2181225"/>
              <a:gd name="connsiteY9" fmla="*/ 681037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25" h="2000250">
                <a:moveTo>
                  <a:pt x="0" y="1362075"/>
                </a:moveTo>
                <a:lnTo>
                  <a:pt x="533400" y="347662"/>
                </a:lnTo>
                <a:lnTo>
                  <a:pt x="52388" y="1909762"/>
                </a:lnTo>
                <a:lnTo>
                  <a:pt x="590550" y="2000250"/>
                </a:lnTo>
                <a:lnTo>
                  <a:pt x="538163" y="347662"/>
                </a:lnTo>
                <a:lnTo>
                  <a:pt x="1104900" y="0"/>
                </a:lnTo>
                <a:lnTo>
                  <a:pt x="2181225" y="1104900"/>
                </a:lnTo>
                <a:lnTo>
                  <a:pt x="542925" y="357187"/>
                </a:lnTo>
                <a:lnTo>
                  <a:pt x="1100138" y="0"/>
                </a:lnTo>
                <a:lnTo>
                  <a:pt x="2109788" y="6810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9236659" y="3504101"/>
            <a:ext cx="1604962" cy="881063"/>
          </a:xfrm>
          <a:custGeom>
            <a:avLst/>
            <a:gdLst>
              <a:gd name="connsiteX0" fmla="*/ 0 w 1604962"/>
              <a:gd name="connsiteY0" fmla="*/ 881063 h 881063"/>
              <a:gd name="connsiteX1" fmla="*/ 733425 w 1604962"/>
              <a:gd name="connsiteY1" fmla="*/ 704850 h 881063"/>
              <a:gd name="connsiteX2" fmla="*/ 1604962 w 1604962"/>
              <a:gd name="connsiteY2" fmla="*/ 0 h 881063"/>
              <a:gd name="connsiteX3" fmla="*/ 995362 w 1604962"/>
              <a:gd name="connsiteY3" fmla="*/ 423863 h 881063"/>
              <a:gd name="connsiteX4" fmla="*/ 742950 w 1604962"/>
              <a:gd name="connsiteY4" fmla="*/ 700088 h 881063"/>
              <a:gd name="connsiteX5" fmla="*/ 823912 w 1604962"/>
              <a:gd name="connsiteY5" fmla="*/ 409575 h 881063"/>
              <a:gd name="connsiteX6" fmla="*/ 1004887 w 1604962"/>
              <a:gd name="connsiteY6" fmla="*/ 319088 h 881063"/>
              <a:gd name="connsiteX7" fmla="*/ 981075 w 1604962"/>
              <a:gd name="connsiteY7" fmla="*/ 457200 h 88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4962" h="881063">
                <a:moveTo>
                  <a:pt x="0" y="881063"/>
                </a:moveTo>
                <a:lnTo>
                  <a:pt x="733425" y="704850"/>
                </a:lnTo>
                <a:lnTo>
                  <a:pt x="1604962" y="0"/>
                </a:lnTo>
                <a:lnTo>
                  <a:pt x="995362" y="423863"/>
                </a:lnTo>
                <a:lnTo>
                  <a:pt x="742950" y="700088"/>
                </a:lnTo>
                <a:lnTo>
                  <a:pt x="823912" y="409575"/>
                </a:lnTo>
                <a:lnTo>
                  <a:pt x="1004887" y="319088"/>
                </a:lnTo>
                <a:lnTo>
                  <a:pt x="981075" y="4572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rot="2251278" flipV="1">
            <a:off x="8305350" y="5387707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956697" y="5109882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956697" y="5221801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869251" y="5028843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251" y="5028843"/>
                <a:ext cx="367408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9322205" y="3446424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881398" y="3496911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0018412" y="3630508"/>
            <a:ext cx="400091" cy="1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5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4180613"/>
          </a:xfrm>
        </p:spPr>
        <p:txBody>
          <a:bodyPr/>
          <a:lstStyle/>
          <a:p>
            <a:r>
              <a:rPr lang="en-US" dirty="0" smtClean="0"/>
              <a:t>Where to place the next contact in order to get to complete rest:</a:t>
            </a:r>
          </a:p>
          <a:p>
            <a:endParaRPr lang="en-US" b="1" dirty="0" smtClean="0"/>
          </a:p>
        </p:txBody>
      </p:sp>
      <p:sp>
        <p:nvSpPr>
          <p:cNvPr id="22" name="Oval 21"/>
          <p:cNvSpPr/>
          <p:nvPr/>
        </p:nvSpPr>
        <p:spPr>
          <a:xfrm>
            <a:off x="7620845" y="3852123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658791" y="3780420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791" y="3780420"/>
                <a:ext cx="482761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112140" y="3457235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140" y="3457235"/>
                <a:ext cx="482760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arallelogram 11"/>
          <p:cNvSpPr/>
          <p:nvPr/>
        </p:nvSpPr>
        <p:spPr>
          <a:xfrm rot="2251278" flipV="1">
            <a:off x="5954830" y="5729376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572924" y="5461077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572924" y="5572996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71746" y="5656511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46" y="5656511"/>
                <a:ext cx="477951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 flipV="1">
            <a:off x="7303864" y="3835574"/>
            <a:ext cx="377157" cy="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/>
          <p:cNvSpPr/>
          <p:nvPr/>
        </p:nvSpPr>
        <p:spPr>
          <a:xfrm rot="5400000" flipV="1">
            <a:off x="4640676" y="3644721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3344004" flipV="1">
            <a:off x="5497214" y="3511464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22072" y="3832966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096025" y="3447714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025" y="3447714"/>
                <a:ext cx="477951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Parallelogram 31"/>
          <p:cNvSpPr/>
          <p:nvPr/>
        </p:nvSpPr>
        <p:spPr>
          <a:xfrm rot="5400000" flipV="1">
            <a:off x="3516708" y="5109957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rot="3344004" flipV="1">
            <a:off x="4373246" y="4976700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98104" y="5298202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972057" y="4912950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057" y="4912950"/>
                <a:ext cx="477951" cy="369332"/>
              </a:xfrm>
              <a:prstGeom prst="rect">
                <a:avLst/>
              </a:prstGeom>
              <a:blipFill>
                <a:blip r:embed="rId1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Parallelogram 36"/>
          <p:cNvSpPr/>
          <p:nvPr/>
        </p:nvSpPr>
        <p:spPr>
          <a:xfrm rot="5400000" flipV="1">
            <a:off x="3257405" y="3254257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rot="3344004" flipV="1">
            <a:off x="4113943" y="3121000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938801" y="3442502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712754" y="3057250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54" y="3057250"/>
                <a:ext cx="477951" cy="369332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4243329" y="3759619"/>
            <a:ext cx="712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533526" y="3463634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526" y="3463634"/>
                <a:ext cx="482760" cy="369332"/>
              </a:xfrm>
              <a:prstGeom prst="rect">
                <a:avLst/>
              </a:prstGeom>
              <a:blipFill>
                <a:blip r:embed="rId2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4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rallelogram 26"/>
          <p:cNvSpPr/>
          <p:nvPr/>
        </p:nvSpPr>
        <p:spPr>
          <a:xfrm rot="5400000" flipV="1">
            <a:off x="2872887" y="3644313"/>
            <a:ext cx="4521705" cy="1373279"/>
          </a:xfrm>
          <a:prstGeom prst="parallelogram">
            <a:avLst>
              <a:gd name="adj" fmla="val 74553"/>
            </a:avLst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rot="5400000" flipV="1">
            <a:off x="4556690" y="4865625"/>
            <a:ext cx="881310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rot="5400000" flipV="1">
            <a:off x="4909022" y="3956455"/>
            <a:ext cx="881310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4180613"/>
          </a:xfrm>
        </p:spPr>
        <p:txBody>
          <a:bodyPr/>
          <a:lstStyle/>
          <a:p>
            <a:r>
              <a:rPr lang="en-US" dirty="0" smtClean="0"/>
              <a:t>Let’s find the Next-Capture Point for a given planar surface. </a:t>
            </a:r>
          </a:p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22" name="Oval 21"/>
          <p:cNvSpPr/>
          <p:nvPr/>
        </p:nvSpPr>
        <p:spPr>
          <a:xfrm>
            <a:off x="7620845" y="3852123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658791" y="3780420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791" y="3780420"/>
                <a:ext cx="48276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112140" y="3457235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140" y="3457235"/>
                <a:ext cx="48276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arallelogram 11"/>
          <p:cNvSpPr/>
          <p:nvPr/>
        </p:nvSpPr>
        <p:spPr>
          <a:xfrm rot="2251278" flipV="1">
            <a:off x="5954830" y="5729376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572924" y="5461077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572924" y="5572996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71746" y="5656511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46" y="5656511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 flipV="1">
            <a:off x="7303864" y="3835574"/>
            <a:ext cx="377157" cy="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3344004" flipV="1">
            <a:off x="5562158" y="3864012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87016" y="4185514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60969" y="3800262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69" y="3800262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rot="3344004" flipV="1">
            <a:off x="5183429" y="4706069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008287" y="5027571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782240" y="4642319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240" y="4642319"/>
                <a:ext cx="477951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Parallelogram 36"/>
          <p:cNvSpPr/>
          <p:nvPr/>
        </p:nvSpPr>
        <p:spPr>
          <a:xfrm rot="5400000" flipV="1">
            <a:off x="4557936" y="3197043"/>
            <a:ext cx="881310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rot="3344004" flipV="1">
            <a:off x="5207003" y="3047017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031861" y="3368519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805814" y="2983267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814" y="2983267"/>
                <a:ext cx="477951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594900" y="3433268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00" y="3433268"/>
                <a:ext cx="482760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3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rallelogram 43"/>
          <p:cNvSpPr/>
          <p:nvPr/>
        </p:nvSpPr>
        <p:spPr>
          <a:xfrm rot="11141402" flipV="1">
            <a:off x="5170249" y="5413495"/>
            <a:ext cx="2576687" cy="782561"/>
          </a:xfrm>
          <a:prstGeom prst="parallelogram">
            <a:avLst>
              <a:gd name="adj" fmla="val 74553"/>
            </a:avLst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 rot="13193614" flipV="1">
            <a:off x="5205558" y="3982166"/>
            <a:ext cx="2576687" cy="782561"/>
          </a:xfrm>
          <a:prstGeom prst="parallelogram">
            <a:avLst>
              <a:gd name="adj" fmla="val 74553"/>
            </a:avLst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4" y="1730609"/>
            <a:ext cx="9133465" cy="2351115"/>
          </a:xfrm>
        </p:spPr>
        <p:txBody>
          <a:bodyPr>
            <a:normAutofit/>
          </a:bodyPr>
          <a:lstStyle/>
          <a:p>
            <a:r>
              <a:rPr lang="en-US" dirty="0" smtClean="0"/>
              <a:t>For rough terrain:</a:t>
            </a:r>
          </a:p>
          <a:p>
            <a:pPr>
              <a:buAutoNum type="arabicPeriod"/>
            </a:pPr>
            <a:r>
              <a:rPr lang="en-US" dirty="0" smtClean="0"/>
              <a:t>Define multiple planar surfaces (position, normal vector and </a:t>
            </a:r>
            <a:r>
              <a:rPr lang="en-US" dirty="0" err="1" smtClean="0"/>
              <a:t>coef</a:t>
            </a:r>
            <a:r>
              <a:rPr lang="en-US" dirty="0" smtClean="0"/>
              <a:t>. of friction)</a:t>
            </a:r>
          </a:p>
          <a:p>
            <a:pPr>
              <a:buAutoNum type="arabicPeriod"/>
            </a:pPr>
            <a:r>
              <a:rPr lang="en-US" dirty="0" smtClean="0"/>
              <a:t>Find CR on each planar surface.</a:t>
            </a:r>
          </a:p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22" name="Oval 21"/>
          <p:cNvSpPr/>
          <p:nvPr/>
        </p:nvSpPr>
        <p:spPr>
          <a:xfrm>
            <a:off x="8284770" y="3952213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322716" y="3880510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716" y="3880510"/>
                <a:ext cx="482761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776065" y="3557325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065" y="3557325"/>
                <a:ext cx="482760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arallelogram 11"/>
          <p:cNvSpPr/>
          <p:nvPr/>
        </p:nvSpPr>
        <p:spPr>
          <a:xfrm rot="21397165" flipV="1">
            <a:off x="7981776" y="6241976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620699" y="5978165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620699" y="6090084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619521" y="6173599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521" y="6173599"/>
                <a:ext cx="477951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 flipV="1">
            <a:off x="7967789" y="3935664"/>
            <a:ext cx="377157" cy="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 31"/>
          <p:cNvSpPr/>
          <p:nvPr/>
        </p:nvSpPr>
        <p:spPr>
          <a:xfrm rot="2446978" flipV="1">
            <a:off x="6169928" y="4515727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rot="122246" flipV="1">
            <a:off x="6808271" y="4271018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8378242">
            <a:off x="6771750" y="4553138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800602" y="4140977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602" y="4140977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Parallelogram 36"/>
          <p:cNvSpPr/>
          <p:nvPr/>
        </p:nvSpPr>
        <p:spPr>
          <a:xfrm rot="443294" flipV="1">
            <a:off x="6036648" y="5639390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rot="19544004" flipV="1">
            <a:off x="6542863" y="5360789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>
            <a:off x="6540808" y="5566889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131450" y="5220286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450" y="5220286"/>
                <a:ext cx="477951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5702300" y="4237142"/>
            <a:ext cx="0" cy="109050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8249027" y="3524575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027" y="3524575"/>
                <a:ext cx="482760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rallelogram 26"/>
          <p:cNvSpPr/>
          <p:nvPr/>
        </p:nvSpPr>
        <p:spPr>
          <a:xfrm rot="5400000" flipV="1">
            <a:off x="7498427" y="3739404"/>
            <a:ext cx="3277105" cy="995284"/>
          </a:xfrm>
          <a:prstGeom prst="parallelogram">
            <a:avLst>
              <a:gd name="adj" fmla="val 74553"/>
            </a:avLst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rot="5400000" flipV="1">
            <a:off x="8681391" y="3980607"/>
            <a:ext cx="881310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</a:t>
            </a:r>
            <a:r>
              <a:rPr lang="en-US" dirty="0" smtClean="0"/>
              <a:t>– 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523641"/>
          </a:xfrm>
        </p:spPr>
        <p:txBody>
          <a:bodyPr/>
          <a:lstStyle/>
          <a:p>
            <a:r>
              <a:rPr lang="en-US" dirty="0" smtClean="0"/>
              <a:t>Let’s find the Next-Capture Region for a given planar surface. </a:t>
            </a:r>
          </a:p>
          <a:p>
            <a:endParaRPr lang="en-US" b="1" dirty="0" smtClean="0"/>
          </a:p>
        </p:txBody>
      </p:sp>
      <p:sp>
        <p:nvSpPr>
          <p:cNvPr id="22" name="Oval 21"/>
          <p:cNvSpPr/>
          <p:nvPr/>
        </p:nvSpPr>
        <p:spPr>
          <a:xfrm>
            <a:off x="11190070" y="3782736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1228016" y="3711033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016" y="3711033"/>
                <a:ext cx="482761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681365" y="3387848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365" y="3387848"/>
                <a:ext cx="482760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arallelogram 11"/>
          <p:cNvSpPr/>
          <p:nvPr/>
        </p:nvSpPr>
        <p:spPr>
          <a:xfrm rot="2251278" flipV="1">
            <a:off x="10085052" y="5596029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0703146" y="5327730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0703146" y="5439649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677180" y="5152201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180" y="5152201"/>
                <a:ext cx="477951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 flipV="1">
            <a:off x="10873089" y="3766187"/>
            <a:ext cx="377157" cy="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3344004" flipV="1">
            <a:off x="9302309" y="3876713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127167" y="4198215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9290498" y="3977787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498" y="3977787"/>
                <a:ext cx="477951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350775" y="5577492"/>
                <a:ext cx="68313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775" y="5577492"/>
                <a:ext cx="683136" cy="390748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790528" y="4042895"/>
                <a:ext cx="68634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528" y="4042895"/>
                <a:ext cx="686342" cy="390748"/>
              </a:xfrm>
              <a:prstGeom prst="rect">
                <a:avLst/>
              </a:prstGeom>
              <a:blipFill>
                <a:blip r:embed="rId1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1122413" y="3404397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413" y="3404397"/>
                <a:ext cx="482760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2582285" y="2500929"/>
                <a:ext cx="5152015" cy="26512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smtClean="0"/>
                  <a:t>Why on a plane?</a:t>
                </a:r>
              </a:p>
              <a:p>
                <a:r>
                  <a:rPr lang="en-US" dirty="0" smtClean="0"/>
                  <a:t>Center the coordinates in any point on the plane. Dynamical system:</a:t>
                </a:r>
              </a:p>
              <a:p>
                <a:endParaRPr lang="en-US" dirty="0" smtClean="0"/>
              </a:p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85" y="2500929"/>
                <a:ext cx="5152015" cy="2651271"/>
              </a:xfrm>
              <a:prstGeom prst="rect">
                <a:avLst/>
              </a:prstGeom>
              <a:blipFill>
                <a:blip r:embed="rId17"/>
                <a:stretch>
                  <a:fillRect l="-237" t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1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08709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Using CWC on each surface: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𝑪𝑾𝑪𝒊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Use instead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087091"/>
              </a:xfrm>
              <a:blipFill>
                <a:blip r:embed="rId2"/>
                <a:stretch>
                  <a:fillRect l="-274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98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rallelogram 26"/>
          <p:cNvSpPr/>
          <p:nvPr/>
        </p:nvSpPr>
        <p:spPr>
          <a:xfrm rot="5400000" flipV="1">
            <a:off x="7498427" y="3739404"/>
            <a:ext cx="3277105" cy="995284"/>
          </a:xfrm>
          <a:prstGeom prst="parallelogram">
            <a:avLst>
              <a:gd name="adj" fmla="val 74553"/>
            </a:avLst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rot="5400000" flipV="1">
            <a:off x="8681391" y="3980607"/>
            <a:ext cx="881310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523641"/>
          </a:xfrm>
        </p:spPr>
        <p:txBody>
          <a:bodyPr/>
          <a:lstStyle/>
          <a:p>
            <a:r>
              <a:rPr lang="en-US" dirty="0" smtClean="0"/>
              <a:t>Let’s find the Next-Capture Region for a given planar surface. </a:t>
            </a:r>
          </a:p>
          <a:p>
            <a:endParaRPr lang="en-US" b="1" dirty="0" smtClean="0"/>
          </a:p>
        </p:txBody>
      </p:sp>
      <p:sp>
        <p:nvSpPr>
          <p:cNvPr id="22" name="Oval 21"/>
          <p:cNvSpPr/>
          <p:nvPr/>
        </p:nvSpPr>
        <p:spPr>
          <a:xfrm>
            <a:off x="11190070" y="3782736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1228016" y="3711033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016" y="3711033"/>
                <a:ext cx="48276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681365" y="3387848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365" y="3387848"/>
                <a:ext cx="48276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arallelogram 11"/>
          <p:cNvSpPr/>
          <p:nvPr/>
        </p:nvSpPr>
        <p:spPr>
          <a:xfrm rot="2251278" flipV="1">
            <a:off x="10085052" y="5596029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0703146" y="5327730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0703146" y="5439649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677180" y="5152201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180" y="5152201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 flipV="1">
            <a:off x="10873089" y="3766187"/>
            <a:ext cx="377157" cy="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3344004" flipV="1">
            <a:off x="9302309" y="3876713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127167" y="4198215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9290498" y="3977787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498" y="3977787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350775" y="5577492"/>
                <a:ext cx="68313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775" y="5577492"/>
                <a:ext cx="683136" cy="390748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790528" y="4042895"/>
                <a:ext cx="68634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528" y="4042895"/>
                <a:ext cx="686342" cy="390748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1122413" y="3404397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413" y="3404397"/>
                <a:ext cx="482760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Dynamical system: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Initial conditions: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Goal: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  <a:blipFill>
                <a:blip r:embed="rId10"/>
                <a:stretch>
                  <a:fillRect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6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rallelogram 26"/>
          <p:cNvSpPr/>
          <p:nvPr/>
        </p:nvSpPr>
        <p:spPr>
          <a:xfrm rot="5400000" flipV="1">
            <a:off x="7498427" y="3739404"/>
            <a:ext cx="3277105" cy="995284"/>
          </a:xfrm>
          <a:prstGeom prst="parallelogram">
            <a:avLst>
              <a:gd name="adj" fmla="val 74553"/>
            </a:avLst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rot="5400000" flipV="1">
            <a:off x="8681391" y="3980607"/>
            <a:ext cx="881310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523641"/>
          </a:xfrm>
        </p:spPr>
        <p:txBody>
          <a:bodyPr/>
          <a:lstStyle/>
          <a:p>
            <a:r>
              <a:rPr lang="en-US" dirty="0" smtClean="0"/>
              <a:t>Let’s find the Next-Capture Region for a given planar surface. </a:t>
            </a:r>
          </a:p>
          <a:p>
            <a:endParaRPr lang="en-US" b="1" dirty="0" smtClean="0"/>
          </a:p>
        </p:txBody>
      </p:sp>
      <p:sp>
        <p:nvSpPr>
          <p:cNvPr id="22" name="Oval 21"/>
          <p:cNvSpPr/>
          <p:nvPr/>
        </p:nvSpPr>
        <p:spPr>
          <a:xfrm>
            <a:off x="11190070" y="3782736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1228016" y="3711033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016" y="3711033"/>
                <a:ext cx="48276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681365" y="3387848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365" y="3387848"/>
                <a:ext cx="48276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arallelogram 11"/>
          <p:cNvSpPr/>
          <p:nvPr/>
        </p:nvSpPr>
        <p:spPr>
          <a:xfrm rot="2251278" flipV="1">
            <a:off x="10085052" y="5596029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0703146" y="5327730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0703146" y="5439649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677180" y="5152201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180" y="5152201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 flipV="1">
            <a:off x="10873089" y="3766187"/>
            <a:ext cx="377157" cy="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3344004" flipV="1">
            <a:off x="9302309" y="3876713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127167" y="4198215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9290498" y="3977787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498" y="3977787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350775" y="5577492"/>
                <a:ext cx="68313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775" y="5577492"/>
                <a:ext cx="683136" cy="390748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790528" y="4042895"/>
                <a:ext cx="68634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528" y="4042895"/>
                <a:ext cx="686342" cy="390748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1122413" y="3404397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413" y="3404397"/>
                <a:ext cx="482760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Initial conditions: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Goal: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  <a:blipFill>
                <a:blip r:embed="rId10"/>
                <a:stretch>
                  <a:fillRect l="-384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5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rallelogram 26"/>
          <p:cNvSpPr/>
          <p:nvPr/>
        </p:nvSpPr>
        <p:spPr>
          <a:xfrm rot="5400000" flipV="1">
            <a:off x="7498427" y="3739404"/>
            <a:ext cx="3277105" cy="995284"/>
          </a:xfrm>
          <a:prstGeom prst="parallelogram">
            <a:avLst>
              <a:gd name="adj" fmla="val 74553"/>
            </a:avLst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rot="5400000" flipV="1">
            <a:off x="8681391" y="3980607"/>
            <a:ext cx="881310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523641"/>
          </a:xfrm>
        </p:spPr>
        <p:txBody>
          <a:bodyPr/>
          <a:lstStyle/>
          <a:p>
            <a:r>
              <a:rPr lang="en-US" dirty="0" smtClean="0"/>
              <a:t>Let’s find the Next-Capture Region for a given planar surface. </a:t>
            </a:r>
          </a:p>
          <a:p>
            <a:endParaRPr lang="en-US" b="1" dirty="0" smtClean="0"/>
          </a:p>
        </p:txBody>
      </p:sp>
      <p:sp>
        <p:nvSpPr>
          <p:cNvPr id="22" name="Oval 21"/>
          <p:cNvSpPr/>
          <p:nvPr/>
        </p:nvSpPr>
        <p:spPr>
          <a:xfrm>
            <a:off x="11190070" y="3782736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1228016" y="3711033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016" y="3711033"/>
                <a:ext cx="48276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681365" y="3387848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365" y="3387848"/>
                <a:ext cx="48276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arallelogram 11"/>
          <p:cNvSpPr/>
          <p:nvPr/>
        </p:nvSpPr>
        <p:spPr>
          <a:xfrm rot="2251278" flipV="1">
            <a:off x="10085052" y="5596029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0703146" y="5327730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0703146" y="5439649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677180" y="5152201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180" y="5152201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 flipV="1">
            <a:off x="10873089" y="3766187"/>
            <a:ext cx="377157" cy="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3344004" flipV="1">
            <a:off x="9302309" y="3876713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127167" y="4198215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9290498" y="3977787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498" y="3977787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350775" y="5577492"/>
                <a:ext cx="68313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775" y="5577492"/>
                <a:ext cx="683136" cy="390748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790528" y="4042895"/>
                <a:ext cx="68634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528" y="4042895"/>
                <a:ext cx="686342" cy="390748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1122413" y="3404397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413" y="3404397"/>
                <a:ext cx="482760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2582284" y="2500930"/>
                <a:ext cx="5085315" cy="412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 smtClean="0"/>
                  <a:t>Why only in a Plane?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In the space: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1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1400" b="1" i="1">
                          <a:latin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14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1" dirty="0"/>
              </a:p>
              <a:p>
                <a:pPr marL="0" indent="0">
                  <a:buNone/>
                </a:pPr>
                <a:r>
                  <a:rPr lang="en-US" sz="1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400" dirty="0"/>
                  <a:t> is </a:t>
                </a:r>
                <a:r>
                  <a:rPr lang="en-US" sz="1400" dirty="0" smtClean="0"/>
                  <a:t>a </a:t>
                </a:r>
                <a:r>
                  <a:rPr lang="en-US" sz="1400" dirty="0"/>
                  <a:t>Next-Capture </a:t>
                </a:r>
                <a:r>
                  <a:rPr lang="en-US" sz="1400" dirty="0" smtClean="0"/>
                  <a:t>Point,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sz="14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/>
                  <a:t> is also a </a:t>
                </a:r>
                <a:r>
                  <a:rPr lang="en-US" sz="1400" dirty="0"/>
                  <a:t>Next-</a:t>
                </a:r>
                <a:r>
                  <a:rPr lang="en-US" sz="1400" dirty="0" smtClean="0"/>
                  <a:t>Capture Point.</a:t>
                </a:r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1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1400" b="1" i="1" dirty="0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 smtClean="0"/>
              </a:p>
            </p:txBody>
          </p:sp>
        </mc:Choice>
        <mc:Fallback xmlns=""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84" y="2500930"/>
                <a:ext cx="5085315" cy="4128470"/>
              </a:xfrm>
              <a:prstGeom prst="rect">
                <a:avLst/>
              </a:prstGeom>
              <a:blipFill>
                <a:blip r:embed="rId10"/>
                <a:stretch>
                  <a:fillRect l="-360" t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0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rallelogram 26"/>
          <p:cNvSpPr/>
          <p:nvPr/>
        </p:nvSpPr>
        <p:spPr>
          <a:xfrm rot="5400000" flipV="1">
            <a:off x="7498427" y="3739404"/>
            <a:ext cx="3277105" cy="995284"/>
          </a:xfrm>
          <a:prstGeom prst="parallelogram">
            <a:avLst>
              <a:gd name="adj" fmla="val 74553"/>
            </a:avLst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rot="5400000" flipV="1">
            <a:off x="8681391" y="3980607"/>
            <a:ext cx="881310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523641"/>
          </a:xfrm>
        </p:spPr>
        <p:txBody>
          <a:bodyPr>
            <a:normAutofit/>
          </a:bodyPr>
          <a:lstStyle/>
          <a:p>
            <a:r>
              <a:rPr lang="en-US" dirty="0" smtClean="0"/>
              <a:t>Non-Linear Program for finding vertex of allowed hand positions:</a:t>
            </a:r>
          </a:p>
        </p:txBody>
      </p:sp>
      <p:sp>
        <p:nvSpPr>
          <p:cNvPr id="22" name="Oval 21"/>
          <p:cNvSpPr/>
          <p:nvPr/>
        </p:nvSpPr>
        <p:spPr>
          <a:xfrm>
            <a:off x="11190070" y="3782736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1228016" y="3711033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016" y="3711033"/>
                <a:ext cx="48276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681365" y="3387848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365" y="3387848"/>
                <a:ext cx="48276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arallelogram 11"/>
          <p:cNvSpPr/>
          <p:nvPr/>
        </p:nvSpPr>
        <p:spPr>
          <a:xfrm rot="2251278" flipV="1">
            <a:off x="10085052" y="5596029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0703146" y="5327730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0703146" y="5439649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677180" y="5152201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180" y="5152201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 flipV="1">
            <a:off x="10873089" y="3766187"/>
            <a:ext cx="377157" cy="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3344004" flipV="1">
            <a:off x="9302309" y="3876713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127167" y="4198215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9290498" y="3977787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498" y="3977787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350775" y="5577492"/>
                <a:ext cx="68313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775" y="5577492"/>
                <a:ext cx="683136" cy="390748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790528" y="4042895"/>
                <a:ext cx="68634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528" y="4042895"/>
                <a:ext cx="686342" cy="390748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1122413" y="3404397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413" y="3404397"/>
                <a:ext cx="482760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For a given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 s.t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  <a:blipFill>
                <a:blip r:embed="rId10"/>
                <a:stretch>
                  <a:fillRect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73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rallelogram 26"/>
          <p:cNvSpPr/>
          <p:nvPr/>
        </p:nvSpPr>
        <p:spPr>
          <a:xfrm rot="5400000" flipV="1">
            <a:off x="7498427" y="3739404"/>
            <a:ext cx="3277105" cy="995284"/>
          </a:xfrm>
          <a:prstGeom prst="parallelogram">
            <a:avLst>
              <a:gd name="adj" fmla="val 74553"/>
            </a:avLst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rot="5400000" flipV="1">
            <a:off x="8681391" y="3980607"/>
            <a:ext cx="881310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523641"/>
          </a:xfrm>
        </p:spPr>
        <p:txBody>
          <a:bodyPr>
            <a:normAutofit/>
          </a:bodyPr>
          <a:lstStyle/>
          <a:p>
            <a:r>
              <a:rPr lang="en-US" dirty="0" smtClean="0"/>
              <a:t>Linear Program for finding some allowed hand positions:</a:t>
            </a:r>
          </a:p>
        </p:txBody>
      </p:sp>
      <p:sp>
        <p:nvSpPr>
          <p:cNvPr id="22" name="Oval 21"/>
          <p:cNvSpPr/>
          <p:nvPr/>
        </p:nvSpPr>
        <p:spPr>
          <a:xfrm>
            <a:off x="11190070" y="3782736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1228016" y="3711033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016" y="3711033"/>
                <a:ext cx="48276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681365" y="3387848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365" y="3387848"/>
                <a:ext cx="48276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arallelogram 11"/>
          <p:cNvSpPr/>
          <p:nvPr/>
        </p:nvSpPr>
        <p:spPr>
          <a:xfrm rot="2251278" flipV="1">
            <a:off x="10085052" y="5596029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0703146" y="5327730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0703146" y="5439649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677180" y="5152201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180" y="5152201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 flipV="1">
            <a:off x="10873089" y="3766187"/>
            <a:ext cx="377157" cy="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3344004" flipV="1">
            <a:off x="9302309" y="3876713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127167" y="4198215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9290498" y="3977787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498" y="3977787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350775" y="5577492"/>
                <a:ext cx="68313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775" y="5577492"/>
                <a:ext cx="683136" cy="390748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790528" y="4042895"/>
                <a:ext cx="68634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528" y="4042895"/>
                <a:ext cx="686342" cy="390748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1122413" y="3404397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413" y="3404397"/>
                <a:ext cx="482760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2582285" y="2334126"/>
                <a:ext cx="3177165" cy="45238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For a given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, guaranteed </a:t>
                </a:r>
                <a:r>
                  <a:rPr lang="en-US" dirty="0" err="1" smtClean="0"/>
                  <a:t>convexness</a:t>
                </a:r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lim>
                        </m:limLow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func>
                  </m:oMath>
                </a14:m>
                <a:r>
                  <a:rPr lang="en-US" dirty="0"/>
                  <a:t> s.t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85" y="2334126"/>
                <a:ext cx="3177165" cy="4523874"/>
              </a:xfrm>
              <a:prstGeom prst="rect">
                <a:avLst/>
              </a:prstGeom>
              <a:blipFill>
                <a:blip r:embed="rId10"/>
                <a:stretch>
                  <a:fillRect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873749" y="5048911"/>
                <a:ext cx="2055062" cy="579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49" y="5048911"/>
                <a:ext cx="2055062" cy="579454"/>
              </a:xfrm>
              <a:prstGeom prst="rect">
                <a:avLst/>
              </a:prstGeom>
              <a:blipFill>
                <a:blip r:embed="rId11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50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523641"/>
          </a:xfrm>
        </p:spPr>
        <p:txBody>
          <a:bodyPr>
            <a:normAutofit/>
          </a:bodyPr>
          <a:lstStyle/>
          <a:p>
            <a:r>
              <a:rPr lang="en-US" dirty="0" smtClean="0"/>
              <a:t>Linear Program for finding some allowed hand positions: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2582285" y="2334126"/>
                <a:ext cx="3177165" cy="45238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For a given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, guaranteed </a:t>
                </a:r>
                <a:r>
                  <a:rPr lang="en-US" dirty="0" err="1" smtClean="0"/>
                  <a:t>convexness</a:t>
                </a:r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lim>
                        </m:limLow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func>
                  </m:oMath>
                </a14:m>
                <a:r>
                  <a:rPr lang="en-US" dirty="0"/>
                  <a:t> s.t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𝑬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85" y="2334126"/>
                <a:ext cx="3177165" cy="4523874"/>
              </a:xfrm>
              <a:prstGeom prst="rect">
                <a:avLst/>
              </a:prstGeom>
              <a:blipFill>
                <a:blip r:embed="rId3"/>
                <a:stretch>
                  <a:fillRect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278143" y="5844093"/>
                <a:ext cx="2055062" cy="579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143" y="5844093"/>
                <a:ext cx="2055062" cy="579454"/>
              </a:xfrm>
              <a:prstGeom prst="rect">
                <a:avLst/>
              </a:prstGeom>
              <a:blipFill>
                <a:blip r:embed="rId4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985" y="2428875"/>
            <a:ext cx="4248651" cy="32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rallelogram 26"/>
          <p:cNvSpPr/>
          <p:nvPr/>
        </p:nvSpPr>
        <p:spPr>
          <a:xfrm rot="5400000" flipV="1">
            <a:off x="7498427" y="3739404"/>
            <a:ext cx="3277105" cy="995284"/>
          </a:xfrm>
          <a:prstGeom prst="parallelogram">
            <a:avLst>
              <a:gd name="adj" fmla="val 74553"/>
            </a:avLst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rot="5400000" flipV="1">
            <a:off x="8681391" y="3980607"/>
            <a:ext cx="881310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523641"/>
          </a:xfrm>
        </p:spPr>
        <p:txBody>
          <a:bodyPr>
            <a:normAutofit/>
          </a:bodyPr>
          <a:lstStyle/>
          <a:p>
            <a:r>
              <a:rPr lang="en-US" dirty="0" smtClean="0"/>
              <a:t>Linear Program for finding vertex of allowed hand positions:</a:t>
            </a:r>
          </a:p>
        </p:txBody>
      </p:sp>
      <p:sp>
        <p:nvSpPr>
          <p:cNvPr id="22" name="Oval 21"/>
          <p:cNvSpPr/>
          <p:nvPr/>
        </p:nvSpPr>
        <p:spPr>
          <a:xfrm>
            <a:off x="11190070" y="3782736"/>
            <a:ext cx="112963" cy="112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1228016" y="3711033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016" y="3711033"/>
                <a:ext cx="482761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681365" y="3387848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365" y="3387848"/>
                <a:ext cx="482760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arallelogram 11"/>
          <p:cNvSpPr/>
          <p:nvPr/>
        </p:nvSpPr>
        <p:spPr>
          <a:xfrm rot="2251278" flipV="1">
            <a:off x="10085052" y="5596029"/>
            <a:ext cx="1270678" cy="363692"/>
          </a:xfrm>
          <a:prstGeom prst="parallelogram">
            <a:avLst>
              <a:gd name="adj" fmla="val 7455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0703146" y="5327730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0703146" y="5439649"/>
            <a:ext cx="237798" cy="3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677180" y="5152201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180" y="5152201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H="1" flipV="1">
            <a:off x="10873089" y="3766187"/>
            <a:ext cx="377157" cy="7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3344004" flipV="1">
            <a:off x="9302309" y="3876713"/>
            <a:ext cx="45740" cy="43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127167" y="4198215"/>
            <a:ext cx="332672" cy="7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9290498" y="3977787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498" y="3977787"/>
                <a:ext cx="477951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350775" y="5577492"/>
                <a:ext cx="68313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775" y="5577492"/>
                <a:ext cx="683136" cy="390748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790528" y="4042895"/>
                <a:ext cx="68634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528" y="4042895"/>
                <a:ext cx="686342" cy="390748"/>
              </a:xfrm>
              <a:prstGeom prst="rect">
                <a:avLst/>
              </a:prstGeom>
              <a:blipFill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1122413" y="3404397"/>
                <a:ext cx="482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413" y="3404397"/>
                <a:ext cx="482760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Just check feasibility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func>
                  </m:oMath>
                </a14:m>
                <a:r>
                  <a:rPr lang="en-US" dirty="0"/>
                  <a:t> s.t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  <a:blipFill>
                <a:blip r:embed="rId10"/>
                <a:stretch>
                  <a:fillRect l="-384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523641"/>
          </a:xfrm>
        </p:spPr>
        <p:txBody>
          <a:bodyPr>
            <a:normAutofit/>
          </a:bodyPr>
          <a:lstStyle/>
          <a:p>
            <a:r>
              <a:rPr lang="en-US" dirty="0" smtClean="0"/>
              <a:t>Linear Program for finding vertex of allowed hand positions: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Just check feasibility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func>
                  </m:oMath>
                </a14:m>
                <a:r>
                  <a:rPr lang="en-US" dirty="0"/>
                  <a:t> s.t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  <a:blipFill>
                <a:blip r:embed="rId3"/>
                <a:stretch>
                  <a:fillRect l="-384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51" y="3081324"/>
            <a:ext cx="3915533" cy="3487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512853" y="2253443"/>
                <a:ext cx="5522537" cy="828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−1.7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 smtClean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 smtClean="0"/>
                  <a:t> 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853" y="2253443"/>
                <a:ext cx="5522537" cy="8286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9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523641"/>
          </a:xfrm>
        </p:spPr>
        <p:txBody>
          <a:bodyPr>
            <a:normAutofit/>
          </a:bodyPr>
          <a:lstStyle/>
          <a:p>
            <a:r>
              <a:rPr lang="en-US" dirty="0" smtClean="0"/>
              <a:t>Linear Program for finding vertex of allowed hand positions with time </a:t>
            </a:r>
            <a:r>
              <a:rPr lang="en-US" dirty="0" smtClean="0"/>
              <a:t>delay: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Just check feasibility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func>
                  </m:oMath>
                </a14:m>
                <a:r>
                  <a:rPr lang="en-US" dirty="0"/>
                  <a:t> s.t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  <a:blipFill>
                <a:blip r:embed="rId3"/>
                <a:stretch>
                  <a:fillRect l="-192" t="-1032" b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02725" y="2362742"/>
                <a:ext cx="1224374" cy="66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725" y="2362742"/>
                <a:ext cx="1224374" cy="668581"/>
              </a:xfrm>
              <a:prstGeom prst="rect">
                <a:avLst/>
              </a:prstGeom>
              <a:blipFill>
                <a:blip r:embed="rId5"/>
                <a:stretch>
                  <a:fillRect b="-5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 descr="Fig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985" y="3025307"/>
            <a:ext cx="424224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523641"/>
          </a:xfrm>
        </p:spPr>
        <p:txBody>
          <a:bodyPr>
            <a:normAutofit/>
          </a:bodyPr>
          <a:lstStyle/>
          <a:p>
            <a:r>
              <a:rPr lang="en-US" dirty="0" smtClean="0"/>
              <a:t>Linear Program for finding vertex of allowed hand positions with time delay: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Just check feasibility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func>
                  </m:oMath>
                </a14:m>
                <a:r>
                  <a:rPr lang="en-US" dirty="0"/>
                  <a:t> s.t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  <a:blipFill>
                <a:blip r:embed="rId3"/>
                <a:stretch>
                  <a:fillRect l="-192" t="-1032" b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02725" y="2362742"/>
                <a:ext cx="1224374" cy="66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725" y="2362742"/>
                <a:ext cx="1224374" cy="668581"/>
              </a:xfrm>
              <a:prstGeom prst="rect">
                <a:avLst/>
              </a:prstGeom>
              <a:blipFill>
                <a:blip r:embed="rId4"/>
                <a:stretch>
                  <a:fillRect b="-5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3" descr="Fig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789" y="2963779"/>
            <a:ext cx="424224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95055"/>
                <a:ext cx="8915400" cy="497378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Problem: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holding both:</a:t>
                </a:r>
                <a:endParaRPr lang="en-US" dirty="0"/>
              </a:p>
              <a:p>
                <a:r>
                  <a:rPr lang="en-US" b="1" dirty="0" smtClean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/>
                  <a:t>For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→∃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𝒘𝒊𝒕𝒉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dirty="0" smtClean="0"/>
                  <a:t>This is sufficient and necessary for replacing: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95055"/>
                <a:ext cx="8915400" cy="4973781"/>
              </a:xfrm>
              <a:blipFill>
                <a:blip r:embed="rId3"/>
                <a:stretch>
                  <a:fillRect l="-479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204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523641"/>
          </a:xfrm>
        </p:spPr>
        <p:txBody>
          <a:bodyPr>
            <a:normAutofit/>
          </a:bodyPr>
          <a:lstStyle/>
          <a:p>
            <a:r>
              <a:rPr lang="en-US" dirty="0" smtClean="0"/>
              <a:t>Linear Program for finding vertex of allowed hand positions with time delay: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Just check feasibility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func>
                  </m:oMath>
                </a14:m>
                <a:r>
                  <a:rPr lang="en-US" dirty="0"/>
                  <a:t> s.t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  <a:blipFill>
                <a:blip r:embed="rId3"/>
                <a:stretch>
                  <a:fillRect l="-192" t="-1032" b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02725" y="2362742"/>
                <a:ext cx="1224374" cy="66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725" y="2362742"/>
                <a:ext cx="1224374" cy="668581"/>
              </a:xfrm>
              <a:prstGeom prst="rect">
                <a:avLst/>
              </a:prstGeom>
              <a:blipFill>
                <a:blip r:embed="rId4"/>
                <a:stretch>
                  <a:fillRect b="-5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 descr="Fig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3011499"/>
            <a:ext cx="424224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1-Step </a:t>
            </a:r>
            <a:r>
              <a:rPr lang="en-US" dirty="0"/>
              <a:t>Capturability – </a:t>
            </a:r>
            <a:r>
              <a:rPr lang="en-US" dirty="0" smtClean="0"/>
              <a:t>FCD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915400" cy="523641"/>
          </a:xfrm>
        </p:spPr>
        <p:txBody>
          <a:bodyPr>
            <a:normAutofit/>
          </a:bodyPr>
          <a:lstStyle/>
          <a:p>
            <a:r>
              <a:rPr lang="en-US" dirty="0" smtClean="0"/>
              <a:t>Linear Program for finding vertex of allowed hand positions with time delay: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Just check feasibility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func>
                  </m:oMath>
                </a14:m>
                <a:r>
                  <a:rPr lang="en-US" dirty="0"/>
                  <a:t> s.t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85" y="2500930"/>
                <a:ext cx="3177165" cy="4128470"/>
              </a:xfrm>
              <a:prstGeom prst="rect">
                <a:avLst/>
              </a:prstGeom>
              <a:blipFill>
                <a:blip r:embed="rId3"/>
                <a:stretch>
                  <a:fillRect l="-192" t="-1032" b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02725" y="2362742"/>
                <a:ext cx="1352614" cy="66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725" y="2362742"/>
                <a:ext cx="1352614" cy="668581"/>
              </a:xfrm>
              <a:prstGeom prst="rect">
                <a:avLst/>
              </a:prstGeom>
              <a:blipFill>
                <a:blip r:embed="rId4"/>
                <a:stretch>
                  <a:fillRect b="-5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 descr="Fig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648" y="3011499"/>
            <a:ext cx="424224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285" y="1730609"/>
            <a:ext cx="8155899" cy="41588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Impacts.</a:t>
            </a:r>
          </a:p>
          <a:p>
            <a:endParaRPr lang="en-US" dirty="0" smtClean="0"/>
          </a:p>
          <a:p>
            <a:r>
              <a:rPr lang="en-US" dirty="0" smtClean="0"/>
              <a:t>Simulations with planning.</a:t>
            </a:r>
          </a:p>
          <a:p>
            <a:endParaRPr lang="en-US" dirty="0" smtClean="0"/>
          </a:p>
          <a:p>
            <a:r>
              <a:rPr lang="en-US" dirty="0" smtClean="0"/>
              <a:t>Angular momentum.</a:t>
            </a:r>
          </a:p>
          <a:p>
            <a:endParaRPr lang="en-US" dirty="0"/>
          </a:p>
          <a:p>
            <a:r>
              <a:rPr lang="en-US" smtClean="0"/>
              <a:t>Mix everything?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sz="3600" dirty="0" smtClean="0">
                <a:solidFill>
                  <a:srgbClr val="002060"/>
                </a:solidFill>
                <a:latin typeface="Blackadder ITC" panose="04020505051007020D02" pitchFamily="82" charset="0"/>
              </a:rPr>
              <a:t>Thanks!</a:t>
            </a:r>
            <a:endParaRPr lang="en-US" sz="2400" dirty="0" smtClean="0">
              <a:solidFill>
                <a:srgbClr val="002060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95055"/>
                <a:ext cx="8915400" cy="497378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Problem: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holding both:</a:t>
                </a:r>
                <a:endParaRPr lang="en-US" dirty="0"/>
              </a:p>
              <a:p>
                <a:r>
                  <a:rPr lang="en-US" b="1" dirty="0" smtClean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/>
                  <a:t>For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→∃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𝒘𝒊𝒕𝒉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dirty="0" smtClean="0"/>
                  <a:t>This is sufficient and necessary for replacing: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𝜻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𝑪𝑾𝑪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95055"/>
                <a:ext cx="8915400" cy="4973781"/>
              </a:xfrm>
              <a:blipFill>
                <a:blip r:embed="rId3"/>
                <a:stretch>
                  <a:fillRect l="-479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28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95055"/>
                <a:ext cx="8915400" cy="497378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Problem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holding both:</a:t>
                </a:r>
                <a:endParaRPr lang="en-US" dirty="0"/>
              </a:p>
              <a:p>
                <a:r>
                  <a:rPr lang="en-US" b="1" dirty="0" smtClean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/>
                  <a:t>For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𝑪𝑾𝑪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→∃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𝒘𝒊𝒕𝒉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𝒃𝑪𝑾𝑪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95055"/>
                <a:ext cx="8915400" cy="4973781"/>
              </a:xfrm>
              <a:blipFill>
                <a:blip r:embed="rId3"/>
                <a:stretch>
                  <a:fillRect l="-479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958" y="3625994"/>
            <a:ext cx="9563100" cy="25431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175164" y="4412673"/>
            <a:ext cx="1281545" cy="10044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6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</m:d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Use instead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45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64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Reduced Inverted Pendulum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Reduced Model using enhanced Angular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Example with 2 contact points In matrix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𝟎𝟏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𝟎𝟐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3×3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eqAr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𝒃𝑪𝑾𝑪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4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01130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4267</TotalTime>
  <Words>681</Words>
  <Application>Microsoft Office PowerPoint</Application>
  <PresentationFormat>Widescreen</PresentationFormat>
  <Paragraphs>481</Paragraphs>
  <Slides>42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Blackadder ITC</vt:lpstr>
      <vt:lpstr>Calibri</vt:lpstr>
      <vt:lpstr>Cambria Math</vt:lpstr>
      <vt:lpstr>Century Gothic</vt:lpstr>
      <vt:lpstr>Wingdings 3</vt:lpstr>
      <vt:lpstr>Espiral</vt:lpstr>
      <vt:lpstr>Progress Report – Multicontact Capturability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Full Reduced Inverted Pendulum</vt:lpstr>
      <vt:lpstr>LP for finding CoMs</vt:lpstr>
      <vt:lpstr>LP for finding CoMs</vt:lpstr>
      <vt:lpstr>LP for finding CoMs</vt:lpstr>
      <vt:lpstr>LP for finding CoMs</vt:lpstr>
      <vt:lpstr>LP for finding CoMs</vt:lpstr>
      <vt:lpstr>LP for finding CoMs</vt:lpstr>
      <vt:lpstr>0-Step Capturability - FCD</vt:lpstr>
      <vt:lpstr>0-Step Capturability w. Delay - FCD</vt:lpstr>
      <vt:lpstr>0-Step Capturability w. Delay - FCD</vt:lpstr>
      <vt:lpstr>0-Step Capturability w. Delay - FCD</vt:lpstr>
      <vt:lpstr>1-Step Capturability – FCD</vt:lpstr>
      <vt:lpstr>1-Step Capturability – FCD</vt:lpstr>
      <vt:lpstr>1-Step Capturability – FCD</vt:lpstr>
      <vt:lpstr>1-Step Capturability – FCD</vt:lpstr>
      <vt:lpstr>1-Step Capturability – FCD</vt:lpstr>
      <vt:lpstr>1-Step Capturability – FCD</vt:lpstr>
      <vt:lpstr>1-Step Capturability – FCD</vt:lpstr>
      <vt:lpstr>1-Step Capturability – FCD</vt:lpstr>
      <vt:lpstr>1-Step Capturability – FCD</vt:lpstr>
      <vt:lpstr>1-Step Capturability – FCD</vt:lpstr>
      <vt:lpstr>1-Step Capturability – FCD</vt:lpstr>
      <vt:lpstr>1-Step Capturability – FCD</vt:lpstr>
      <vt:lpstr>1-Step Capturability – FCD</vt:lpstr>
      <vt:lpstr>1-Step Capturability – FCD</vt:lpstr>
      <vt:lpstr>1-Step Capturability – FCD</vt:lpstr>
      <vt:lpstr>1-Step Capturability – FCD</vt:lpstr>
      <vt:lpstr>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ESTABILIZACIÓN DEL PÉNDULO INVERTIDO DE ALTURA VARIABLE BASADO EN ESTABILIDAD ENTRADA-ESTADO Y CONTROL POR MODO DESLIZANTE BAJO CONTACTO UNILATERAL Y SATURACIÓN DE ENTRADA</dc:title>
  <dc:creator>Gabriel Garcia</dc:creator>
  <cp:lastModifiedBy>Gabriel Chavez</cp:lastModifiedBy>
  <cp:revision>178</cp:revision>
  <dcterms:created xsi:type="dcterms:W3CDTF">2018-12-19T16:11:50Z</dcterms:created>
  <dcterms:modified xsi:type="dcterms:W3CDTF">2019-10-08T02:53:42Z</dcterms:modified>
</cp:coreProperties>
</file>