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8" r:id="rId3"/>
    <p:sldId id="307" r:id="rId4"/>
    <p:sldId id="327" r:id="rId5"/>
    <p:sldId id="315" r:id="rId6"/>
    <p:sldId id="320" r:id="rId7"/>
    <p:sldId id="321" r:id="rId8"/>
    <p:sldId id="330" r:id="rId9"/>
    <p:sldId id="331" r:id="rId10"/>
    <p:sldId id="328" r:id="rId11"/>
    <p:sldId id="329" r:id="rId12"/>
    <p:sldId id="332" r:id="rId13"/>
    <p:sldId id="333" r:id="rId14"/>
    <p:sldId id="334" r:id="rId15"/>
    <p:sldId id="335" r:id="rId16"/>
    <p:sldId id="336" r:id="rId17"/>
    <p:sldId id="338" r:id="rId18"/>
    <p:sldId id="340" r:id="rId19"/>
    <p:sldId id="342" r:id="rId20"/>
    <p:sldId id="344" r:id="rId21"/>
    <p:sldId id="345" r:id="rId22"/>
    <p:sldId id="346" r:id="rId23"/>
    <p:sldId id="348" r:id="rId24"/>
    <p:sldId id="347" r:id="rId25"/>
    <p:sldId id="343" r:id="rId26"/>
    <p:sldId id="349" r:id="rId27"/>
    <p:sldId id="351" r:id="rId28"/>
    <p:sldId id="352" r:id="rId29"/>
    <p:sldId id="354" r:id="rId30"/>
    <p:sldId id="355" r:id="rId31"/>
    <p:sldId id="339" r:id="rId32"/>
    <p:sldId id="353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16" autoAdjust="0"/>
  </p:normalViewPr>
  <p:slideViewPr>
    <p:cSldViewPr snapToGrid="0">
      <p:cViewPr varScale="1">
        <p:scale>
          <a:sx n="138" d="100"/>
          <a:sy n="138" d="100"/>
        </p:scale>
        <p:origin x="618" y="120"/>
      </p:cViewPr>
      <p:guideLst/>
    </p:cSldViewPr>
  </p:slideViewPr>
  <p:outlineViewPr>
    <p:cViewPr>
      <p:scale>
        <a:sx n="33" d="100"/>
        <a:sy n="33" d="100"/>
      </p:scale>
      <p:origin x="0" y="-2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43F9-D4BB-40C1-AC02-30BB92E5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7B9-8A32-4F5B-B6DA-2D3EF5DE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866" y="1479884"/>
            <a:ext cx="8915399" cy="2262781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 smtClean="0"/>
              <a:t>Progress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Report</a:t>
            </a:r>
            <a:r>
              <a:rPr lang="es-ES" sz="2400" b="1" dirty="0"/>
              <a:t> </a:t>
            </a:r>
            <a:r>
              <a:rPr lang="es-ES" sz="2400" b="1" dirty="0" smtClean="0"/>
              <a:t>– Multicontact Capturability</a:t>
            </a:r>
            <a:endParaRPr lang="es-E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GABRIEL ENRIQUE GARCÍA CHÁVEZ</a:t>
            </a:r>
          </a:p>
          <a:p>
            <a:pPr algn="ctr"/>
            <a:r>
              <a:rPr lang="es-ES" b="1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CWC: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23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Affine system!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37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2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75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Let’s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86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What is the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52" y="4730216"/>
            <a:ext cx="3301660" cy="165083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47" y="3949098"/>
            <a:ext cx="4298669" cy="7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42062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holding: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 in static stability region, i.e.: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420623"/>
              </a:xfrm>
              <a:blipFill>
                <a:blip r:embed="rId2"/>
                <a:stretch>
                  <a:fillRect l="-616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3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Switch to error space: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𝒏𝒇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𝒏𝒇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5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being two solutions holding: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holds: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29694"/>
              </a:xfrm>
            </p:spPr>
            <p:txBody>
              <a:bodyPr/>
              <a:lstStyle/>
              <a:p>
                <a:r>
                  <a:rPr lang="en-US" b="1" dirty="0" smtClean="0"/>
                  <a:t>Which are the applicable forces to a </a:t>
                </a:r>
                <a:r>
                  <a:rPr lang="en-US" b="1" dirty="0" err="1" smtClean="0"/>
                  <a:t>CoM</a:t>
                </a:r>
                <a:r>
                  <a:rPr lang="en-US" b="1" dirty="0" smtClean="0"/>
                  <a:t> given “n” contact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and additional restrictions?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29694"/>
              </a:xfrm>
              <a:blipFill>
                <a:blip r:embed="rId2"/>
                <a:stretch>
                  <a:fillRect l="-479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Consequence: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If two states are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capturable</a:t>
                </a:r>
                <a:r>
                  <a:rPr lang="en-US" dirty="0" smtClean="0">
                    <a:ea typeface="Cambria Math" panose="02040503050406030204" pitchFamily="18" charset="0"/>
                  </a:rPr>
                  <a:t>, then any state between them is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capturable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7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Consequence: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If two states are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capturable</a:t>
                </a:r>
                <a:r>
                  <a:rPr lang="en-US" dirty="0" smtClean="0">
                    <a:ea typeface="Cambria Math" panose="02040503050406030204" pitchFamily="18" charset="0"/>
                  </a:rPr>
                  <a:t>, then any state between them is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capturable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In particular: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For a given initial push velocity, if </a:t>
                </a:r>
                <a:r>
                  <a:rPr lang="en-US" dirty="0">
                    <a:ea typeface="Cambria Math" panose="02040503050406030204" pitchFamily="18" charset="0"/>
                  </a:rPr>
                  <a:t>two </a:t>
                </a:r>
                <a:r>
                  <a:rPr lang="en-US" dirty="0" smtClean="0">
                    <a:ea typeface="Cambria Math" panose="02040503050406030204" pitchFamily="18" charset="0"/>
                  </a:rPr>
                  <a:t>positions of the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are </a:t>
                </a:r>
                <a:r>
                  <a:rPr lang="en-US" dirty="0" err="1">
                    <a:ea typeface="Cambria Math" panose="02040503050406030204" pitchFamily="18" charset="0"/>
                  </a:rPr>
                  <a:t>capturable</a:t>
                </a:r>
                <a:r>
                  <a:rPr lang="en-US" dirty="0">
                    <a:ea typeface="Cambria Math" panose="02040503050406030204" pitchFamily="18" charset="0"/>
                  </a:rPr>
                  <a:t>, then any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beetwen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them is </a:t>
                </a:r>
                <a:r>
                  <a:rPr lang="en-US" dirty="0" err="1">
                    <a:ea typeface="Cambria Math" panose="02040503050406030204" pitchFamily="18" charset="0"/>
                  </a:rPr>
                  <a:t>capturable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3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In particular: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For a given initial push velocity, if </a:t>
                </a:r>
                <a:r>
                  <a:rPr lang="en-US" dirty="0">
                    <a:ea typeface="Cambria Math" panose="02040503050406030204" pitchFamily="18" charset="0"/>
                  </a:rPr>
                  <a:t>two </a:t>
                </a:r>
                <a:r>
                  <a:rPr lang="en-US" dirty="0" smtClean="0">
                    <a:ea typeface="Cambria Math" panose="02040503050406030204" pitchFamily="18" charset="0"/>
                  </a:rPr>
                  <a:t>positions of the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are </a:t>
                </a:r>
                <a:r>
                  <a:rPr lang="en-US" dirty="0" err="1">
                    <a:ea typeface="Cambria Math" panose="02040503050406030204" pitchFamily="18" charset="0"/>
                  </a:rPr>
                  <a:t>capturable</a:t>
                </a:r>
                <a:r>
                  <a:rPr lang="en-US" dirty="0">
                    <a:ea typeface="Cambria Math" panose="02040503050406030204" pitchFamily="18" charset="0"/>
                  </a:rPr>
                  <a:t>, then any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beetwen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them is </a:t>
                </a:r>
                <a:r>
                  <a:rPr lang="en-US" dirty="0" err="1">
                    <a:ea typeface="Cambria Math" panose="02040503050406030204" pitchFamily="18" charset="0"/>
                  </a:rPr>
                  <a:t>capturable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In single contact, reflecting to the ground: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a given initial push </a:t>
                </a:r>
                <a:r>
                  <a:rPr lang="en-US" dirty="0" smtClean="0">
                    <a:ea typeface="Cambria Math" panose="02040503050406030204" pitchFamily="18" charset="0"/>
                  </a:rPr>
                  <a:t>velocity and a fixed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ea typeface="Cambria Math" panose="02040503050406030204" pitchFamily="18" charset="0"/>
                  </a:rPr>
                  <a:t>if two </a:t>
                </a:r>
                <a:r>
                  <a:rPr lang="en-US" dirty="0" smtClean="0">
                    <a:ea typeface="Cambria Math" panose="02040503050406030204" pitchFamily="18" charset="0"/>
                  </a:rPr>
                  <a:t>points on the ground are Capture Points, </a:t>
                </a:r>
                <a:r>
                  <a:rPr lang="en-US" dirty="0">
                    <a:ea typeface="Cambria Math" panose="02040503050406030204" pitchFamily="18" charset="0"/>
                  </a:rPr>
                  <a:t>then </a:t>
                </a:r>
                <a:r>
                  <a:rPr lang="en-US" b="1" dirty="0">
                    <a:ea typeface="Cambria Math" panose="02040503050406030204" pitchFamily="18" charset="0"/>
                  </a:rPr>
                  <a:t>any 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point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beetwen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them is </a:t>
                </a:r>
                <a:r>
                  <a:rPr lang="en-US" dirty="0" smtClean="0">
                    <a:ea typeface="Cambria Math" panose="02040503050406030204" pitchFamily="18" charset="0"/>
                  </a:rPr>
                  <a:t>a Capture Point.*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  <a:blipFill>
                <a:blip r:embed="rId2"/>
                <a:stretch>
                  <a:fillRect l="-616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2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In single contact, reflecting to the </a:t>
                </a:r>
                <a:r>
                  <a:rPr lang="en-US" dirty="0" smtClean="0">
                    <a:ea typeface="Cambria Math" panose="02040503050406030204" pitchFamily="18" charset="0"/>
                  </a:rPr>
                  <a:t>ground: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a given initial push </a:t>
                </a:r>
                <a:r>
                  <a:rPr lang="en-US" dirty="0" smtClean="0">
                    <a:ea typeface="Cambria Math" panose="02040503050406030204" pitchFamily="18" charset="0"/>
                  </a:rPr>
                  <a:t>velocity and a fixed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ea typeface="Cambria Math" panose="02040503050406030204" pitchFamily="18" charset="0"/>
                  </a:rPr>
                  <a:t>if two </a:t>
                </a:r>
                <a:r>
                  <a:rPr lang="en-US" dirty="0" smtClean="0">
                    <a:ea typeface="Cambria Math" panose="02040503050406030204" pitchFamily="18" charset="0"/>
                  </a:rPr>
                  <a:t>points on the ground are Capture Points, </a:t>
                </a:r>
                <a:r>
                  <a:rPr lang="en-US" dirty="0">
                    <a:ea typeface="Cambria Math" panose="02040503050406030204" pitchFamily="18" charset="0"/>
                  </a:rPr>
                  <a:t>then </a:t>
                </a:r>
                <a:r>
                  <a:rPr lang="en-US" b="1" dirty="0">
                    <a:ea typeface="Cambria Math" panose="02040503050406030204" pitchFamily="18" charset="0"/>
                  </a:rPr>
                  <a:t>any 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point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beetwen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them is </a:t>
                </a:r>
                <a:r>
                  <a:rPr lang="en-US" dirty="0" smtClean="0">
                    <a:ea typeface="Cambria Math" panose="02040503050406030204" pitchFamily="18" charset="0"/>
                  </a:rPr>
                  <a:t>a Capture Point.*</a:t>
                </a:r>
                <a:br>
                  <a:rPr lang="en-US" dirty="0" smtClean="0">
                    <a:ea typeface="Cambria Math" panose="02040503050406030204" pitchFamily="18" charset="0"/>
                  </a:rPr>
                </a:b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*Note:</a:t>
                </a:r>
              </a:p>
              <a:p>
                <a:pPr marL="0" indent="0">
                  <a:buNone/>
                </a:pPr>
                <a:r>
                  <a:rPr lang="en-US" dirty="0"/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Whole foot in contact, flat terrain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), same friction coefficient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is fixed.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  <a:blipFill>
                <a:blip r:embed="rId2"/>
                <a:stretch>
                  <a:fillRect l="-616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0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Convexity of linear systems under linear restrictions: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*Note:</a:t>
                </a:r>
              </a:p>
              <a:p>
                <a:pPr marL="0" indent="0">
                  <a:buNone/>
                </a:pPr>
                <a:r>
                  <a:rPr lang="en-US" dirty="0"/>
                  <a:t>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Whole foot in contact, flat terrain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), same friction coefficient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is fixed.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What if we have for rough terrain or different ground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estructure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Solution: Find Capture Region piecewise for each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and/or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intersect respectively with the ground.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2"/>
                <a:ext cx="8915400" cy="4623141"/>
              </a:xfrm>
              <a:blipFill>
                <a:blip r:embed="rId2"/>
                <a:stretch>
                  <a:fillRect l="-616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</a:rPr>
                  <a:t>Convex problem!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32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QP Optimization on the discrete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S. 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Finds trajectory on the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CoM</a:t>
                </a:r>
                <a:r>
                  <a:rPr lang="en-US" dirty="0" smtClean="0">
                    <a:ea typeface="Cambria Math" panose="02040503050406030204" pitchFamily="18" charset="0"/>
                  </a:rPr>
                  <a:t> and Control Inputs (Forces and Torques)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3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transversal surface </a:t>
                </a:r>
                <a:r>
                  <a:rPr lang="en-US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: Example of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. Can be defined by just an angle (1D).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3122722" y="401266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854" y="4699411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795524" y="325030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795524" y="325030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156175" y="471064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1222044">
            <a:off x="4176378" y="466186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  <a:endCxn id="22" idx="5"/>
          </p:cNvCxnSpPr>
          <p:nvPr/>
        </p:nvCxnSpPr>
        <p:spPr>
          <a:xfrm flipH="1" flipV="1">
            <a:off x="3885168" y="439160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54498" y="4794987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>
            <a:off x="4254498" y="4791757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7543" y="4788587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77606" y="4879283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12815" y="4751300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  <a:blipFill>
                <a:blip r:embed="rId8"/>
                <a:stretch>
                  <a:fillRect t="-4688" r="-657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  <a:blipFill>
                <a:blip r:embed="rId3"/>
                <a:stretch>
                  <a:fillRect l="-47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(Stabilizable, example: a point on the static stability).</a:t>
                </a:r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. Can be defined by two angles (2D, i.e. angles from spherical coordinates).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982018" y="3034826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23229" y="3710290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710091" y="3778849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72111" y="37734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983496" y="2694045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97859" y="3822757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2666550" y="5706363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17897" y="5428538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317897" y="5540457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683405" y="3765080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42598" y="3815567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79612" y="394916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0609"/>
            <a:ext cx="8915400" cy="4180613"/>
          </a:xfrm>
        </p:spPr>
        <p:txBody>
          <a:bodyPr/>
          <a:lstStyle/>
          <a:p>
            <a:r>
              <a:rPr lang="en-US" dirty="0" err="1" smtClean="0"/>
              <a:t>Capturable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 flat terrain: Yes if the reflected region intersects the ground in one point and the whole foot is in full contact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piecewise rough terrain</a:t>
            </a:r>
            <a:r>
              <a:rPr lang="en-US" dirty="0"/>
              <a:t>: </a:t>
            </a:r>
            <a:r>
              <a:rPr lang="en-US" dirty="0" smtClean="0"/>
              <a:t>Yes if the </a:t>
            </a:r>
            <a:r>
              <a:rPr lang="en-US" dirty="0"/>
              <a:t>reflected region </a:t>
            </a:r>
            <a:r>
              <a:rPr lang="en-US" dirty="0" smtClean="0"/>
              <a:t>for </a:t>
            </a:r>
            <a:r>
              <a:rPr lang="en-US" b="1" dirty="0" smtClean="0"/>
              <a:t>each normal vector</a:t>
            </a:r>
            <a:r>
              <a:rPr lang="en-US" dirty="0" smtClean="0"/>
              <a:t> intersects their respective “grounds”</a:t>
            </a:r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 flipH="1" flipV="1">
            <a:off x="4747518" y="4837170"/>
            <a:ext cx="2053027" cy="1846288"/>
            <a:chOff x="2982018" y="2694045"/>
            <a:chExt cx="2234821" cy="2009775"/>
          </a:xfrm>
        </p:grpSpPr>
        <p:sp>
          <p:nvSpPr>
            <p:cNvPr id="21" name="Freeform 20"/>
            <p:cNvSpPr/>
            <p:nvPr/>
          </p:nvSpPr>
          <p:spPr>
            <a:xfrm>
              <a:off x="2982018" y="3034826"/>
              <a:ext cx="2234821" cy="1665027"/>
            </a:xfrm>
            <a:custGeom>
              <a:avLst/>
              <a:gdLst>
                <a:gd name="connsiteX0" fmla="*/ 51180 w 2234821"/>
                <a:gd name="connsiteY0" fmla="*/ 1566081 h 1665027"/>
                <a:gd name="connsiteX1" fmla="*/ 0 w 2234821"/>
                <a:gd name="connsiteY1" fmla="*/ 1023583 h 1665027"/>
                <a:gd name="connsiteX2" fmla="*/ 692624 w 2234821"/>
                <a:gd name="connsiteY2" fmla="*/ 443553 h 1665027"/>
                <a:gd name="connsiteX3" fmla="*/ 1538786 w 2234821"/>
                <a:gd name="connsiteY3" fmla="*/ 0 h 1665027"/>
                <a:gd name="connsiteX4" fmla="*/ 2105168 w 2234821"/>
                <a:gd name="connsiteY4" fmla="*/ 337783 h 1665027"/>
                <a:gd name="connsiteX5" fmla="*/ 2234821 w 2234821"/>
                <a:gd name="connsiteY5" fmla="*/ 771099 h 1665027"/>
                <a:gd name="connsiteX6" fmla="*/ 607326 w 2234821"/>
                <a:gd name="connsiteY6" fmla="*/ 1665027 h 1665027"/>
                <a:gd name="connsiteX7" fmla="*/ 51180 w 2234821"/>
                <a:gd name="connsiteY7" fmla="*/ 1566081 h 16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4821" h="1665027">
                  <a:moveTo>
                    <a:pt x="51180" y="1566081"/>
                  </a:moveTo>
                  <a:lnTo>
                    <a:pt x="0" y="1023583"/>
                  </a:lnTo>
                  <a:lnTo>
                    <a:pt x="692624" y="443553"/>
                  </a:lnTo>
                  <a:lnTo>
                    <a:pt x="1538786" y="0"/>
                  </a:lnTo>
                  <a:lnTo>
                    <a:pt x="2105168" y="337783"/>
                  </a:lnTo>
                  <a:lnTo>
                    <a:pt x="2234821" y="771099"/>
                  </a:lnTo>
                  <a:lnTo>
                    <a:pt x="607326" y="1665027"/>
                  </a:lnTo>
                  <a:lnTo>
                    <a:pt x="51180" y="1566081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983496" y="2694045"/>
              <a:ext cx="2181225" cy="2000250"/>
            </a:xfrm>
            <a:custGeom>
              <a:avLst/>
              <a:gdLst>
                <a:gd name="connsiteX0" fmla="*/ 0 w 2181225"/>
                <a:gd name="connsiteY0" fmla="*/ 1362075 h 2000250"/>
                <a:gd name="connsiteX1" fmla="*/ 533400 w 2181225"/>
                <a:gd name="connsiteY1" fmla="*/ 347662 h 2000250"/>
                <a:gd name="connsiteX2" fmla="*/ 52388 w 2181225"/>
                <a:gd name="connsiteY2" fmla="*/ 1909762 h 2000250"/>
                <a:gd name="connsiteX3" fmla="*/ 590550 w 2181225"/>
                <a:gd name="connsiteY3" fmla="*/ 2000250 h 2000250"/>
                <a:gd name="connsiteX4" fmla="*/ 538163 w 2181225"/>
                <a:gd name="connsiteY4" fmla="*/ 347662 h 2000250"/>
                <a:gd name="connsiteX5" fmla="*/ 1104900 w 2181225"/>
                <a:gd name="connsiteY5" fmla="*/ 0 h 2000250"/>
                <a:gd name="connsiteX6" fmla="*/ 2181225 w 2181225"/>
                <a:gd name="connsiteY6" fmla="*/ 1104900 h 2000250"/>
                <a:gd name="connsiteX7" fmla="*/ 542925 w 2181225"/>
                <a:gd name="connsiteY7" fmla="*/ 357187 h 2000250"/>
                <a:gd name="connsiteX8" fmla="*/ 1100138 w 2181225"/>
                <a:gd name="connsiteY8" fmla="*/ 0 h 2000250"/>
                <a:gd name="connsiteX9" fmla="*/ 2109788 w 2181225"/>
                <a:gd name="connsiteY9" fmla="*/ 681037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1225" h="2000250">
                  <a:moveTo>
                    <a:pt x="0" y="1362075"/>
                  </a:moveTo>
                  <a:lnTo>
                    <a:pt x="533400" y="347662"/>
                  </a:lnTo>
                  <a:lnTo>
                    <a:pt x="52388" y="1909762"/>
                  </a:lnTo>
                  <a:lnTo>
                    <a:pt x="590550" y="2000250"/>
                  </a:lnTo>
                  <a:lnTo>
                    <a:pt x="538163" y="347662"/>
                  </a:lnTo>
                  <a:lnTo>
                    <a:pt x="1104900" y="0"/>
                  </a:lnTo>
                  <a:lnTo>
                    <a:pt x="2181225" y="1104900"/>
                  </a:lnTo>
                  <a:lnTo>
                    <a:pt x="542925" y="357187"/>
                  </a:lnTo>
                  <a:lnTo>
                    <a:pt x="1100138" y="0"/>
                  </a:lnTo>
                  <a:lnTo>
                    <a:pt x="2109788" y="68103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97859" y="3822757"/>
              <a:ext cx="1604962" cy="881063"/>
            </a:xfrm>
            <a:custGeom>
              <a:avLst/>
              <a:gdLst>
                <a:gd name="connsiteX0" fmla="*/ 0 w 1604962"/>
                <a:gd name="connsiteY0" fmla="*/ 881063 h 881063"/>
                <a:gd name="connsiteX1" fmla="*/ 733425 w 1604962"/>
                <a:gd name="connsiteY1" fmla="*/ 704850 h 881063"/>
                <a:gd name="connsiteX2" fmla="*/ 1604962 w 1604962"/>
                <a:gd name="connsiteY2" fmla="*/ 0 h 881063"/>
                <a:gd name="connsiteX3" fmla="*/ 995362 w 1604962"/>
                <a:gd name="connsiteY3" fmla="*/ 423863 h 881063"/>
                <a:gd name="connsiteX4" fmla="*/ 742950 w 1604962"/>
                <a:gd name="connsiteY4" fmla="*/ 700088 h 881063"/>
                <a:gd name="connsiteX5" fmla="*/ 823912 w 1604962"/>
                <a:gd name="connsiteY5" fmla="*/ 409575 h 881063"/>
                <a:gd name="connsiteX6" fmla="*/ 1004887 w 1604962"/>
                <a:gd name="connsiteY6" fmla="*/ 319088 h 881063"/>
                <a:gd name="connsiteX7" fmla="*/ 981075 w 1604962"/>
                <a:gd name="connsiteY7" fmla="*/ 457200 h 8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62" h="881063">
                  <a:moveTo>
                    <a:pt x="0" y="881063"/>
                  </a:moveTo>
                  <a:lnTo>
                    <a:pt x="733425" y="704850"/>
                  </a:lnTo>
                  <a:lnTo>
                    <a:pt x="1604962" y="0"/>
                  </a:lnTo>
                  <a:lnTo>
                    <a:pt x="995362" y="423863"/>
                  </a:lnTo>
                  <a:lnTo>
                    <a:pt x="742950" y="700088"/>
                  </a:lnTo>
                  <a:lnTo>
                    <a:pt x="823912" y="409575"/>
                  </a:lnTo>
                  <a:lnTo>
                    <a:pt x="1004887" y="319088"/>
                  </a:lnTo>
                  <a:lnTo>
                    <a:pt x="981075" y="457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arallelogram 11"/>
          <p:cNvSpPr/>
          <p:nvPr/>
        </p:nvSpPr>
        <p:spPr>
          <a:xfrm rot="2251278" flipV="1">
            <a:off x="5235195" y="5663090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86542" y="5385265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886542" y="5497184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9096" y="5304226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96" y="5304226"/>
                <a:ext cx="36740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6855814" y="37607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99187" y="34221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87" y="3422114"/>
                <a:ext cx="840230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92936"/>
                <a:ext cx="8915400" cy="47140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Linearizing second order constraints:</a:t>
                </a:r>
              </a:p>
              <a:p>
                <a:r>
                  <a:rPr lang="en-US" dirty="0" smtClean="0"/>
                  <a:t>Friction: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Maximum force: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 smtClean="0"/>
                  <a:t>Aditional</a:t>
                </a:r>
                <a:r>
                  <a:rPr lang="en-US" dirty="0" smtClean="0"/>
                  <a:t> constraints are linear: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92936"/>
                <a:ext cx="8915400" cy="4714001"/>
              </a:xfrm>
              <a:blipFill>
                <a:blip r:embed="rId3"/>
                <a:stretch>
                  <a:fillRect l="-479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for finding </a:t>
            </a:r>
            <a:r>
              <a:rPr lang="en-US" dirty="0" err="1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Additional detail: We can add bounds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position based on kinematic limits. This helps and avoids possible divergences on the Computed Region (if there are no restrictions on the force for example).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 flipH="1" flipV="1">
            <a:off x="4747518" y="4837170"/>
            <a:ext cx="2053027" cy="1846288"/>
            <a:chOff x="2982018" y="2694045"/>
            <a:chExt cx="2234821" cy="2009775"/>
          </a:xfrm>
        </p:grpSpPr>
        <p:sp>
          <p:nvSpPr>
            <p:cNvPr id="21" name="Freeform 20"/>
            <p:cNvSpPr/>
            <p:nvPr/>
          </p:nvSpPr>
          <p:spPr>
            <a:xfrm>
              <a:off x="2982018" y="3034826"/>
              <a:ext cx="2234821" cy="1665027"/>
            </a:xfrm>
            <a:custGeom>
              <a:avLst/>
              <a:gdLst>
                <a:gd name="connsiteX0" fmla="*/ 51180 w 2234821"/>
                <a:gd name="connsiteY0" fmla="*/ 1566081 h 1665027"/>
                <a:gd name="connsiteX1" fmla="*/ 0 w 2234821"/>
                <a:gd name="connsiteY1" fmla="*/ 1023583 h 1665027"/>
                <a:gd name="connsiteX2" fmla="*/ 692624 w 2234821"/>
                <a:gd name="connsiteY2" fmla="*/ 443553 h 1665027"/>
                <a:gd name="connsiteX3" fmla="*/ 1538786 w 2234821"/>
                <a:gd name="connsiteY3" fmla="*/ 0 h 1665027"/>
                <a:gd name="connsiteX4" fmla="*/ 2105168 w 2234821"/>
                <a:gd name="connsiteY4" fmla="*/ 337783 h 1665027"/>
                <a:gd name="connsiteX5" fmla="*/ 2234821 w 2234821"/>
                <a:gd name="connsiteY5" fmla="*/ 771099 h 1665027"/>
                <a:gd name="connsiteX6" fmla="*/ 607326 w 2234821"/>
                <a:gd name="connsiteY6" fmla="*/ 1665027 h 1665027"/>
                <a:gd name="connsiteX7" fmla="*/ 51180 w 2234821"/>
                <a:gd name="connsiteY7" fmla="*/ 1566081 h 16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4821" h="1665027">
                  <a:moveTo>
                    <a:pt x="51180" y="1566081"/>
                  </a:moveTo>
                  <a:lnTo>
                    <a:pt x="0" y="1023583"/>
                  </a:lnTo>
                  <a:lnTo>
                    <a:pt x="692624" y="443553"/>
                  </a:lnTo>
                  <a:lnTo>
                    <a:pt x="1538786" y="0"/>
                  </a:lnTo>
                  <a:lnTo>
                    <a:pt x="2105168" y="337783"/>
                  </a:lnTo>
                  <a:lnTo>
                    <a:pt x="2234821" y="771099"/>
                  </a:lnTo>
                  <a:lnTo>
                    <a:pt x="607326" y="1665027"/>
                  </a:lnTo>
                  <a:lnTo>
                    <a:pt x="51180" y="1566081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983496" y="2694045"/>
              <a:ext cx="2181225" cy="2000250"/>
            </a:xfrm>
            <a:custGeom>
              <a:avLst/>
              <a:gdLst>
                <a:gd name="connsiteX0" fmla="*/ 0 w 2181225"/>
                <a:gd name="connsiteY0" fmla="*/ 1362075 h 2000250"/>
                <a:gd name="connsiteX1" fmla="*/ 533400 w 2181225"/>
                <a:gd name="connsiteY1" fmla="*/ 347662 h 2000250"/>
                <a:gd name="connsiteX2" fmla="*/ 52388 w 2181225"/>
                <a:gd name="connsiteY2" fmla="*/ 1909762 h 2000250"/>
                <a:gd name="connsiteX3" fmla="*/ 590550 w 2181225"/>
                <a:gd name="connsiteY3" fmla="*/ 2000250 h 2000250"/>
                <a:gd name="connsiteX4" fmla="*/ 538163 w 2181225"/>
                <a:gd name="connsiteY4" fmla="*/ 347662 h 2000250"/>
                <a:gd name="connsiteX5" fmla="*/ 1104900 w 2181225"/>
                <a:gd name="connsiteY5" fmla="*/ 0 h 2000250"/>
                <a:gd name="connsiteX6" fmla="*/ 2181225 w 2181225"/>
                <a:gd name="connsiteY6" fmla="*/ 1104900 h 2000250"/>
                <a:gd name="connsiteX7" fmla="*/ 542925 w 2181225"/>
                <a:gd name="connsiteY7" fmla="*/ 357187 h 2000250"/>
                <a:gd name="connsiteX8" fmla="*/ 1100138 w 2181225"/>
                <a:gd name="connsiteY8" fmla="*/ 0 h 2000250"/>
                <a:gd name="connsiteX9" fmla="*/ 2109788 w 2181225"/>
                <a:gd name="connsiteY9" fmla="*/ 681037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1225" h="2000250">
                  <a:moveTo>
                    <a:pt x="0" y="1362075"/>
                  </a:moveTo>
                  <a:lnTo>
                    <a:pt x="533400" y="347662"/>
                  </a:lnTo>
                  <a:lnTo>
                    <a:pt x="52388" y="1909762"/>
                  </a:lnTo>
                  <a:lnTo>
                    <a:pt x="590550" y="2000250"/>
                  </a:lnTo>
                  <a:lnTo>
                    <a:pt x="538163" y="347662"/>
                  </a:lnTo>
                  <a:lnTo>
                    <a:pt x="1104900" y="0"/>
                  </a:lnTo>
                  <a:lnTo>
                    <a:pt x="2181225" y="1104900"/>
                  </a:lnTo>
                  <a:lnTo>
                    <a:pt x="542925" y="357187"/>
                  </a:lnTo>
                  <a:lnTo>
                    <a:pt x="1100138" y="0"/>
                  </a:lnTo>
                  <a:lnTo>
                    <a:pt x="2109788" y="68103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97859" y="3822757"/>
              <a:ext cx="1604962" cy="881063"/>
            </a:xfrm>
            <a:custGeom>
              <a:avLst/>
              <a:gdLst>
                <a:gd name="connsiteX0" fmla="*/ 0 w 1604962"/>
                <a:gd name="connsiteY0" fmla="*/ 881063 h 881063"/>
                <a:gd name="connsiteX1" fmla="*/ 733425 w 1604962"/>
                <a:gd name="connsiteY1" fmla="*/ 704850 h 881063"/>
                <a:gd name="connsiteX2" fmla="*/ 1604962 w 1604962"/>
                <a:gd name="connsiteY2" fmla="*/ 0 h 881063"/>
                <a:gd name="connsiteX3" fmla="*/ 995362 w 1604962"/>
                <a:gd name="connsiteY3" fmla="*/ 423863 h 881063"/>
                <a:gd name="connsiteX4" fmla="*/ 742950 w 1604962"/>
                <a:gd name="connsiteY4" fmla="*/ 700088 h 881063"/>
                <a:gd name="connsiteX5" fmla="*/ 823912 w 1604962"/>
                <a:gd name="connsiteY5" fmla="*/ 409575 h 881063"/>
                <a:gd name="connsiteX6" fmla="*/ 1004887 w 1604962"/>
                <a:gd name="connsiteY6" fmla="*/ 319088 h 881063"/>
                <a:gd name="connsiteX7" fmla="*/ 981075 w 1604962"/>
                <a:gd name="connsiteY7" fmla="*/ 457200 h 8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4962" h="881063">
                  <a:moveTo>
                    <a:pt x="0" y="881063"/>
                  </a:moveTo>
                  <a:lnTo>
                    <a:pt x="733425" y="704850"/>
                  </a:lnTo>
                  <a:lnTo>
                    <a:pt x="1604962" y="0"/>
                  </a:lnTo>
                  <a:lnTo>
                    <a:pt x="995362" y="423863"/>
                  </a:lnTo>
                  <a:lnTo>
                    <a:pt x="742950" y="700088"/>
                  </a:lnTo>
                  <a:lnTo>
                    <a:pt x="823912" y="409575"/>
                  </a:lnTo>
                  <a:lnTo>
                    <a:pt x="1004887" y="319088"/>
                  </a:lnTo>
                  <a:lnTo>
                    <a:pt x="981075" y="457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arallelogram 11"/>
          <p:cNvSpPr/>
          <p:nvPr/>
        </p:nvSpPr>
        <p:spPr>
          <a:xfrm rot="2251278" flipV="1">
            <a:off x="5235195" y="5663090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86542" y="5385265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886542" y="5497184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9096" y="5304226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96" y="5304226"/>
                <a:ext cx="36740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6855814" y="37607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99187" y="34221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87" y="3422114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2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questions/Limitation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still a </a:t>
                </a:r>
                <a:r>
                  <a:rPr lang="en-US" dirty="0" err="1" smtClean="0"/>
                  <a:t>nonholonomic</a:t>
                </a:r>
                <a:r>
                  <a:rPr lang="en-US" dirty="0" smtClean="0"/>
                  <a:t> constraint?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If no, we should include its integral into the system, but it will still be linear!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is </a:t>
                </a:r>
                <a:r>
                  <a:rPr lang="en-US" dirty="0" smtClean="0"/>
                  <a:t>convexity lost?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1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66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questions/Limitation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Feedback? No with this QP setup</a:t>
            </a:r>
          </a:p>
          <a:p>
            <a:pPr marL="0" indent="0">
              <a:buNone/>
            </a:pPr>
            <a:r>
              <a:rPr lang="en-US" dirty="0" smtClean="0"/>
              <a:t>Look for Feedback for Linear Systems with Linear Restrictions.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can we get robustness?</a:t>
            </a:r>
          </a:p>
          <a:p>
            <a:pPr marL="0" indent="0">
              <a:buNone/>
            </a:pPr>
            <a:r>
              <a:rPr lang="en-US" dirty="0" err="1" smtClean="0"/>
              <a:t>Recompute</a:t>
            </a:r>
            <a:r>
              <a:rPr lang="en-US" dirty="0" smtClean="0"/>
              <a:t> each time i.e. Predictive Control.</a:t>
            </a:r>
          </a:p>
          <a:p>
            <a:pPr marL="0" indent="0">
              <a:buNone/>
            </a:pPr>
            <a:r>
              <a:rPr lang="en-US" dirty="0" smtClean="0"/>
              <a:t>A more “control” way: Use TVLQR</a:t>
            </a:r>
          </a:p>
          <a:p>
            <a:r>
              <a:rPr lang="en-US" dirty="0" smtClean="0"/>
              <a:t>What if we have a hand?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Partial computing of CWC</a:t>
            </a:r>
          </a:p>
        </p:txBody>
      </p:sp>
    </p:spTree>
    <p:extLst>
      <p:ext uri="{BB962C8B-B14F-4D97-AF65-F5344CB8AC3E}">
        <p14:creationId xmlns:p14="http://schemas.microsoft.com/office/powerpoint/2010/main" val="313774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Perspective: CWC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9812"/>
          </a:xfrm>
        </p:spPr>
        <p:txBody>
          <a:bodyPr/>
          <a:lstStyle/>
          <a:p>
            <a:r>
              <a:rPr lang="en-US" dirty="0" smtClean="0"/>
              <a:t>All contact point forces with restrictions can be reduced to only a wrench independent of the Center of Mass.</a:t>
            </a:r>
          </a:p>
          <a:p>
            <a:endParaRPr lang="en-US" dirty="0"/>
          </a:p>
        </p:txBody>
      </p:sp>
      <p:pic>
        <p:nvPicPr>
          <p:cNvPr id="1026" name="Picture 2" descr="Resultado de imagen para contact wrench cone caron et 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3252881"/>
            <a:ext cx="6638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transversal surface </a:t>
                </a:r>
                <a:r>
                  <a:rPr lang="en-US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</m:oMath>
                </a14:m>
                <a:r>
                  <a:rPr lang="en-US" dirty="0" smtClean="0"/>
                  <a:t>: Example of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30609"/>
                <a:ext cx="8915400" cy="4180613"/>
              </a:xfrm>
              <a:blipFill>
                <a:blip r:embed="rId3"/>
                <a:stretch>
                  <a:fillRect l="-479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. Can be defined by just an angle (1D).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𝑪𝒐𝑴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3122722" y="4012669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3854" y="4699411"/>
            <a:ext cx="178130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795524" y="3250304"/>
            <a:ext cx="1026666" cy="107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16" y="3374492"/>
                <a:ext cx="66710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25" y="4714377"/>
                <a:ext cx="84023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795524" y="3250304"/>
            <a:ext cx="2645659" cy="27816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156175" y="4710641"/>
            <a:ext cx="98323" cy="169606"/>
          </a:xfrm>
          <a:custGeom>
            <a:avLst/>
            <a:gdLst>
              <a:gd name="connsiteX0" fmla="*/ 98323 w 98323"/>
              <a:gd name="connsiteY0" fmla="*/ 81116 h 169606"/>
              <a:gd name="connsiteX1" fmla="*/ 76200 w 98323"/>
              <a:gd name="connsiteY1" fmla="*/ 169606 h 169606"/>
              <a:gd name="connsiteX2" fmla="*/ 0 w 98323"/>
              <a:gd name="connsiteY2" fmla="*/ 78658 h 169606"/>
              <a:gd name="connsiteX3" fmla="*/ 17206 w 98323"/>
              <a:gd name="connsiteY3" fmla="*/ 0 h 169606"/>
              <a:gd name="connsiteX4" fmla="*/ 98323 w 98323"/>
              <a:gd name="connsiteY4" fmla="*/ 81116 h 1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3" h="169606">
                <a:moveTo>
                  <a:pt x="98323" y="81116"/>
                </a:moveTo>
                <a:lnTo>
                  <a:pt x="76200" y="169606"/>
                </a:lnTo>
                <a:lnTo>
                  <a:pt x="0" y="78658"/>
                </a:lnTo>
                <a:lnTo>
                  <a:pt x="17206" y="0"/>
                </a:lnTo>
                <a:lnTo>
                  <a:pt x="98323" y="8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1222044">
            <a:off x="4176378" y="4661863"/>
            <a:ext cx="176282" cy="123825"/>
          </a:xfrm>
          <a:custGeom>
            <a:avLst/>
            <a:gdLst>
              <a:gd name="connsiteX0" fmla="*/ 0 w 233363"/>
              <a:gd name="connsiteY0" fmla="*/ 40482 h 140494"/>
              <a:gd name="connsiteX1" fmla="*/ 135731 w 233363"/>
              <a:gd name="connsiteY1" fmla="*/ 0 h 140494"/>
              <a:gd name="connsiteX2" fmla="*/ 233363 w 233363"/>
              <a:gd name="connsiteY2" fmla="*/ 97632 h 140494"/>
              <a:gd name="connsiteX3" fmla="*/ 97631 w 233363"/>
              <a:gd name="connsiteY3" fmla="*/ 140494 h 140494"/>
              <a:gd name="connsiteX4" fmla="*/ 0 w 233363"/>
              <a:gd name="connsiteY4" fmla="*/ 40482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3" h="140494">
                <a:moveTo>
                  <a:pt x="0" y="40482"/>
                </a:moveTo>
                <a:lnTo>
                  <a:pt x="135731" y="0"/>
                </a:lnTo>
                <a:lnTo>
                  <a:pt x="233363" y="97632"/>
                </a:lnTo>
                <a:lnTo>
                  <a:pt x="97631" y="140494"/>
                </a:lnTo>
                <a:lnTo>
                  <a:pt x="0" y="404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  <a:endCxn id="22" idx="5"/>
          </p:cNvCxnSpPr>
          <p:nvPr/>
        </p:nvCxnSpPr>
        <p:spPr>
          <a:xfrm flipH="1" flipV="1">
            <a:off x="3885168" y="4391600"/>
            <a:ext cx="371840" cy="3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54498" y="4794987"/>
            <a:ext cx="627065" cy="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>
            <a:off x="4254498" y="4791757"/>
            <a:ext cx="924721" cy="8849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7543" y="4788587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77606" y="4879283"/>
            <a:ext cx="627065" cy="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12815" y="4751300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1" y="4392784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35" y="4819239"/>
                <a:ext cx="461921" cy="395621"/>
              </a:xfrm>
              <a:prstGeom prst="rect">
                <a:avLst/>
              </a:prstGeom>
              <a:blipFill>
                <a:blip r:embed="rId8"/>
                <a:stretch>
                  <a:fillRect t="-4688" r="-657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88" y="4412657"/>
                <a:ext cx="84023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312" y="1601734"/>
            <a:ext cx="9336088" cy="5256266"/>
          </a:xfrm>
        </p:spPr>
        <p:txBody>
          <a:bodyPr/>
          <a:lstStyle/>
          <a:p>
            <a:r>
              <a:rPr lang="en-US" b="1" dirty="0" smtClean="0"/>
              <a:t>At least 2 non-coplanar contact points w/Friction Constraints </a:t>
            </a:r>
            <a:endParaRPr lang="en-US" b="1" dirty="0"/>
          </a:p>
          <a:p>
            <a:r>
              <a:rPr lang="en-US" b="1" dirty="0" smtClean="0"/>
              <a:t>Each </a:t>
            </a:r>
            <a:r>
              <a:rPr lang="en-US" b="1" dirty="0" err="1" smtClean="0"/>
              <a:t>subregion</a:t>
            </a:r>
            <a:r>
              <a:rPr lang="en-US" b="1" dirty="0" smtClean="0"/>
              <a:t> in the </a:t>
            </a:r>
            <a:r>
              <a:rPr lang="en-US" b="1" dirty="0" err="1" smtClean="0"/>
              <a:t>cutted</a:t>
            </a:r>
            <a:r>
              <a:rPr lang="en-US" b="1" dirty="0" smtClean="0"/>
              <a:t> space has it’s own Center of Pressure/Attractio</a:t>
            </a:r>
            <a:r>
              <a:rPr lang="en-US" b="1" dirty="0"/>
              <a:t>n</a:t>
            </a:r>
            <a:r>
              <a:rPr lang="en-US" b="1" dirty="0" smtClean="0"/>
              <a:t> region.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2" y="33240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481320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>
            <a:stCxn id="7" idx="0"/>
            <a:endCxn id="7" idx="2"/>
          </p:cNvCxnSpPr>
          <p:nvPr/>
        </p:nvCxnSpPr>
        <p:spPr>
          <a:xfrm flipV="1">
            <a:off x="5108475" y="4314825"/>
            <a:ext cx="838200" cy="177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940175" y="3878040"/>
            <a:ext cx="1640160" cy="12597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 flipV="1">
            <a:off x="3781536" y="4167634"/>
            <a:ext cx="2165139" cy="1471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27425" y="4170809"/>
            <a:ext cx="72131" cy="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08" y="3324003"/>
            <a:ext cx="3057952" cy="3181794"/>
          </a:xfrm>
          <a:prstGeom prst="rect">
            <a:avLst/>
          </a:prstGeom>
        </p:spPr>
      </p:pic>
      <p:sp>
        <p:nvSpPr>
          <p:cNvPr id="39" name="Forma libre 6"/>
          <p:cNvSpPr/>
          <p:nvPr/>
        </p:nvSpPr>
        <p:spPr>
          <a:xfrm>
            <a:off x="9711246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Straight Connector 40"/>
          <p:cNvCxnSpPr>
            <a:stCxn id="39" idx="0"/>
            <a:endCxn id="39" idx="2"/>
          </p:cNvCxnSpPr>
          <p:nvPr/>
        </p:nvCxnSpPr>
        <p:spPr>
          <a:xfrm flipV="1">
            <a:off x="10006521" y="4314825"/>
            <a:ext cx="838200" cy="177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9155722" y="3492501"/>
            <a:ext cx="1108951" cy="21050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895371" y="3654190"/>
            <a:ext cx="1914148" cy="7222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297602" y="3785716"/>
            <a:ext cx="72131" cy="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417772" y="455590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465647" y="343433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322520" y="4549553"/>
            <a:ext cx="1685925" cy="1647825"/>
          </a:xfrm>
          <a:custGeom>
            <a:avLst/>
            <a:gdLst>
              <a:gd name="connsiteX0" fmla="*/ 423862 w 1685925"/>
              <a:gd name="connsiteY0" fmla="*/ 214313 h 1647825"/>
              <a:gd name="connsiteX1" fmla="*/ 1395412 w 1685925"/>
              <a:gd name="connsiteY1" fmla="*/ 0 h 1647825"/>
              <a:gd name="connsiteX2" fmla="*/ 1685925 w 1685925"/>
              <a:gd name="connsiteY2" fmla="*/ 1538288 h 1647825"/>
              <a:gd name="connsiteX3" fmla="*/ 1657350 w 1685925"/>
              <a:gd name="connsiteY3" fmla="*/ 1647825 h 1647825"/>
              <a:gd name="connsiteX4" fmla="*/ 4762 w 1685925"/>
              <a:gd name="connsiteY4" fmla="*/ 1638300 h 1647825"/>
              <a:gd name="connsiteX5" fmla="*/ 0 w 1685925"/>
              <a:gd name="connsiteY5" fmla="*/ 290513 h 1647825"/>
              <a:gd name="connsiteX6" fmla="*/ 719137 w 1685925"/>
              <a:gd name="connsiteY6" fmla="*/ 152400 h 1647825"/>
              <a:gd name="connsiteX7" fmla="*/ 423862 w 1685925"/>
              <a:gd name="connsiteY7" fmla="*/ 214313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925" h="1647825">
                <a:moveTo>
                  <a:pt x="423862" y="214313"/>
                </a:moveTo>
                <a:lnTo>
                  <a:pt x="1395412" y="0"/>
                </a:lnTo>
                <a:lnTo>
                  <a:pt x="1685925" y="1538288"/>
                </a:lnTo>
                <a:lnTo>
                  <a:pt x="1657350" y="1647825"/>
                </a:lnTo>
                <a:lnTo>
                  <a:pt x="4762" y="1638300"/>
                </a:lnTo>
                <a:cubicBezTo>
                  <a:pt x="3175" y="1189038"/>
                  <a:pt x="1587" y="739775"/>
                  <a:pt x="0" y="290513"/>
                </a:cubicBezTo>
                <a:lnTo>
                  <a:pt x="719137" y="152400"/>
                </a:lnTo>
                <a:lnTo>
                  <a:pt x="423862" y="21431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0370395" y="3427984"/>
            <a:ext cx="583406" cy="885825"/>
          </a:xfrm>
          <a:custGeom>
            <a:avLst/>
            <a:gdLst>
              <a:gd name="connsiteX0" fmla="*/ 145256 w 583406"/>
              <a:gd name="connsiteY0" fmla="*/ 0 h 885825"/>
              <a:gd name="connsiteX1" fmla="*/ 0 w 583406"/>
              <a:gd name="connsiteY1" fmla="*/ 778669 h 885825"/>
              <a:gd name="connsiteX2" fmla="*/ 476250 w 583406"/>
              <a:gd name="connsiteY2" fmla="*/ 885825 h 885825"/>
              <a:gd name="connsiteX3" fmla="*/ 583406 w 583406"/>
              <a:gd name="connsiteY3" fmla="*/ 862013 h 885825"/>
              <a:gd name="connsiteX4" fmla="*/ 576262 w 583406"/>
              <a:gd name="connsiteY4" fmla="*/ 28575 h 885825"/>
              <a:gd name="connsiteX5" fmla="*/ 583406 w 583406"/>
              <a:gd name="connsiteY5" fmla="*/ 2382 h 885825"/>
              <a:gd name="connsiteX6" fmla="*/ 583406 w 583406"/>
              <a:gd name="connsiteY6" fmla="*/ 2382 h 885825"/>
              <a:gd name="connsiteX7" fmla="*/ 145256 w 583406"/>
              <a:gd name="connsiteY7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3406" h="885825">
                <a:moveTo>
                  <a:pt x="145256" y="0"/>
                </a:moveTo>
                <a:lnTo>
                  <a:pt x="0" y="778669"/>
                </a:lnTo>
                <a:lnTo>
                  <a:pt x="476250" y="885825"/>
                </a:lnTo>
                <a:lnTo>
                  <a:pt x="583406" y="862013"/>
                </a:lnTo>
                <a:cubicBezTo>
                  <a:pt x="581025" y="584200"/>
                  <a:pt x="578643" y="306388"/>
                  <a:pt x="576262" y="28575"/>
                </a:cubicBezTo>
                <a:cubicBezTo>
                  <a:pt x="581167" y="1601"/>
                  <a:pt x="572151" y="2382"/>
                  <a:pt x="583406" y="2382"/>
                </a:cubicBezTo>
                <a:lnTo>
                  <a:pt x="583406" y="2382"/>
                </a:lnTo>
                <a:lnTo>
                  <a:pt x="14525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355327" cy="63773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</a:t>
            </a:r>
            <a:r>
              <a:rPr lang="en-US" dirty="0" smtClean="0"/>
              <a:t>Capturability - More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</p:spPr>
            <p:txBody>
              <a:bodyPr/>
              <a:lstStyle/>
              <a:p>
                <a:r>
                  <a:rPr lang="en-US" b="1" dirty="0" smtClean="0"/>
                  <a:t>At least 2 non-coplanar contact points w/Friction Constraints :</a:t>
                </a:r>
              </a:p>
              <a:p>
                <a:r>
                  <a:rPr lang="en-US" b="1" dirty="0" smtClean="0"/>
                  <a:t>System equivalent to 2D VHIP var. CoP with CoM-dependent Contact Surface.</a:t>
                </a:r>
                <a:endParaRPr lang="en-US" b="1" dirty="0"/>
              </a:p>
              <a:p>
                <a:r>
                  <a:rPr lang="en-US" b="1" dirty="0" smtClean="0"/>
                  <a:t>In that particular case: Still Necessary </a:t>
                </a:r>
                <a:r>
                  <a:rPr lang="en-US" b="1" dirty="0"/>
                  <a:t>and sufficient: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𝑪𝑯</m:t>
                    </m:r>
                  </m:oMath>
                </a14:m>
                <a:r>
                  <a:rPr lang="en-US" b="1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4312" y="1676400"/>
                <a:ext cx="9336088" cy="5181600"/>
              </a:xfrm>
              <a:blipFill>
                <a:blip r:embed="rId2"/>
                <a:stretch>
                  <a:fillRect l="-457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12" y="3324003"/>
            <a:ext cx="3057952" cy="3181794"/>
          </a:xfrm>
          <a:prstGeom prst="rect">
            <a:avLst/>
          </a:prstGeom>
        </p:spPr>
      </p:pic>
      <p:sp>
        <p:nvSpPr>
          <p:cNvPr id="7" name="Forma libre 6"/>
          <p:cNvSpPr/>
          <p:nvPr/>
        </p:nvSpPr>
        <p:spPr>
          <a:xfrm>
            <a:off x="6965850" y="4210050"/>
            <a:ext cx="1133475" cy="1881187"/>
          </a:xfrm>
          <a:custGeom>
            <a:avLst/>
            <a:gdLst>
              <a:gd name="connsiteX0" fmla="*/ 295275 w 1133475"/>
              <a:gd name="connsiteY0" fmla="*/ 1881187 h 1881187"/>
              <a:gd name="connsiteX1" fmla="*/ 0 w 1133475"/>
              <a:gd name="connsiteY1" fmla="*/ 333375 h 1881187"/>
              <a:gd name="connsiteX2" fmla="*/ 1133475 w 1133475"/>
              <a:gd name="connsiteY2" fmla="*/ 104775 h 1881187"/>
              <a:gd name="connsiteX3" fmla="*/ 657225 w 1133475"/>
              <a:gd name="connsiteY3" fmla="*/ 0 h 1881187"/>
              <a:gd name="connsiteX4" fmla="*/ 295275 w 1133475"/>
              <a:gd name="connsiteY4" fmla="*/ 1881187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475" h="1881187">
                <a:moveTo>
                  <a:pt x="295275" y="1881187"/>
                </a:moveTo>
                <a:lnTo>
                  <a:pt x="0" y="333375"/>
                </a:lnTo>
                <a:lnTo>
                  <a:pt x="1133475" y="104775"/>
                </a:lnTo>
                <a:lnTo>
                  <a:pt x="657225" y="0"/>
                </a:lnTo>
                <a:lnTo>
                  <a:pt x="295275" y="1881187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9812"/>
          </a:xfrm>
        </p:spPr>
        <p:txBody>
          <a:bodyPr/>
          <a:lstStyle/>
          <a:p>
            <a:r>
              <a:rPr lang="en-US" dirty="0" smtClean="0"/>
              <a:t>All contact point forces with restrictions can be reduced to only a wrench independent of the Center of Mass.</a:t>
            </a:r>
          </a:p>
          <a:p>
            <a:endParaRPr lang="en-US" dirty="0"/>
          </a:p>
        </p:txBody>
      </p:sp>
      <p:pic>
        <p:nvPicPr>
          <p:cNvPr id="1026" name="Picture 2" descr="Resultado de imagen para contact wrench cone caron et 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3252881"/>
            <a:ext cx="6638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5510</TotalTime>
  <Words>545</Words>
  <Application>Microsoft Office PowerPoint</Application>
  <PresentationFormat>Widescreen</PresentationFormat>
  <Paragraphs>256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Wingdings 3</vt:lpstr>
      <vt:lpstr>Espiral</vt:lpstr>
      <vt:lpstr>Progress Report – Multicontact Capturability</vt:lpstr>
      <vt:lpstr>Convex Properties</vt:lpstr>
      <vt:lpstr>Convex Properties</vt:lpstr>
      <vt:lpstr>Another Perspective: CWC</vt:lpstr>
      <vt:lpstr>Convex Properties</vt:lpstr>
      <vt:lpstr>Back to Capturability - More complexity</vt:lpstr>
      <vt:lpstr>Back to Capturability - More complexity</vt:lpstr>
      <vt:lpstr>Full Reduced Inverted Pendulum</vt:lpstr>
      <vt:lpstr>CWC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Convex Properties</vt:lpstr>
      <vt:lpstr>LP for finding CoMs</vt:lpstr>
      <vt:lpstr>LP for finding CoMs</vt:lpstr>
      <vt:lpstr>LP for finding CoMs</vt:lpstr>
      <vt:lpstr>Some questions/Limitation</vt:lpstr>
      <vt:lpstr>Some questions/Limitation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134</cp:revision>
  <dcterms:created xsi:type="dcterms:W3CDTF">2018-12-19T16:11:50Z</dcterms:created>
  <dcterms:modified xsi:type="dcterms:W3CDTF">2019-09-28T01:38:05Z</dcterms:modified>
</cp:coreProperties>
</file>