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sldIdLst>
    <p:sldId id="256" r:id="rId2"/>
    <p:sldId id="330" r:id="rId3"/>
    <p:sldId id="328" r:id="rId4"/>
    <p:sldId id="329" r:id="rId5"/>
    <p:sldId id="332" r:id="rId6"/>
    <p:sldId id="333" r:id="rId7"/>
    <p:sldId id="334" r:id="rId8"/>
    <p:sldId id="335" r:id="rId9"/>
    <p:sldId id="338" r:id="rId10"/>
    <p:sldId id="340" r:id="rId11"/>
    <p:sldId id="348" r:id="rId12"/>
    <p:sldId id="343" r:id="rId13"/>
    <p:sldId id="349" r:id="rId14"/>
    <p:sldId id="360" r:id="rId15"/>
    <p:sldId id="365" r:id="rId16"/>
    <p:sldId id="362" r:id="rId17"/>
    <p:sldId id="369" r:id="rId18"/>
    <p:sldId id="370" r:id="rId19"/>
    <p:sldId id="371" r:id="rId20"/>
    <p:sldId id="372" r:id="rId21"/>
    <p:sldId id="368" r:id="rId22"/>
    <p:sldId id="366" r:id="rId23"/>
    <p:sldId id="363" r:id="rId24"/>
    <p:sldId id="373" r:id="rId25"/>
    <p:sldId id="376" r:id="rId26"/>
    <p:sldId id="377" r:id="rId27"/>
    <p:sldId id="375" r:id="rId28"/>
    <p:sldId id="357" r:id="rId29"/>
    <p:sldId id="378" r:id="rId30"/>
    <p:sldId id="379" r:id="rId31"/>
    <p:sldId id="380" r:id="rId32"/>
    <p:sldId id="381" r:id="rId33"/>
    <p:sldId id="352" r:id="rId34"/>
    <p:sldId id="382" r:id="rId35"/>
    <p:sldId id="383" r:id="rId36"/>
    <p:sldId id="386" r:id="rId37"/>
    <p:sldId id="387" r:id="rId38"/>
    <p:sldId id="384" r:id="rId39"/>
    <p:sldId id="385" r:id="rId4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D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73" autoAdjust="0"/>
    <p:restoredTop sz="86416" autoAdjust="0"/>
  </p:normalViewPr>
  <p:slideViewPr>
    <p:cSldViewPr snapToGrid="0">
      <p:cViewPr varScale="1">
        <p:scale>
          <a:sx n="138" d="100"/>
          <a:sy n="138" d="100"/>
        </p:scale>
        <p:origin x="618" y="120"/>
      </p:cViewPr>
      <p:guideLst/>
    </p:cSldViewPr>
  </p:slideViewPr>
  <p:outlineViewPr>
    <p:cViewPr>
      <p:scale>
        <a:sx n="33" d="100"/>
        <a:sy n="33" d="100"/>
      </p:scale>
      <p:origin x="0" y="-2391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8B43F9-D4BB-40C1-AC02-30BB92E5AB0C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06B7B9-8A32-4F5B-B6DA-2D3EF5DE0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000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6B7B9-8A32-4F5B-B6DA-2D3EF5DE08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082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6B7B9-8A32-4F5B-B6DA-2D3EF5DE08D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0319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6B7B9-8A32-4F5B-B6DA-2D3EF5DE08D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2134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6B7B9-8A32-4F5B-B6DA-2D3EF5DE08D9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069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6B7B9-8A32-4F5B-B6DA-2D3EF5DE08D9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959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6B7B9-8A32-4F5B-B6DA-2D3EF5DE08D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5001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6B7B9-8A32-4F5B-B6DA-2D3EF5DE08D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143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6B7B9-8A32-4F5B-B6DA-2D3EF5DE08D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9521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6B7B9-8A32-4F5B-B6DA-2D3EF5DE08D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3762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6B7B9-8A32-4F5B-B6DA-2D3EF5DE08D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5081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6B7B9-8A32-4F5B-B6DA-2D3EF5DE08D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4500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6B7B9-8A32-4F5B-B6DA-2D3EF5DE08D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6517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6B7B9-8A32-4F5B-B6DA-2D3EF5DE08D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335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6A99D-9294-45FA-BCF2-18F2C2C8BB6B}" type="datetimeFigureOut">
              <a:rPr lang="es-ES" smtClean="0"/>
              <a:t>26/09/2019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4AB6D06-4504-4711-8675-0E416A53261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4267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6A99D-9294-45FA-BCF2-18F2C2C8BB6B}" type="datetimeFigureOut">
              <a:rPr lang="es-ES" smtClean="0"/>
              <a:t>26/09/2019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4AB6D06-4504-4711-8675-0E416A53261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585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6A99D-9294-45FA-BCF2-18F2C2C8BB6B}" type="datetimeFigureOut">
              <a:rPr lang="es-ES" smtClean="0"/>
              <a:t>26/09/2019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4AB6D06-4504-4711-8675-0E416A532611}" type="slidenum">
              <a:rPr lang="es-ES" smtClean="0"/>
              <a:t>‹#›</a:t>
            </a:fld>
            <a:endParaRPr lang="es-E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536094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6A99D-9294-45FA-BCF2-18F2C2C8BB6B}" type="datetimeFigureOut">
              <a:rPr lang="es-ES" smtClean="0"/>
              <a:t>26/09/2019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4AB6D06-4504-4711-8675-0E416A53261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44980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6A99D-9294-45FA-BCF2-18F2C2C8BB6B}" type="datetimeFigureOut">
              <a:rPr lang="es-ES" smtClean="0"/>
              <a:t>26/09/2019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4AB6D06-4504-4711-8675-0E416A532611}" type="slidenum">
              <a:rPr lang="es-ES" smtClean="0"/>
              <a:t>‹#›</a:t>
            </a:fld>
            <a:endParaRPr lang="es-E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343252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6A99D-9294-45FA-BCF2-18F2C2C8BB6B}" type="datetimeFigureOut">
              <a:rPr lang="es-ES" smtClean="0"/>
              <a:t>26/09/2019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4AB6D06-4504-4711-8675-0E416A53261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57526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6A99D-9294-45FA-BCF2-18F2C2C8BB6B}" type="datetimeFigureOut">
              <a:rPr lang="es-ES" smtClean="0"/>
              <a:t>26/09/2019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B6D06-4504-4711-8675-0E416A53261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68608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6A99D-9294-45FA-BCF2-18F2C2C8BB6B}" type="datetimeFigureOut">
              <a:rPr lang="es-ES" smtClean="0"/>
              <a:t>26/09/2019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B6D06-4504-4711-8675-0E416A53261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366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6A99D-9294-45FA-BCF2-18F2C2C8BB6B}" type="datetimeFigureOut">
              <a:rPr lang="es-ES" smtClean="0"/>
              <a:t>26/09/2019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B6D06-4504-4711-8675-0E416A53261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4330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6A99D-9294-45FA-BCF2-18F2C2C8BB6B}" type="datetimeFigureOut">
              <a:rPr lang="es-ES" smtClean="0"/>
              <a:t>26/09/2019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4AB6D06-4504-4711-8675-0E416A53261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4321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6A99D-9294-45FA-BCF2-18F2C2C8BB6B}" type="datetimeFigureOut">
              <a:rPr lang="es-ES" smtClean="0"/>
              <a:t>26/09/2019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4AB6D06-4504-4711-8675-0E416A53261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5488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6A99D-9294-45FA-BCF2-18F2C2C8BB6B}" type="datetimeFigureOut">
              <a:rPr lang="es-ES" smtClean="0"/>
              <a:t>26/09/2019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4AB6D06-4504-4711-8675-0E416A53261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3425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6A99D-9294-45FA-BCF2-18F2C2C8BB6B}" type="datetimeFigureOut">
              <a:rPr lang="es-ES" smtClean="0"/>
              <a:t>26/09/2019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B6D06-4504-4711-8675-0E416A53261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3990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6A99D-9294-45FA-BCF2-18F2C2C8BB6B}" type="datetimeFigureOut">
              <a:rPr lang="es-ES" smtClean="0"/>
              <a:t>26/09/2019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B6D06-4504-4711-8675-0E416A53261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197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6A99D-9294-45FA-BCF2-18F2C2C8BB6B}" type="datetimeFigureOut">
              <a:rPr lang="es-ES" smtClean="0"/>
              <a:t>26/09/2019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B6D06-4504-4711-8675-0E416A53261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105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6A99D-9294-45FA-BCF2-18F2C2C8BB6B}" type="datetimeFigureOut">
              <a:rPr lang="es-ES" smtClean="0"/>
              <a:t>26/09/2019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4AB6D06-4504-4711-8675-0E416A53261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0409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E6A99D-9294-45FA-BCF2-18F2C2C8BB6B}" type="datetimeFigureOut">
              <a:rPr lang="es-ES" smtClean="0"/>
              <a:t>26/09/2019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4AB6D06-4504-4711-8675-0E416A53261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6367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png"/><Relationship Id="rId3" Type="http://schemas.openxmlformats.org/officeDocument/2006/relationships/image" Target="../media/image130.png"/><Relationship Id="rId7" Type="http://schemas.openxmlformats.org/officeDocument/2006/relationships/image" Target="../media/image2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.png"/><Relationship Id="rId5" Type="http://schemas.openxmlformats.org/officeDocument/2006/relationships/image" Target="../media/image190.png"/><Relationship Id="rId4" Type="http://schemas.openxmlformats.org/officeDocument/2006/relationships/image" Target="../media/image160.png"/><Relationship Id="rId9" Type="http://schemas.openxmlformats.org/officeDocument/2006/relationships/image" Target="../media/image23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456866" y="1479884"/>
            <a:ext cx="8915399" cy="2262781"/>
          </a:xfrm>
        </p:spPr>
        <p:txBody>
          <a:bodyPr>
            <a:normAutofit/>
          </a:bodyPr>
          <a:lstStyle/>
          <a:p>
            <a:pPr algn="just"/>
            <a:r>
              <a:rPr lang="es-ES" sz="2400" b="1" dirty="0" err="1" smtClean="0"/>
              <a:t>Progress</a:t>
            </a:r>
            <a:r>
              <a:rPr lang="es-ES" sz="2400" b="1" dirty="0" smtClean="0"/>
              <a:t> </a:t>
            </a:r>
            <a:r>
              <a:rPr lang="es-ES" sz="2400" b="1" dirty="0" err="1" smtClean="0"/>
              <a:t>Report</a:t>
            </a:r>
            <a:r>
              <a:rPr lang="es-ES" sz="2400" b="1" dirty="0"/>
              <a:t> </a:t>
            </a:r>
            <a:r>
              <a:rPr lang="es-ES" sz="2400" b="1" dirty="0" smtClean="0"/>
              <a:t>– Multicontact Capturability</a:t>
            </a:r>
            <a:endParaRPr lang="es-ES" sz="2400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408738" y="4211895"/>
            <a:ext cx="8915399" cy="2381410"/>
          </a:xfrm>
        </p:spPr>
        <p:txBody>
          <a:bodyPr>
            <a:normAutofit/>
          </a:bodyPr>
          <a:lstStyle/>
          <a:p>
            <a:pPr algn="ctr"/>
            <a:r>
              <a:rPr lang="es-ES" b="1" dirty="0" smtClean="0"/>
              <a:t>GABRIEL ENRIQUE GARCÍA CHÁVEZ</a:t>
            </a:r>
          </a:p>
          <a:p>
            <a:pPr algn="ctr"/>
            <a:r>
              <a:rPr lang="es-ES" b="1" dirty="0" smtClean="0"/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218316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Reduced Inverted Pendulum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2127463"/>
                <a:ext cx="8915400" cy="3777622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Switch to error space: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𝜻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𝒆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𝜻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𝜻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𝒏𝒇</m:t>
                        </m:r>
                      </m:sub>
                    </m:sSub>
                  </m:oMath>
                </a14:m>
                <a:r>
                  <a:rPr lang="en-US" dirty="0" smtClean="0"/>
                  <a:t>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b="1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𝑪𝑾𝑪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𝑪𝑾𝑪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𝑪𝑾𝑪</m:t>
                        </m:r>
                      </m:sub>
                    </m:sSub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𝜻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𝒏𝒇</m:t>
                        </m:r>
                      </m:sub>
                    </m:sSub>
                  </m:oMath>
                </a14:m>
                <a:endParaRPr lang="en-US" b="1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New equivalent linear system: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𝜻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𝒏𝒆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𝑪𝑾𝑪</m:t>
                          </m:r>
                        </m:sub>
                      </m:sSub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𝜻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𝒏𝒆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𝑪𝑾𝑪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Capturability problem: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𝜻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2127463"/>
                <a:ext cx="8915400" cy="3777622"/>
              </a:xfrm>
              <a:blipFill>
                <a:blip r:embed="rId2"/>
                <a:stretch>
                  <a:fillRect l="-616" t="-9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9555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Reduced Inverted Pendulum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2127462"/>
                <a:ext cx="8915400" cy="4623141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Convexity of linear systems under linear restrictions: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𝜻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𝒏𝒆</m:t>
                          </m:r>
                        </m:sub>
                      </m:sSub>
                    </m:oMath>
                  </m:oMathPara>
                </a14:m>
                <a:endParaRPr lang="en-US" b="1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𝑪𝑾𝑪</m:t>
                          </m:r>
                        </m:sub>
                      </m:sSub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𝜻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𝒏𝒆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𝑪𝑾𝑪</m:t>
                          </m:r>
                        </m:sub>
                      </m:sSub>
                    </m:oMath>
                  </m:oMathPara>
                </a14:m>
                <a:endParaRPr lang="en-US" b="1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1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In single contact, reflecting to the </a:t>
                </a:r>
                <a:r>
                  <a:rPr lang="en-US" dirty="0" smtClean="0">
                    <a:ea typeface="Cambria Math" panose="02040503050406030204" pitchFamily="18" charset="0"/>
                  </a:rPr>
                  <a:t>ground:</a:t>
                </a: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For a given initial push </a:t>
                </a:r>
                <a:r>
                  <a:rPr lang="en-US" dirty="0" smtClean="0">
                    <a:ea typeface="Cambria Math" panose="02040503050406030204" pitchFamily="18" charset="0"/>
                  </a:rPr>
                  <a:t>velocity and a fixed </a:t>
                </a:r>
                <a:r>
                  <a:rPr lang="en-US" dirty="0" err="1" smtClean="0">
                    <a:ea typeface="Cambria Math" panose="02040503050406030204" pitchFamily="18" charset="0"/>
                  </a:rPr>
                  <a:t>CoM</a:t>
                </a:r>
                <a:r>
                  <a:rPr lang="en-US" dirty="0" smtClean="0">
                    <a:ea typeface="Cambria Math" panose="02040503050406030204" pitchFamily="18" charset="0"/>
                  </a:rPr>
                  <a:t>, </a:t>
                </a:r>
                <a:r>
                  <a:rPr lang="en-US" dirty="0">
                    <a:ea typeface="Cambria Math" panose="02040503050406030204" pitchFamily="18" charset="0"/>
                  </a:rPr>
                  <a:t>if two </a:t>
                </a:r>
                <a:r>
                  <a:rPr lang="en-US" dirty="0" smtClean="0">
                    <a:ea typeface="Cambria Math" panose="02040503050406030204" pitchFamily="18" charset="0"/>
                  </a:rPr>
                  <a:t>points on the ground are Capture Points, </a:t>
                </a:r>
                <a:r>
                  <a:rPr lang="en-US" dirty="0">
                    <a:ea typeface="Cambria Math" panose="02040503050406030204" pitchFamily="18" charset="0"/>
                  </a:rPr>
                  <a:t>then </a:t>
                </a:r>
                <a:r>
                  <a:rPr lang="en-US" b="1" dirty="0">
                    <a:ea typeface="Cambria Math" panose="02040503050406030204" pitchFamily="18" charset="0"/>
                  </a:rPr>
                  <a:t>any </a:t>
                </a:r>
                <a:r>
                  <a:rPr lang="en-US" b="1" dirty="0" smtClean="0">
                    <a:ea typeface="Cambria Math" panose="02040503050406030204" pitchFamily="18" charset="0"/>
                  </a:rPr>
                  <a:t>point </a:t>
                </a:r>
                <a:r>
                  <a:rPr lang="en-US" dirty="0" err="1" smtClean="0">
                    <a:ea typeface="Cambria Math" panose="02040503050406030204" pitchFamily="18" charset="0"/>
                  </a:rPr>
                  <a:t>beetwen</a:t>
                </a:r>
                <a:r>
                  <a:rPr lang="en-US" dirty="0" smtClean="0"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ea typeface="Cambria Math" panose="02040503050406030204" pitchFamily="18" charset="0"/>
                  </a:rPr>
                  <a:t>them is </a:t>
                </a:r>
                <a:r>
                  <a:rPr lang="en-US" dirty="0" smtClean="0">
                    <a:ea typeface="Cambria Math" panose="02040503050406030204" pitchFamily="18" charset="0"/>
                  </a:rPr>
                  <a:t>a Capture Point.*</a:t>
                </a:r>
                <a:br>
                  <a:rPr lang="en-US" dirty="0" smtClean="0">
                    <a:ea typeface="Cambria Math" panose="02040503050406030204" pitchFamily="18" charset="0"/>
                  </a:rPr>
                </a:br>
                <a:endParaRPr lang="en-US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ea typeface="Cambria Math" panose="02040503050406030204" pitchFamily="18" charset="0"/>
                  </a:rPr>
                  <a:t>*Note:</a:t>
                </a:r>
              </a:p>
              <a:p>
                <a:pPr marL="0" indent="0">
                  <a:buNone/>
                </a:pPr>
                <a:r>
                  <a:rPr lang="en-US" dirty="0"/>
                  <a:t>For fixed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𝑪𝑾𝑪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𝑪𝑾𝑪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𝑪𝑾𝑪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Whole foot in contact, flat terrain 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acc>
                  </m:oMath>
                </a14:m>
                <a:r>
                  <a:rPr lang="en-US" dirty="0"/>
                  <a:t>), same friction coefficient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).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𝑪𝑾𝑪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If and only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𝑪𝑾𝑪</m:t>
                        </m:r>
                      </m:sub>
                    </m:sSub>
                  </m:oMath>
                </a14:m>
                <a:r>
                  <a:rPr lang="en-US" dirty="0"/>
                  <a:t> is fixed.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2127462"/>
                <a:ext cx="8915400" cy="4623141"/>
              </a:xfrm>
              <a:blipFill>
                <a:blip r:embed="rId2"/>
                <a:stretch>
                  <a:fillRect l="-616" t="-7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7305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Reduced Inverted Pendulum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2127463"/>
                <a:ext cx="8915400" cy="3777622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First idea: Optimization: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𝜻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𝒏𝒆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sub>
                                <m:sup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b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𝜻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𝒏𝒆</m:t>
                                  </m:r>
                                </m:sub>
                                <m:sup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bSup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𝑹</m:t>
                              </m:r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𝜻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𝒏𝒆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Subject to: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𝜻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𝒏𝒆</m:t>
                          </m:r>
                        </m:sub>
                      </m:sSub>
                    </m:oMath>
                  </m:oMathPara>
                </a14:m>
                <a:endParaRPr lang="en-US" b="1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𝑪𝑾𝑪</m:t>
                          </m:r>
                        </m:sub>
                      </m:sSub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𝜻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𝒏𝒆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𝑪𝑾𝑪</m:t>
                          </m:r>
                        </m:sub>
                      </m:sSub>
                    </m:oMath>
                  </m:oMathPara>
                </a14:m>
                <a:endParaRPr lang="en-US" b="1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sub>
                      </m:sSub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𝒆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b="1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1" dirty="0" smtClean="0">
                    <a:ea typeface="Cambria Math" panose="02040503050406030204" pitchFamily="18" charset="0"/>
                  </a:rPr>
                  <a:t>Convex problem!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2127463"/>
                <a:ext cx="8915400" cy="3777622"/>
              </a:xfrm>
              <a:blipFill>
                <a:blip r:embed="rId2"/>
                <a:stretch>
                  <a:fillRect l="-616" t="-9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8321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Reduced Inverted Pendulum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2127463"/>
                <a:ext cx="8915400" cy="3777622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First idea: QP Optimization on the discrete system: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𝜻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𝒏𝒆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𝒆𝒊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  <m:sup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bSup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𝜻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𝒏𝒆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  <m:sup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bSup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𝑹</m:t>
                              </m:r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𝜻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𝒏𝒆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S. t.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𝒆𝒊</m:t>
                          </m:r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𝒆𝒊</m:t>
                          </m:r>
                        </m:sub>
                      </m:sSub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0" dirty="0" smtClean="0">
                          <a:latin typeface="Cambria Math" panose="02040503050406030204" pitchFamily="18" charset="0"/>
                        </a:rPr>
                        <m:t>𝚫</m:t>
                      </m:r>
                      <m:r>
                        <a:rPr lang="en-US" b="1" i="0" dirty="0" smtClean="0">
                          <a:latin typeface="Cambria Math" panose="02040503050406030204" pitchFamily="18" charset="0"/>
                        </a:rPr>
                        <m:t>𝐓</m:t>
                      </m:r>
                      <m:d>
                        <m:d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𝒆𝒊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𝜻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𝒏𝒆𝒊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1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𝑪𝑾𝑪</m:t>
                          </m:r>
                        </m:sub>
                      </m:sSub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𝜻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𝒏𝒆𝒊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𝑪𝑾𝑪</m:t>
                          </m:r>
                        </m:sub>
                      </m:sSub>
                    </m:oMath>
                  </m:oMathPara>
                </a14:m>
                <a:endParaRPr lang="en-US" b="1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𝒆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𝒆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b="1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ea typeface="Cambria Math" panose="02040503050406030204" pitchFamily="18" charset="0"/>
                  </a:rPr>
                  <a:t>Finds trajectory on the </a:t>
                </a:r>
                <a:r>
                  <a:rPr lang="en-US" dirty="0" err="1" smtClean="0">
                    <a:ea typeface="Cambria Math" panose="02040503050406030204" pitchFamily="18" charset="0"/>
                  </a:rPr>
                  <a:t>CoM</a:t>
                </a:r>
                <a:r>
                  <a:rPr lang="en-US" dirty="0" smtClean="0">
                    <a:ea typeface="Cambria Math" panose="02040503050406030204" pitchFamily="18" charset="0"/>
                  </a:rPr>
                  <a:t> and Control Inputs (Forces and Torques)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2127463"/>
                <a:ext cx="8915400" cy="3777622"/>
              </a:xfrm>
              <a:blipFill>
                <a:blip r:embed="rId2"/>
                <a:stretch>
                  <a:fillRect l="-616" t="-9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56325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Reduced Inverted Pendulum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Reduced Model of a mechanism:</a:t>
                </a:r>
              </a:p>
              <a:p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acc>
                                <m:accPr>
                                  <m:chr m:val="̇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𝑳</m:t>
                                  </m:r>
                                </m:e>
                              </m:acc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1" i="1"/>
                                  </m:ctrlPr>
                                </m:naryPr>
                                <m:sub>
                                  <m:r>
                                    <a:rPr lang="en-US" b="1" i="1"/>
                                    <m:t>𝒊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ctrlPr>
                                        <a:rPr lang="en-US" b="1" i="1"/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1" i="1"/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b="1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b="1" i="1" smtClean="0">
                                                  <a:latin typeface="Cambria Math" panose="02040503050406030204" pitchFamily="18" charset="0"/>
                                                </a:rPr>
                                                <m:t>𝒏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b="1" i="1"/>
                                            <m:t>𝒊</m:t>
                                          </m:r>
                                        </m:sub>
                                      </m:sSub>
                                      <m:r>
                                        <a:rPr lang="en-US" b="1" i="1"/>
                                        <m:t>+</m:t>
                                      </m:r>
                                      <m:d>
                                        <m:dPr>
                                          <m:ctrlPr>
                                            <a:rPr lang="en-US" b="1" i="1"/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1" i="1"/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1" i="1"/>
                                                <m:t>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1" i="1"/>
                                                <m:t>𝒑</m:t>
                                              </m:r>
                                              <m:r>
                                                <a:rPr lang="en-US" b="1" i="1" smtClean="0">
                                                  <a:latin typeface="Cambria Math" panose="02040503050406030204" pitchFamily="18" charset="0"/>
                                                </a:rPr>
                                                <m:t>𝟎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1" i="1"/>
                                            <m:t>−</m:t>
                                          </m:r>
                                          <m:r>
                                            <a:rPr lang="en-US" b="1" i="1"/>
                                            <m:t>𝒓</m:t>
                                          </m:r>
                                        </m:e>
                                      </m:d>
                                      <m:r>
                                        <a:rPr lang="en-US" b="1" i="1"/>
                                        <m:t>×</m:t>
                                      </m:r>
                                      <m:sSub>
                                        <m:sSubPr>
                                          <m:ctrlPr>
                                            <a:rPr lang="en-US" b="1" i="1"/>
                                          </m:ctrlPr>
                                        </m:sSubPr>
                                        <m:e>
                                          <m:r>
                                            <a:rPr lang="en-US" b="1" i="1"/>
                                            <m:t>𝒇</m:t>
                                          </m:r>
                                        </m:e>
                                        <m:sub>
                                          <m:r>
                                            <a:rPr lang="en-US" b="1" i="1"/>
                                            <m:t>𝒊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  <m:e>
                              <m:acc>
                                <m:accPr>
                                  <m:chr m:val="̈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</m:acc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1" i="1"/>
                                  </m:ctrlPr>
                                </m:naryPr>
                                <m:sub>
                                  <m:r>
                                    <a:rPr lang="en-US" b="1" i="1"/>
                                    <m:t>𝒊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b="1" i="1"/>
                                      </m:ctrlPr>
                                    </m:sSubPr>
                                    <m:e>
                                      <m:r>
                                        <a:rPr lang="en-US" b="1" i="1"/>
                                        <m:t>𝒇</m:t>
                                      </m:r>
                                    </m:e>
                                    <m:sub>
                                      <m:r>
                                        <a:rPr lang="en-US" b="1" i="1"/>
                                        <m:t>𝒊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05702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Reduced Inverted Pendulum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2133599"/>
                <a:ext cx="8915400" cy="4087091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 smtClean="0"/>
                  <a:t>Using CWC on each surface: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𝜻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𝒇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1" i="1"/>
                          </m:ctrlPr>
                        </m:sSubPr>
                        <m:e>
                          <m:r>
                            <a:rPr lang="en-US" b="1" i="1"/>
                            <m:t>𝜻</m:t>
                          </m:r>
                        </m:e>
                        <m:sub>
                          <m:r>
                            <a:rPr lang="en-US" b="1" i="1"/>
                            <m:t>𝒗</m:t>
                          </m:r>
                        </m:sub>
                      </m:sSub>
                      <m:r>
                        <a:rPr lang="en-US" i="1"/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/>
                          </m:ctrlPr>
                        </m:dPr>
                        <m:e>
                          <m:eqArr>
                            <m:eqArrPr>
                              <m:ctrlPr>
                                <a:rPr lang="en-US" i="1"/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b="1" i="1"/>
                                  </m:ctrlPr>
                                </m:sSubPr>
                                <m:e>
                                  <m:r>
                                    <a:rPr lang="en-US" b="1" i="1"/>
                                    <m:t>𝜻</m:t>
                                  </m:r>
                                </m:e>
                                <m:sub>
                                  <m:r>
                                    <a:rPr lang="en-US" b="1" i="1"/>
                                    <m:t>𝟏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1" i="1"/>
                                <m:t>⋮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1" i="1"/>
                                  </m:ctrlPr>
                                </m:sSubPr>
                                <m:e>
                                  <m:r>
                                    <a:rPr lang="en-US" b="1" i="1"/>
                                    <m:t>𝜻</m:t>
                                  </m:r>
                                </m:e>
                                <m:sub>
                                  <m:r>
                                    <a:rPr lang="en-US" b="1" i="1"/>
                                    <m:t>𝒏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acc>
                                <m:accPr>
                                  <m:chr m:val="̇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𝑳</m:t>
                                  </m:r>
                                </m:e>
                              </m:acc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𝝉</m:t>
                                          </m:r>
                                        </m:e>
                                        <m:sub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d>
                                        <m:dPr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  <m:t>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  <m:t>𝒑</m:t>
                                              </m:r>
                                              <m: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  <m:t>𝟎</m:t>
                                              </m:r>
                                              <m: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  <m:t>𝒊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𝒓</m:t>
                                          </m:r>
                                        </m:e>
                                      </m:d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×</m:t>
                                      </m:r>
                                      <m:sSub>
                                        <m:sSubPr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𝒇</m:t>
                                          </m:r>
                                        </m:e>
                                        <m:sub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  <m:e>
                              <m:acc>
                                <m:accPr>
                                  <m:chr m:val="̈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</m:acc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𝒇</m:t>
                                      </m:r>
                                    </m:e>
                                    <m:sub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1" i="1"/>
                          </m:ctrlPr>
                        </m:sSubPr>
                        <m:e>
                          <m:r>
                            <a:rPr lang="en-US" b="1" i="1"/>
                            <m:t>𝑾</m:t>
                          </m:r>
                        </m:e>
                        <m:sub>
                          <m:r>
                            <a:rPr lang="en-US" b="1" i="1"/>
                            <m:t>𝑪𝑾𝑪𝒊</m:t>
                          </m:r>
                        </m:sub>
                      </m:sSub>
                      <m:sSub>
                        <m:sSubPr>
                          <m:ctrlPr>
                            <a:rPr lang="en-US" b="1" i="1"/>
                          </m:ctrlPr>
                        </m:sSubPr>
                        <m:e>
                          <m:r>
                            <a:rPr lang="en-US" b="1" i="1"/>
                            <m:t>𝜻</m:t>
                          </m:r>
                        </m:e>
                        <m:sub>
                          <m:r>
                            <a:rPr lang="en-US" b="1" i="1"/>
                            <m:t>𝒊</m:t>
                          </m:r>
                        </m:sub>
                      </m:sSub>
                      <m:r>
                        <a:rPr lang="en-US" b="1" i="1"/>
                        <m:t>≤</m:t>
                      </m:r>
                      <m:sSub>
                        <m:sSubPr>
                          <m:ctrlPr>
                            <a:rPr lang="en-US" b="1" i="1"/>
                          </m:ctrlPr>
                        </m:sSubPr>
                        <m:e>
                          <m:r>
                            <a:rPr lang="en-US" b="1" i="1"/>
                            <m:t>𝒃</m:t>
                          </m:r>
                        </m:e>
                        <m:sub>
                          <m:r>
                            <a:rPr lang="en-US" b="1" i="1"/>
                            <m:t>𝑪𝑾𝑪𝒊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1" i="1"/>
                          </m:ctrlPr>
                        </m:sSubPr>
                        <m:e>
                          <m:r>
                            <a:rPr lang="en-US" b="1" i="1"/>
                            <m:t>𝑾</m:t>
                          </m:r>
                        </m:e>
                        <m:sub>
                          <m:r>
                            <a:rPr lang="en-US" b="1" i="1"/>
                            <m:t>𝒃𝑪𝑾𝑪</m:t>
                          </m:r>
                        </m:sub>
                      </m:sSub>
                      <m:sSub>
                        <m:sSubPr>
                          <m:ctrlPr>
                            <a:rPr lang="en-US" b="1" i="1"/>
                          </m:ctrlPr>
                        </m:sSubPr>
                        <m:e>
                          <m:r>
                            <a:rPr lang="en-US" b="1" i="1"/>
                            <m:t>𝜻</m:t>
                          </m:r>
                        </m:e>
                        <m:sub>
                          <m:r>
                            <a:rPr lang="en-US" b="1" i="1"/>
                            <m:t>𝒗</m:t>
                          </m:r>
                        </m:sub>
                      </m:sSub>
                      <m:r>
                        <a:rPr lang="en-US" b="1" i="1"/>
                        <m:t>≤</m:t>
                      </m:r>
                      <m:sSub>
                        <m:sSubPr>
                          <m:ctrlPr>
                            <a:rPr lang="en-US" b="1" i="1"/>
                          </m:ctrlPr>
                        </m:sSubPr>
                        <m:e>
                          <m:r>
                            <a:rPr lang="en-US" b="1" i="1"/>
                            <m:t>𝒃</m:t>
                          </m:r>
                        </m:e>
                        <m:sub>
                          <m:r>
                            <a:rPr lang="en-US" b="1" i="1"/>
                            <m:t>𝒃𝑪𝑾𝑪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r>
                  <a:rPr lang="en-US" dirty="0" smtClean="0"/>
                  <a:t>Use instead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/>
                        <m:t>𝒇</m:t>
                      </m:r>
                      <m:r>
                        <a:rPr lang="en-US" b="1" i="1"/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1" i="1"/>
                          </m:ctrlPr>
                        </m:naryPr>
                        <m:sub>
                          <m:r>
                            <a:rPr lang="en-US" b="1" i="1"/>
                            <m:t>𝒊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1" i="1"/>
                              </m:ctrlPr>
                            </m:sSubPr>
                            <m:e>
                              <m:r>
                                <a:rPr lang="en-US" b="1" i="1"/>
                                <m:t>𝒇</m:t>
                              </m:r>
                            </m:e>
                            <m:sub>
                              <m:r>
                                <a:rPr lang="en-US" b="1" i="1"/>
                                <m:t>𝒊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/>
                        <m:t>𝝉</m:t>
                      </m:r>
                      <m:r>
                        <a:rPr lang="en-US" b="1" i="1"/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1" i="1"/>
                          </m:ctrlPr>
                        </m:naryPr>
                        <m:sub>
                          <m:r>
                            <a:rPr lang="en-US" b="1" i="1"/>
                            <m:t>𝒊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b="1" i="1"/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/>
                                  </m:ctrlPr>
                                </m:sSubPr>
                                <m:e>
                                  <m:r>
                                    <a:rPr lang="en-US" b="1" i="1"/>
                                    <m:t>𝝉</m:t>
                                  </m:r>
                                </m:e>
                                <m:sub>
                                  <m:r>
                                    <a:rPr lang="en-US" b="1" i="1"/>
                                    <m:t>𝒊</m:t>
                                  </m:r>
                                </m:sub>
                              </m:sSub>
                              <m:r>
                                <a:rPr lang="en-US" b="1" i="1"/>
                                <m:t>+</m:t>
                              </m:r>
                              <m:d>
                                <m:dPr>
                                  <m:ctrlPr>
                                    <a:rPr lang="en-US" b="1" i="1"/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1" i="1"/>
                                      </m:ctrlPr>
                                    </m:sSubPr>
                                    <m:e>
                                      <m:r>
                                        <a:rPr lang="en-US" b="1" i="1"/>
                                        <m:t>𝒓</m:t>
                                      </m:r>
                                    </m:e>
                                    <m:sub>
                                      <m:r>
                                        <a:rPr lang="en-US" b="1" i="1"/>
                                        <m:t>𝒑</m:t>
                                      </m:r>
                                      <m:r>
                                        <a:rPr lang="en-US" b="1" i="1"/>
                                        <m:t>𝟎</m:t>
                                      </m:r>
                                      <m:r>
                                        <a:rPr lang="en-US" b="1" i="1"/>
                                        <m:t>𝒊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1" i="1"/>
                                <m:t>×</m:t>
                              </m:r>
                              <m:sSub>
                                <m:sSubPr>
                                  <m:ctrlPr>
                                    <a:rPr lang="en-US" b="1" i="1"/>
                                  </m:ctrlPr>
                                </m:sSubPr>
                                <m:e>
                                  <m:r>
                                    <a:rPr lang="en-US" b="1" i="1"/>
                                    <m:t>𝒇</m:t>
                                  </m:r>
                                </m:e>
                                <m:sub>
                                  <m:r>
                                    <a:rPr lang="en-US" b="1" i="1"/>
                                    <m:t>𝒊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2133599"/>
                <a:ext cx="8915400" cy="4087091"/>
              </a:xfrm>
              <a:blipFill>
                <a:blip r:embed="rId2"/>
                <a:stretch>
                  <a:fillRect l="-274" t="-7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8989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Reduced Inverted Pendulum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995056"/>
                <a:ext cx="8915400" cy="3955472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Using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𝝉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𝜻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𝒇</m:t>
                              </m:r>
                            </m:e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𝝉</m:t>
                              </m:r>
                            </m:e>
                          </m:eqArr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𝜻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𝑷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𝜻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𝒗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1" i="1"/>
                              </m:ctrlPr>
                            </m:eqArrPr>
                            <m:e>
                              <m:acc>
                                <m:accPr>
                                  <m:chr m:val="̇"/>
                                  <m:ctrlPr>
                                    <a:rPr lang="en-US" b="1" i="1"/>
                                  </m:ctrlPr>
                                </m:accPr>
                                <m:e>
                                  <m:r>
                                    <a:rPr lang="en-US" b="1" i="1"/>
                                    <m:t>𝑳</m:t>
                                  </m:r>
                                </m:e>
                              </m:acc>
                              <m:r>
                                <a:rPr lang="en-US" b="1" i="1"/>
                                <m:t>=</m:t>
                              </m:r>
                              <m:r>
                                <a:rPr lang="en-US" b="1" i="1"/>
                                <m:t>𝝉</m:t>
                              </m:r>
                              <m:r>
                                <a:rPr lang="en-US" b="1" i="1"/>
                                <m:t>−</m:t>
                              </m:r>
                              <m:r>
                                <a:rPr lang="en-US" b="1" i="1"/>
                                <m:t>𝒓</m:t>
                              </m:r>
                              <m:r>
                                <a:rPr lang="en-US" b="1" i="1"/>
                                <m:t>×</m:t>
                              </m:r>
                              <m:r>
                                <a:rPr lang="en-US" b="1" i="1"/>
                                <m:t>𝒇</m:t>
                              </m:r>
                            </m:e>
                            <m:e>
                              <m:acc>
                                <m:accPr>
                                  <m:chr m:val="̈"/>
                                  <m:ctrlPr>
                                    <a:rPr lang="en-US" b="1" i="1"/>
                                  </m:ctrlPr>
                                </m:accPr>
                                <m:e>
                                  <m:r>
                                    <a:rPr lang="en-US" b="1" i="1"/>
                                    <m:t>𝒓</m:t>
                                  </m:r>
                                </m:e>
                              </m:acc>
                              <m:r>
                                <a:rPr lang="en-US" b="1" i="1"/>
                                <m:t>=</m:t>
                              </m:r>
                              <m:f>
                                <m:fPr>
                                  <m:ctrlPr>
                                    <a:rPr lang="en-US" i="1"/>
                                  </m:ctrlPr>
                                </m:fPr>
                                <m:num>
                                  <m:r>
                                    <a:rPr lang="en-US" i="1"/>
                                    <m:t>1</m:t>
                                  </m:r>
                                </m:num>
                                <m:den>
                                  <m:r>
                                    <a:rPr lang="en-US" i="1"/>
                                    <m:t>𝑚</m:t>
                                  </m:r>
                                </m:den>
                              </m:f>
                              <m:r>
                                <a:rPr lang="en-US" b="1" i="1"/>
                                <m:t>𝒇</m:t>
                              </m:r>
                              <m:r>
                                <a:rPr lang="en-US" b="1" i="1"/>
                                <m:t>+</m:t>
                              </m:r>
                              <m:r>
                                <a:rPr lang="en-US" b="1" i="1"/>
                                <m:t>𝒈</m:t>
                              </m:r>
                              <m:r>
                                <a:rPr lang="en-US" b="1" i="1"/>
                                <m:t> </m:t>
                              </m:r>
                            </m:e>
                          </m:eqAr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𝒃𝑪𝑾𝑪</m:t>
                          </m:r>
                        </m:sub>
                      </m:sSub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𝜻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𝒃𝑪𝑾𝑪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  <a:p>
                <a:r>
                  <a:rPr lang="en-US" dirty="0"/>
                  <a:t>Problem: 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/>
                        </m:ctrlPr>
                      </m:sSubPr>
                      <m:e>
                        <m:r>
                          <a:rPr lang="en-US" b="1" i="1"/>
                          <m:t>𝑾</m:t>
                        </m:r>
                      </m:e>
                      <m:sub>
                        <m:r>
                          <a:rPr lang="en-US" b="1" i="1"/>
                          <m:t>𝒃𝑪𝑾𝑪</m:t>
                        </m:r>
                      </m:sub>
                    </m:sSub>
                    <m:r>
                      <a:rPr lang="en-US" b="1" i="1"/>
                      <m:t>, </m:t>
                    </m:r>
                    <m:sSub>
                      <m:sSubPr>
                        <m:ctrlPr>
                          <a:rPr lang="en-US" b="1" i="1"/>
                        </m:ctrlPr>
                      </m:sSubPr>
                      <m:e>
                        <m:r>
                          <a:rPr lang="en-US" b="1" i="1"/>
                          <m:t>𝒃</m:t>
                        </m:r>
                      </m:e>
                      <m:sub>
                        <m:r>
                          <a:rPr lang="en-US" b="1" i="1"/>
                          <m:t>𝒃𝑪𝑾𝑪</m:t>
                        </m:r>
                      </m:sub>
                    </m:sSub>
                    <m:r>
                      <a:rPr lang="en-US" b="1" i="1"/>
                      <m:t>,</m:t>
                    </m:r>
                    <m:r>
                      <a:rPr lang="en-US" b="1" i="1"/>
                      <m:t>𝑷</m:t>
                    </m:r>
                  </m:oMath>
                </a14:m>
                <a:r>
                  <a:rPr lang="en-US" dirty="0"/>
                  <a:t>,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/>
                        </m:ctrlPr>
                      </m:sSubPr>
                      <m:e>
                        <m:r>
                          <a:rPr lang="en-US" b="1" i="1"/>
                          <m:t>𝑾</m:t>
                        </m:r>
                      </m:e>
                      <m:sub>
                        <m:r>
                          <a:rPr lang="en-US" b="1" i="1"/>
                          <m:t>𝑪𝑾𝑪</m:t>
                        </m:r>
                      </m:sub>
                    </m:sSub>
                    <m:r>
                      <a:rPr lang="en-US" b="1" i="1"/>
                      <m:t>,</m:t>
                    </m:r>
                    <m:sSub>
                      <m:sSubPr>
                        <m:ctrlPr>
                          <a:rPr lang="en-US" b="1" i="1"/>
                        </m:ctrlPr>
                      </m:sSubPr>
                      <m:e>
                        <m:r>
                          <a:rPr lang="en-US" b="1" i="1"/>
                          <m:t>𝒃</m:t>
                        </m:r>
                      </m:e>
                      <m:sub>
                        <m:r>
                          <a:rPr lang="en-US" b="1" i="1"/>
                          <m:t>𝑪𝑾𝑪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holding both:</a:t>
                </a:r>
                <a:endParaRPr lang="en-US" dirty="0"/>
              </a:p>
              <a:p>
                <a:r>
                  <a:rPr lang="en-US" b="1" dirty="0" smtClean="0"/>
                  <a:t>For any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𝜻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𝒗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/>
                        </m:ctrlPr>
                      </m:sSubPr>
                      <m:e>
                        <m:r>
                          <a:rPr lang="en-US" b="1" i="1"/>
                          <m:t>𝑾</m:t>
                        </m:r>
                      </m:e>
                      <m:sub>
                        <m:r>
                          <a:rPr lang="en-US" b="1" i="1"/>
                          <m:t>𝒃𝑪𝑾𝑪</m:t>
                        </m:r>
                      </m:sub>
                    </m:sSub>
                    <m:sSub>
                      <m:sSubPr>
                        <m:ctrlPr>
                          <a:rPr lang="en-US" b="1" i="1"/>
                        </m:ctrlPr>
                      </m:sSubPr>
                      <m:e>
                        <m:r>
                          <a:rPr lang="en-US" b="1" i="1"/>
                          <m:t>𝜻</m:t>
                        </m:r>
                      </m:e>
                      <m:sub>
                        <m:r>
                          <a:rPr lang="en-US" b="1" i="1"/>
                          <m:t>𝒗</m:t>
                        </m:r>
                      </m:sub>
                    </m:sSub>
                    <m:r>
                      <a:rPr lang="en-US" b="1" i="1"/>
                      <m:t>≤</m:t>
                    </m:r>
                    <m:sSub>
                      <m:sSubPr>
                        <m:ctrlPr>
                          <a:rPr lang="en-US" b="1" i="1"/>
                        </m:ctrlPr>
                      </m:sSubPr>
                      <m:e>
                        <m:r>
                          <a:rPr lang="en-US" b="1" i="1"/>
                          <m:t>𝒃</m:t>
                        </m:r>
                      </m:e>
                      <m:sub>
                        <m:r>
                          <a:rPr lang="en-US" b="1" i="1"/>
                          <m:t>𝒃𝑪𝑾𝑪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1" i="1"/>
                        </m:ctrlPr>
                      </m:sSubPr>
                      <m:e>
                        <m:r>
                          <a:rPr lang="en-US" b="1" i="1"/>
                          <m:t>𝑾</m:t>
                        </m:r>
                      </m:e>
                      <m:sub>
                        <m:r>
                          <a:rPr lang="en-US" b="1" i="1"/>
                          <m:t>𝑪𝑾𝑪</m:t>
                        </m:r>
                      </m:sub>
                    </m:sSub>
                    <m:r>
                      <a:rPr lang="en-US" b="1" i="1"/>
                      <m:t>𝑷</m:t>
                    </m:r>
                    <m:sSub>
                      <m:sSubPr>
                        <m:ctrlPr>
                          <a:rPr lang="en-US" b="1" i="1"/>
                        </m:ctrlPr>
                      </m:sSubPr>
                      <m:e>
                        <m:r>
                          <a:rPr lang="en-US" b="1" i="1"/>
                          <m:t>𝜻</m:t>
                        </m:r>
                      </m:e>
                      <m:sub>
                        <m:r>
                          <a:rPr lang="en-US" b="1" i="1"/>
                          <m:t>𝒗</m:t>
                        </m:r>
                      </m:sub>
                    </m:sSub>
                    <m:r>
                      <a:rPr lang="en-US" b="1" i="1"/>
                      <m:t>≤</m:t>
                    </m:r>
                    <m:sSub>
                      <m:sSubPr>
                        <m:ctrlPr>
                          <a:rPr lang="en-US" b="1" i="1"/>
                        </m:ctrlPr>
                      </m:sSubPr>
                      <m:e>
                        <m:r>
                          <a:rPr lang="en-US" b="1" i="1"/>
                          <m:t>𝒃</m:t>
                        </m:r>
                      </m:e>
                      <m:sub>
                        <m:r>
                          <a:rPr lang="en-US" b="1" i="1"/>
                          <m:t>𝑪𝑾𝑪</m:t>
                        </m:r>
                      </m:sub>
                    </m:sSub>
                  </m:oMath>
                </a14:m>
                <a:endParaRPr lang="en-US" b="1" dirty="0" smtClean="0"/>
              </a:p>
              <a:p>
                <a:r>
                  <a:rPr lang="en-US" b="1" dirty="0"/>
                  <a:t>For any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𝜻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b="1" dirty="0" smtClean="0"/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𝑪𝑾𝑪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𝜻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𝑪𝑾𝑪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 →∃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𝜻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𝒘𝒊𝒕𝒉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𝜻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𝑷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𝜻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𝒂𝒏𝒅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𝒃𝑪𝑾𝑪</m:t>
                        </m:r>
                      </m:sub>
                    </m:sSub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𝜻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𝒗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𝒃𝑪𝑾𝑪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995056"/>
                <a:ext cx="8915400" cy="3955472"/>
              </a:xfrm>
              <a:blipFill>
                <a:blip r:embed="rId3"/>
                <a:stretch>
                  <a:fillRect l="-479" t="-7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64468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Reduced Inverted Pendulum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995055"/>
                <a:ext cx="8915400" cy="4973781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Using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𝝉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𝜻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𝒇</m:t>
                              </m:r>
                            </m:e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𝝉</m:t>
                              </m:r>
                            </m:e>
                          </m:eqArr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𝜻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𝑷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𝜻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𝒗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1" i="1"/>
                              </m:ctrlPr>
                            </m:eqArrPr>
                            <m:e>
                              <m:acc>
                                <m:accPr>
                                  <m:chr m:val="̇"/>
                                  <m:ctrlPr>
                                    <a:rPr lang="en-US" b="1" i="1"/>
                                  </m:ctrlPr>
                                </m:accPr>
                                <m:e>
                                  <m:r>
                                    <a:rPr lang="en-US" b="1" i="1"/>
                                    <m:t>𝑳</m:t>
                                  </m:r>
                                </m:e>
                              </m:acc>
                              <m:r>
                                <a:rPr lang="en-US" b="1" i="1"/>
                                <m:t>=</m:t>
                              </m:r>
                              <m:r>
                                <a:rPr lang="en-US" b="1" i="1"/>
                                <m:t>𝝉</m:t>
                              </m:r>
                              <m:r>
                                <a:rPr lang="en-US" b="1" i="1"/>
                                <m:t>−</m:t>
                              </m:r>
                              <m:r>
                                <a:rPr lang="en-US" b="1" i="1"/>
                                <m:t>𝒓</m:t>
                              </m:r>
                              <m:r>
                                <a:rPr lang="en-US" b="1" i="1"/>
                                <m:t>×</m:t>
                              </m:r>
                              <m:r>
                                <a:rPr lang="en-US" b="1" i="1"/>
                                <m:t>𝒇</m:t>
                              </m:r>
                            </m:e>
                            <m:e>
                              <m:acc>
                                <m:accPr>
                                  <m:chr m:val="̈"/>
                                  <m:ctrlPr>
                                    <a:rPr lang="en-US" b="1" i="1"/>
                                  </m:ctrlPr>
                                </m:accPr>
                                <m:e>
                                  <m:r>
                                    <a:rPr lang="en-US" b="1" i="1"/>
                                    <m:t>𝒓</m:t>
                                  </m:r>
                                </m:e>
                              </m:acc>
                              <m:r>
                                <a:rPr lang="en-US" b="1" i="1"/>
                                <m:t>=</m:t>
                              </m:r>
                              <m:f>
                                <m:fPr>
                                  <m:ctrlPr>
                                    <a:rPr lang="en-US" i="1"/>
                                  </m:ctrlPr>
                                </m:fPr>
                                <m:num>
                                  <m:r>
                                    <a:rPr lang="en-US" i="1"/>
                                    <m:t>1</m:t>
                                  </m:r>
                                </m:num>
                                <m:den>
                                  <m:r>
                                    <a:rPr lang="en-US" i="1"/>
                                    <m:t>𝑚</m:t>
                                  </m:r>
                                </m:den>
                              </m:f>
                              <m:r>
                                <a:rPr lang="en-US" b="1" i="1"/>
                                <m:t>𝒇</m:t>
                              </m:r>
                              <m:r>
                                <a:rPr lang="en-US" b="1" i="1"/>
                                <m:t>+</m:t>
                              </m:r>
                              <m:r>
                                <a:rPr lang="en-US" b="1" i="1"/>
                                <m:t>𝒈</m:t>
                              </m:r>
                              <m:r>
                                <a:rPr lang="en-US" b="1" i="1"/>
                                <m:t> </m:t>
                              </m:r>
                            </m:e>
                          </m:eqAr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𝒃𝑪𝑾𝑪</m:t>
                          </m:r>
                        </m:sub>
                      </m:sSub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𝜻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𝒃𝑪𝑾𝑪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  <a:p>
                <a:r>
                  <a:rPr lang="en-US" dirty="0"/>
                  <a:t>Problem: 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/>
                        </m:ctrlPr>
                      </m:sSubPr>
                      <m:e>
                        <m:r>
                          <a:rPr lang="en-US" b="1" i="1"/>
                          <m:t>𝑾</m:t>
                        </m:r>
                      </m:e>
                      <m:sub>
                        <m:r>
                          <a:rPr lang="en-US" b="1" i="1"/>
                          <m:t>𝒃𝑪𝑾𝑪</m:t>
                        </m:r>
                      </m:sub>
                    </m:sSub>
                    <m:r>
                      <a:rPr lang="en-US" b="1" i="1"/>
                      <m:t>, </m:t>
                    </m:r>
                    <m:sSub>
                      <m:sSubPr>
                        <m:ctrlPr>
                          <a:rPr lang="en-US" b="1" i="1"/>
                        </m:ctrlPr>
                      </m:sSubPr>
                      <m:e>
                        <m:r>
                          <a:rPr lang="en-US" b="1" i="1"/>
                          <m:t>𝒃</m:t>
                        </m:r>
                      </m:e>
                      <m:sub>
                        <m:r>
                          <a:rPr lang="en-US" b="1" i="1"/>
                          <m:t>𝒃𝑪𝑾𝑪</m:t>
                        </m:r>
                      </m:sub>
                    </m:sSub>
                    <m:r>
                      <a:rPr lang="en-US" b="1" i="1"/>
                      <m:t>,</m:t>
                    </m:r>
                    <m:r>
                      <a:rPr lang="en-US" b="1" i="1"/>
                      <m:t>𝑷</m:t>
                    </m:r>
                  </m:oMath>
                </a14:m>
                <a:r>
                  <a:rPr lang="en-US" dirty="0"/>
                  <a:t>,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/>
                        </m:ctrlPr>
                      </m:sSubPr>
                      <m:e>
                        <m:r>
                          <a:rPr lang="en-US" b="1" i="1"/>
                          <m:t>𝑾</m:t>
                        </m:r>
                      </m:e>
                      <m:sub>
                        <m:r>
                          <a:rPr lang="en-US" b="1" i="1"/>
                          <m:t>𝑪𝑾𝑪</m:t>
                        </m:r>
                      </m:sub>
                    </m:sSub>
                    <m:r>
                      <a:rPr lang="en-US" b="1" i="1"/>
                      <m:t>,</m:t>
                    </m:r>
                    <m:sSub>
                      <m:sSubPr>
                        <m:ctrlPr>
                          <a:rPr lang="en-US" b="1" i="1"/>
                        </m:ctrlPr>
                      </m:sSubPr>
                      <m:e>
                        <m:r>
                          <a:rPr lang="en-US" b="1" i="1"/>
                          <m:t>𝒃</m:t>
                        </m:r>
                      </m:e>
                      <m:sub>
                        <m:r>
                          <a:rPr lang="en-US" b="1" i="1"/>
                          <m:t>𝑪𝑾𝑪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holding both:</a:t>
                </a:r>
                <a:endParaRPr lang="en-US" dirty="0"/>
              </a:p>
              <a:p>
                <a:r>
                  <a:rPr lang="en-US" b="1" dirty="0" smtClean="0"/>
                  <a:t>For any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𝜻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𝒗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/>
                        </m:ctrlPr>
                      </m:sSubPr>
                      <m:e>
                        <m:r>
                          <a:rPr lang="en-US" b="1" i="1"/>
                          <m:t>𝑾</m:t>
                        </m:r>
                      </m:e>
                      <m:sub>
                        <m:r>
                          <a:rPr lang="en-US" b="1" i="1"/>
                          <m:t>𝒃𝑪𝑾𝑪</m:t>
                        </m:r>
                      </m:sub>
                    </m:sSub>
                    <m:sSub>
                      <m:sSubPr>
                        <m:ctrlPr>
                          <a:rPr lang="en-US" b="1" i="1"/>
                        </m:ctrlPr>
                      </m:sSubPr>
                      <m:e>
                        <m:r>
                          <a:rPr lang="en-US" b="1" i="1"/>
                          <m:t>𝜻</m:t>
                        </m:r>
                      </m:e>
                      <m:sub>
                        <m:r>
                          <a:rPr lang="en-US" b="1" i="1"/>
                          <m:t>𝒗</m:t>
                        </m:r>
                      </m:sub>
                    </m:sSub>
                    <m:r>
                      <a:rPr lang="en-US" b="1" i="1"/>
                      <m:t>≤</m:t>
                    </m:r>
                    <m:sSub>
                      <m:sSubPr>
                        <m:ctrlPr>
                          <a:rPr lang="en-US" b="1" i="1"/>
                        </m:ctrlPr>
                      </m:sSubPr>
                      <m:e>
                        <m:r>
                          <a:rPr lang="en-US" b="1" i="1"/>
                          <m:t>𝒃</m:t>
                        </m:r>
                      </m:e>
                      <m:sub>
                        <m:r>
                          <a:rPr lang="en-US" b="1" i="1"/>
                          <m:t>𝒃𝑪𝑾𝑪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1" i="1"/>
                        </m:ctrlPr>
                      </m:sSubPr>
                      <m:e>
                        <m:r>
                          <a:rPr lang="en-US" b="1" i="1"/>
                          <m:t>𝑾</m:t>
                        </m:r>
                      </m:e>
                      <m:sub>
                        <m:r>
                          <a:rPr lang="en-US" b="1" i="1"/>
                          <m:t>𝑪𝑾𝑪</m:t>
                        </m:r>
                      </m:sub>
                    </m:sSub>
                    <m:r>
                      <a:rPr lang="en-US" b="1" i="1"/>
                      <m:t>𝑷</m:t>
                    </m:r>
                    <m:sSub>
                      <m:sSubPr>
                        <m:ctrlPr>
                          <a:rPr lang="en-US" b="1" i="1"/>
                        </m:ctrlPr>
                      </m:sSubPr>
                      <m:e>
                        <m:r>
                          <a:rPr lang="en-US" b="1" i="1"/>
                          <m:t>𝜻</m:t>
                        </m:r>
                      </m:e>
                      <m:sub>
                        <m:r>
                          <a:rPr lang="en-US" b="1" i="1"/>
                          <m:t>𝒗</m:t>
                        </m:r>
                      </m:sub>
                    </m:sSub>
                    <m:r>
                      <a:rPr lang="en-US" b="1" i="1"/>
                      <m:t>≤</m:t>
                    </m:r>
                    <m:sSub>
                      <m:sSubPr>
                        <m:ctrlPr>
                          <a:rPr lang="en-US" b="1" i="1"/>
                        </m:ctrlPr>
                      </m:sSubPr>
                      <m:e>
                        <m:r>
                          <a:rPr lang="en-US" b="1" i="1"/>
                          <m:t>𝒃</m:t>
                        </m:r>
                      </m:e>
                      <m:sub>
                        <m:r>
                          <a:rPr lang="en-US" b="1" i="1"/>
                          <m:t>𝑪𝑾𝑪</m:t>
                        </m:r>
                      </m:sub>
                    </m:sSub>
                  </m:oMath>
                </a14:m>
                <a:endParaRPr lang="en-US" b="1" dirty="0" smtClean="0"/>
              </a:p>
              <a:p>
                <a:r>
                  <a:rPr lang="en-US" b="1" dirty="0"/>
                  <a:t>For any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𝜻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b="1" dirty="0" smtClean="0"/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𝑪𝑾𝑪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𝜻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𝑪𝑾𝑪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 →∃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𝜻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𝒘𝒊𝒕𝒉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𝜻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𝑷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𝜻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𝒂𝒏𝒅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𝒃𝑪𝑾𝑪</m:t>
                        </m:r>
                      </m:sub>
                    </m:sSub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𝜻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𝒗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𝒃𝑪𝑾𝑪</m:t>
                        </m:r>
                      </m:sub>
                    </m:sSub>
                  </m:oMath>
                </a14:m>
                <a:endParaRPr lang="en-US" b="1" dirty="0" smtClean="0"/>
              </a:p>
              <a:p>
                <a:r>
                  <a:rPr lang="en-US" dirty="0" smtClean="0"/>
                  <a:t>This is sufficient and necessary for replacing: 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acc>
                                <m:accPr>
                                  <m:chr m:val="̇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𝑳</m:t>
                                  </m:r>
                                </m:e>
                              </m:acc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𝝉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e>
                              <m:acc>
                                <m:accPr>
                                  <m:chr m:val="̈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</m:acc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𝜻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𝒇</m:t>
                              </m:r>
                            </m:e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𝝉</m:t>
                              </m:r>
                            </m:e>
                          </m:eqAr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𝑪𝑾𝑪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𝜻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𝑪𝑾𝑪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995055"/>
                <a:ext cx="8915400" cy="4973781"/>
              </a:xfrm>
              <a:blipFill>
                <a:blip r:embed="rId3"/>
                <a:stretch>
                  <a:fillRect l="-479" t="-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42046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Reduced Inverted Pendulum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995055"/>
                <a:ext cx="8915400" cy="4973781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Using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𝝉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𝜻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𝒇</m:t>
                              </m:r>
                            </m:e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𝝉</m:t>
                              </m:r>
                            </m:e>
                          </m:eqArr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𝜻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𝑷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𝜻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𝒗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1" i="1"/>
                              </m:ctrlPr>
                            </m:eqArrPr>
                            <m:e>
                              <m:acc>
                                <m:accPr>
                                  <m:chr m:val="̇"/>
                                  <m:ctrlPr>
                                    <a:rPr lang="en-US" b="1" i="1"/>
                                  </m:ctrlPr>
                                </m:accPr>
                                <m:e>
                                  <m:r>
                                    <a:rPr lang="en-US" b="1" i="1"/>
                                    <m:t>𝑳</m:t>
                                  </m:r>
                                </m:e>
                              </m:acc>
                              <m:r>
                                <a:rPr lang="en-US" b="1" i="1"/>
                                <m:t>=</m:t>
                              </m:r>
                              <m:r>
                                <a:rPr lang="en-US" b="1" i="1"/>
                                <m:t>𝝉</m:t>
                              </m:r>
                              <m:r>
                                <a:rPr lang="en-US" b="1" i="1"/>
                                <m:t>−</m:t>
                              </m:r>
                              <m:r>
                                <a:rPr lang="en-US" b="1" i="1"/>
                                <m:t>𝒓</m:t>
                              </m:r>
                              <m:r>
                                <a:rPr lang="en-US" b="1" i="1"/>
                                <m:t>×</m:t>
                              </m:r>
                              <m:r>
                                <a:rPr lang="en-US" b="1" i="1"/>
                                <m:t>𝒇</m:t>
                              </m:r>
                            </m:e>
                            <m:e>
                              <m:acc>
                                <m:accPr>
                                  <m:chr m:val="̈"/>
                                  <m:ctrlPr>
                                    <a:rPr lang="en-US" b="1" i="1"/>
                                  </m:ctrlPr>
                                </m:accPr>
                                <m:e>
                                  <m:r>
                                    <a:rPr lang="en-US" b="1" i="1"/>
                                    <m:t>𝒓</m:t>
                                  </m:r>
                                </m:e>
                              </m:acc>
                              <m:r>
                                <a:rPr lang="en-US" b="1" i="1"/>
                                <m:t>=</m:t>
                              </m:r>
                              <m:f>
                                <m:fPr>
                                  <m:ctrlPr>
                                    <a:rPr lang="en-US" i="1"/>
                                  </m:ctrlPr>
                                </m:fPr>
                                <m:num>
                                  <m:r>
                                    <a:rPr lang="en-US" i="1"/>
                                    <m:t>1</m:t>
                                  </m:r>
                                </m:num>
                                <m:den>
                                  <m:r>
                                    <a:rPr lang="en-US" i="1"/>
                                    <m:t>𝑚</m:t>
                                  </m:r>
                                </m:den>
                              </m:f>
                              <m:r>
                                <a:rPr lang="en-US" b="1" i="1"/>
                                <m:t>𝒇</m:t>
                              </m:r>
                              <m:r>
                                <a:rPr lang="en-US" b="1" i="1"/>
                                <m:t>+</m:t>
                              </m:r>
                              <m:r>
                                <a:rPr lang="en-US" b="1" i="1"/>
                                <m:t>𝒈</m:t>
                              </m:r>
                              <m:r>
                                <a:rPr lang="en-US" b="1" i="1"/>
                                <m:t> </m:t>
                              </m:r>
                            </m:e>
                          </m:eqAr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𝒃𝑪𝑾𝑪</m:t>
                          </m:r>
                        </m:sub>
                      </m:sSub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𝜻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𝒃𝑪𝑾𝑪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  <a:p>
                <a:r>
                  <a:rPr lang="en-US" dirty="0"/>
                  <a:t>Problem: 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/>
                        </m:ctrlPr>
                      </m:sSubPr>
                      <m:e>
                        <m:r>
                          <a:rPr lang="en-US" b="1" i="1"/>
                          <m:t>𝑾</m:t>
                        </m:r>
                      </m:e>
                      <m:sub>
                        <m:r>
                          <a:rPr lang="en-US" b="1" i="1"/>
                          <m:t>𝒃𝑪𝑾𝑪</m:t>
                        </m:r>
                      </m:sub>
                    </m:sSub>
                    <m:r>
                      <a:rPr lang="en-US" b="1" i="1"/>
                      <m:t>, </m:t>
                    </m:r>
                    <m:sSub>
                      <m:sSubPr>
                        <m:ctrlPr>
                          <a:rPr lang="en-US" b="1" i="1"/>
                        </m:ctrlPr>
                      </m:sSubPr>
                      <m:e>
                        <m:r>
                          <a:rPr lang="en-US" b="1" i="1"/>
                          <m:t>𝒃</m:t>
                        </m:r>
                      </m:e>
                      <m:sub>
                        <m:r>
                          <a:rPr lang="en-US" b="1" i="1"/>
                          <m:t>𝒃𝑪𝑾𝑪</m:t>
                        </m:r>
                      </m:sub>
                    </m:sSub>
                    <m:r>
                      <a:rPr lang="en-US" b="1" i="1"/>
                      <m:t>,</m:t>
                    </m:r>
                    <m:r>
                      <a:rPr lang="en-US" b="1" i="1"/>
                      <m:t>𝑷</m:t>
                    </m:r>
                  </m:oMath>
                </a14:m>
                <a:r>
                  <a:rPr lang="en-US" dirty="0"/>
                  <a:t>,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/>
                        </m:ctrlPr>
                      </m:sSubPr>
                      <m:e>
                        <m:r>
                          <a:rPr lang="en-US" b="1" i="1"/>
                          <m:t>𝑾</m:t>
                        </m:r>
                      </m:e>
                      <m:sub>
                        <m:r>
                          <a:rPr lang="en-US" b="1" i="1"/>
                          <m:t>𝑪𝑾𝑪</m:t>
                        </m:r>
                      </m:sub>
                    </m:sSub>
                    <m:r>
                      <a:rPr lang="en-US" b="1" i="1"/>
                      <m:t>,</m:t>
                    </m:r>
                    <m:sSub>
                      <m:sSubPr>
                        <m:ctrlPr>
                          <a:rPr lang="en-US" b="1" i="1"/>
                        </m:ctrlPr>
                      </m:sSubPr>
                      <m:e>
                        <m:r>
                          <a:rPr lang="en-US" b="1" i="1"/>
                          <m:t>𝒃</m:t>
                        </m:r>
                      </m:e>
                      <m:sub>
                        <m:r>
                          <a:rPr lang="en-US" b="1" i="1"/>
                          <m:t>𝑪𝑾𝑪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holding both:</a:t>
                </a:r>
                <a:endParaRPr lang="en-US" dirty="0"/>
              </a:p>
              <a:p>
                <a:r>
                  <a:rPr lang="en-US" b="1" dirty="0" smtClean="0"/>
                  <a:t>For any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𝜻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𝒗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/>
                        </m:ctrlPr>
                      </m:sSubPr>
                      <m:e>
                        <m:r>
                          <a:rPr lang="en-US" b="1" i="1"/>
                          <m:t>𝑾</m:t>
                        </m:r>
                      </m:e>
                      <m:sub>
                        <m:r>
                          <a:rPr lang="en-US" b="1" i="1"/>
                          <m:t>𝒃𝑪𝑾𝑪</m:t>
                        </m:r>
                      </m:sub>
                    </m:sSub>
                    <m:sSub>
                      <m:sSubPr>
                        <m:ctrlPr>
                          <a:rPr lang="en-US" b="1" i="1"/>
                        </m:ctrlPr>
                      </m:sSubPr>
                      <m:e>
                        <m:r>
                          <a:rPr lang="en-US" b="1" i="1"/>
                          <m:t>𝜻</m:t>
                        </m:r>
                      </m:e>
                      <m:sub>
                        <m:r>
                          <a:rPr lang="en-US" b="1" i="1"/>
                          <m:t>𝒗</m:t>
                        </m:r>
                      </m:sub>
                    </m:sSub>
                    <m:r>
                      <a:rPr lang="en-US" b="1" i="1"/>
                      <m:t>≤</m:t>
                    </m:r>
                    <m:sSub>
                      <m:sSubPr>
                        <m:ctrlPr>
                          <a:rPr lang="en-US" b="1" i="1"/>
                        </m:ctrlPr>
                      </m:sSubPr>
                      <m:e>
                        <m:r>
                          <a:rPr lang="en-US" b="1" i="1"/>
                          <m:t>𝒃</m:t>
                        </m:r>
                      </m:e>
                      <m:sub>
                        <m:r>
                          <a:rPr lang="en-US" b="1" i="1"/>
                          <m:t>𝒃𝑪𝑾𝑪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1" i="1"/>
                        </m:ctrlPr>
                      </m:sSubPr>
                      <m:e>
                        <m:r>
                          <a:rPr lang="en-US" b="1" i="1"/>
                          <m:t>𝑾</m:t>
                        </m:r>
                      </m:e>
                      <m:sub>
                        <m:r>
                          <a:rPr lang="en-US" b="1" i="1"/>
                          <m:t>𝑪𝑾𝑪</m:t>
                        </m:r>
                      </m:sub>
                    </m:sSub>
                    <m:r>
                      <a:rPr lang="en-US" b="1" i="1"/>
                      <m:t>𝑷</m:t>
                    </m:r>
                    <m:sSub>
                      <m:sSubPr>
                        <m:ctrlPr>
                          <a:rPr lang="en-US" b="1" i="1"/>
                        </m:ctrlPr>
                      </m:sSubPr>
                      <m:e>
                        <m:r>
                          <a:rPr lang="en-US" b="1" i="1"/>
                          <m:t>𝜻</m:t>
                        </m:r>
                      </m:e>
                      <m:sub>
                        <m:r>
                          <a:rPr lang="en-US" b="1" i="1"/>
                          <m:t>𝒗</m:t>
                        </m:r>
                      </m:sub>
                    </m:sSub>
                    <m:r>
                      <a:rPr lang="en-US" b="1" i="1"/>
                      <m:t>≤</m:t>
                    </m:r>
                    <m:sSub>
                      <m:sSubPr>
                        <m:ctrlPr>
                          <a:rPr lang="en-US" b="1" i="1"/>
                        </m:ctrlPr>
                      </m:sSubPr>
                      <m:e>
                        <m:r>
                          <a:rPr lang="en-US" b="1" i="1"/>
                          <m:t>𝒃</m:t>
                        </m:r>
                      </m:e>
                      <m:sub>
                        <m:r>
                          <a:rPr lang="en-US" b="1" i="1"/>
                          <m:t>𝑪𝑾𝑪</m:t>
                        </m:r>
                      </m:sub>
                    </m:sSub>
                  </m:oMath>
                </a14:m>
                <a:endParaRPr lang="en-US" b="1" dirty="0" smtClean="0"/>
              </a:p>
              <a:p>
                <a:r>
                  <a:rPr lang="en-US" b="1" dirty="0"/>
                  <a:t>For any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𝜻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b="1" dirty="0" smtClean="0"/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𝑪𝑾𝑪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𝜻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𝑪𝑾𝑪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 →∃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𝜻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𝒘𝒊𝒕𝒉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𝜻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𝑷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𝜻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𝒂𝒏𝒅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𝒃𝑪𝑾𝑪</m:t>
                        </m:r>
                      </m:sub>
                    </m:sSub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𝜻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𝒗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𝒃𝑪𝑾𝑪</m:t>
                        </m:r>
                      </m:sub>
                    </m:sSub>
                  </m:oMath>
                </a14:m>
                <a:endParaRPr lang="en-US" b="1" dirty="0" smtClean="0"/>
              </a:p>
              <a:p>
                <a:r>
                  <a:rPr lang="en-US" dirty="0" smtClean="0"/>
                  <a:t>This is sufficient and necessary for replacing: 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acc>
                                <m:accPr>
                                  <m:chr m:val="̇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𝑳</m:t>
                                  </m:r>
                                </m:e>
                              </m:acc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𝝉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e>
                              <m:acc>
                                <m:accPr>
                                  <m:chr m:val="̈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</m:acc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𝜻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𝒇</m:t>
                              </m:r>
                            </m:e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𝝉</m:t>
                              </m:r>
                            </m:e>
                          </m:eqAr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𝑪𝑾𝑪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𝜻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𝑪𝑾𝑪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995055"/>
                <a:ext cx="8915400" cy="4973781"/>
              </a:xfrm>
              <a:blipFill>
                <a:blip r:embed="rId3"/>
                <a:stretch>
                  <a:fillRect l="-479" t="-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42845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Reduced Inverted Pendulum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995055"/>
                <a:ext cx="8915400" cy="4973781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Problem</a:t>
                </a:r>
                <a:r>
                  <a:rPr lang="en-US" dirty="0"/>
                  <a:t>: 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/>
                        </m:ctrlPr>
                      </m:sSubPr>
                      <m:e>
                        <m:r>
                          <a:rPr lang="en-US" b="1" i="1"/>
                          <m:t>𝑾</m:t>
                        </m:r>
                      </m:e>
                      <m:sub>
                        <m:r>
                          <a:rPr lang="en-US" b="1" i="1"/>
                          <m:t>𝒃𝑪𝑾𝑪</m:t>
                        </m:r>
                      </m:sub>
                    </m:sSub>
                    <m:r>
                      <a:rPr lang="en-US" b="1" i="1"/>
                      <m:t>, </m:t>
                    </m:r>
                    <m:sSub>
                      <m:sSubPr>
                        <m:ctrlPr>
                          <a:rPr lang="en-US" b="1" i="1"/>
                        </m:ctrlPr>
                      </m:sSubPr>
                      <m:e>
                        <m:r>
                          <a:rPr lang="en-US" b="1" i="1"/>
                          <m:t>𝒃</m:t>
                        </m:r>
                      </m:e>
                      <m:sub>
                        <m:r>
                          <a:rPr lang="en-US" b="1" i="1"/>
                          <m:t>𝒃𝑪𝑾𝑪</m:t>
                        </m:r>
                      </m:sub>
                    </m:sSub>
                    <m:r>
                      <a:rPr lang="en-US" b="1" i="1"/>
                      <m:t>,</m:t>
                    </m:r>
                    <m:r>
                      <a:rPr lang="en-US" b="1" i="1"/>
                      <m:t>𝑷</m:t>
                    </m:r>
                  </m:oMath>
                </a14:m>
                <a:r>
                  <a:rPr lang="en-US" dirty="0"/>
                  <a:t>,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/>
                        </m:ctrlPr>
                      </m:sSubPr>
                      <m:e>
                        <m:r>
                          <a:rPr lang="en-US" b="1" i="1"/>
                          <m:t>𝑾</m:t>
                        </m:r>
                      </m:e>
                      <m:sub>
                        <m:r>
                          <a:rPr lang="en-US" b="1" i="1"/>
                          <m:t>𝑪𝑾𝑪</m:t>
                        </m:r>
                      </m:sub>
                    </m:sSub>
                    <m:r>
                      <a:rPr lang="en-US" b="1" i="1"/>
                      <m:t>,</m:t>
                    </m:r>
                    <m:sSub>
                      <m:sSubPr>
                        <m:ctrlPr>
                          <a:rPr lang="en-US" b="1" i="1"/>
                        </m:ctrlPr>
                      </m:sSubPr>
                      <m:e>
                        <m:r>
                          <a:rPr lang="en-US" b="1" i="1"/>
                          <m:t>𝒃</m:t>
                        </m:r>
                      </m:e>
                      <m:sub>
                        <m:r>
                          <a:rPr lang="en-US" b="1" i="1"/>
                          <m:t>𝑪𝑾𝑪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holding both:</a:t>
                </a:r>
                <a:endParaRPr lang="en-US" dirty="0"/>
              </a:p>
              <a:p>
                <a:r>
                  <a:rPr lang="en-US" b="1" dirty="0" smtClean="0"/>
                  <a:t>For any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𝜻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𝒗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/>
                        </m:ctrlPr>
                      </m:sSubPr>
                      <m:e>
                        <m:r>
                          <a:rPr lang="en-US" b="1" i="1"/>
                          <m:t>𝑾</m:t>
                        </m:r>
                      </m:e>
                      <m:sub>
                        <m:r>
                          <a:rPr lang="en-US" b="1" i="1"/>
                          <m:t>𝒃𝑪𝑾𝑪</m:t>
                        </m:r>
                      </m:sub>
                    </m:sSub>
                    <m:sSub>
                      <m:sSubPr>
                        <m:ctrlPr>
                          <a:rPr lang="en-US" b="1" i="1"/>
                        </m:ctrlPr>
                      </m:sSubPr>
                      <m:e>
                        <m:r>
                          <a:rPr lang="en-US" b="1" i="1"/>
                          <m:t>𝜻</m:t>
                        </m:r>
                      </m:e>
                      <m:sub>
                        <m:r>
                          <a:rPr lang="en-US" b="1" i="1"/>
                          <m:t>𝒗</m:t>
                        </m:r>
                      </m:sub>
                    </m:sSub>
                    <m:r>
                      <a:rPr lang="en-US" b="1" i="1"/>
                      <m:t>≤</m:t>
                    </m:r>
                    <m:sSub>
                      <m:sSubPr>
                        <m:ctrlPr>
                          <a:rPr lang="en-US" b="1" i="1"/>
                        </m:ctrlPr>
                      </m:sSubPr>
                      <m:e>
                        <m:r>
                          <a:rPr lang="en-US" b="1" i="1"/>
                          <m:t>𝒃</m:t>
                        </m:r>
                      </m:e>
                      <m:sub>
                        <m:r>
                          <a:rPr lang="en-US" b="1" i="1"/>
                          <m:t>𝒃𝑪𝑾𝑪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1" i="1"/>
                        </m:ctrlPr>
                      </m:sSubPr>
                      <m:e>
                        <m:r>
                          <a:rPr lang="en-US" b="1" i="1"/>
                          <m:t>𝑾</m:t>
                        </m:r>
                      </m:e>
                      <m:sub>
                        <m:r>
                          <a:rPr lang="en-US" b="1" i="1"/>
                          <m:t>𝑪𝑾𝑪</m:t>
                        </m:r>
                      </m:sub>
                    </m:sSub>
                    <m:r>
                      <a:rPr lang="en-US" b="1" i="1"/>
                      <m:t>𝑷</m:t>
                    </m:r>
                    <m:sSub>
                      <m:sSubPr>
                        <m:ctrlPr>
                          <a:rPr lang="en-US" b="1" i="1"/>
                        </m:ctrlPr>
                      </m:sSubPr>
                      <m:e>
                        <m:r>
                          <a:rPr lang="en-US" b="1" i="1"/>
                          <m:t>𝜻</m:t>
                        </m:r>
                      </m:e>
                      <m:sub>
                        <m:r>
                          <a:rPr lang="en-US" b="1" i="1"/>
                          <m:t>𝒗</m:t>
                        </m:r>
                      </m:sub>
                    </m:sSub>
                    <m:r>
                      <a:rPr lang="en-US" b="1" i="1"/>
                      <m:t>≤</m:t>
                    </m:r>
                    <m:sSub>
                      <m:sSubPr>
                        <m:ctrlPr>
                          <a:rPr lang="en-US" b="1" i="1"/>
                        </m:ctrlPr>
                      </m:sSubPr>
                      <m:e>
                        <m:r>
                          <a:rPr lang="en-US" b="1" i="1"/>
                          <m:t>𝒃</m:t>
                        </m:r>
                      </m:e>
                      <m:sub>
                        <m:r>
                          <a:rPr lang="en-US" b="1" i="1"/>
                          <m:t>𝑪𝑾𝑪</m:t>
                        </m:r>
                      </m:sub>
                    </m:sSub>
                  </m:oMath>
                </a14:m>
                <a:endParaRPr lang="en-US" b="1" dirty="0" smtClean="0"/>
              </a:p>
              <a:p>
                <a:r>
                  <a:rPr lang="en-US" b="1" dirty="0"/>
                  <a:t>For any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𝜻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b="1" dirty="0" smtClean="0"/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𝑪𝑾𝑪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𝜻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𝑪𝑾𝑪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 →∃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𝜻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𝒘𝒊𝒕𝒉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𝜻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𝑷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𝜻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𝒂𝒏𝒅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𝒃𝑪𝑾𝑪</m:t>
                        </m:r>
                      </m:sub>
                    </m:sSub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𝜻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𝒗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𝒃𝑪𝑾𝑪</m:t>
                        </m:r>
                      </m:sub>
                    </m:sSub>
                  </m:oMath>
                </a14:m>
                <a:endParaRPr lang="en-US" b="1" dirty="0" smtClean="0"/>
              </a:p>
              <a:p>
                <a:endParaRPr lang="en-US" b="1" dirty="0"/>
              </a:p>
              <a:p>
                <a:r>
                  <a:rPr lang="en-US" b="1" dirty="0" smtClean="0"/>
                  <a:t>Linear projection problem!</a:t>
                </a:r>
                <a:endParaRPr lang="en-US" b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995055"/>
                <a:ext cx="8915400" cy="4973781"/>
              </a:xfrm>
              <a:blipFill>
                <a:blip r:embed="rId3"/>
                <a:stretch>
                  <a:fillRect l="-479" t="-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1693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Reduced Inverted Pendulum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Reduced Model of a mechanism:</a:t>
                </a:r>
              </a:p>
              <a:p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acc>
                                <m:accPr>
                                  <m:chr m:val="̇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𝑳</m:t>
                                  </m:r>
                                </m:e>
                              </m:acc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acc>
                                <m:accPr>
                                  <m:chr m:val="̂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</m:acc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+(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sub>
                              </m:s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)×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e>
                              <m:acc>
                                <m:accPr>
                                  <m:chr m:val="̈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</m:acc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62698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Reduced Inverted Pendulum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995055"/>
                <a:ext cx="8915400" cy="4973781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Problem</a:t>
                </a:r>
                <a:r>
                  <a:rPr lang="en-US" dirty="0"/>
                  <a:t>: 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/>
                        </m:ctrlPr>
                      </m:sSubPr>
                      <m:e>
                        <m:r>
                          <a:rPr lang="en-US" b="1" i="1"/>
                          <m:t>𝑾</m:t>
                        </m:r>
                      </m:e>
                      <m:sub>
                        <m:r>
                          <a:rPr lang="en-US" b="1" i="1"/>
                          <m:t>𝒃𝑪𝑾𝑪</m:t>
                        </m:r>
                      </m:sub>
                    </m:sSub>
                    <m:r>
                      <a:rPr lang="en-US" b="1" i="1"/>
                      <m:t>, </m:t>
                    </m:r>
                    <m:sSub>
                      <m:sSubPr>
                        <m:ctrlPr>
                          <a:rPr lang="en-US" b="1" i="1"/>
                        </m:ctrlPr>
                      </m:sSubPr>
                      <m:e>
                        <m:r>
                          <a:rPr lang="en-US" b="1" i="1"/>
                          <m:t>𝒃</m:t>
                        </m:r>
                      </m:e>
                      <m:sub>
                        <m:r>
                          <a:rPr lang="en-US" b="1" i="1"/>
                          <m:t>𝒃𝑪𝑾𝑪</m:t>
                        </m:r>
                      </m:sub>
                    </m:sSub>
                    <m:r>
                      <a:rPr lang="en-US" b="1" i="1"/>
                      <m:t>,</m:t>
                    </m:r>
                    <m:r>
                      <a:rPr lang="en-US" b="1" i="1"/>
                      <m:t>𝑷</m:t>
                    </m:r>
                  </m:oMath>
                </a14:m>
                <a:r>
                  <a:rPr lang="en-US" dirty="0"/>
                  <a:t>,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/>
                        </m:ctrlPr>
                      </m:sSubPr>
                      <m:e>
                        <m:r>
                          <a:rPr lang="en-US" b="1" i="1"/>
                          <m:t>𝑾</m:t>
                        </m:r>
                      </m:e>
                      <m:sub>
                        <m:r>
                          <a:rPr lang="en-US" b="1" i="1"/>
                          <m:t>𝑪𝑾𝑪</m:t>
                        </m:r>
                      </m:sub>
                    </m:sSub>
                    <m:r>
                      <a:rPr lang="en-US" b="1" i="1"/>
                      <m:t>,</m:t>
                    </m:r>
                    <m:sSub>
                      <m:sSubPr>
                        <m:ctrlPr>
                          <a:rPr lang="en-US" b="1" i="1"/>
                        </m:ctrlPr>
                      </m:sSubPr>
                      <m:e>
                        <m:r>
                          <a:rPr lang="en-US" b="1" i="1"/>
                          <m:t>𝒃</m:t>
                        </m:r>
                      </m:e>
                      <m:sub>
                        <m:r>
                          <a:rPr lang="en-US" b="1" i="1"/>
                          <m:t>𝑪𝑾𝑪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holding both:</a:t>
                </a:r>
                <a:endParaRPr lang="en-US" dirty="0"/>
              </a:p>
              <a:p>
                <a:r>
                  <a:rPr lang="en-US" b="1" dirty="0" smtClean="0"/>
                  <a:t>For any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𝜻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𝒗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/>
                        </m:ctrlPr>
                      </m:sSubPr>
                      <m:e>
                        <m:r>
                          <a:rPr lang="en-US" b="1" i="1"/>
                          <m:t>𝑾</m:t>
                        </m:r>
                      </m:e>
                      <m:sub>
                        <m:r>
                          <a:rPr lang="en-US" b="1" i="1"/>
                          <m:t>𝒃𝑪𝑾𝑪</m:t>
                        </m:r>
                      </m:sub>
                    </m:sSub>
                    <m:sSub>
                      <m:sSubPr>
                        <m:ctrlPr>
                          <a:rPr lang="en-US" b="1" i="1"/>
                        </m:ctrlPr>
                      </m:sSubPr>
                      <m:e>
                        <m:r>
                          <a:rPr lang="en-US" b="1" i="1"/>
                          <m:t>𝜻</m:t>
                        </m:r>
                      </m:e>
                      <m:sub>
                        <m:r>
                          <a:rPr lang="en-US" b="1" i="1"/>
                          <m:t>𝒗</m:t>
                        </m:r>
                      </m:sub>
                    </m:sSub>
                    <m:r>
                      <a:rPr lang="en-US" b="1" i="1"/>
                      <m:t>≤</m:t>
                    </m:r>
                    <m:sSub>
                      <m:sSubPr>
                        <m:ctrlPr>
                          <a:rPr lang="en-US" b="1" i="1"/>
                        </m:ctrlPr>
                      </m:sSubPr>
                      <m:e>
                        <m:r>
                          <a:rPr lang="en-US" b="1" i="1"/>
                          <m:t>𝒃</m:t>
                        </m:r>
                      </m:e>
                      <m:sub>
                        <m:r>
                          <a:rPr lang="en-US" b="1" i="1"/>
                          <m:t>𝒃𝑪𝑾𝑪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1" i="1"/>
                        </m:ctrlPr>
                      </m:sSubPr>
                      <m:e>
                        <m:r>
                          <a:rPr lang="en-US" b="1" i="1"/>
                          <m:t>𝑾</m:t>
                        </m:r>
                      </m:e>
                      <m:sub>
                        <m:r>
                          <a:rPr lang="en-US" b="1" i="1"/>
                          <m:t>𝑪𝑾𝑪</m:t>
                        </m:r>
                      </m:sub>
                    </m:sSub>
                    <m:r>
                      <a:rPr lang="en-US" b="1" i="1"/>
                      <m:t>𝑷</m:t>
                    </m:r>
                    <m:sSub>
                      <m:sSubPr>
                        <m:ctrlPr>
                          <a:rPr lang="en-US" b="1" i="1"/>
                        </m:ctrlPr>
                      </m:sSubPr>
                      <m:e>
                        <m:r>
                          <a:rPr lang="en-US" b="1" i="1"/>
                          <m:t>𝜻</m:t>
                        </m:r>
                      </m:e>
                      <m:sub>
                        <m:r>
                          <a:rPr lang="en-US" b="1" i="1"/>
                          <m:t>𝒗</m:t>
                        </m:r>
                      </m:sub>
                    </m:sSub>
                    <m:r>
                      <a:rPr lang="en-US" b="1" i="1"/>
                      <m:t>≤</m:t>
                    </m:r>
                    <m:sSub>
                      <m:sSubPr>
                        <m:ctrlPr>
                          <a:rPr lang="en-US" b="1" i="1"/>
                        </m:ctrlPr>
                      </m:sSubPr>
                      <m:e>
                        <m:r>
                          <a:rPr lang="en-US" b="1" i="1"/>
                          <m:t>𝒃</m:t>
                        </m:r>
                      </m:e>
                      <m:sub>
                        <m:r>
                          <a:rPr lang="en-US" b="1" i="1"/>
                          <m:t>𝑪𝑾𝑪</m:t>
                        </m:r>
                      </m:sub>
                    </m:sSub>
                  </m:oMath>
                </a14:m>
                <a:endParaRPr lang="en-US" b="1" dirty="0" smtClean="0"/>
              </a:p>
              <a:p>
                <a:r>
                  <a:rPr lang="en-US" b="1" dirty="0"/>
                  <a:t>For any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𝜻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b="1" dirty="0" smtClean="0"/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𝑪𝑾𝑪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𝜻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𝑪𝑾𝑪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 →∃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𝜻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𝒘𝒊𝒕𝒉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𝜻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𝑷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𝜻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𝒂𝒏𝒅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𝒃𝑪𝑾𝑪</m:t>
                        </m:r>
                      </m:sub>
                    </m:sSub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𝜻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𝒗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𝒃𝑪𝑾𝑪</m:t>
                        </m:r>
                      </m:sub>
                    </m:sSub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995055"/>
                <a:ext cx="8915400" cy="4973781"/>
              </a:xfrm>
              <a:blipFill>
                <a:blip r:embed="rId3"/>
                <a:stretch>
                  <a:fillRect l="-479" t="-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7958" y="3625994"/>
            <a:ext cx="9563100" cy="2543175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2175164" y="4412673"/>
            <a:ext cx="1281545" cy="100445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7601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Reduced Inverted Pendulum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𝜻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sub>
                    </m:sSub>
                  </m:oMath>
                </a14:m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𝜻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𝒇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𝜻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𝜻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𝜻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acc>
                                <m:accPr>
                                  <m:chr m:val="̇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𝑳</m:t>
                                  </m:r>
                                </m:e>
                              </m:acc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𝝉</m:t>
                                          </m:r>
                                        </m:e>
                                        <m:sub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d>
                                        <m:dPr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  <m:t>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  <m:t>𝒑</m:t>
                                              </m:r>
                                              <m: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  <m:t>𝟎</m:t>
                                              </m:r>
                                              <m: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  <m:t>𝒊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𝒓</m:t>
                                          </m:r>
                                        </m:e>
                                      </m:d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×</m:t>
                                      </m:r>
                                      <m:sSub>
                                        <m:sSubPr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𝒇</m:t>
                                          </m:r>
                                        </m:e>
                                        <m:sub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  <m:e>
                              <m:acc>
                                <m:accPr>
                                  <m:chr m:val="̈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</m:acc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𝒇</m:t>
                                      </m:r>
                                    </m:e>
                                    <m:sub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𝒃𝑪𝑾𝑪</m:t>
                          </m:r>
                        </m:sub>
                      </m:sSub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𝜻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𝒃𝑪𝑾𝑪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:r>
                  <a:rPr lang="en-US" dirty="0" smtClean="0"/>
                  <a:t>Use instead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̇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16" t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24546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Reduced Inverted Pendulum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𝜻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𝒇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𝜻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𝜻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𝜻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𝑳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𝝉</m:t>
                                      </m:r>
                                    </m:e>
                                    <m:sub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𝒓</m:t>
                                          </m:r>
                                        </m:e>
                                        <m:sub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𝒑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𝟎</m:t>
                                          </m:r>
                                          <m: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𝒇</m:t>
                                      </m:r>
                                    </m:e>
                                    <m:sub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e>
                            <m:e>
                              <m:acc>
                                <m:accPr>
                                  <m:chr m:val="̈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</m:acc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𝒇</m:t>
                                      </m:r>
                                    </m:e>
                                    <m:sub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𝒃𝑪𝑾𝑪</m:t>
                          </m:r>
                        </m:sub>
                      </m:sSub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𝜻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𝒃𝑪𝑾𝑪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76446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Reduced Inverted Pendulum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dirty="0" smtClean="0"/>
                  <a:t>Reduced </a:t>
                </a:r>
                <a:r>
                  <a:rPr lang="en-US" dirty="0" smtClean="0"/>
                  <a:t>Model using enhanced Angular Momentum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𝜻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𝒇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𝜻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𝜻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𝜻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𝑳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𝝉</m:t>
                                      </m:r>
                                    </m:e>
                                    <m:sub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𝒓</m:t>
                                          </m:r>
                                        </m:e>
                                        <m:sub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𝒑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𝟎</m:t>
                                          </m:r>
                                          <m: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𝒇</m:t>
                                      </m:r>
                                    </m:e>
                                    <m:sub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e>
                            <m:e>
                              <m:acc>
                                <m:accPr>
                                  <m:chr m:val="̈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</m:acc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𝒇</m:t>
                                      </m:r>
                                    </m:e>
                                    <m:sub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𝒃𝑪𝑾𝑪</m:t>
                          </m:r>
                        </m:sub>
                      </m:sSub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𝜻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𝒃𝑪𝑾𝑪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:r>
                  <a:rPr lang="en-US" dirty="0" smtClean="0"/>
                  <a:t>Example </a:t>
                </a:r>
                <a:r>
                  <a:rPr lang="en-US" dirty="0" smtClean="0"/>
                  <a:t>with 2 contact points </a:t>
                </a:r>
                <a:r>
                  <a:rPr lang="en-US" dirty="0" smtClean="0"/>
                  <a:t>In </a:t>
                </a:r>
                <a:r>
                  <a:rPr lang="en-US" dirty="0" smtClean="0"/>
                  <a:t>matrix form: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𝑳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  <m:e>
                              <m:acc>
                                <m:accPr>
                                  <m:chr m:val="̇"/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</m:acc>
                            </m:e>
                            <m:e>
                              <m:acc>
                                <m:accPr>
                                  <m:chr m:val="̈"/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</m:acc>
                            </m:e>
                          </m:eqAr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𝒈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×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𝑳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e>
                              <m:acc>
                                <m:accPr>
                                  <m:chr m:val="̇"/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</m:acc>
                            </m:e>
                          </m:eqAr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1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1" i="1">
                                                <a:latin typeface="Cambria Math" panose="02040503050406030204" pitchFamily="18" charset="0"/>
                                              </a:rPr>
                                              <m:t>𝒓</m:t>
                                            </m:r>
                                          </m:e>
                                          <m:sub>
                                            <m:r>
                                              <a:rPr lang="en-US" b="1" i="1">
                                                <a:latin typeface="Cambria Math" panose="02040503050406030204" pitchFamily="18" charset="0"/>
                                              </a:rPr>
                                              <m:t>𝒑</m:t>
                                            </m:r>
                                            <m:r>
                                              <a:rPr lang="en-US" b="1" i="1">
                                                <a:latin typeface="Cambria Math" panose="02040503050406030204" pitchFamily="18" charset="0"/>
                                              </a:rPr>
                                              <m:t>𝟎𝟏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×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𝑰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3×3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𝑰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3×3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1" i="1">
                                                <a:latin typeface="Cambria Math" panose="02040503050406030204" pitchFamily="18" charset="0"/>
                                              </a:rPr>
                                              <m:t>𝒓</m:t>
                                            </m:r>
                                          </m:e>
                                          <m:sub>
                                            <m:r>
                                              <a:rPr lang="en-US" b="1" i="1">
                                                <a:latin typeface="Cambria Math" panose="02040503050406030204" pitchFamily="18" charset="0"/>
                                              </a:rPr>
                                              <m:t>𝒑</m:t>
                                            </m:r>
                                            <m:r>
                                              <a:rPr lang="en-US" b="1" i="1">
                                                <a:latin typeface="Cambria Math" panose="02040503050406030204" pitchFamily="18" charset="0"/>
                                              </a:rPr>
                                              <m:t>𝟎𝟐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×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𝑰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3×3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𝑰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3×3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𝜻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e>
                          </m:eqArr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𝒃𝑪𝑾𝑪</m:t>
                          </m:r>
                        </m:sub>
                      </m:sSub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𝜻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𝒃𝑪𝑾𝑪</m:t>
                          </m:r>
                        </m:sub>
                      </m:sSub>
                    </m:oMath>
                  </m:oMathPara>
                </a14:m>
                <a:endParaRPr lang="en-US" b="1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74" t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10113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Reduced Inverted Pendulum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Reduced </a:t>
                </a:r>
                <a:r>
                  <a:rPr lang="en-US" dirty="0" smtClean="0"/>
                  <a:t>Model using enhanced Angular Momentum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𝜻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𝒇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𝜻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𝜻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𝜻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𝑳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𝝉</m:t>
                                      </m:r>
                                    </m:e>
                                    <m:sub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𝒓</m:t>
                                          </m:r>
                                        </m:e>
                                        <m:sub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𝒑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𝟎</m:t>
                                          </m:r>
                                          <m: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𝒇</m:t>
                                      </m:r>
                                    </m:e>
                                    <m:sub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e>
                            <m:e>
                              <m:acc>
                                <m:accPr>
                                  <m:chr m:val="̈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</m:acc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𝒇</m:t>
                                      </m:r>
                                    </m:e>
                                    <m:sub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𝒃𝑪𝑾𝑪</m:t>
                          </m:r>
                        </m:sub>
                      </m:sSub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𝜻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𝒃𝑪𝑾𝑪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:r>
                  <a:rPr lang="en-US" dirty="0" smtClean="0"/>
                  <a:t>Example </a:t>
                </a:r>
                <a:r>
                  <a:rPr lang="en-US" dirty="0" smtClean="0"/>
                  <a:t>with 2 contact points </a:t>
                </a:r>
                <a:r>
                  <a:rPr lang="en-US" dirty="0" smtClean="0"/>
                  <a:t>In </a:t>
                </a:r>
                <a:r>
                  <a:rPr lang="en-US" dirty="0" smtClean="0"/>
                  <a:t>matrix form: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𝜻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𝒃𝑪𝑾𝑪</m:t>
                          </m:r>
                        </m:sub>
                      </m:sSub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𝜻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𝒃𝑪𝑾𝑪</m:t>
                          </m:r>
                        </m:sub>
                      </m:sSub>
                    </m:oMath>
                  </m:oMathPara>
                </a14:m>
                <a:endParaRPr lang="en-US" b="1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16" t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38458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Reduced Inverted Pendulum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2133599"/>
                <a:ext cx="8915400" cy="412865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𝜻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𝒇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𝜻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𝜻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𝜻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𝑳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𝝉</m:t>
                                      </m:r>
                                    </m:e>
                                    <m:sub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𝒓</m:t>
                                          </m:r>
                                        </m:e>
                                        <m:sub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𝒑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𝟎</m:t>
                                          </m:r>
                                          <m: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𝒇</m:t>
                                      </m:r>
                                    </m:e>
                                    <m:sub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e>
                            <m:e>
                              <m:acc>
                                <m:accPr>
                                  <m:chr m:val="̈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</m:acc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𝒇</m:t>
                                      </m:r>
                                    </m:e>
                                    <m:sub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𝒃𝑪𝑾𝑪</m:t>
                          </m:r>
                        </m:sub>
                      </m:sSub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𝜻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𝒃𝑪𝑾𝑪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𝜻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𝒇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𝜻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𝜻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𝜻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Example </a:t>
                </a:r>
                <a:r>
                  <a:rPr lang="en-US" dirty="0" smtClean="0"/>
                  <a:t>with 2 contact points </a:t>
                </a:r>
                <a:r>
                  <a:rPr lang="en-US" dirty="0" smtClean="0"/>
                  <a:t>In </a:t>
                </a:r>
                <a:r>
                  <a:rPr lang="en-US" dirty="0" smtClean="0"/>
                  <a:t>matrix form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𝜻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𝒃𝑪𝑾𝑪</m:t>
                          </m:r>
                        </m:sub>
                      </m:sSub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𝜻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𝒃𝑪𝑾𝑪</m:t>
                          </m:r>
                        </m:sub>
                      </m:sSub>
                    </m:oMath>
                  </m:oMathPara>
                </a14:m>
                <a:endParaRPr lang="en-US" b="1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2133599"/>
                <a:ext cx="8915400" cy="4128655"/>
              </a:xfrm>
              <a:blipFill>
                <a:blip r:embed="rId2"/>
                <a:stretch>
                  <a:fillRect l="-616" b="-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7958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Reduced Inverted Pendulum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2127463"/>
                <a:ext cx="8915400" cy="3777622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Example with Foot and Hand:</a:t>
                </a:r>
                <a:r>
                  <a:rPr lang="en-US" b="1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/>
                </a:r>
                <a:br>
                  <a:rPr lang="en-US" b="1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𝜻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𝒇</m:t>
                                </m:r>
                              </m:e>
                              <m:sub>
                                <m:r>
                                  <a:rPr lang="en-US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𝝉</m:t>
                                </m:r>
                              </m:e>
                              <m:sub>
                                <m:r>
                                  <a:rPr lang="en-US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𝜻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𝜻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𝜻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Switch </a:t>
                </a:r>
                <a:r>
                  <a:rPr lang="en-US" dirty="0" smtClean="0"/>
                  <a:t>to error </a:t>
                </a:r>
                <a:r>
                  <a:rPr lang="en-US" dirty="0" smtClean="0"/>
                  <a:t>space (depending on your final wrench selections):</a:t>
                </a:r>
                <a:endParaRPr lang="en-US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𝜻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𝒗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𝒆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𝜻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𝒗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d>
                      <m:dPr>
                        <m:begChr m:val="["/>
                        <m:endChr m:val="]"/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𝒈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𝒈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 smtClean="0"/>
                  <a:t>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</m:sub>
                            </m:sSub>
                          </m:e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b="1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𝑪𝑾𝑪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𝑪𝑾𝑪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𝑪𝑾𝑪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𝒈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𝒈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endParaRPr lang="en-US" b="1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New equivalent linear system: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𝜻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𝒗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𝑪𝑾𝑪</m:t>
                          </m:r>
                        </m:sub>
                      </m:sSub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𝜻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𝒗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𝑪𝑾𝑪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Capturability problem: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𝜻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𝒗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2127463"/>
                <a:ext cx="8915400" cy="3777622"/>
              </a:xfrm>
              <a:blipFill>
                <a:blip r:embed="rId2"/>
                <a:stretch>
                  <a:fillRect l="-479" t="-19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36960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Reduced Inverted Pendulum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2127463"/>
                <a:ext cx="8915400" cy="3777622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First idea: Optimization: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𝜻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𝒏𝒆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sub>
                                <m:sup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b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𝜻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𝒏𝒆</m:t>
                                  </m:r>
                                </m:sub>
                                <m:sup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bSup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𝑹</m:t>
                              </m:r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𝜻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𝒏𝒆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Subject to: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𝜻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𝒏𝒆</m:t>
                          </m:r>
                        </m:sub>
                      </m:sSub>
                    </m:oMath>
                  </m:oMathPara>
                </a14:m>
                <a:endParaRPr lang="en-US" b="1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𝑪𝑾𝑪</m:t>
                          </m:r>
                        </m:sub>
                      </m:sSub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𝜻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𝒗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𝑪𝑾𝑪</m:t>
                          </m:r>
                        </m:sub>
                      </m:sSub>
                    </m:oMath>
                  </m:oMathPara>
                </a14:m>
                <a:endParaRPr lang="en-US" b="1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sub>
                      </m:sSub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𝒆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b="1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1" dirty="0" smtClean="0">
                    <a:ea typeface="Cambria Math" panose="02040503050406030204" pitchFamily="18" charset="0"/>
                  </a:rPr>
                  <a:t>Convex problem!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2127463"/>
                <a:ext cx="8915400" cy="3777622"/>
              </a:xfrm>
              <a:blipFill>
                <a:blip r:embed="rId2"/>
                <a:stretch>
                  <a:fillRect l="-616" t="-9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93072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Reduced Inverted Pendulum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27463"/>
            <a:ext cx="8915400" cy="3777622"/>
          </a:xfrm>
        </p:spPr>
        <p:txBody>
          <a:bodyPr>
            <a:normAutofit/>
          </a:bodyPr>
          <a:lstStyle/>
          <a:p>
            <a:r>
              <a:rPr lang="en-US" dirty="0" smtClean="0"/>
              <a:t>First idea: QP Optimization on the discrete system</a:t>
            </a:r>
            <a:r>
              <a:rPr lang="en-US" dirty="0" smtClean="0"/>
              <a:t>:</a:t>
            </a:r>
            <a:endParaRPr lang="en-US" dirty="0" smtClean="0"/>
          </a:p>
        </p:txBody>
      </p:sp>
      <p:pic>
        <p:nvPicPr>
          <p:cNvPr id="5" name="Imagen 13"/>
          <p:cNvPicPr/>
          <p:nvPr/>
        </p:nvPicPr>
        <p:blipFill>
          <a:blip r:embed="rId2"/>
          <a:stretch>
            <a:fillRect/>
          </a:stretch>
        </p:blipFill>
        <p:spPr>
          <a:xfrm>
            <a:off x="2959560" y="2569123"/>
            <a:ext cx="6914005" cy="3887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4522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Reduced Inverted Pendulum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27463"/>
            <a:ext cx="8915400" cy="3777622"/>
          </a:xfrm>
        </p:spPr>
        <p:txBody>
          <a:bodyPr>
            <a:normAutofit/>
          </a:bodyPr>
          <a:lstStyle/>
          <a:p>
            <a:r>
              <a:rPr lang="en-US" dirty="0" smtClean="0"/>
              <a:t>First idea: QP Optimization on the discrete system</a:t>
            </a:r>
            <a:r>
              <a:rPr lang="en-US" dirty="0" smtClean="0"/>
              <a:t>:</a:t>
            </a:r>
            <a:endParaRPr lang="en-US" dirty="0" smtClean="0"/>
          </a:p>
        </p:txBody>
      </p:sp>
      <p:pic>
        <p:nvPicPr>
          <p:cNvPr id="6" name="Imagen 18"/>
          <p:cNvPicPr/>
          <p:nvPr/>
        </p:nvPicPr>
        <p:blipFill>
          <a:blip r:embed="rId2"/>
          <a:stretch>
            <a:fillRect/>
          </a:stretch>
        </p:blipFill>
        <p:spPr>
          <a:xfrm>
            <a:off x="2675542" y="2502005"/>
            <a:ext cx="7369003" cy="406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305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Reduced Inverted Pendulum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Using CWC: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𝜻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𝒇</m:t>
                              </m:r>
                            </m:e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𝝉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acc>
                                <m:accPr>
                                  <m:chr m:val="̇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𝑳</m:t>
                                  </m:r>
                                </m:e>
                              </m:acc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𝝉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+(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)×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e>
                              <m:acc>
                                <m:accPr>
                                  <m:chr m:val="̈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</m:acc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𝑪𝑾𝑪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𝜻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𝑪𝑾𝑪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:r>
                  <a:rPr lang="en-US" dirty="0" smtClean="0"/>
                  <a:t>Use instead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̇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16" t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02321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Reduced Inverted Pendulum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27463"/>
            <a:ext cx="8915400" cy="3777622"/>
          </a:xfrm>
        </p:spPr>
        <p:txBody>
          <a:bodyPr>
            <a:normAutofit/>
          </a:bodyPr>
          <a:lstStyle/>
          <a:p>
            <a:r>
              <a:rPr lang="en-US" dirty="0" smtClean="0"/>
              <a:t>First idea: QP Optimization on the discrete system</a:t>
            </a:r>
            <a:r>
              <a:rPr lang="en-US" dirty="0" smtClean="0"/>
              <a:t>:</a:t>
            </a:r>
            <a:endParaRPr lang="en-US" dirty="0" smtClean="0"/>
          </a:p>
        </p:txBody>
      </p:sp>
      <p:pic>
        <p:nvPicPr>
          <p:cNvPr id="5" name="Imagen 17"/>
          <p:cNvPicPr/>
          <p:nvPr/>
        </p:nvPicPr>
        <p:blipFill>
          <a:blip r:embed="rId2"/>
          <a:stretch>
            <a:fillRect/>
          </a:stretch>
        </p:blipFill>
        <p:spPr>
          <a:xfrm>
            <a:off x="2356889" y="2498306"/>
            <a:ext cx="7653020" cy="430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4178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Reduced Inverted Pendulum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27463"/>
            <a:ext cx="8915400" cy="3777622"/>
          </a:xfrm>
        </p:spPr>
        <p:txBody>
          <a:bodyPr>
            <a:normAutofit/>
          </a:bodyPr>
          <a:lstStyle/>
          <a:p>
            <a:r>
              <a:rPr lang="en-US" dirty="0" smtClean="0"/>
              <a:t>First idea: QP Optimization on the discrete system</a:t>
            </a:r>
            <a:r>
              <a:rPr lang="en-US" dirty="0" smtClean="0"/>
              <a:t>:</a:t>
            </a:r>
            <a:endParaRPr lang="en-US" dirty="0" smtClean="0"/>
          </a:p>
        </p:txBody>
      </p:sp>
      <p:pic>
        <p:nvPicPr>
          <p:cNvPr id="6" name="Imagen 16"/>
          <p:cNvPicPr/>
          <p:nvPr/>
        </p:nvPicPr>
        <p:blipFill>
          <a:blip r:embed="rId2"/>
          <a:stretch>
            <a:fillRect/>
          </a:stretch>
        </p:blipFill>
        <p:spPr>
          <a:xfrm>
            <a:off x="2370743" y="2498306"/>
            <a:ext cx="7659947" cy="4306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5724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Reduced Inverted Pendulum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27463"/>
            <a:ext cx="8915400" cy="3777622"/>
          </a:xfrm>
        </p:spPr>
        <p:txBody>
          <a:bodyPr>
            <a:normAutofit/>
          </a:bodyPr>
          <a:lstStyle/>
          <a:p>
            <a:r>
              <a:rPr lang="en-US" dirty="0" smtClean="0"/>
              <a:t>First idea: QP Optimization on the discrete system</a:t>
            </a:r>
            <a:r>
              <a:rPr lang="en-US" dirty="0" smtClean="0"/>
              <a:t>:</a:t>
            </a:r>
            <a:endParaRPr lang="en-US" dirty="0" smtClean="0"/>
          </a:p>
        </p:txBody>
      </p:sp>
      <p:pic>
        <p:nvPicPr>
          <p:cNvPr id="5" name="Imagen 15"/>
          <p:cNvPicPr/>
          <p:nvPr/>
        </p:nvPicPr>
        <p:blipFill>
          <a:blip r:embed="rId2"/>
          <a:stretch>
            <a:fillRect/>
          </a:stretch>
        </p:blipFill>
        <p:spPr>
          <a:xfrm>
            <a:off x="2370743" y="2498306"/>
            <a:ext cx="7680730" cy="4318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2257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LP for finding </a:t>
            </a:r>
            <a:r>
              <a:rPr lang="en-US" dirty="0" err="1" smtClean="0"/>
              <a:t>CoMs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82285" y="1730609"/>
                <a:ext cx="8915400" cy="4180613"/>
              </a:xfrm>
            </p:spPr>
            <p:txBody>
              <a:bodyPr/>
              <a:lstStyle/>
              <a:p>
                <a:r>
                  <a:rPr lang="en-US" dirty="0" smtClean="0"/>
                  <a:t>Finding allowed </a:t>
                </a:r>
                <a:r>
                  <a:rPr lang="en-US" dirty="0" err="1" smtClean="0"/>
                  <a:t>CoMs</a:t>
                </a:r>
                <a:r>
                  <a:rPr lang="en-US" dirty="0" smtClean="0"/>
                  <a:t> for a fixed CWC (and fixed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dirty="0" smtClean="0"/>
                  <a:t>): LP program:</a:t>
                </a:r>
              </a:p>
              <a:p>
                <a:endParaRPr lang="en-US" b="1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2285" y="1730609"/>
                <a:ext cx="8915400" cy="4180613"/>
              </a:xfrm>
              <a:blipFill>
                <a:blip r:embed="rId3"/>
                <a:stretch>
                  <a:fillRect l="-479" t="-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2"/>
              <p:cNvSpPr txBox="1">
                <a:spLocks/>
              </p:cNvSpPr>
              <p:nvPr/>
            </p:nvSpPr>
            <p:spPr>
              <a:xfrm>
                <a:off x="6305454" y="2423058"/>
                <a:ext cx="5699941" cy="443494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1. Pick a random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𝑪𝒐𝑴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dirty="0" smtClean="0"/>
                  <a:t> (Stabilizable, example: a point on the static stability).</a:t>
                </a:r>
              </a:p>
              <a:p>
                <a:r>
                  <a:rPr lang="en-US" dirty="0" smtClean="0"/>
                  <a:t>2. Pick </a:t>
                </a:r>
                <a:r>
                  <a:rPr lang="en-US" dirty="0"/>
                  <a:t>a random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</m:acc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dirty="0" smtClean="0"/>
                  <a:t>. Can be defined by two angles (2D, i.e. angles from spherical coordinates).</a:t>
                </a:r>
              </a:p>
              <a:p>
                <a:r>
                  <a:rPr lang="en-US" dirty="0" smtClean="0"/>
                  <a:t>3.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sSub>
                              <m:sSub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𝑪𝒐𝑴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𝜻</m:t>
                                </m:r>
                              </m:e>
                              <m:sub>
                                <m:r>
                                  <a:rPr lang="en-US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𝒏𝒆𝒊</m:t>
                                </m:r>
                              </m:sub>
                            </m:sSub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𝒆𝒊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𝑪𝒐𝑴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𝑪𝒐𝑴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e>
                        </m:d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</m:e>
                            </m:acc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</m:e>
                    </m:func>
                  </m:oMath>
                </a14:m>
                <a:r>
                  <a:rPr lang="en-US" dirty="0" smtClean="0"/>
                  <a:t> s.t</a:t>
                </a:r>
              </a:p>
              <a:p>
                <a:pPr marL="0" indent="0">
                  <a:buNone/>
                </a:pPr>
                <a:endParaRPr lang="en-US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𝑪𝑾𝑪</m:t>
                          </m:r>
                        </m:sub>
                      </m:sSub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𝜻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𝒏𝒆𝒊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𝑪𝑾𝑪</m:t>
                          </m:r>
                        </m:sub>
                      </m:sSub>
                    </m:oMath>
                  </m:oMathPara>
                </a14:m>
                <a:endParaRPr lang="en-US" b="1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𝒆𝒊</m:t>
                          </m:r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𝒆𝒊</m:t>
                          </m:r>
                        </m:sub>
                      </m:sSub>
                      <m:r>
                        <a:rPr lang="en-US" b="1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dirty="0">
                          <a:latin typeface="Cambria Math" panose="02040503050406030204" pitchFamily="18" charset="0"/>
                        </a:rPr>
                        <m:t>𝚫</m:t>
                      </m:r>
                      <m:r>
                        <a:rPr lang="en-US" b="1" dirty="0">
                          <a:latin typeface="Cambria Math" panose="02040503050406030204" pitchFamily="18" charset="0"/>
                        </a:rPr>
                        <m:t>𝐓</m:t>
                      </m:r>
                      <m:d>
                        <m:dPr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𝑨</m:t>
                          </m:r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𝒆𝒊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𝑩</m:t>
                          </m:r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𝜻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𝒏𝒆𝒊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1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𝒆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𝒆𝒇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𝒆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𝑳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𝑪𝒐𝑴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𝒓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𝑪𝒐𝑴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𝒇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𝒓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b="1" dirty="0" smtClean="0"/>
              </a:p>
            </p:txBody>
          </p:sp>
        </mc:Choice>
        <mc:Fallback xmlns="">
          <p:sp>
            <p:nvSpPr>
              <p:cNvPr id="3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5454" y="2423058"/>
                <a:ext cx="5699941" cy="4434942"/>
              </a:xfrm>
              <a:prstGeom prst="rect">
                <a:avLst/>
              </a:prstGeom>
              <a:blipFill>
                <a:blip r:embed="rId4"/>
                <a:stretch>
                  <a:fillRect l="-749" t="-687" r="-3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Freeform 20"/>
          <p:cNvSpPr/>
          <p:nvPr/>
        </p:nvSpPr>
        <p:spPr>
          <a:xfrm>
            <a:off x="2982018" y="3034826"/>
            <a:ext cx="2234821" cy="1665027"/>
          </a:xfrm>
          <a:custGeom>
            <a:avLst/>
            <a:gdLst>
              <a:gd name="connsiteX0" fmla="*/ 51180 w 2234821"/>
              <a:gd name="connsiteY0" fmla="*/ 1566081 h 1665027"/>
              <a:gd name="connsiteX1" fmla="*/ 0 w 2234821"/>
              <a:gd name="connsiteY1" fmla="*/ 1023583 h 1665027"/>
              <a:gd name="connsiteX2" fmla="*/ 692624 w 2234821"/>
              <a:gd name="connsiteY2" fmla="*/ 443553 h 1665027"/>
              <a:gd name="connsiteX3" fmla="*/ 1538786 w 2234821"/>
              <a:gd name="connsiteY3" fmla="*/ 0 h 1665027"/>
              <a:gd name="connsiteX4" fmla="*/ 2105168 w 2234821"/>
              <a:gd name="connsiteY4" fmla="*/ 337783 h 1665027"/>
              <a:gd name="connsiteX5" fmla="*/ 2234821 w 2234821"/>
              <a:gd name="connsiteY5" fmla="*/ 771099 h 1665027"/>
              <a:gd name="connsiteX6" fmla="*/ 607326 w 2234821"/>
              <a:gd name="connsiteY6" fmla="*/ 1665027 h 1665027"/>
              <a:gd name="connsiteX7" fmla="*/ 51180 w 2234821"/>
              <a:gd name="connsiteY7" fmla="*/ 1566081 h 166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4821" h="1665027">
                <a:moveTo>
                  <a:pt x="51180" y="1566081"/>
                </a:moveTo>
                <a:lnTo>
                  <a:pt x="0" y="1023583"/>
                </a:lnTo>
                <a:lnTo>
                  <a:pt x="692624" y="443553"/>
                </a:lnTo>
                <a:lnTo>
                  <a:pt x="1538786" y="0"/>
                </a:lnTo>
                <a:lnTo>
                  <a:pt x="2105168" y="337783"/>
                </a:lnTo>
                <a:lnTo>
                  <a:pt x="2234821" y="771099"/>
                </a:lnTo>
                <a:lnTo>
                  <a:pt x="607326" y="1665027"/>
                </a:lnTo>
                <a:lnTo>
                  <a:pt x="51180" y="1566081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623229" y="3710290"/>
            <a:ext cx="112963" cy="112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3508316" y="3341453"/>
                <a:ext cx="8402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𝑪𝒐𝑴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8316" y="3341453"/>
                <a:ext cx="840230" cy="369332"/>
              </a:xfrm>
              <a:prstGeom prst="rect">
                <a:avLst/>
              </a:prstGeom>
              <a:blipFill>
                <a:blip r:embed="rId5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Connector 38"/>
          <p:cNvCxnSpPr/>
          <p:nvPr/>
        </p:nvCxnSpPr>
        <p:spPr>
          <a:xfrm>
            <a:off x="3710091" y="3778849"/>
            <a:ext cx="1063438" cy="272717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5172111" y="3773457"/>
            <a:ext cx="83640" cy="84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3961051" y="3820108"/>
                <a:ext cx="461921" cy="3956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</m:acc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51" y="3820108"/>
                <a:ext cx="461921" cy="395621"/>
              </a:xfrm>
              <a:prstGeom prst="rect">
                <a:avLst/>
              </a:prstGeom>
              <a:blipFill>
                <a:blip r:embed="rId6"/>
                <a:stretch>
                  <a:fillRect t="-4615" r="-5263"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5731731" y="3841396"/>
                <a:ext cx="461921" cy="3956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</m:acc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1731" y="3841396"/>
                <a:ext cx="461921" cy="395621"/>
              </a:xfrm>
              <a:prstGeom prst="rect">
                <a:avLst/>
              </a:prstGeom>
              <a:blipFill>
                <a:blip r:embed="rId7"/>
                <a:stretch>
                  <a:fillRect t="-4615" r="-6579"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5115484" y="3434814"/>
                <a:ext cx="8402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𝑪𝒐𝑴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5484" y="3434814"/>
                <a:ext cx="840230" cy="369332"/>
              </a:xfrm>
              <a:prstGeom prst="rect">
                <a:avLst/>
              </a:prstGeom>
              <a:blipFill>
                <a:blip r:embed="rId8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reeform 6"/>
          <p:cNvSpPr/>
          <p:nvPr/>
        </p:nvSpPr>
        <p:spPr>
          <a:xfrm>
            <a:off x="2983496" y="2694045"/>
            <a:ext cx="2181225" cy="2000250"/>
          </a:xfrm>
          <a:custGeom>
            <a:avLst/>
            <a:gdLst>
              <a:gd name="connsiteX0" fmla="*/ 0 w 2181225"/>
              <a:gd name="connsiteY0" fmla="*/ 1362075 h 2000250"/>
              <a:gd name="connsiteX1" fmla="*/ 533400 w 2181225"/>
              <a:gd name="connsiteY1" fmla="*/ 347662 h 2000250"/>
              <a:gd name="connsiteX2" fmla="*/ 52388 w 2181225"/>
              <a:gd name="connsiteY2" fmla="*/ 1909762 h 2000250"/>
              <a:gd name="connsiteX3" fmla="*/ 590550 w 2181225"/>
              <a:gd name="connsiteY3" fmla="*/ 2000250 h 2000250"/>
              <a:gd name="connsiteX4" fmla="*/ 538163 w 2181225"/>
              <a:gd name="connsiteY4" fmla="*/ 347662 h 2000250"/>
              <a:gd name="connsiteX5" fmla="*/ 1104900 w 2181225"/>
              <a:gd name="connsiteY5" fmla="*/ 0 h 2000250"/>
              <a:gd name="connsiteX6" fmla="*/ 2181225 w 2181225"/>
              <a:gd name="connsiteY6" fmla="*/ 1104900 h 2000250"/>
              <a:gd name="connsiteX7" fmla="*/ 542925 w 2181225"/>
              <a:gd name="connsiteY7" fmla="*/ 357187 h 2000250"/>
              <a:gd name="connsiteX8" fmla="*/ 1100138 w 2181225"/>
              <a:gd name="connsiteY8" fmla="*/ 0 h 2000250"/>
              <a:gd name="connsiteX9" fmla="*/ 2109788 w 2181225"/>
              <a:gd name="connsiteY9" fmla="*/ 681037 h 200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25" h="2000250">
                <a:moveTo>
                  <a:pt x="0" y="1362075"/>
                </a:moveTo>
                <a:lnTo>
                  <a:pt x="533400" y="347662"/>
                </a:lnTo>
                <a:lnTo>
                  <a:pt x="52388" y="1909762"/>
                </a:lnTo>
                <a:lnTo>
                  <a:pt x="590550" y="2000250"/>
                </a:lnTo>
                <a:lnTo>
                  <a:pt x="538163" y="347662"/>
                </a:lnTo>
                <a:lnTo>
                  <a:pt x="1104900" y="0"/>
                </a:lnTo>
                <a:lnTo>
                  <a:pt x="2181225" y="1104900"/>
                </a:lnTo>
                <a:lnTo>
                  <a:pt x="542925" y="357187"/>
                </a:lnTo>
                <a:lnTo>
                  <a:pt x="1100138" y="0"/>
                </a:lnTo>
                <a:lnTo>
                  <a:pt x="2109788" y="681037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3597859" y="3822757"/>
            <a:ext cx="1604962" cy="881063"/>
          </a:xfrm>
          <a:custGeom>
            <a:avLst/>
            <a:gdLst>
              <a:gd name="connsiteX0" fmla="*/ 0 w 1604962"/>
              <a:gd name="connsiteY0" fmla="*/ 881063 h 881063"/>
              <a:gd name="connsiteX1" fmla="*/ 733425 w 1604962"/>
              <a:gd name="connsiteY1" fmla="*/ 704850 h 881063"/>
              <a:gd name="connsiteX2" fmla="*/ 1604962 w 1604962"/>
              <a:gd name="connsiteY2" fmla="*/ 0 h 881063"/>
              <a:gd name="connsiteX3" fmla="*/ 995362 w 1604962"/>
              <a:gd name="connsiteY3" fmla="*/ 423863 h 881063"/>
              <a:gd name="connsiteX4" fmla="*/ 742950 w 1604962"/>
              <a:gd name="connsiteY4" fmla="*/ 700088 h 881063"/>
              <a:gd name="connsiteX5" fmla="*/ 823912 w 1604962"/>
              <a:gd name="connsiteY5" fmla="*/ 409575 h 881063"/>
              <a:gd name="connsiteX6" fmla="*/ 1004887 w 1604962"/>
              <a:gd name="connsiteY6" fmla="*/ 319088 h 881063"/>
              <a:gd name="connsiteX7" fmla="*/ 981075 w 1604962"/>
              <a:gd name="connsiteY7" fmla="*/ 457200 h 881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04962" h="881063">
                <a:moveTo>
                  <a:pt x="0" y="881063"/>
                </a:moveTo>
                <a:lnTo>
                  <a:pt x="733425" y="704850"/>
                </a:lnTo>
                <a:lnTo>
                  <a:pt x="1604962" y="0"/>
                </a:lnTo>
                <a:lnTo>
                  <a:pt x="995362" y="423863"/>
                </a:lnTo>
                <a:lnTo>
                  <a:pt x="742950" y="700088"/>
                </a:lnTo>
                <a:lnTo>
                  <a:pt x="823912" y="409575"/>
                </a:lnTo>
                <a:lnTo>
                  <a:pt x="1004887" y="319088"/>
                </a:lnTo>
                <a:lnTo>
                  <a:pt x="981075" y="45720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arallelogram 11"/>
          <p:cNvSpPr/>
          <p:nvPr/>
        </p:nvSpPr>
        <p:spPr>
          <a:xfrm rot="2251278" flipV="1">
            <a:off x="2666550" y="5706363"/>
            <a:ext cx="1270678" cy="363692"/>
          </a:xfrm>
          <a:prstGeom prst="parallelogram">
            <a:avLst>
              <a:gd name="adj" fmla="val 74553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3317897" y="5428538"/>
            <a:ext cx="45740" cy="432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3317897" y="5540457"/>
            <a:ext cx="237798" cy="320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3230451" y="5347499"/>
                <a:ext cx="36740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𝜻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0451" y="5347499"/>
                <a:ext cx="367408" cy="369332"/>
              </a:xfrm>
              <a:prstGeom prst="rect">
                <a:avLst/>
              </a:prstGeom>
              <a:blipFill>
                <a:blip r:embed="rId9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/>
          <p:cNvCxnSpPr/>
          <p:nvPr/>
        </p:nvCxnSpPr>
        <p:spPr>
          <a:xfrm>
            <a:off x="3683405" y="3765080"/>
            <a:ext cx="400091" cy="116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5242598" y="3815567"/>
            <a:ext cx="400091" cy="116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4379612" y="3949164"/>
            <a:ext cx="400091" cy="116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44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LP for finding </a:t>
            </a:r>
            <a:r>
              <a:rPr lang="en-US" dirty="0" err="1" smtClean="0"/>
              <a:t>CoMs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82285" y="1730610"/>
                <a:ext cx="8915400" cy="601654"/>
              </a:xfrm>
            </p:spPr>
            <p:txBody>
              <a:bodyPr/>
              <a:lstStyle/>
              <a:p>
                <a:r>
                  <a:rPr lang="en-US" dirty="0" smtClean="0"/>
                  <a:t>Finding allowed </a:t>
                </a:r>
                <a:r>
                  <a:rPr lang="en-US" dirty="0" err="1" smtClean="0"/>
                  <a:t>CoMs</a:t>
                </a:r>
                <a:r>
                  <a:rPr lang="en-US" dirty="0" smtClean="0"/>
                  <a:t> </a:t>
                </a:r>
                <a:r>
                  <a:rPr lang="en-US" dirty="0" smtClean="0"/>
                  <a:t>for a fixed CWC </a:t>
                </a:r>
                <a:r>
                  <a:rPr lang="en-US" dirty="0" smtClean="0"/>
                  <a:t>(and fixed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dirty="0" smtClean="0"/>
                  <a:t>): LP program:</a:t>
                </a:r>
              </a:p>
              <a:p>
                <a:endParaRPr lang="en-US" b="1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2285" y="1730610"/>
                <a:ext cx="8915400" cy="601654"/>
              </a:xfrm>
              <a:blipFill>
                <a:blip r:embed="rId3"/>
                <a:stretch>
                  <a:fillRect l="-479" t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Imagen 3"/>
          <p:cNvPicPr/>
          <p:nvPr/>
        </p:nvPicPr>
        <p:blipFill>
          <a:blip r:embed="rId4"/>
          <a:stretch>
            <a:fillRect/>
          </a:stretch>
        </p:blipFill>
        <p:spPr>
          <a:xfrm>
            <a:off x="3735416" y="2332264"/>
            <a:ext cx="5616402" cy="33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287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LP for finding </a:t>
            </a:r>
            <a:r>
              <a:rPr lang="en-US" dirty="0" err="1" smtClean="0"/>
              <a:t>CoMs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2285" y="1730610"/>
            <a:ext cx="8915400" cy="601654"/>
          </a:xfrm>
        </p:spPr>
        <p:txBody>
          <a:bodyPr/>
          <a:lstStyle/>
          <a:p>
            <a:r>
              <a:rPr lang="en-US" dirty="0" smtClean="0"/>
              <a:t>Without hand:</a:t>
            </a:r>
            <a:endParaRPr lang="en-US" dirty="0" smtClean="0"/>
          </a:p>
          <a:p>
            <a:endParaRPr lang="en-US" b="1" dirty="0" smtClean="0"/>
          </a:p>
        </p:txBody>
      </p:sp>
      <p:pic>
        <p:nvPicPr>
          <p:cNvPr id="9" name="Imagen 1"/>
          <p:cNvPicPr/>
          <p:nvPr/>
        </p:nvPicPr>
        <p:blipFill>
          <a:blip r:embed="rId3"/>
          <a:stretch>
            <a:fillRect/>
          </a:stretch>
        </p:blipFill>
        <p:spPr>
          <a:xfrm>
            <a:off x="3562233" y="2416723"/>
            <a:ext cx="6316057" cy="3741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074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LP for finding </a:t>
            </a:r>
            <a:r>
              <a:rPr lang="en-US" dirty="0" err="1" smtClean="0"/>
              <a:t>CoMs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82285" y="1730610"/>
                <a:ext cx="8915400" cy="601654"/>
              </a:xfrm>
            </p:spPr>
            <p:txBody>
              <a:bodyPr/>
              <a:lstStyle/>
              <a:p>
                <a:r>
                  <a:rPr lang="en-US" dirty="0" smtClean="0"/>
                  <a:t>Finding allowed </a:t>
                </a:r>
                <a:r>
                  <a:rPr lang="en-US" dirty="0" err="1" smtClean="0"/>
                  <a:t>CoMs</a:t>
                </a:r>
                <a:r>
                  <a:rPr lang="en-US" dirty="0" smtClean="0"/>
                  <a:t> for a fixed CWC (and fixed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dirty="0" smtClean="0"/>
                  <a:t>): LP program:</a:t>
                </a:r>
              </a:p>
              <a:p>
                <a:endParaRPr lang="en-US" b="1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2285" y="1730610"/>
                <a:ext cx="8915400" cy="601654"/>
              </a:xfrm>
              <a:blipFill>
                <a:blip r:embed="rId3"/>
                <a:stretch>
                  <a:fillRect l="-479" t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Imagen 10"/>
          <p:cNvPicPr/>
          <p:nvPr/>
        </p:nvPicPr>
        <p:blipFill>
          <a:blip r:embed="rId4"/>
          <a:stretch>
            <a:fillRect/>
          </a:stretch>
        </p:blipFill>
        <p:spPr>
          <a:xfrm>
            <a:off x="1545387" y="2738892"/>
            <a:ext cx="5111115" cy="2873375"/>
          </a:xfrm>
          <a:prstGeom prst="rect">
            <a:avLst/>
          </a:prstGeom>
        </p:spPr>
      </p:pic>
      <p:pic>
        <p:nvPicPr>
          <p:cNvPr id="24" name="Imagen 9"/>
          <p:cNvPicPr/>
          <p:nvPr/>
        </p:nvPicPr>
        <p:blipFill>
          <a:blip r:embed="rId5"/>
          <a:stretch>
            <a:fillRect/>
          </a:stretch>
        </p:blipFill>
        <p:spPr>
          <a:xfrm>
            <a:off x="6988175" y="2792233"/>
            <a:ext cx="4921250" cy="2766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111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LP for finding </a:t>
            </a:r>
            <a:r>
              <a:rPr lang="en-US" dirty="0" err="1" smtClean="0"/>
              <a:t>CoMs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2285" y="1730610"/>
            <a:ext cx="8915400" cy="601654"/>
          </a:xfrm>
        </p:spPr>
        <p:txBody>
          <a:bodyPr/>
          <a:lstStyle/>
          <a:p>
            <a:r>
              <a:rPr lang="en-US" dirty="0" smtClean="0"/>
              <a:t>Without hand:</a:t>
            </a:r>
            <a:endParaRPr lang="en-US" dirty="0" smtClean="0"/>
          </a:p>
          <a:p>
            <a:endParaRPr lang="en-US" b="1" dirty="0" smtClean="0"/>
          </a:p>
        </p:txBody>
      </p:sp>
      <p:pic>
        <p:nvPicPr>
          <p:cNvPr id="6" name="Imagen 6"/>
          <p:cNvPicPr/>
          <p:nvPr/>
        </p:nvPicPr>
        <p:blipFill>
          <a:blip r:embed="rId3"/>
          <a:stretch>
            <a:fillRect/>
          </a:stretch>
        </p:blipFill>
        <p:spPr>
          <a:xfrm>
            <a:off x="6353926" y="2871093"/>
            <a:ext cx="5400040" cy="3035935"/>
          </a:xfrm>
          <a:prstGeom prst="rect">
            <a:avLst/>
          </a:prstGeom>
        </p:spPr>
      </p:pic>
      <p:pic>
        <p:nvPicPr>
          <p:cNvPr id="7" name="Imagen 14"/>
          <p:cNvPicPr/>
          <p:nvPr/>
        </p:nvPicPr>
        <p:blipFill>
          <a:blip r:embed="rId4"/>
          <a:stretch>
            <a:fillRect/>
          </a:stretch>
        </p:blipFill>
        <p:spPr>
          <a:xfrm>
            <a:off x="872720" y="2914707"/>
            <a:ext cx="5195570" cy="292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980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LP for finding </a:t>
            </a:r>
            <a:r>
              <a:rPr lang="en-US" dirty="0" err="1" smtClean="0"/>
              <a:t>CoMs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82285" y="1730610"/>
                <a:ext cx="8915400" cy="601654"/>
              </a:xfrm>
            </p:spPr>
            <p:txBody>
              <a:bodyPr/>
              <a:lstStyle/>
              <a:p>
                <a:r>
                  <a:rPr lang="en-US" dirty="0" smtClean="0"/>
                  <a:t>Finding allowed </a:t>
                </a:r>
                <a:r>
                  <a:rPr lang="en-US" dirty="0" err="1" smtClean="0"/>
                  <a:t>CoMs</a:t>
                </a:r>
                <a:r>
                  <a:rPr lang="en-US" dirty="0" smtClean="0"/>
                  <a:t> for a fixed CWC (and fixed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dirty="0" smtClean="0"/>
                  <a:t>): LP program:</a:t>
                </a:r>
              </a:p>
              <a:p>
                <a:endParaRPr lang="en-US" b="1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2285" y="1730610"/>
                <a:ext cx="8915400" cy="601654"/>
              </a:xfrm>
              <a:blipFill>
                <a:blip r:embed="rId3"/>
                <a:stretch>
                  <a:fillRect l="-479" t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n 11"/>
          <p:cNvPicPr/>
          <p:nvPr/>
        </p:nvPicPr>
        <p:blipFill>
          <a:blip r:embed="rId4"/>
          <a:stretch>
            <a:fillRect/>
          </a:stretch>
        </p:blipFill>
        <p:spPr>
          <a:xfrm>
            <a:off x="2696325" y="2215832"/>
            <a:ext cx="7569893" cy="4255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45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LP for finding </a:t>
            </a:r>
            <a:r>
              <a:rPr lang="en-US" dirty="0" err="1" smtClean="0"/>
              <a:t>CoMs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82285" y="1730610"/>
                <a:ext cx="8915400" cy="601654"/>
              </a:xfrm>
            </p:spPr>
            <p:txBody>
              <a:bodyPr/>
              <a:lstStyle/>
              <a:p>
                <a:r>
                  <a:rPr lang="en-US" dirty="0" smtClean="0"/>
                  <a:t>Finding allowed </a:t>
                </a:r>
                <a:r>
                  <a:rPr lang="en-US" dirty="0" err="1" smtClean="0"/>
                  <a:t>CoMs</a:t>
                </a:r>
                <a:r>
                  <a:rPr lang="en-US" dirty="0" smtClean="0"/>
                  <a:t> for a fixed CWC (and fixed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dirty="0" smtClean="0"/>
                  <a:t>): LP program:</a:t>
                </a:r>
              </a:p>
              <a:p>
                <a:endParaRPr lang="en-US" b="1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2285" y="1730610"/>
                <a:ext cx="8915400" cy="601654"/>
              </a:xfrm>
              <a:blipFill>
                <a:blip r:embed="rId3"/>
                <a:stretch>
                  <a:fillRect l="-479" t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n 2"/>
          <p:cNvPicPr/>
          <p:nvPr/>
        </p:nvPicPr>
        <p:blipFill>
          <a:blip r:embed="rId4"/>
          <a:stretch>
            <a:fillRect/>
          </a:stretch>
        </p:blipFill>
        <p:spPr>
          <a:xfrm>
            <a:off x="2654761" y="2264323"/>
            <a:ext cx="7701512" cy="432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5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Reduced Inverted Pendulum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Reduced Model of a mechanism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acc>
                                <m:accPr>
                                  <m:chr m:val="̇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𝑳</m:t>
                                  </m:r>
                                </m:e>
                              </m:acc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𝝉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+(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)×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e>
                              <m:acc>
                                <m:accPr>
                                  <m:chr m:val="̈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</m:acc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𝑪𝑾𝑪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𝜻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𝑪𝑾𝑪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:r>
                  <a:rPr lang="en-US" dirty="0" smtClean="0"/>
                  <a:t>Use instead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̇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</m:acc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𝝉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𝒈</m:t>
                      </m:r>
                    </m:oMath>
                  </m:oMathPara>
                </a14:m>
                <a:endParaRPr lang="en-US" b="1" dirty="0" smtClean="0"/>
              </a:p>
              <a:p>
                <a:pPr marL="0" indent="0">
                  <a:buNone/>
                </a:pPr>
                <a:r>
                  <a:rPr lang="en-US" dirty="0" smtClean="0"/>
                  <a:t>Affine system!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16" t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8635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Reduced Inverted Pendulum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Reduced Model using enhanced Angular Momentum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𝑳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𝝉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e>
                            <m:e>
                              <m:acc>
                                <m:accPr>
                                  <m:chr m:val="̈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</m:acc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𝑪𝑾𝑪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𝜻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𝑪𝑾𝑪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:r>
                  <a:rPr lang="en-US" dirty="0" smtClean="0"/>
                  <a:t>In matrix form: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𝑳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  <m:e>
                              <m:acc>
                                <m:accPr>
                                  <m:chr m:val="̇"/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</m:acc>
                            </m:e>
                            <m:e>
                              <m:acc>
                                <m:accPr>
                                  <m:chr m:val="̈"/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</m:acc>
                            </m:e>
                          </m:eqAr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𝒈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×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𝑳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e>
                              <m:acc>
                                <m:accPr>
                                  <m:chr m:val="̇"/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</m:acc>
                            </m:e>
                          </m:eqAr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1" i="1">
                                                <a:latin typeface="Cambria Math" panose="02040503050406030204" pitchFamily="18" charset="0"/>
                                              </a:rPr>
                                              <m:t>𝒓</m:t>
                                            </m:r>
                                          </m:e>
                                          <m:sub>
                                            <m:r>
                                              <a:rPr lang="en-US" b="1" i="1">
                                                <a:latin typeface="Cambria Math" panose="02040503050406030204" pitchFamily="18" charset="0"/>
                                              </a:rPr>
                                              <m:t>𝒑</m:t>
                                            </m:r>
                                            <m:r>
                                              <a:rPr lang="en-US" b="1" i="1">
                                                <a:latin typeface="Cambria Math" panose="02040503050406030204" pitchFamily="18" charset="0"/>
                                              </a:rPr>
                                              <m:t>𝟎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×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𝑰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3×3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𝑰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3×3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𝝉</m:t>
                              </m:r>
                            </m:e>
                          </m:eqAr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e>
                          </m:eqArr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𝑪𝑾𝑪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𝜻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𝑪𝑾𝑪</m:t>
                          </m:r>
                        </m:sub>
                      </m:sSub>
                    </m:oMath>
                  </m:oMathPara>
                </a14:m>
                <a:endParaRPr lang="en-US" b="1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16" t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6370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Reduced Inverted Pendulum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Reduced Model using enhanced Angular Momentum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𝑳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𝝉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e>
                            <m:e>
                              <m:acc>
                                <m:accPr>
                                  <m:chr m:val="̈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</m:acc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𝑪𝑾𝑪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𝜻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𝑪𝑾𝑪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:r>
                  <a:rPr lang="en-US" dirty="0" smtClean="0"/>
                  <a:t>In matrix form: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𝑪𝑾𝑪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𝜻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𝑪𝑾𝑪</m:t>
                          </m:r>
                        </m:sub>
                      </m:sSub>
                    </m:oMath>
                  </m:oMathPara>
                </a14:m>
                <a:endParaRPr lang="en-US" b="1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16" t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3527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Reduced Inverted Pendulum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Reduced Model using enhanced Angular Momentum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𝑳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𝝉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e>
                            <m:e>
                              <m:acc>
                                <m:accPr>
                                  <m:chr m:val="̈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</m:acc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𝑪𝑾𝑪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𝜻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𝑪𝑾𝑪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:r>
                  <a:rPr lang="en-US" dirty="0" smtClean="0"/>
                  <a:t>In matrix form: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𝑪𝑾𝑪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𝜻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𝑪𝑾𝑪</m:t>
                          </m:r>
                        </m:sub>
                      </m:sSub>
                    </m:oMath>
                  </m:oMathPara>
                </a14:m>
                <a:endParaRPr lang="en-US" b="1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16" t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0752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Reduced Inverted Pendulum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2127463"/>
                <a:ext cx="8915400" cy="3777622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Reduced Model using enhanced Angular Momentum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𝑳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𝝉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e>
                            <m:e>
                              <m:acc>
                                <m:accPr>
                                  <m:chr m:val="̈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</m:acc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𝑪𝑾𝑪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𝜻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𝑪𝑾𝑪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:r>
                  <a:rPr lang="en-US" dirty="0" smtClean="0"/>
                  <a:t>Let’s 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𝜻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𝜻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𝒈</m:t>
                            </m:r>
                          </m:e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</m:eqAr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𝜻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𝜻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sub>
                    </m:sSub>
                  </m:oMath>
                </a14:m>
                <a:r>
                  <a:rPr lang="en-US" dirty="0" smtClean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b="1" dirty="0" smtClean="0"/>
              </a:p>
              <a:p>
                <a:pPr marL="0" indent="0">
                  <a:buNone/>
                </a:pPr>
                <a:r>
                  <a:rPr lang="en-US" dirty="0" smtClean="0"/>
                  <a:t>In matrix form: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𝜻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𝑪𝑾𝑪</m:t>
                          </m:r>
                        </m:sub>
                      </m:sSub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𝜻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𝑪𝑾𝑪</m:t>
                          </m:r>
                        </m:sub>
                      </m:sSub>
                    </m:oMath>
                  </m:oMathPara>
                </a14:m>
                <a:endParaRPr lang="en-US" b="1" dirty="0" smtClean="0"/>
              </a:p>
              <a:p>
                <a:pPr marL="0" indent="0">
                  <a:buNone/>
                </a:pPr>
                <a:r>
                  <a:rPr lang="en-US" dirty="0" smtClean="0"/>
                  <a:t>With: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𝑪𝑾𝑪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𝑪𝑾𝑪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𝑪𝑾𝑪</m:t>
                          </m:r>
                        </m:sub>
                      </m:sSub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𝜻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𝒈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2127463"/>
                <a:ext cx="8915400" cy="3777622"/>
              </a:xfrm>
              <a:blipFill>
                <a:blip r:embed="rId2"/>
                <a:stretch>
                  <a:fillRect l="-616" t="-9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7863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Reduced Inverted Pendulum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2127462"/>
                <a:ext cx="8915400" cy="4420623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New equivalent linear system: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𝜻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𝑪𝑾𝑪</m:t>
                          </m:r>
                        </m:sub>
                      </m:sSub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𝜻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𝑪𝑾𝑪</m:t>
                          </m:r>
                        </m:sub>
                      </m:sSub>
                    </m:oMath>
                  </m:oMathPara>
                </a14:m>
                <a:endParaRPr lang="en-US" b="1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Capturability problem:</a:t>
                </a:r>
              </a:p>
              <a:p>
                <a:pPr marL="0" indent="0">
                  <a:buNone/>
                </a:pPr>
                <a:r>
                  <a:rPr lang="en-US" dirty="0" smtClean="0"/>
                  <a:t>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𝜻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𝜻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𝜻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𝜻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sub>
                    </m:sSub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 smtClean="0"/>
                  <a:t> holding: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𝜻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𝜻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𝒇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eqArr>
                        </m:e>
                      </m:d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𝜻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𝒏𝒇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𝒇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:r>
                  <a:rPr lang="en-US" dirty="0" smtClean="0"/>
                  <a:t>For some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dirty="0" smtClean="0"/>
                  <a:t> in static stability region, i.e.:</a:t>
                </a:r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2127462"/>
                <a:ext cx="8915400" cy="4420623"/>
              </a:xfrm>
              <a:blipFill>
                <a:blip r:embed="rId2"/>
                <a:stretch>
                  <a:fillRect l="-616" t="-8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3933103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3888</TotalTime>
  <Words>428</Words>
  <Application>Microsoft Office PowerPoint</Application>
  <PresentationFormat>Widescreen</PresentationFormat>
  <Paragraphs>236</Paragraphs>
  <Slides>39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Calibri</vt:lpstr>
      <vt:lpstr>Cambria Math</vt:lpstr>
      <vt:lpstr>Century Gothic</vt:lpstr>
      <vt:lpstr>Wingdings 3</vt:lpstr>
      <vt:lpstr>Espiral</vt:lpstr>
      <vt:lpstr>Progress Report – Multicontact Capturability</vt:lpstr>
      <vt:lpstr>Full Reduced Inverted Pendulum</vt:lpstr>
      <vt:lpstr>Full Reduced Inverted Pendulum</vt:lpstr>
      <vt:lpstr>Full Reduced Inverted Pendulum</vt:lpstr>
      <vt:lpstr>Full Reduced Inverted Pendulum</vt:lpstr>
      <vt:lpstr>Full Reduced Inverted Pendulum</vt:lpstr>
      <vt:lpstr>Full Reduced Inverted Pendulum</vt:lpstr>
      <vt:lpstr>Full Reduced Inverted Pendulum</vt:lpstr>
      <vt:lpstr>Full Reduced Inverted Pendulum</vt:lpstr>
      <vt:lpstr>Full Reduced Inverted Pendulum</vt:lpstr>
      <vt:lpstr>Full Reduced Inverted Pendulum</vt:lpstr>
      <vt:lpstr>Full Reduced Inverted Pendulum</vt:lpstr>
      <vt:lpstr>Full Reduced Inverted Pendulum</vt:lpstr>
      <vt:lpstr>Full Reduced Inverted Pendulum</vt:lpstr>
      <vt:lpstr>Full Reduced Inverted Pendulum</vt:lpstr>
      <vt:lpstr>Full Reduced Inverted Pendulum</vt:lpstr>
      <vt:lpstr>Full Reduced Inverted Pendulum</vt:lpstr>
      <vt:lpstr>Full Reduced Inverted Pendulum</vt:lpstr>
      <vt:lpstr>Full Reduced Inverted Pendulum</vt:lpstr>
      <vt:lpstr>Full Reduced Inverted Pendulum</vt:lpstr>
      <vt:lpstr>Full Reduced Inverted Pendulum</vt:lpstr>
      <vt:lpstr>Full Reduced Inverted Pendulum</vt:lpstr>
      <vt:lpstr>Full Reduced Inverted Pendulum</vt:lpstr>
      <vt:lpstr>Full Reduced Inverted Pendulum</vt:lpstr>
      <vt:lpstr>Full Reduced Inverted Pendulum</vt:lpstr>
      <vt:lpstr>Full Reduced Inverted Pendulum</vt:lpstr>
      <vt:lpstr>Full Reduced Inverted Pendulum</vt:lpstr>
      <vt:lpstr>Full Reduced Inverted Pendulum</vt:lpstr>
      <vt:lpstr>Full Reduced Inverted Pendulum</vt:lpstr>
      <vt:lpstr>Full Reduced Inverted Pendulum</vt:lpstr>
      <vt:lpstr>Full Reduced Inverted Pendulum</vt:lpstr>
      <vt:lpstr>Full Reduced Inverted Pendulum</vt:lpstr>
      <vt:lpstr>LP for finding CoMs</vt:lpstr>
      <vt:lpstr>LP for finding CoMs</vt:lpstr>
      <vt:lpstr>LP for finding CoMs</vt:lpstr>
      <vt:lpstr>LP for finding CoMs</vt:lpstr>
      <vt:lpstr>LP for finding CoMs</vt:lpstr>
      <vt:lpstr>LP for finding CoMs</vt:lpstr>
      <vt:lpstr>LP for finding CoMs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ESTABILIZACIÓN DEL PÉNDULO INVERTIDO DE ALTURA VARIABLE BASADO EN ESTABILIDAD ENTRADA-ESTADO Y CONTROL POR MODO DESLIZANTE BAJO CONTACTO UNILATERAL Y SATURACIÓN DE ENTRADA</dc:title>
  <dc:creator>Gabriel Garcia</dc:creator>
  <cp:lastModifiedBy>Gabriel Chavez</cp:lastModifiedBy>
  <cp:revision>144</cp:revision>
  <dcterms:created xsi:type="dcterms:W3CDTF">2018-12-19T16:11:50Z</dcterms:created>
  <dcterms:modified xsi:type="dcterms:W3CDTF">2019-09-26T20:05:27Z</dcterms:modified>
</cp:coreProperties>
</file>