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72" r:id="rId3"/>
    <p:sldId id="277" r:id="rId4"/>
    <p:sldId id="274" r:id="rId5"/>
    <p:sldId id="287" r:id="rId6"/>
    <p:sldId id="288" r:id="rId7"/>
    <p:sldId id="278" r:id="rId8"/>
    <p:sldId id="286" r:id="rId9"/>
    <p:sldId id="289" r:id="rId10"/>
    <p:sldId id="275" r:id="rId11"/>
    <p:sldId id="270" r:id="rId12"/>
    <p:sldId id="279" r:id="rId13"/>
    <p:sldId id="281" r:id="rId14"/>
    <p:sldId id="273" r:id="rId15"/>
    <p:sldId id="282" r:id="rId16"/>
    <p:sldId id="283" r:id="rId17"/>
    <p:sldId id="285" r:id="rId18"/>
    <p:sldId id="291" r:id="rId19"/>
    <p:sldId id="299" r:id="rId20"/>
    <p:sldId id="302" r:id="rId21"/>
    <p:sldId id="292" r:id="rId22"/>
    <p:sldId id="300" r:id="rId23"/>
    <p:sldId id="301" r:id="rId24"/>
    <p:sldId id="305" r:id="rId25"/>
    <p:sldId id="303" r:id="rId26"/>
    <p:sldId id="297" r:id="rId27"/>
    <p:sldId id="304" r:id="rId28"/>
    <p:sldId id="268" r:id="rId29"/>
    <p:sldId id="265"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7054" autoAdjust="0"/>
  </p:normalViewPr>
  <p:slideViewPr>
    <p:cSldViewPr snapToGrid="0">
      <p:cViewPr varScale="1">
        <p:scale>
          <a:sx n="155" d="100"/>
          <a:sy n="155" d="100"/>
        </p:scale>
        <p:origin x="46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B43F9-D4BB-40C1-AC02-30BB92E5AB0C}" type="datetimeFigureOut">
              <a:rPr lang="en-US" smtClean="0"/>
              <a:t>8/19/2019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6B7B9-8A32-4F5B-B6DA-2D3EF5DE08D9}" type="slidenum">
              <a:rPr lang="en-US" smtClean="0"/>
              <a:t>‹#›</a:t>
            </a:fld>
            <a:endParaRPr lang="en-US"/>
          </a:p>
        </p:txBody>
      </p:sp>
    </p:spTree>
    <p:extLst>
      <p:ext uri="{BB962C8B-B14F-4D97-AF65-F5344CB8AC3E}">
        <p14:creationId xmlns:p14="http://schemas.microsoft.com/office/powerpoint/2010/main" val="358000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6B7B9-8A32-4F5B-B6DA-2D3EF5DE08D9}" type="slidenum">
              <a:rPr lang="en-US" smtClean="0"/>
              <a:t>5</a:t>
            </a:fld>
            <a:endParaRPr lang="en-US"/>
          </a:p>
        </p:txBody>
      </p:sp>
    </p:spTree>
    <p:extLst>
      <p:ext uri="{BB962C8B-B14F-4D97-AF65-F5344CB8AC3E}">
        <p14:creationId xmlns:p14="http://schemas.microsoft.com/office/powerpoint/2010/main" val="2031043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6B7B9-8A32-4F5B-B6DA-2D3EF5DE08D9}" type="slidenum">
              <a:rPr lang="en-US" smtClean="0"/>
              <a:t>6</a:t>
            </a:fld>
            <a:endParaRPr lang="en-US"/>
          </a:p>
        </p:txBody>
      </p:sp>
    </p:spTree>
    <p:extLst>
      <p:ext uri="{BB962C8B-B14F-4D97-AF65-F5344CB8AC3E}">
        <p14:creationId xmlns:p14="http://schemas.microsoft.com/office/powerpoint/2010/main" val="548255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6B7B9-8A32-4F5B-B6DA-2D3EF5DE08D9}" type="slidenum">
              <a:rPr lang="en-US" smtClean="0"/>
              <a:t>8</a:t>
            </a:fld>
            <a:endParaRPr lang="en-US"/>
          </a:p>
        </p:txBody>
      </p:sp>
    </p:spTree>
    <p:extLst>
      <p:ext uri="{BB962C8B-B14F-4D97-AF65-F5344CB8AC3E}">
        <p14:creationId xmlns:p14="http://schemas.microsoft.com/office/powerpoint/2010/main" val="2875537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6B7B9-8A32-4F5B-B6DA-2D3EF5DE08D9}" type="slidenum">
              <a:rPr lang="en-US" smtClean="0"/>
              <a:t>9</a:t>
            </a:fld>
            <a:endParaRPr lang="en-US"/>
          </a:p>
        </p:txBody>
      </p:sp>
    </p:spTree>
    <p:extLst>
      <p:ext uri="{BB962C8B-B14F-4D97-AF65-F5344CB8AC3E}">
        <p14:creationId xmlns:p14="http://schemas.microsoft.com/office/powerpoint/2010/main" val="387864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0E6A99D-9294-45FA-BCF2-18F2C2C8BB6B}" type="datetimeFigureOut">
              <a:rPr lang="es-ES" smtClean="0"/>
              <a:t>19/08/2019</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227426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0E6A99D-9294-45FA-BCF2-18F2C2C8BB6B}" type="datetimeFigureOut">
              <a:rPr lang="es-ES" smtClean="0"/>
              <a:t>19/08/2019</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23358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0E6A99D-9294-45FA-BCF2-18F2C2C8BB6B}" type="datetimeFigureOut">
              <a:rPr lang="es-ES" smtClean="0"/>
              <a:t>19/08/2019</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AB6D06-4504-4711-8675-0E416A532611}" type="slidenum">
              <a:rPr lang="es-ES" smtClean="0"/>
              <a:t>‹#›</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3609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0E6A99D-9294-45FA-BCF2-18F2C2C8BB6B}" type="datetimeFigureOut">
              <a:rPr lang="es-ES" smtClean="0"/>
              <a:t>19/08/2019</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1274498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0E6A99D-9294-45FA-BCF2-18F2C2C8BB6B}" type="datetimeFigureOut">
              <a:rPr lang="es-ES" smtClean="0"/>
              <a:t>19/08/2019</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AB6D06-4504-4711-8675-0E416A532611}" type="slidenum">
              <a:rPr lang="es-ES" smtClean="0"/>
              <a:t>‹#›</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4325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0E6A99D-9294-45FA-BCF2-18F2C2C8BB6B}" type="datetimeFigureOut">
              <a:rPr lang="es-ES" smtClean="0"/>
              <a:t>19/08/2019</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2705752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0E6A99D-9294-45FA-BCF2-18F2C2C8BB6B}" type="datetimeFigureOut">
              <a:rPr lang="es-ES" smtClean="0"/>
              <a:t>19/08/2019</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4016860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0E6A99D-9294-45FA-BCF2-18F2C2C8BB6B}" type="datetimeFigureOut">
              <a:rPr lang="es-ES" smtClean="0"/>
              <a:t>19/08/2019</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33036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0E6A99D-9294-45FA-BCF2-18F2C2C8BB6B}" type="datetimeFigureOut">
              <a:rPr lang="es-ES" smtClean="0"/>
              <a:t>19/08/2019</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3484330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0E6A99D-9294-45FA-BCF2-18F2C2C8BB6B}" type="datetimeFigureOut">
              <a:rPr lang="es-ES" smtClean="0"/>
              <a:t>19/08/2019</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132432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0E6A99D-9294-45FA-BCF2-18F2C2C8BB6B}" type="datetimeFigureOut">
              <a:rPr lang="es-ES" smtClean="0"/>
              <a:t>19/08/2019</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1405488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0E6A99D-9294-45FA-BCF2-18F2C2C8BB6B}" type="datetimeFigureOut">
              <a:rPr lang="es-ES" smtClean="0"/>
              <a:t>19/08/2019</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111342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0E6A99D-9294-45FA-BCF2-18F2C2C8BB6B}" type="datetimeFigureOut">
              <a:rPr lang="es-ES" smtClean="0"/>
              <a:t>19/08/2019</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266399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6A99D-9294-45FA-BCF2-18F2C2C8BB6B}" type="datetimeFigureOut">
              <a:rPr lang="es-ES" smtClean="0"/>
              <a:t>19/08/2019</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39119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0E6A99D-9294-45FA-BCF2-18F2C2C8BB6B}" type="datetimeFigureOut">
              <a:rPr lang="es-ES" smtClean="0"/>
              <a:t>19/08/2019</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39810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0E6A99D-9294-45FA-BCF2-18F2C2C8BB6B}" type="datetimeFigureOut">
              <a:rPr lang="es-ES" smtClean="0"/>
              <a:t>19/08/2019</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AB6D06-4504-4711-8675-0E416A532611}" type="slidenum">
              <a:rPr lang="es-ES" smtClean="0"/>
              <a:t>‹#›</a:t>
            </a:fld>
            <a:endParaRPr lang="es-ES"/>
          </a:p>
        </p:txBody>
      </p:sp>
    </p:spTree>
    <p:extLst>
      <p:ext uri="{BB962C8B-B14F-4D97-AF65-F5344CB8AC3E}">
        <p14:creationId xmlns:p14="http://schemas.microsoft.com/office/powerpoint/2010/main" val="197040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E6A99D-9294-45FA-BCF2-18F2C2C8BB6B}" type="datetimeFigureOut">
              <a:rPr lang="es-ES" smtClean="0"/>
              <a:t>19/08/2019</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4AB6D06-4504-4711-8675-0E416A532611}" type="slidenum">
              <a:rPr lang="es-ES" smtClean="0"/>
              <a:t>‹#›</a:t>
            </a:fld>
            <a:endParaRPr lang="es-ES"/>
          </a:p>
        </p:txBody>
      </p:sp>
    </p:spTree>
    <p:extLst>
      <p:ext uri="{BB962C8B-B14F-4D97-AF65-F5344CB8AC3E}">
        <p14:creationId xmlns:p14="http://schemas.microsoft.com/office/powerpoint/2010/main" val="3576367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8.png"/><Relationship Id="rId9"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48.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tmp"/></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2.tmp"/><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56866" y="1479884"/>
            <a:ext cx="8915399" cy="2262781"/>
          </a:xfrm>
        </p:spPr>
        <p:txBody>
          <a:bodyPr>
            <a:normAutofit/>
          </a:bodyPr>
          <a:lstStyle/>
          <a:p>
            <a:pPr algn="just"/>
            <a:r>
              <a:rPr lang="en-US" sz="2400" b="1" dirty="0" smtClean="0"/>
              <a:t>ON THE PHYSICALLY POSSIBLE REGION FOR THE STABILITY OF THE 3D VARIABLE-HEIGHT INVERTED PENDULUM FOR PUSH RECOVERY WITH CAPTURE POINT USING FIXED AND VARIABLE COP </a:t>
            </a:r>
            <a:endParaRPr lang="es-ES" sz="2400" dirty="0"/>
          </a:p>
        </p:txBody>
      </p:sp>
      <p:sp>
        <p:nvSpPr>
          <p:cNvPr id="3" name="Subtítulo 2"/>
          <p:cNvSpPr>
            <a:spLocks noGrp="1"/>
          </p:cNvSpPr>
          <p:nvPr>
            <p:ph type="subTitle" idx="1"/>
          </p:nvPr>
        </p:nvSpPr>
        <p:spPr>
          <a:xfrm>
            <a:off x="2408738" y="4211895"/>
            <a:ext cx="8915399" cy="2381410"/>
          </a:xfrm>
        </p:spPr>
        <p:txBody>
          <a:bodyPr>
            <a:normAutofit/>
          </a:bodyPr>
          <a:lstStyle/>
          <a:p>
            <a:pPr algn="ctr"/>
            <a:r>
              <a:rPr lang="es-ES" b="1" dirty="0" smtClean="0"/>
              <a:t>GABRIEL ENRIQUE GARCÍA CHÁVEZ</a:t>
            </a:r>
          </a:p>
          <a:p>
            <a:pPr algn="ctr"/>
            <a:r>
              <a:rPr lang="es-ES" b="1" dirty="0" smtClean="0"/>
              <a:t>2019</a:t>
            </a:r>
          </a:p>
        </p:txBody>
      </p:sp>
    </p:spTree>
    <p:extLst>
      <p:ext uri="{BB962C8B-B14F-4D97-AF65-F5344CB8AC3E}">
        <p14:creationId xmlns:p14="http://schemas.microsoft.com/office/powerpoint/2010/main" val="2183169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a:t>
            </a:r>
            <a:r>
              <a:rPr lang="en-US" dirty="0"/>
              <a:t>VHIP with </a:t>
            </a:r>
            <a:r>
              <a:rPr lang="en-US" dirty="0" smtClean="0"/>
              <a:t>Variable </a:t>
            </a:r>
            <a:r>
              <a:rPr lang="en-US" dirty="0" err="1"/>
              <a:t>CoP</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2589212" y="2133600"/>
                <a:ext cx="8915400" cy="4619812"/>
              </a:xfrm>
            </p:spPr>
            <p:txBody>
              <a:bodyPr/>
              <a:lstStyle/>
              <a:p>
                <a:r>
                  <a:rPr lang="en-US" dirty="0" smtClean="0"/>
                  <a:t>We </a:t>
                </a:r>
                <a:r>
                  <a:rPr lang="en-US" dirty="0"/>
                  <a:t>have the </a:t>
                </a:r>
                <a:r>
                  <a:rPr lang="en-US" dirty="0" smtClean="0"/>
                  <a:t>full </a:t>
                </a:r>
                <a:r>
                  <a:rPr lang="en-US" dirty="0"/>
                  <a:t>dynamical system as the 3D VHIP with </a:t>
                </a:r>
                <a:r>
                  <a:rPr lang="en-US" dirty="0" smtClean="0"/>
                  <a:t>Variable </a:t>
                </a:r>
                <a:r>
                  <a:rPr lang="en-US" dirty="0" err="1" smtClean="0"/>
                  <a:t>CoP</a:t>
                </a:r>
                <a:r>
                  <a:rPr lang="en-US" dirty="0" smtClean="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𝑃</m:t>
                                  </m:r>
                                </m:sub>
                              </m:sSub>
                              <m:r>
                                <a:rPr lang="en-US" i="1">
                                  <a:latin typeface="Cambria Math" panose="02040503050406030204" pitchFamily="18" charset="0"/>
                                </a:rPr>
                                <m:t>)</m:t>
                              </m:r>
                            </m:e>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r>
                                <a:rPr lang="en-US" i="1">
                                  <a:latin typeface="Cambria Math" panose="02040503050406030204" pitchFamily="18" charset="0"/>
                                </a:rPr>
                                <m:t>)</m:t>
                              </m:r>
                            </m:e>
                            <m:e>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𝑃</m:t>
                                      </m:r>
                                    </m:sub>
                                  </m:sSub>
                                </m:e>
                              </m:d>
                              <m:r>
                                <a:rPr lang="en-US" i="1">
                                  <a:latin typeface="Cambria Math" panose="02040503050406030204" pitchFamily="18" charset="0"/>
                                </a:rPr>
                                <m:t>−</m:t>
                              </m:r>
                              <m:r>
                                <a:rPr lang="en-US" i="1">
                                  <a:latin typeface="Cambria Math" panose="02040503050406030204" pitchFamily="18" charset="0"/>
                                </a:rPr>
                                <m:t>𝑔</m:t>
                              </m:r>
                            </m:e>
                          </m:eqArr>
                        </m:e>
                      </m:d>
                      <m:r>
                        <a:rPr lang="en-US" i="1">
                          <a:latin typeface="Cambria Math" panose="02040503050406030204" pitchFamily="18" charset="0"/>
                        </a:rPr>
                        <m:t>;</m:t>
                      </m:r>
                      <m:r>
                        <a:rPr lang="en-US" i="1">
                          <a:latin typeface="Cambria Math" panose="02040503050406030204" pitchFamily="18" charset="0"/>
                        </a:rPr>
                        <m:t>𝑢</m:t>
                      </m:r>
                      <m:r>
                        <a:rPr lang="en-US" i="1" smtClean="0">
                          <a:latin typeface="Cambria Math" panose="02040503050406030204" pitchFamily="18" charset="0"/>
                        </a:rPr>
                        <m:t>≥0</m:t>
                      </m:r>
                    </m:oMath>
                  </m:oMathPara>
                </a14:m>
                <a:endParaRPr lang="en-US" dirty="0" smtClean="0"/>
              </a:p>
              <a:p>
                <a:r>
                  <a:rPr lang="en-US" dirty="0" smtClean="0"/>
                  <a:t>Where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𝑃</m:t>
                            </m:r>
                          </m:sub>
                        </m:sSub>
                      </m:e>
                    </m:d>
                    <m:r>
                      <a:rPr lang="en-US" i="1">
                        <a:latin typeface="Cambria Math" panose="02040503050406030204" pitchFamily="18" charset="0"/>
                      </a:rPr>
                      <m:t>∈</m:t>
                    </m:r>
                    <m:r>
                      <a:rPr lang="en-US" b="1" i="1">
                        <a:latin typeface="Cambria Math" panose="02040503050406030204" pitchFamily="18" charset="0"/>
                      </a:rPr>
                      <m:t>𝑪𝑺</m:t>
                    </m:r>
                  </m:oMath>
                </a14:m>
                <a:r>
                  <a:rPr lang="en-US" dirty="0"/>
                  <a:t> are the coordinates of the Center of Pressure of the foot, which can be considered as control inputs along with </a:t>
                </a:r>
                <a14:m>
                  <m:oMath xmlns:m="http://schemas.openxmlformats.org/officeDocument/2006/math">
                    <m:r>
                      <a:rPr lang="en-US" i="1">
                        <a:latin typeface="Cambria Math" panose="02040503050406030204" pitchFamily="18" charset="0"/>
                      </a:rPr>
                      <m:t>𝑢</m:t>
                    </m:r>
                  </m:oMath>
                </a14:m>
                <a:r>
                  <a:rPr lang="en-US" dirty="0"/>
                  <a:t>. </a:t>
                </a:r>
                <a14:m>
                  <m:oMath xmlns:m="http://schemas.openxmlformats.org/officeDocument/2006/math">
                    <m:r>
                      <a:rPr lang="en-US" b="1" i="1">
                        <a:latin typeface="Cambria Math" panose="02040503050406030204" pitchFamily="18" charset="0"/>
                      </a:rPr>
                      <m:t>𝑪𝑺</m:t>
                    </m:r>
                  </m:oMath>
                </a14:m>
                <a:r>
                  <a:rPr lang="en-US" dirty="0"/>
                  <a:t> is the contact surface where </a:t>
                </a:r>
                <a:r>
                  <a:rPr lang="en-US" dirty="0" smtClean="0"/>
                  <a:t>the </a:t>
                </a:r>
                <a:r>
                  <a:rPr lang="en-US" dirty="0"/>
                  <a:t>reaction force of the ground can be </a:t>
                </a:r>
                <a:r>
                  <a:rPr lang="en-US" dirty="0" smtClean="0"/>
                  <a:t>applied.</a:t>
                </a:r>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2589212" y="2133600"/>
                <a:ext cx="8915400" cy="4619812"/>
              </a:xfrm>
              <a:blipFill>
                <a:blip r:embed="rId2"/>
                <a:stretch>
                  <a:fillRect l="-479" t="-660"/>
                </a:stretch>
              </a:blipFill>
            </p:spPr>
            <p:txBody>
              <a:bodyPr/>
              <a:lstStyle/>
              <a:p>
                <a:r>
                  <a:rPr lang="en-US">
                    <a:noFill/>
                  </a:rPr>
                  <a:t> </a:t>
                </a:r>
              </a:p>
            </p:txBody>
          </p:sp>
        </mc:Fallback>
      </mc:AlternateContent>
    </p:spTree>
    <p:extLst>
      <p:ext uri="{BB962C8B-B14F-4D97-AF65-F5344CB8AC3E}">
        <p14:creationId xmlns:p14="http://schemas.microsoft.com/office/powerpoint/2010/main" val="1719334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3</a:t>
            </a:r>
            <a:br>
              <a:rPr lang="en-US" dirty="0" smtClean="0"/>
            </a:br>
            <a:endParaRPr lang="en-US" dirty="0"/>
          </a:p>
        </p:txBody>
      </p:sp>
      <p:sp>
        <p:nvSpPr>
          <p:cNvPr id="3" name="Content Placeholder 2"/>
          <p:cNvSpPr>
            <a:spLocks noGrp="1"/>
          </p:cNvSpPr>
          <p:nvPr>
            <p:ph idx="1"/>
          </p:nvPr>
        </p:nvSpPr>
        <p:spPr>
          <a:xfrm>
            <a:off x="2589212" y="1653540"/>
            <a:ext cx="8915400" cy="4257682"/>
          </a:xfrm>
        </p:spPr>
        <p:txBody>
          <a:bodyPr/>
          <a:lstStyle/>
          <a:p>
            <a:pPr algn="just"/>
            <a:r>
              <a:rPr lang="en-US" b="1" dirty="0"/>
              <a:t>In the 3D VHIP with variable </a:t>
            </a:r>
            <a:r>
              <a:rPr lang="en-US" b="1" dirty="0" err="1"/>
              <a:t>CoP</a:t>
            </a:r>
            <a:r>
              <a:rPr lang="en-US" b="1" dirty="0"/>
              <a:t>, the foot must have a non-empty intersection with the ballistic line in the plane (𝑥,𝑦). Otherwise, the system will be uncontrollable. Moreover, if the foot intersects the 2D region below the ballistic trajectory, then the system is controllable and can be controlled as the 2D VHIP with fixed </a:t>
            </a:r>
            <a:r>
              <a:rPr lang="en-US" b="1" dirty="0" err="1"/>
              <a:t>CoP.</a:t>
            </a:r>
            <a:endParaRPr lang="en-US" b="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623" y="3185696"/>
            <a:ext cx="3587598" cy="309838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4491" y="3185697"/>
            <a:ext cx="2915044" cy="3098380"/>
          </a:xfrm>
          <a:prstGeom prst="rect">
            <a:avLst/>
          </a:prstGeom>
        </p:spPr>
      </p:pic>
    </p:spTree>
    <p:extLst>
      <p:ext uri="{BB962C8B-B14F-4D97-AF65-F5344CB8AC3E}">
        <p14:creationId xmlns:p14="http://schemas.microsoft.com/office/powerpoint/2010/main" val="3436407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905000"/>
                <a:ext cx="8915400" cy="4651188"/>
              </a:xfrm>
            </p:spPr>
            <p:txBody>
              <a:bodyPr/>
              <a:lstStyle/>
              <a:p>
                <a:r>
                  <a:rPr lang="en-US" dirty="0" smtClean="0"/>
                  <a:t>The foot is a connected set, so it must be fully on one side of the line. This can be represented as an inequality as follows: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𝐹</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𝑃</m:t>
                              </m:r>
                            </m:sub>
                          </m:sSub>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0</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0</m:t>
                          </m:r>
                        </m:sub>
                      </m:sSub>
                      <m:r>
                        <a:rPr lang="en-US" i="1">
                          <a:latin typeface="Cambria Math" panose="02040503050406030204" pitchFamily="18" charset="0"/>
                        </a:rPr>
                        <m:t>&gt;</m:t>
                      </m:r>
                      <m:r>
                        <a:rPr lang="en-US" b="0" i="1" smtClean="0">
                          <a:latin typeface="Cambria Math" panose="02040503050406030204" pitchFamily="18" charset="0"/>
                        </a:rPr>
                        <m:t>0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e>
                      </m:d>
                      <m:r>
                        <a:rPr lang="en-US" i="1">
                          <a:latin typeface="Cambria Math" panose="02040503050406030204" pitchFamily="18" charset="0"/>
                        </a:rPr>
                        <m:t>∈</m:t>
                      </m:r>
                      <m:r>
                        <a:rPr lang="en-US" b="1" i="1">
                          <a:latin typeface="Cambria Math" panose="02040503050406030204" pitchFamily="18" charset="0"/>
                        </a:rPr>
                        <m:t>𝑪𝑺</m:t>
                      </m:r>
                    </m:oMath>
                  </m:oMathPara>
                </a14:m>
                <a:endParaRPr lang="en-US" dirty="0" smtClean="0"/>
              </a:p>
              <a:p>
                <a:r>
                  <a:rPr lang="en-US" dirty="0" smtClean="0"/>
                  <a:t>Control inputs are subject also to the constraints </a:t>
                </a:r>
                <a:r>
                  <a:rPr lang="en-US" dirty="0"/>
                  <a:t>of the foot in the floor like: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𝑷</m:t>
                          </m:r>
                        </m:sub>
                      </m:sSub>
                      <m:r>
                        <a:rPr lang="en-US" i="1">
                          <a:latin typeface="Cambria Math" panose="02040503050406030204" pitchFamily="18" charset="0"/>
                        </a:rPr>
                        <m:t>≤</m:t>
                      </m:r>
                      <m:r>
                        <a:rPr lang="en-US" i="1">
                          <a:latin typeface="Cambria Math" panose="02040503050406030204" pitchFamily="18" charset="0"/>
                        </a:rPr>
                        <m:t>𝑏</m:t>
                      </m:r>
                    </m:oMath>
                  </m:oMathPara>
                </a14:m>
                <a:endParaRPr lang="en-US" dirty="0" smtClean="0"/>
              </a:p>
              <a:p>
                <a:pPr marL="0" indent="0">
                  <a:buNone/>
                </a:pPr>
                <a:endParaRPr lang="en-US" dirty="0" smtClean="0"/>
              </a:p>
              <a:p>
                <a:r>
                  <a:rPr lang="en-US" dirty="0" smtClean="0"/>
                  <a:t>Let’s </a:t>
                </a:r>
                <a:r>
                  <a:rPr lang="en-US" dirty="0"/>
                  <a:t>consider now the variable </a:t>
                </a:r>
                <a14:m>
                  <m:oMath xmlns:m="http://schemas.openxmlformats.org/officeDocument/2006/math">
                    <m:r>
                      <a:rPr lang="en-US" i="1">
                        <a:latin typeface="Cambria Math" panose="02040503050406030204" pitchFamily="18" charset="0"/>
                      </a:rPr>
                      <m:t>h</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0</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0</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𝑦</m:t>
                          </m:r>
                        </m:e>
                      </m:d>
                    </m:oMath>
                  </m:oMathPara>
                </a14:m>
                <a:endParaRPr lang="en-US" dirty="0" smtClean="0"/>
              </a:p>
              <a:p>
                <a:r>
                  <a:rPr lang="en-US" dirty="0" smtClean="0"/>
                  <a:t>Final condition with stability (when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𝑃𝑓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𝑃𝑓</m:t>
                            </m:r>
                          </m:sub>
                        </m:sSub>
                        <m:r>
                          <a:rPr lang="en-US" b="0" i="1" smtClean="0">
                            <a:latin typeface="Cambria Math" panose="02040503050406030204" pitchFamily="18" charset="0"/>
                          </a:rPr>
                          <m:t>,0,0</m:t>
                        </m:r>
                      </m:e>
                    </m:d>
                  </m:oMath>
                </a14:m>
                <a:r>
                  <a:rPr lang="en-US" dirty="0" smtClean="0"/>
                  <a:t>):</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𝑓</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lim>
                          </m:limLow>
                        </m:fName>
                        <m:e>
                          <m:r>
                            <a:rPr lang="en-US" i="1">
                              <a:latin typeface="Cambria Math" panose="02040503050406030204" pitchFamily="18" charset="0"/>
                            </a:rPr>
                            <m:t>h</m:t>
                          </m:r>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𝐹𝑓</m:t>
                          </m:r>
                        </m:sub>
                      </m:sSub>
                      <m:r>
                        <a:rPr lang="en-US" b="0" i="1" smtClean="0">
                          <a:latin typeface="Cambria Math" panose="02040503050406030204" pitchFamily="18" charset="0"/>
                        </a:rPr>
                        <m:t> </m:t>
                      </m:r>
                    </m:oMath>
                  </m:oMathPara>
                </a14:m>
                <a:endParaRPr lang="en-US" dirty="0"/>
              </a:p>
              <a:p>
                <a:pPr marL="0" indent="0">
                  <a:buNone/>
                </a:pPr>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905000"/>
                <a:ext cx="8915400" cy="4651188"/>
              </a:xfrm>
              <a:blipFill>
                <a:blip r:embed="rId2"/>
                <a:stretch>
                  <a:fillRect l="-479" t="-787"/>
                </a:stretch>
              </a:blipFill>
            </p:spPr>
            <p:txBody>
              <a:bodyPr/>
              <a:lstStyle/>
              <a:p>
                <a:r>
                  <a:rPr lang="en-US">
                    <a:noFill/>
                  </a:rPr>
                  <a:t> </a:t>
                </a:r>
              </a:p>
            </p:txBody>
          </p:sp>
        </mc:Fallback>
      </mc:AlternateContent>
    </p:spTree>
    <p:extLst>
      <p:ext uri="{BB962C8B-B14F-4D97-AF65-F5344CB8AC3E}">
        <p14:creationId xmlns:p14="http://schemas.microsoft.com/office/powerpoint/2010/main" val="137164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905000"/>
                <a:ext cx="8915400" cy="4651188"/>
              </a:xfrm>
            </p:spPr>
            <p:txBody>
              <a:bodyPr/>
              <a:lstStyle/>
              <a:p>
                <a:r>
                  <a:rPr lang="en-US" dirty="0" smtClean="0"/>
                  <a:t>Dynamics of </a:t>
                </a:r>
                <a14:m>
                  <m:oMath xmlns:m="http://schemas.openxmlformats.org/officeDocument/2006/math">
                    <m:r>
                      <a:rPr lang="en-US" i="1">
                        <a:latin typeface="Cambria Math" panose="02040503050406030204" pitchFamily="18" charset="0"/>
                      </a:rPr>
                      <m:t>h</m:t>
                    </m:r>
                  </m:oMath>
                </a14:m>
                <a:r>
                  <a:rPr lang="en-US" dirty="0" smtClean="0"/>
                  <a:t>:</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h</m:t>
                          </m:r>
                        </m:e>
                      </m:acc>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0</m:t>
                          </m:r>
                        </m:sub>
                      </m:sSub>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0</m:t>
                          </m:r>
                        </m:sub>
                      </m:sSub>
                      <m:acc>
                        <m:accPr>
                          <m:chr m:val="̇"/>
                          <m:ctrlPr>
                            <a:rPr lang="en-US" i="1">
                              <a:latin typeface="Cambria Math" panose="02040503050406030204" pitchFamily="18" charset="0"/>
                            </a:rPr>
                          </m:ctrlPr>
                        </m:accPr>
                        <m:e>
                          <m:r>
                            <a:rPr lang="en-US" i="1">
                              <a:latin typeface="Cambria Math" panose="02040503050406030204" pitchFamily="18" charset="0"/>
                            </a:rPr>
                            <m:t>𝑥</m:t>
                          </m:r>
                        </m:e>
                      </m:acc>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h</m:t>
                          </m:r>
                        </m:e>
                      </m:acc>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e>
                          </m:d>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𝑃</m:t>
                                  </m:r>
                                </m:sub>
                              </m:sSub>
                            </m:e>
                          </m:d>
                        </m:e>
                      </m:d>
                      <m:r>
                        <a:rPr lang="en-US" i="1">
                          <a:latin typeface="Cambria Math" panose="02040503050406030204" pitchFamily="18" charset="0"/>
                        </a:rPr>
                        <m:t>𝑢</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h</m:t>
                          </m:r>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h</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𝐹</m:t>
                              </m:r>
                            </m:sub>
                          </m:sSub>
                        </m:e>
                      </m:d>
                      <m:r>
                        <a:rPr lang="en-US" i="1">
                          <a:latin typeface="Cambria Math" panose="02040503050406030204" pitchFamily="18" charset="0"/>
                        </a:rPr>
                        <m:t>𝑢</m:t>
                      </m:r>
                    </m:oMath>
                  </m:oMathPara>
                </a14:m>
                <a:endParaRPr lang="en-US" dirty="0" smtClean="0"/>
              </a:p>
              <a:p>
                <a:pPr marL="0" indent="0">
                  <a:buNone/>
                </a:pPr>
                <a:endParaRPr lang="en-US" dirty="0"/>
              </a:p>
              <a:p>
                <a:r>
                  <a:rPr lang="en-US" dirty="0" smtClean="0"/>
                  <a:t>Initial conditions hold:</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0</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e>
                        <m:sub>
                          <m:r>
                            <a:rPr lang="en-US" b="0" i="1" smtClean="0">
                              <a:latin typeface="Cambria Math" panose="02040503050406030204" pitchFamily="18" charset="0"/>
                            </a:rPr>
                            <m:t>0</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e>
                        <m:sub>
                          <m:r>
                            <a:rPr lang="en-US" b="0" i="1" smtClean="0">
                              <a:latin typeface="Cambria Math" panose="02040503050406030204" pitchFamily="18" charset="0"/>
                            </a:rPr>
                            <m:t>0</m:t>
                          </m:r>
                        </m:sub>
                      </m:sSub>
                      <m:r>
                        <a:rPr lang="en-US" b="0" i="1" smtClean="0">
                          <a:latin typeface="Cambria Math" panose="02040503050406030204" pitchFamily="18" charset="0"/>
                        </a:rPr>
                        <m:t>≤0</m:t>
                      </m:r>
                    </m:oMath>
                  </m:oMathPara>
                </a14:m>
                <a:endParaRPr lang="en-US" b="0" dirty="0" smtClean="0"/>
              </a:p>
              <a:p>
                <a:pPr marL="0" indent="0">
                  <a:buNone/>
                </a:pPr>
                <a:endParaRPr lang="en-US" dirty="0"/>
              </a:p>
              <a:p>
                <a:r>
                  <a:rPr lang="en-US" dirty="0" smtClean="0"/>
                  <a:t>But we require eventually: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𝑃𝑓</m:t>
                          </m:r>
                        </m:sub>
                      </m:sSub>
                      <m:r>
                        <a:rPr lang="en-US" b="0" i="1" smtClean="0">
                          <a:latin typeface="Cambria Math" panose="02040503050406030204" pitchFamily="18" charset="0"/>
                        </a:rPr>
                        <m:t>&gt;0</m:t>
                      </m:r>
                    </m:oMath>
                  </m:oMathPara>
                </a14:m>
                <a:endParaRPr lang="en-US" dirty="0" smtClean="0"/>
              </a:p>
              <a:p>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905000"/>
                <a:ext cx="8915400" cy="4651188"/>
              </a:xfrm>
              <a:blipFill>
                <a:blip r:embed="rId2"/>
                <a:stretch>
                  <a:fillRect l="-479" t="-787"/>
                </a:stretch>
              </a:blipFill>
            </p:spPr>
            <p:txBody>
              <a:bodyPr/>
              <a:lstStyle/>
              <a:p>
                <a:r>
                  <a:rPr lang="en-US">
                    <a:noFill/>
                  </a:rPr>
                  <a:t> </a:t>
                </a:r>
              </a:p>
            </p:txBody>
          </p:sp>
        </mc:Fallback>
      </mc:AlternateContent>
      <p:pic>
        <p:nvPicPr>
          <p:cNvPr id="4" name="Picture 3"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0244" y="1996141"/>
            <a:ext cx="2992742" cy="2584641"/>
          </a:xfrm>
          <a:prstGeom prst="rect">
            <a:avLst/>
          </a:prstGeom>
        </p:spPr>
      </p:pic>
    </p:spTree>
    <p:extLst>
      <p:ext uri="{BB962C8B-B14F-4D97-AF65-F5344CB8AC3E}">
        <p14:creationId xmlns:p14="http://schemas.microsoft.com/office/powerpoint/2010/main" val="745916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4</a:t>
            </a:r>
            <a:br>
              <a:rPr lang="en-US" dirty="0" smtClean="0"/>
            </a:br>
            <a:endParaRPr lang="en-US" dirty="0"/>
          </a:p>
        </p:txBody>
      </p:sp>
      <p:sp>
        <p:nvSpPr>
          <p:cNvPr id="3" name="Content Placeholder 2"/>
          <p:cNvSpPr>
            <a:spLocks noGrp="1"/>
          </p:cNvSpPr>
          <p:nvPr>
            <p:ph idx="1"/>
          </p:nvPr>
        </p:nvSpPr>
        <p:spPr>
          <a:xfrm>
            <a:off x="2589212" y="1653540"/>
            <a:ext cx="8915400" cy="4257682"/>
          </a:xfrm>
        </p:spPr>
        <p:txBody>
          <a:bodyPr/>
          <a:lstStyle/>
          <a:p>
            <a:pPr algn="just"/>
            <a:r>
              <a:rPr lang="en-US" b="1" i="1" dirty="0"/>
              <a:t>Equivalence of a requirement from the 2D VHIP to the 3D </a:t>
            </a:r>
            <a:r>
              <a:rPr lang="en-US" b="1" i="1" dirty="0" smtClean="0"/>
              <a:t>VHIP:</a:t>
            </a:r>
          </a:p>
          <a:p>
            <a:pPr algn="just"/>
            <a:r>
              <a:rPr lang="en-US" b="1" dirty="0" smtClean="0"/>
              <a:t>In </a:t>
            </a:r>
            <a:r>
              <a:rPr lang="en-US" b="1" dirty="0"/>
              <a:t>the 3D VHIP with variable </a:t>
            </a:r>
            <a:r>
              <a:rPr lang="en-US" b="1" dirty="0" err="1"/>
              <a:t>CoP</a:t>
            </a:r>
            <a:r>
              <a:rPr lang="en-US" b="1" dirty="0"/>
              <a:t>, the contact surface must have at least one point placed forward in the direction of the push. </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1575" y="2870855"/>
            <a:ext cx="2630825" cy="2739794"/>
          </a:xfrm>
          <a:prstGeom prst="rect">
            <a:avLst/>
          </a:prstGeom>
        </p:spPr>
      </p:pic>
    </p:spTree>
    <p:extLst>
      <p:ext uri="{BB962C8B-B14F-4D97-AF65-F5344CB8AC3E}">
        <p14:creationId xmlns:p14="http://schemas.microsoft.com/office/powerpoint/2010/main" val="3416409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905000"/>
                <a:ext cx="8915400" cy="4651188"/>
              </a:xfrm>
            </p:spPr>
            <p:txBody>
              <a:bodyPr/>
              <a:lstStyle/>
              <a:p>
                <a:r>
                  <a:rPr lang="en-US" dirty="0" smtClean="0"/>
                  <a:t>Let’s define the analogous variables to result 3, supposing foot is “behind” the </a:t>
                </a:r>
                <a:r>
                  <a:rPr lang="en-US" dirty="0" err="1" smtClean="0"/>
                  <a:t>CoM</a:t>
                </a:r>
                <a:r>
                  <a:rPr lang="en-US"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𝐹</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𝑃</m:t>
                              </m:r>
                            </m:sub>
                          </m:sSub>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e>
                        <m:sub>
                          <m:r>
                            <a:rPr lang="en-US" i="1">
                              <a:latin typeface="Cambria Math" panose="02040503050406030204" pitchFamily="18" charset="0"/>
                            </a:rPr>
                            <m:t>0</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e>
                        <m:sub>
                          <m:r>
                            <a:rPr lang="en-US" i="1">
                              <a:latin typeface="Cambria Math" panose="02040503050406030204" pitchFamily="18" charset="0"/>
                            </a:rPr>
                            <m:t>0</m:t>
                          </m:r>
                        </m:sub>
                      </m:sSub>
                      <m:r>
                        <a:rPr lang="en-US" i="1">
                          <a:latin typeface="Cambria Math" panose="02040503050406030204" pitchFamily="18" charset="0"/>
                        </a:rPr>
                        <m:t>&gt;</m:t>
                      </m:r>
                      <m:r>
                        <a:rPr lang="en-US" b="0" i="1" smtClean="0">
                          <a:latin typeface="Cambria Math" panose="02040503050406030204" pitchFamily="18" charset="0"/>
                        </a:rPr>
                        <m:t>0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e>
                      </m:d>
                      <m:r>
                        <a:rPr lang="en-US" i="1">
                          <a:latin typeface="Cambria Math" panose="02040503050406030204" pitchFamily="18" charset="0"/>
                        </a:rPr>
                        <m:t>∈</m:t>
                      </m:r>
                      <m:r>
                        <a:rPr lang="en-US" b="1" i="1">
                          <a:latin typeface="Cambria Math" panose="02040503050406030204" pitchFamily="18" charset="0"/>
                        </a:rPr>
                        <m:t>𝑪𝑺</m:t>
                      </m:r>
                    </m:oMath>
                  </m:oMathPara>
                </a14:m>
                <a:endParaRPr lang="en-US" dirty="0" smtClean="0"/>
              </a:p>
              <a:p>
                <a:endParaRPr lang="en-US" dirty="0"/>
              </a:p>
              <a:p>
                <a:r>
                  <a:rPr lang="en-US" dirty="0" smtClean="0"/>
                  <a:t>Let’s </a:t>
                </a:r>
                <a:r>
                  <a:rPr lang="en-US" dirty="0"/>
                  <a:t>consider now the variable </a:t>
                </a:r>
                <a14:m>
                  <m:oMath xmlns:m="http://schemas.openxmlformats.org/officeDocument/2006/math">
                    <m:r>
                      <a:rPr lang="en-US" b="0" i="1" smtClean="0">
                        <a:latin typeface="Cambria Math" panose="02040503050406030204" pitchFamily="18" charset="0"/>
                      </a:rPr>
                      <m:t>𝑠</m:t>
                    </m:r>
                  </m:oMath>
                </a14:m>
                <a:r>
                  <a:rPr lang="en-US" dirty="0" smtClean="0"/>
                  <a:t>:</a:t>
                </a: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𝑥</m:t>
                          </m:r>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0</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𝑦</m:t>
                          </m:r>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0</m:t>
                          </m:r>
                        </m:sub>
                      </m:sSub>
                    </m:oMath>
                  </m:oMathPara>
                </a14:m>
                <a:endParaRPr lang="en-US" dirty="0" smtClean="0"/>
              </a:p>
              <a:p>
                <a:pPr marL="0" indent="0">
                  <a:buNone/>
                </a:pPr>
                <a:endParaRPr lang="en-US" dirty="0" smtClean="0"/>
              </a:p>
              <a:p>
                <a:r>
                  <a:rPr lang="en-US" dirty="0" smtClean="0"/>
                  <a:t>Final condition with stability (again when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𝑃𝑓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𝑃𝑓</m:t>
                            </m:r>
                          </m:sub>
                        </m:sSub>
                        <m:r>
                          <a:rPr lang="en-US" b="0" i="1" smtClean="0">
                            <a:latin typeface="Cambria Math" panose="02040503050406030204" pitchFamily="18" charset="0"/>
                          </a:rPr>
                          <m:t>,0,0</m:t>
                        </m:r>
                      </m:e>
                    </m:d>
                  </m:oMath>
                </a14:m>
                <a:r>
                  <a:rPr lang="en-US" dirty="0" smtClean="0"/>
                  <a:t>):</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𝑓</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lim>
                          </m:limLow>
                        </m:fName>
                        <m:e>
                          <m:r>
                            <a:rPr lang="en-US" b="0" i="1" smtClean="0">
                              <a:latin typeface="Cambria Math" panose="02040503050406030204" pitchFamily="18" charset="0"/>
                            </a:rPr>
                            <m:t>𝑠</m:t>
                          </m:r>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𝐹𝑓</m:t>
                          </m:r>
                        </m:sub>
                      </m:sSub>
                      <m:r>
                        <a:rPr lang="en-US" b="0" i="1" smtClean="0">
                          <a:latin typeface="Cambria Math" panose="02040503050406030204" pitchFamily="18" charset="0"/>
                        </a:rPr>
                        <m:t> </m:t>
                      </m:r>
                    </m:oMath>
                  </m:oMathPara>
                </a14:m>
                <a:endParaRPr lang="en-US" dirty="0"/>
              </a:p>
              <a:p>
                <a:pPr marL="0" indent="0">
                  <a:buNone/>
                </a:pPr>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905000"/>
                <a:ext cx="8915400" cy="4651188"/>
              </a:xfrm>
              <a:blipFill>
                <a:blip r:embed="rId2"/>
                <a:stretch>
                  <a:fillRect l="-479" t="-787"/>
                </a:stretch>
              </a:blipFill>
            </p:spPr>
            <p:txBody>
              <a:bodyPr/>
              <a:lstStyle/>
              <a:p>
                <a:r>
                  <a:rPr lang="en-US">
                    <a:noFill/>
                  </a:rPr>
                  <a:t> </a:t>
                </a:r>
              </a:p>
            </p:txBody>
          </p:sp>
        </mc:Fallback>
      </mc:AlternateContent>
    </p:spTree>
    <p:extLst>
      <p:ext uri="{BB962C8B-B14F-4D97-AF65-F5344CB8AC3E}">
        <p14:creationId xmlns:p14="http://schemas.microsoft.com/office/powerpoint/2010/main" val="597214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905000"/>
                <a:ext cx="8915400" cy="4651188"/>
              </a:xfrm>
            </p:spPr>
            <p:txBody>
              <a:bodyPr/>
              <a:lstStyle/>
              <a:p>
                <a:r>
                  <a:rPr lang="en-US" dirty="0" smtClean="0"/>
                  <a:t>Dynamics of </a:t>
                </a:r>
                <a14:m>
                  <m:oMath xmlns:m="http://schemas.openxmlformats.org/officeDocument/2006/math">
                    <m:r>
                      <a:rPr lang="en-US" b="0" i="1" smtClean="0">
                        <a:latin typeface="Cambria Math" panose="02040503050406030204" pitchFamily="18" charset="0"/>
                      </a:rPr>
                      <m:t>𝑠</m:t>
                    </m:r>
                  </m:oMath>
                </a14:m>
                <a:r>
                  <a:rPr lang="en-US" dirty="0" smtClean="0"/>
                  <a:t>:</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𝑠</m:t>
                          </m:r>
                        </m:e>
                      </m:acc>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0</m:t>
                          </m:r>
                        </m:sub>
                      </m:sSub>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0</m:t>
                          </m:r>
                        </m:sub>
                      </m:sSub>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i="1"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𝑠</m:t>
                          </m:r>
                        </m:e>
                      </m:acc>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𝑃</m:t>
                                  </m:r>
                                </m:sub>
                              </m:sSub>
                            </m:e>
                          </m:d>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e>
                          </m:d>
                        </m:e>
                      </m:d>
                      <m:r>
                        <a:rPr lang="en-US" i="1">
                          <a:latin typeface="Cambria Math" panose="02040503050406030204" pitchFamily="18" charset="0"/>
                        </a:rPr>
                        <m:t>𝑢</m:t>
                      </m:r>
                    </m:oMath>
                  </m:oMathPara>
                </a14:m>
                <a:endParaRPr lang="en-US" i="1"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𝑠</m:t>
                          </m:r>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𝐹</m:t>
                              </m:r>
                            </m:sub>
                          </m:sSub>
                        </m:e>
                      </m:d>
                      <m:r>
                        <a:rPr lang="en-US" i="1">
                          <a:latin typeface="Cambria Math" panose="02040503050406030204" pitchFamily="18" charset="0"/>
                        </a:rPr>
                        <m:t>𝑢</m:t>
                      </m:r>
                    </m:oMath>
                  </m:oMathPara>
                </a14:m>
                <a:endParaRPr lang="en-US" dirty="0"/>
              </a:p>
              <a:p>
                <a:r>
                  <a:rPr lang="en-US" dirty="0" smtClean="0"/>
                  <a:t>Initial conditions hold:</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e>
                        <m:sub>
                          <m:r>
                            <a:rPr lang="en-US" b="0" i="1" smtClean="0">
                              <a:latin typeface="Cambria Math" panose="02040503050406030204" pitchFamily="18" charset="0"/>
                            </a:rPr>
                            <m:t>0</m:t>
                          </m:r>
                        </m:sub>
                      </m:sSub>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e>
                        <m:sub>
                          <m:r>
                            <a:rPr lang="en-US" b="0" i="1" smtClean="0">
                              <a:latin typeface="Cambria Math" panose="02040503050406030204" pitchFamily="18" charset="0"/>
                            </a:rPr>
                            <m:t>0</m:t>
                          </m:r>
                        </m:sub>
                      </m:sSub>
                      <m:r>
                        <a:rPr lang="en-US" b="0" i="1" smtClean="0">
                          <a:latin typeface="Cambria Math" panose="02040503050406030204" pitchFamily="18" charset="0"/>
                        </a:rPr>
                        <m:t>≤0</m:t>
                      </m:r>
                    </m:oMath>
                  </m:oMathPara>
                </a14:m>
                <a:endParaRPr lang="en-US" b="0" dirty="0" smtClean="0"/>
              </a:p>
              <a:p>
                <a:pPr marL="0" indent="0">
                  <a:buNone/>
                </a:pPr>
                <a:endParaRPr lang="en-US" dirty="0"/>
              </a:p>
              <a:p>
                <a:r>
                  <a:rPr lang="en-US" dirty="0" smtClean="0"/>
                  <a:t>But we require eventually: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𝑃𝑓</m:t>
                          </m:r>
                        </m:sub>
                      </m:sSub>
                      <m:r>
                        <a:rPr lang="en-US" b="0" i="1" smtClean="0">
                          <a:latin typeface="Cambria Math" panose="02040503050406030204" pitchFamily="18" charset="0"/>
                        </a:rPr>
                        <m:t>&gt;0</m:t>
                      </m:r>
                    </m:oMath>
                  </m:oMathPara>
                </a14:m>
                <a:endParaRPr lang="en-US" dirty="0" smtClean="0"/>
              </a:p>
              <a:p>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905000"/>
                <a:ext cx="8915400" cy="4651188"/>
              </a:xfrm>
              <a:blipFill>
                <a:blip r:embed="rId2"/>
                <a:stretch>
                  <a:fillRect l="-479" t="-787"/>
                </a:stretch>
              </a:blipFill>
            </p:spPr>
            <p:txBody>
              <a:bodyPr/>
              <a:lstStyle/>
              <a:p>
                <a:r>
                  <a:rPr lang="en-US">
                    <a:noFill/>
                  </a:rPr>
                  <a:t> </a:t>
                </a:r>
              </a:p>
            </p:txBody>
          </p:sp>
        </mc:Fallback>
      </mc:AlternateContent>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787" y="2451755"/>
            <a:ext cx="2630825" cy="2739794"/>
          </a:xfrm>
          <a:prstGeom prst="rect">
            <a:avLst/>
          </a:prstGeom>
        </p:spPr>
      </p:pic>
    </p:spTree>
    <p:extLst>
      <p:ext uri="{BB962C8B-B14F-4D97-AF65-F5344CB8AC3E}">
        <p14:creationId xmlns:p14="http://schemas.microsoft.com/office/powerpoint/2010/main" val="3822802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a:t>
            </a:r>
            <a:br>
              <a:rPr lang="en-US" dirty="0" smtClean="0"/>
            </a:br>
            <a:endParaRPr lang="en-US" dirty="0"/>
          </a:p>
        </p:txBody>
      </p:sp>
      <p:sp>
        <p:nvSpPr>
          <p:cNvPr id="3" name="Content Placeholder 2"/>
          <p:cNvSpPr>
            <a:spLocks noGrp="1"/>
          </p:cNvSpPr>
          <p:nvPr>
            <p:ph idx="1"/>
          </p:nvPr>
        </p:nvSpPr>
        <p:spPr>
          <a:xfrm>
            <a:off x="2589212" y="1653540"/>
            <a:ext cx="8915400" cy="4257682"/>
          </a:xfrm>
        </p:spPr>
        <p:txBody>
          <a:bodyPr/>
          <a:lstStyle/>
          <a:p>
            <a:pPr algn="just"/>
            <a:r>
              <a:rPr lang="en-US" b="1" i="1" dirty="0"/>
              <a:t>Relation with the last step of an n-step recovery</a:t>
            </a:r>
            <a:r>
              <a:rPr lang="en-US" b="1" i="1" dirty="0" smtClean="0"/>
              <a:t>:</a:t>
            </a:r>
          </a:p>
          <a:p>
            <a:pPr algn="just"/>
            <a:r>
              <a:rPr lang="en-US" b="1" dirty="0" smtClean="0"/>
              <a:t>In the case of the last step of n-step recovery, </a:t>
            </a:r>
            <a:r>
              <a:rPr lang="en-US" b="1" dirty="0"/>
              <a:t>we no longer require the foot stepping over </a:t>
            </a:r>
            <a:r>
              <a:rPr lang="en-US" b="1" dirty="0" smtClean="0"/>
              <a:t>the </a:t>
            </a:r>
            <a:r>
              <a:rPr lang="en-US" b="1" dirty="0"/>
              <a:t>ballistic line, but we need the new Contact </a:t>
            </a:r>
            <a:r>
              <a:rPr lang="en-US" b="1" dirty="0" smtClean="0"/>
              <a:t>surface, </a:t>
            </a:r>
            <a:r>
              <a:rPr lang="en-US" b="1" dirty="0"/>
              <a:t>i.e. the convex hull of the </a:t>
            </a:r>
            <a:r>
              <a:rPr lang="en-US" b="1" dirty="0" smtClean="0"/>
              <a:t>feet, </a:t>
            </a:r>
            <a:r>
              <a:rPr lang="en-US" b="1" dirty="0"/>
              <a:t>containing the ballistic </a:t>
            </a:r>
            <a:r>
              <a:rPr lang="en-US" b="1" dirty="0" smtClean="0"/>
              <a:t>line. </a:t>
            </a:r>
            <a:endParaRPr lang="en-US" b="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569" y="3063240"/>
            <a:ext cx="3240581" cy="3589362"/>
          </a:xfrm>
          <a:prstGeom prst="rect">
            <a:avLst/>
          </a:prstGeom>
        </p:spPr>
      </p:pic>
    </p:spTree>
    <p:extLst>
      <p:ext uri="{BB962C8B-B14F-4D97-AF65-F5344CB8AC3E}">
        <p14:creationId xmlns:p14="http://schemas.microsoft.com/office/powerpoint/2010/main" val="3195035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CR FROM 3D LIP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CR for 3D LIP with Variable </a:t>
                </a:r>
                <a:r>
                  <a:rPr lang="en-US" dirty="0" err="1" smtClean="0"/>
                  <a:t>CoP</a:t>
                </a:r>
                <a:r>
                  <a:rPr lang="en-US" dirty="0" smtClean="0"/>
                  <a:t>:</a:t>
                </a:r>
              </a:p>
              <a:p>
                <a:r>
                  <a:rPr lang="en-US" dirty="0" smtClean="0"/>
                  <a:t>3D VHIP</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𝑃</m:t>
                                  </m:r>
                                </m:sub>
                              </m:sSub>
                              <m:r>
                                <a:rPr lang="en-US" i="1">
                                  <a:latin typeface="Cambria Math" panose="02040503050406030204" pitchFamily="18" charset="0"/>
                                </a:rPr>
                                <m:t>)</m:t>
                              </m:r>
                            </m:e>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r>
                                <a:rPr lang="en-US" i="1">
                                  <a:latin typeface="Cambria Math" panose="02040503050406030204" pitchFamily="18" charset="0"/>
                                </a:rPr>
                                <m:t>)</m:t>
                              </m:r>
                            </m:e>
                            <m:e>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𝑃</m:t>
                                      </m:r>
                                    </m:sub>
                                  </m:sSub>
                                </m:e>
                              </m:d>
                              <m:r>
                                <a:rPr lang="en-US" i="1">
                                  <a:latin typeface="Cambria Math" panose="02040503050406030204" pitchFamily="18" charset="0"/>
                                </a:rPr>
                                <m:t>−</m:t>
                              </m:r>
                              <m:r>
                                <a:rPr lang="en-US" i="1">
                                  <a:latin typeface="Cambria Math" panose="02040503050406030204" pitchFamily="18" charset="0"/>
                                </a:rPr>
                                <m:t>𝑔</m:t>
                              </m:r>
                            </m:e>
                          </m:eqArr>
                        </m:e>
                      </m:d>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≥0</m:t>
                      </m:r>
                    </m:oMath>
                  </m:oMathPara>
                </a14:m>
                <a:endParaRPr lang="en-US" dirty="0"/>
              </a:p>
              <a:p>
                <a:r>
                  <a:rPr lang="en-US" dirty="0" smtClean="0"/>
                  <a:t>3D LIP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𝑃</m:t>
                            </m:r>
                          </m:sub>
                        </m:sSub>
                      </m:den>
                    </m:f>
                  </m:oMath>
                </a14:m>
                <a:r>
                  <a:rPr lang="en-US" dirty="0" smtClean="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r>
                      <a:rPr lang="en-US" b="0" i="1" dirty="0" smtClean="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𝑢</m:t>
                              </m:r>
                              <m:r>
                                <a:rPr lang="en-US" b="0" i="1" smtClean="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𝑃</m:t>
                                  </m:r>
                                </m:sub>
                              </m:sSub>
                              <m:r>
                                <a:rPr lang="en-US" b="0" i="1" smtClean="0">
                                  <a:latin typeface="Cambria Math" panose="02040503050406030204" pitchFamily="18" charset="0"/>
                                </a:rPr>
                                <m:t>)</m:t>
                              </m:r>
                            </m:e>
                            <m:e>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𝑃</m:t>
                                  </m:r>
                                </m:sub>
                              </m:sSub>
                              <m:r>
                                <a:rPr lang="en-US" b="0" i="1" smtClean="0">
                                  <a:latin typeface="Cambria Math" panose="02040503050406030204" pitchFamily="18" charset="0"/>
                                </a:rPr>
                                <m:t>)</m:t>
                              </m:r>
                            </m:e>
                          </m:eqArr>
                        </m:e>
                      </m:d>
                    </m:oMath>
                  </m:oMathPara>
                </a14:m>
                <a:endParaRPr lang="en-US" dirty="0" smtClean="0"/>
              </a:p>
              <a:p>
                <a:pPr marL="0" indent="0">
                  <a:buNone/>
                </a:pPr>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𝑃</m:t>
                                </m:r>
                              </m:sub>
                            </m:sSub>
                          </m:den>
                        </m:f>
                      </m:e>
                    </m:ra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2" t="-1129"/>
                </a:stretch>
              </a:blipFill>
            </p:spPr>
            <p:txBody>
              <a:bodyPr/>
              <a:lstStyle/>
              <a:p>
                <a:r>
                  <a:rPr lang="en-US">
                    <a:noFill/>
                  </a:rPr>
                  <a:t> </a:t>
                </a:r>
              </a:p>
            </p:txBody>
          </p:sp>
        </mc:Fallback>
      </mc:AlternateContent>
    </p:spTree>
    <p:extLst>
      <p:ext uri="{BB962C8B-B14F-4D97-AF65-F5344CB8AC3E}">
        <p14:creationId xmlns:p14="http://schemas.microsoft.com/office/powerpoint/2010/main" val="3218026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a:t>
            </a:r>
            <a:r>
              <a:rPr lang="en-US" dirty="0"/>
              <a:t>with Flat terrain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600"/>
                <a:ext cx="4891685" cy="3777622"/>
              </a:xfrm>
            </p:spPr>
            <p:txBody>
              <a:bodyPr/>
              <a:lstStyle/>
              <a:p>
                <a:r>
                  <a:rPr lang="en-US" dirty="0" smtClean="0"/>
                  <a:t>Swinging Phase: 3D LIP w/ </a:t>
                </a:r>
                <a:r>
                  <a:rPr lang="en-US" dirty="0" err="1" smtClean="0"/>
                  <a:t>FCoP</a:t>
                </a:r>
                <a:endParaRPr lang="en-US" dirty="0" smtClean="0"/>
              </a:p>
              <a:p>
                <a:r>
                  <a:rPr lang="en-US" dirty="0" smtClean="0"/>
                  <a:t>Landing Phase</a:t>
                </a:r>
                <a:r>
                  <a:rPr lang="en-US" dirty="0"/>
                  <a:t>: 3D </a:t>
                </a:r>
                <a:r>
                  <a:rPr lang="en-US" dirty="0" smtClean="0"/>
                  <a:t>LIP</a:t>
                </a:r>
              </a:p>
              <a:p>
                <a:endParaRPr lang="en-US" dirty="0" smtClean="0"/>
              </a:p>
              <a:p>
                <a:r>
                  <a:rPr lang="en-US" dirty="0" smtClean="0"/>
                  <a:t>Plus kinematic limits and minimum </a:t>
                </a:r>
                <a:r>
                  <a:rPr lang="en-US" dirty="0"/>
                  <a:t>time </a:t>
                </a:r>
                <a:r>
                  <a:rPr lang="en-US" dirty="0" smtClean="0"/>
                  <a:t>for swinging leg</a:t>
                </a:r>
              </a:p>
              <a:p>
                <a:endParaRPr lang="en-US" dirty="0"/>
              </a:p>
              <a:p>
                <a:r>
                  <a:rPr lang="en-US" dirty="0" smtClean="0"/>
                  <a:t>ICP Dynamics:</a:t>
                </a:r>
              </a:p>
              <a:p>
                <a14:m>
                  <m:oMath xmlns:m="http://schemas.openxmlformats.org/officeDocument/2006/math">
                    <m:r>
                      <a:rPr lang="en-US" b="1" i="1">
                        <a:latin typeface="Cambria Math" panose="02040503050406030204" pitchFamily="18" charset="0"/>
                      </a:rPr>
                      <m:t>𝝃</m:t>
                    </m:r>
                    <m:r>
                      <a:rPr lang="en-US" b="1" i="1" smtClean="0">
                        <a:latin typeface="Cambria Math" panose="02040503050406030204" pitchFamily="18" charset="0"/>
                      </a:rPr>
                      <m:t>=</m:t>
                    </m:r>
                    <m:r>
                      <a:rPr lang="en-US" b="1" i="1" smtClean="0">
                        <a:latin typeface="Cambria Math" panose="02040503050406030204" pitchFamily="18" charset="0"/>
                      </a:rPr>
                      <m:t>𝒓</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den>
                    </m:f>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oMath>
                </a14:m>
                <a:endParaRPr lang="en-US" dirty="0" smtClean="0"/>
              </a:p>
              <a:p>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𝝃</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1" i="1" smtClean="0">
                        <a:latin typeface="Cambria Math" panose="02040503050406030204" pitchFamily="18" charset="0"/>
                      </a:rPr>
                      <m:t>𝝃</m:t>
                    </m:r>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𝑷</m:t>
                        </m:r>
                      </m:sub>
                    </m:sSub>
                    <m:r>
                      <a:rPr lang="en-US" b="0" i="1" smtClean="0">
                        <a:latin typeface="Cambria Math" panose="02040503050406030204" pitchFamily="18" charset="0"/>
                      </a:rPr>
                      <m:t>)</m:t>
                    </m:r>
                  </m:oMath>
                </a14:m>
                <a:r>
                  <a:rPr lang="en-US" dirty="0" smtClean="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𝑃</m:t>
                        </m:r>
                      </m:sub>
                    </m:sSub>
                    <m:r>
                      <a:rPr lang="en-US" b="0" i="1" dirty="0" smtClean="0">
                        <a:latin typeface="Cambria Math" panose="02040503050406030204" pitchFamily="18" charset="0"/>
                      </a:rPr>
                      <m:t>∈</m:t>
                    </m:r>
                    <m:r>
                      <a:rPr lang="en-US" b="1" i="1" dirty="0" smtClean="0">
                        <a:latin typeface="Cambria Math" panose="02040503050406030204" pitchFamily="18" charset="0"/>
                      </a:rPr>
                      <m:t>𝑪𝑺</m:t>
                    </m:r>
                  </m:oMath>
                </a14:m>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600"/>
                <a:ext cx="4891685" cy="3777622"/>
              </a:xfrm>
              <a:blipFill>
                <a:blip r:embed="rId2"/>
                <a:stretch>
                  <a:fillRect l="-873" t="-806" r="-748"/>
                </a:stretch>
              </a:blipFill>
            </p:spPr>
            <p:txBody>
              <a:bodyPr/>
              <a:lstStyle/>
              <a:p>
                <a:r>
                  <a:rPr lang="en-US">
                    <a:noFill/>
                  </a:rPr>
                  <a:t> </a:t>
                </a:r>
              </a:p>
            </p:txBody>
          </p:sp>
        </mc:Fallback>
      </mc:AlternateContent>
      <p:cxnSp>
        <p:nvCxnSpPr>
          <p:cNvPr id="10" name="Straight Connector 9"/>
          <p:cNvCxnSpPr/>
          <p:nvPr/>
        </p:nvCxnSpPr>
        <p:spPr>
          <a:xfrm flipV="1">
            <a:off x="8383024" y="2133600"/>
            <a:ext cx="1024339" cy="3105278"/>
          </a:xfrm>
          <a:prstGeom prst="line">
            <a:avLst/>
          </a:prstGeom>
        </p:spPr>
        <p:style>
          <a:lnRef idx="1">
            <a:schemeClr val="accent1"/>
          </a:lnRef>
          <a:fillRef idx="0">
            <a:schemeClr val="accent1"/>
          </a:fillRef>
          <a:effectRef idx="0">
            <a:schemeClr val="accent1"/>
          </a:effectRef>
          <a:fontRef idx="minor">
            <a:schemeClr val="tx1"/>
          </a:fontRef>
        </p:style>
      </p:cxnSp>
      <p:sp>
        <p:nvSpPr>
          <p:cNvPr id="30" name="Freeform 29"/>
          <p:cNvSpPr/>
          <p:nvPr/>
        </p:nvSpPr>
        <p:spPr>
          <a:xfrm rot="21223469">
            <a:off x="8869747" y="2341884"/>
            <a:ext cx="1226458" cy="995885"/>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305770" y="3649102"/>
            <a:ext cx="494046" cy="369332"/>
          </a:xfrm>
          <a:prstGeom prst="rect">
            <a:avLst/>
          </a:prstGeom>
        </p:spPr>
        <p:txBody>
          <a:bodyPr wrap="none">
            <a:spAutoFit/>
          </a:bodyPr>
          <a:lstStyle/>
          <a:p>
            <a:r>
              <a:rPr lang="en-US" dirty="0" smtClean="0"/>
              <a:t>MT</a:t>
            </a:r>
            <a:endParaRPr lang="en-US" dirty="0"/>
          </a:p>
        </p:txBody>
      </p:sp>
      <p:sp>
        <p:nvSpPr>
          <p:cNvPr id="37" name="Rectangle 36"/>
          <p:cNvSpPr/>
          <p:nvPr/>
        </p:nvSpPr>
        <p:spPr>
          <a:xfrm>
            <a:off x="10129344" y="3252783"/>
            <a:ext cx="428322" cy="369332"/>
          </a:xfrm>
          <a:prstGeom prst="rect">
            <a:avLst/>
          </a:prstGeom>
        </p:spPr>
        <p:txBody>
          <a:bodyPr wrap="none">
            <a:spAutoFit/>
          </a:bodyPr>
          <a:lstStyle/>
          <a:p>
            <a:r>
              <a:rPr lang="en-US" dirty="0" smtClean="0"/>
              <a:t>KL</a:t>
            </a:r>
            <a:endParaRPr lang="en-US" dirty="0"/>
          </a:p>
        </p:txBody>
      </p:sp>
      <p:sp>
        <p:nvSpPr>
          <p:cNvPr id="38" name="Rectangle 37"/>
          <p:cNvSpPr/>
          <p:nvPr/>
        </p:nvSpPr>
        <p:spPr>
          <a:xfrm>
            <a:off x="8236159" y="3691819"/>
            <a:ext cx="561372" cy="369332"/>
          </a:xfrm>
          <a:prstGeom prst="rect">
            <a:avLst/>
          </a:prstGeom>
        </p:spPr>
        <p:txBody>
          <a:bodyPr wrap="none">
            <a:spAutoFit/>
          </a:bodyPr>
          <a:lstStyle/>
          <a:p>
            <a:r>
              <a:rPr lang="en-US" dirty="0" smtClean="0"/>
              <a:t>ICP</a:t>
            </a:r>
            <a:endParaRPr lang="en-US" dirty="0"/>
          </a:p>
        </p:txBody>
      </p:sp>
      <p:cxnSp>
        <p:nvCxnSpPr>
          <p:cNvPr id="7" name="Straight Connector 6"/>
          <p:cNvCxnSpPr/>
          <p:nvPr/>
        </p:nvCxnSpPr>
        <p:spPr>
          <a:xfrm flipV="1">
            <a:off x="9010745" y="2444075"/>
            <a:ext cx="297406" cy="90975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710867" y="2690791"/>
            <a:ext cx="511679" cy="369332"/>
          </a:xfrm>
          <a:prstGeom prst="rect">
            <a:avLst/>
          </a:prstGeom>
        </p:spPr>
        <p:txBody>
          <a:bodyPr wrap="none">
            <a:spAutoFit/>
          </a:bodyPr>
          <a:lstStyle/>
          <a:p>
            <a:r>
              <a:rPr lang="en-US" dirty="0" smtClean="0"/>
              <a:t>CR</a:t>
            </a:r>
            <a:endParaRPr lang="en-US" dirty="0"/>
          </a:p>
        </p:txBody>
      </p:sp>
      <p:sp>
        <p:nvSpPr>
          <p:cNvPr id="18" name="Oval 17"/>
          <p:cNvSpPr/>
          <p:nvPr/>
        </p:nvSpPr>
        <p:spPr>
          <a:xfrm>
            <a:off x="8347850" y="5198403"/>
            <a:ext cx="66670" cy="666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8182016" y="5185394"/>
                <a:ext cx="569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𝒓</m:t>
                          </m:r>
                        </m:e>
                        <m:sub>
                          <m:r>
                            <a:rPr lang="en-US" b="1" i="1" dirty="0" smtClean="0">
                              <a:latin typeface="Cambria Math" panose="02040503050406030204" pitchFamily="18" charset="0"/>
                            </a:rPr>
                            <m:t>𝑷</m:t>
                          </m:r>
                        </m:sub>
                      </m:sSub>
                    </m:oMath>
                  </m:oMathPara>
                </a14:m>
                <a:endParaRPr lang="en-US" b="1" dirty="0"/>
              </a:p>
            </p:txBody>
          </p:sp>
        </mc:Choice>
        <mc:Fallback xmlns="">
          <p:sp>
            <p:nvSpPr>
              <p:cNvPr id="19" name="Rectangle 18"/>
              <p:cNvSpPr>
                <a:spLocks noRot="1" noChangeAspect="1" noMove="1" noResize="1" noEditPoints="1" noAdjustHandles="1" noChangeArrowheads="1" noChangeShapeType="1" noTextEdit="1"/>
              </p:cNvSpPr>
              <p:nvPr/>
            </p:nvSpPr>
            <p:spPr>
              <a:xfrm>
                <a:off x="8182016" y="5185394"/>
                <a:ext cx="569222" cy="369332"/>
              </a:xfrm>
              <a:prstGeom prst="rect">
                <a:avLst/>
              </a:prstGeom>
              <a:blipFill>
                <a:blip r:embed="rId3"/>
                <a:stretch>
                  <a:fillRect b="-3333"/>
                </a:stretch>
              </a:blipFill>
            </p:spPr>
            <p:txBody>
              <a:bodyPr/>
              <a:lstStyle/>
              <a:p>
                <a:r>
                  <a:rPr lang="en-US">
                    <a:noFill/>
                  </a:rPr>
                  <a:t> </a:t>
                </a:r>
              </a:p>
            </p:txBody>
          </p:sp>
        </mc:Fallback>
      </mc:AlternateContent>
      <p:sp>
        <p:nvSpPr>
          <p:cNvPr id="20" name="Oval 19"/>
          <p:cNvSpPr/>
          <p:nvPr/>
        </p:nvSpPr>
        <p:spPr>
          <a:xfrm>
            <a:off x="8717903" y="4074607"/>
            <a:ext cx="66670" cy="6667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9641585">
            <a:off x="8379879" y="3174048"/>
            <a:ext cx="878228" cy="654172"/>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810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of the 3D VHIP</a:t>
            </a:r>
            <a:br>
              <a:rPr lang="en-US" dirty="0" smtClean="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905001"/>
                <a:ext cx="8915400" cy="4507752"/>
              </a:xfrm>
            </p:spPr>
            <p:txBody>
              <a:bodyPr>
                <a:normAutofit/>
              </a:bodyPr>
              <a:lstStyle/>
              <a:p>
                <a:r>
                  <a:rPr lang="en-US" b="1" dirty="0" smtClean="0"/>
                  <a:t>No angular momentum.</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i="1">
                              <a:latin typeface="Cambria Math" panose="02040503050406030204" pitchFamily="18" charset="0"/>
                            </a:rPr>
                            <m:t>𝑳</m:t>
                          </m:r>
                        </m:e>
                      </m:acc>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𝒇</m:t>
                          </m:r>
                        </m:e>
                        <m:sub>
                          <m:r>
                            <a:rPr lang="en-US" b="1" i="1">
                              <a:latin typeface="Cambria Math" panose="02040503050406030204" pitchFamily="18" charset="0"/>
                            </a:rPr>
                            <m:t>𝒈𝒓</m:t>
                          </m:r>
                        </m:sub>
                      </m:sSub>
                      <m:r>
                        <a:rPr lang="en-US" b="1" i="1">
                          <a:latin typeface="Cambria Math" panose="02040503050406030204" pitchFamily="18" charset="0"/>
                        </a:rPr>
                        <m:t>×</m:t>
                      </m:r>
                      <m:d>
                        <m:dPr>
                          <m:ctrlPr>
                            <a:rPr lang="en-US" b="1" i="1">
                              <a:latin typeface="Cambria Math" panose="02040503050406030204" pitchFamily="18" charset="0"/>
                            </a:rPr>
                          </m:ctrlPr>
                        </m:dPr>
                        <m:e>
                          <m:r>
                            <a:rPr lang="en-US" b="1" i="1">
                              <a:latin typeface="Cambria Math" panose="02040503050406030204" pitchFamily="18" charset="0"/>
                            </a:rPr>
                            <m:t>𝒓</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𝑷</m:t>
                              </m:r>
                            </m:sub>
                          </m:sSub>
                        </m:e>
                      </m:d>
                      <m:r>
                        <a:rPr lang="en-US" b="1" i="1">
                          <a:latin typeface="Cambria Math" panose="02040503050406030204" pitchFamily="18" charset="0"/>
                        </a:rPr>
                        <m:t>=</m:t>
                      </m:r>
                      <m:r>
                        <a:rPr lang="en-US" b="1" i="1">
                          <a:latin typeface="Cambria Math" panose="02040503050406030204" pitchFamily="18" charset="0"/>
                        </a:rPr>
                        <m:t>𝟎</m:t>
                      </m:r>
                    </m:oMath>
                  </m:oMathPara>
                </a14:m>
                <a:endParaRPr lang="en-US" b="1" dirty="0" smtClean="0"/>
              </a:p>
              <a:p>
                <a:pPr marL="800100"/>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𝒇</m:t>
                        </m:r>
                      </m:e>
                      <m:sub>
                        <m:r>
                          <a:rPr lang="en-US" sz="1600" b="1" i="1">
                            <a:latin typeface="Cambria Math" panose="02040503050406030204" pitchFamily="18" charset="0"/>
                          </a:rPr>
                          <m:t>𝒈𝒓</m:t>
                        </m:r>
                      </m:sub>
                    </m:sSub>
                  </m:oMath>
                </a14:m>
                <a:r>
                  <a:rPr lang="en-US" sz="1600" dirty="0"/>
                  <a:t>: Reaction Force of the ground.</a:t>
                </a:r>
              </a:p>
              <a:p>
                <a:pPr marL="800100"/>
                <a14:m>
                  <m:oMath xmlns:m="http://schemas.openxmlformats.org/officeDocument/2006/math">
                    <m:r>
                      <a:rPr lang="en-US" sz="1600" b="1" i="1">
                        <a:latin typeface="Cambria Math" panose="02040503050406030204" pitchFamily="18" charset="0"/>
                      </a:rPr>
                      <m:t>𝒓</m:t>
                    </m:r>
                  </m:oMath>
                </a14:m>
                <a:r>
                  <a:rPr lang="en-US" sz="1600" dirty="0"/>
                  <a:t>: 	Position of the </a:t>
                </a:r>
                <a:r>
                  <a:rPr lang="en-US" sz="1600" dirty="0" err="1"/>
                  <a:t>CoM</a:t>
                </a:r>
                <a:endParaRPr lang="en-US" sz="1600" dirty="0"/>
              </a:p>
              <a:p>
                <a:pPr marL="800100"/>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𝑷</m:t>
                        </m:r>
                      </m:sub>
                    </m:sSub>
                  </m:oMath>
                </a14:m>
                <a:r>
                  <a:rPr lang="en-US" sz="1600" dirty="0"/>
                  <a:t>: 	Position of the </a:t>
                </a:r>
                <a:r>
                  <a:rPr lang="en-US" sz="1600" dirty="0" err="1" smtClean="0"/>
                  <a:t>CoP</a:t>
                </a:r>
                <a:endParaRPr lang="en-US" sz="1600" dirty="0" smtClean="0"/>
              </a:p>
              <a:p>
                <a:pPr marL="800100"/>
                <a:endParaRPr lang="en-US" sz="1600" dirty="0"/>
              </a:p>
              <a:p>
                <a:r>
                  <a:rPr lang="en-US" sz="1600" b="1" dirty="0"/>
                  <a:t>Force parallel to </a:t>
                </a:r>
                <a14:m>
                  <m:oMath xmlns:m="http://schemas.openxmlformats.org/officeDocument/2006/math">
                    <m:r>
                      <a:rPr lang="en-US" sz="1600" b="1" i="1">
                        <a:latin typeface="Cambria Math" panose="02040503050406030204" pitchFamily="18" charset="0"/>
                      </a:rPr>
                      <m:t>𝒓</m:t>
                    </m:r>
                    <m:r>
                      <a:rPr lang="en-US" sz="1600" b="1" i="1">
                        <a:latin typeface="Cambria Math" panose="02040503050406030204" pitchFamily="18" charset="0"/>
                      </a:rPr>
                      <m:t>−</m:t>
                    </m:r>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𝑷</m:t>
                        </m:r>
                      </m:sub>
                    </m:sSub>
                  </m:oMath>
                </a14:m>
                <a:r>
                  <a:rPr lang="en-US" sz="1600" b="1" dirty="0"/>
                  <a:t>.</a:t>
                </a:r>
              </a:p>
              <a:p>
                <a:pPr marL="0" indent="0">
                  <a:buNone/>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𝒇</m:t>
                          </m:r>
                        </m:e>
                        <m:sub>
                          <m:r>
                            <a:rPr lang="en-US" sz="1600" b="1" i="1">
                              <a:latin typeface="Cambria Math" panose="02040503050406030204" pitchFamily="18" charset="0"/>
                            </a:rPr>
                            <m:t>𝒈𝒓</m:t>
                          </m:r>
                        </m:sub>
                      </m:sSub>
                      <m:r>
                        <a:rPr lang="en-US" sz="1600" i="1">
                          <a:latin typeface="Cambria Math" panose="02040503050406030204" pitchFamily="18" charset="0"/>
                        </a:rPr>
                        <m:t>=</m:t>
                      </m:r>
                      <m:r>
                        <a:rPr lang="en-US" sz="1600" i="1">
                          <a:latin typeface="Cambria Math" panose="02040503050406030204" pitchFamily="18" charset="0"/>
                        </a:rPr>
                        <m:t>𝑚𝑢</m:t>
                      </m:r>
                      <m:d>
                        <m:dPr>
                          <m:ctrlPr>
                            <a:rPr lang="en-US" sz="1600" b="1" i="1">
                              <a:latin typeface="Cambria Math" panose="02040503050406030204" pitchFamily="18" charset="0"/>
                            </a:rPr>
                          </m:ctrlPr>
                        </m:dPr>
                        <m:e>
                          <m:r>
                            <a:rPr lang="en-US" sz="1600" b="1" i="1">
                              <a:latin typeface="Cambria Math" panose="02040503050406030204" pitchFamily="18" charset="0"/>
                            </a:rPr>
                            <m:t>𝒓</m:t>
                          </m:r>
                          <m:r>
                            <a:rPr lang="en-US" sz="1600" b="1" i="1">
                              <a:latin typeface="Cambria Math" panose="02040503050406030204" pitchFamily="18" charset="0"/>
                            </a:rPr>
                            <m:t>−</m:t>
                          </m:r>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𝑷</m:t>
                              </m:r>
                            </m:sub>
                          </m:sSub>
                        </m:e>
                      </m:d>
                    </m:oMath>
                  </m:oMathPara>
                </a14:m>
                <a:endParaRPr lang="en-US" sz="1600" b="1" dirty="0"/>
              </a:p>
              <a:p>
                <a:pPr marL="800100"/>
                <a14:m>
                  <m:oMath xmlns:m="http://schemas.openxmlformats.org/officeDocument/2006/math">
                    <m:r>
                      <a:rPr lang="en-US" sz="1600" i="1">
                        <a:latin typeface="Cambria Math" panose="02040503050406030204" pitchFamily="18" charset="0"/>
                      </a:rPr>
                      <m:t>𝑚</m:t>
                    </m:r>
                  </m:oMath>
                </a14:m>
                <a:r>
                  <a:rPr lang="en-US" sz="1600" dirty="0"/>
                  <a:t>: Mass of the robot</a:t>
                </a:r>
              </a:p>
              <a:p>
                <a:pPr marL="800100"/>
                <a14:m>
                  <m:oMath xmlns:m="http://schemas.openxmlformats.org/officeDocument/2006/math">
                    <m:r>
                      <a:rPr lang="en-US" sz="1600" i="1">
                        <a:latin typeface="Cambria Math" panose="02040503050406030204" pitchFamily="18" charset="0"/>
                      </a:rPr>
                      <m:t>𝑢</m:t>
                    </m:r>
                    <m:r>
                      <a:rPr lang="en-US" sz="1600" i="1">
                        <a:latin typeface="Cambria Math" panose="02040503050406030204" pitchFamily="18" charset="0"/>
                      </a:rPr>
                      <m:t>:</m:t>
                    </m:r>
                  </m:oMath>
                </a14:m>
                <a:r>
                  <a:rPr lang="en-US" sz="1600" dirty="0"/>
                  <a:t> New control input holding:</a:t>
                </a:r>
              </a:p>
              <a:p>
                <a:pPr marL="45720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𝑢</m:t>
                      </m:r>
                      <m:r>
                        <a:rPr lang="en-US" sz="1600" i="1">
                          <a:latin typeface="Cambria Math" panose="02040503050406030204" pitchFamily="18" charset="0"/>
                        </a:rPr>
                        <m:t>=</m:t>
                      </m:r>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b="1" i="1">
                                      <a:latin typeface="Cambria Math" panose="02040503050406030204" pitchFamily="18" charset="0"/>
                                    </a:rPr>
                                    <m:t>𝒇</m:t>
                                  </m:r>
                                </m:e>
                                <m:sub>
                                  <m:r>
                                    <a:rPr lang="en-US" sz="1600" b="1" i="1">
                                      <a:latin typeface="Cambria Math" panose="02040503050406030204" pitchFamily="18" charset="0"/>
                                    </a:rPr>
                                    <m:t>𝒈𝒓</m:t>
                                  </m:r>
                                </m:sub>
                              </m:sSub>
                            </m:e>
                          </m:d>
                        </m:num>
                        <m:den>
                          <m:r>
                            <a:rPr lang="en-US" sz="1600" i="1">
                              <a:latin typeface="Cambria Math" panose="02040503050406030204" pitchFamily="18" charset="0"/>
                            </a:rPr>
                            <m:t>𝑚</m:t>
                          </m:r>
                          <m:d>
                            <m:dPr>
                              <m:begChr m:val="‖"/>
                              <m:endChr m:val="‖"/>
                              <m:ctrlPr>
                                <a:rPr lang="en-US" sz="1600" i="1">
                                  <a:latin typeface="Cambria Math" panose="02040503050406030204" pitchFamily="18" charset="0"/>
                                </a:rPr>
                              </m:ctrlPr>
                            </m:dPr>
                            <m:e>
                              <m:r>
                                <a:rPr lang="en-US" sz="1600" b="1" i="1">
                                  <a:latin typeface="Cambria Math" panose="02040503050406030204" pitchFamily="18" charset="0"/>
                                </a:rPr>
                                <m:t>𝒓</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a:latin typeface="Cambria Math" panose="02040503050406030204" pitchFamily="18" charset="0"/>
                                    </a:rPr>
                                    <m:t>𝒓</m:t>
                                  </m:r>
                                </m:e>
                                <m:sub>
                                  <m:r>
                                    <a:rPr lang="en-US" sz="1600" i="1">
                                      <a:latin typeface="Cambria Math" panose="02040503050406030204" pitchFamily="18" charset="0"/>
                                    </a:rPr>
                                    <m:t>𝑝</m:t>
                                  </m:r>
                                </m:sub>
                              </m:sSub>
                            </m:e>
                          </m:d>
                        </m:den>
                      </m:f>
                    </m:oMath>
                  </m:oMathPara>
                </a14:m>
                <a:endParaRPr lang="en-US" sz="1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905001"/>
                <a:ext cx="8915400" cy="4507752"/>
              </a:xfrm>
              <a:blipFill>
                <a:blip r:embed="rId2"/>
                <a:stretch>
                  <a:fillRect l="-479" t="-812"/>
                </a:stretch>
              </a:blipFill>
            </p:spPr>
            <p:txBody>
              <a:bodyPr/>
              <a:lstStyle/>
              <a:p>
                <a:r>
                  <a:rPr lang="en-US">
                    <a:noFill/>
                  </a:rPr>
                  <a:t> </a:t>
                </a:r>
              </a:p>
            </p:txBody>
          </p:sp>
        </mc:Fallback>
      </mc:AlternateContent>
    </p:spTree>
    <p:extLst>
      <p:ext uri="{BB962C8B-B14F-4D97-AF65-F5344CB8AC3E}">
        <p14:creationId xmlns:p14="http://schemas.microsoft.com/office/powerpoint/2010/main" val="1170638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a:t>
            </a:r>
            <a:r>
              <a:rPr lang="en-US" dirty="0"/>
              <a:t>with Flat terrain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09568" y="2133599"/>
                <a:ext cx="5453011" cy="4619626"/>
              </a:xfrm>
            </p:spPr>
            <p:txBody>
              <a:bodyPr>
                <a:normAutofit fontScale="92500"/>
              </a:bodyPr>
              <a:lstStyle/>
              <a:p>
                <a:r>
                  <a:rPr lang="en-US" dirty="0" smtClean="0"/>
                  <a:t>Swinging Phase: 3D LIP w/ </a:t>
                </a:r>
                <a:r>
                  <a:rPr lang="en-US" dirty="0" err="1" smtClean="0"/>
                  <a:t>FCoP</a:t>
                </a:r>
                <a:endParaRPr lang="en-US" dirty="0" smtClean="0"/>
              </a:p>
              <a:p>
                <a:r>
                  <a:rPr lang="en-US" dirty="0" smtClean="0"/>
                  <a:t>Landing </a:t>
                </a:r>
                <a:r>
                  <a:rPr lang="en-US" dirty="0"/>
                  <a:t>Phase: 3D VHIP</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𝑧</m:t>
                              </m:r>
                            </m:e>
                          </m:acc>
                        </m:e>
                        <m:sub>
                          <m:r>
                            <a:rPr lang="en-US" i="1" dirty="0" smtClean="0">
                              <a:latin typeface="Cambria Math" panose="02040503050406030204" pitchFamily="18" charset="0"/>
                            </a:rPr>
                            <m:t>0</m:t>
                          </m:r>
                        </m:sub>
                      </m:sSub>
                      <m:r>
                        <a:rPr lang="en-US" i="1" dirty="0">
                          <a:latin typeface="Cambria Math" panose="02040503050406030204" pitchFamily="18" charset="0"/>
                        </a:rPr>
                        <m:t>=0</m:t>
                      </m:r>
                    </m:oMath>
                  </m:oMathPara>
                </a14:m>
                <a:endParaRPr lang="en-US" dirty="0"/>
              </a:p>
              <a:p>
                <a:pPr marL="0" indent="0">
                  <a:buNone/>
                </a:pPr>
                <a:r>
                  <a:rPr lang="en-US" dirty="0"/>
                  <a:t>Crossing the ground for ballistic trajectory: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𝑏</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𝑧</m:t>
                              </m:r>
                            </m:e>
                          </m:acc>
                        </m:e>
                        <m:sub>
                          <m:r>
                            <a:rPr lang="en-US" i="1" dirty="0">
                              <a:latin typeface="Cambria Math" panose="02040503050406030204" pitchFamily="18" charset="0"/>
                            </a:rPr>
                            <m:t>0</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𝑐𝑟</m:t>
                          </m:r>
                        </m:sub>
                      </m:sSub>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𝑔</m:t>
                          </m:r>
                        </m:num>
                        <m:den>
                          <m:r>
                            <a:rPr lang="en-US" i="1" dirty="0">
                              <a:latin typeface="Cambria Math" panose="02040503050406030204" pitchFamily="18" charset="0"/>
                            </a:rPr>
                            <m:t>2</m:t>
                          </m:r>
                        </m:den>
                      </m:f>
                      <m:sSubSup>
                        <m:sSubSupPr>
                          <m:ctrlPr>
                            <a:rPr lang="en-US" i="1" dirty="0">
                              <a:latin typeface="Cambria Math" panose="02040503050406030204" pitchFamily="18" charset="0"/>
                            </a:rPr>
                          </m:ctrlPr>
                        </m:sSubSupPr>
                        <m:e>
                          <m:r>
                            <a:rPr lang="en-US" i="1" dirty="0">
                              <a:latin typeface="Cambria Math" panose="02040503050406030204" pitchFamily="18" charset="0"/>
                            </a:rPr>
                            <m:t>𝑡</m:t>
                          </m:r>
                        </m:e>
                        <m:sub>
                          <m:r>
                            <a:rPr lang="en-US" i="1" dirty="0">
                              <a:latin typeface="Cambria Math" panose="02040503050406030204" pitchFamily="18" charset="0"/>
                            </a:rPr>
                            <m:t>𝑐𝑟</m:t>
                          </m:r>
                        </m:sub>
                        <m:sup>
                          <m:r>
                            <a:rPr lang="en-US" i="1" dirty="0">
                              <a:latin typeface="Cambria Math" panose="02040503050406030204" pitchFamily="18" charset="0"/>
                            </a:rPr>
                            <m:t>2</m:t>
                          </m:r>
                        </m:sup>
                      </m:sSubSup>
                      <m:r>
                        <a:rPr lang="en-US" i="1" dirty="0">
                          <a:latin typeface="Cambria Math" panose="02040503050406030204" pitchFamily="18" charset="0"/>
                        </a:rPr>
                        <m:t>=0</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𝑐𝑟</m:t>
                          </m:r>
                        </m:sub>
                      </m:sSub>
                      <m:r>
                        <a:rPr lang="en-US" i="1" dirty="0">
                          <a:latin typeface="Cambria Math" panose="02040503050406030204" pitchFamily="18" charset="0"/>
                        </a:rPr>
                        <m:t>=</m:t>
                      </m:r>
                      <m:rad>
                        <m:radPr>
                          <m:degHide m:val="on"/>
                          <m:ctrlPr>
                            <a:rPr lang="en-US" i="1" dirty="0">
                              <a:latin typeface="Cambria Math" panose="02040503050406030204" pitchFamily="18" charset="0"/>
                            </a:rPr>
                          </m:ctrlPr>
                        </m:radPr>
                        <m:deg/>
                        <m:e>
                          <m:f>
                            <m:fPr>
                              <m:ctrlPr>
                                <a:rPr lang="en-US" i="1" dirty="0">
                                  <a:latin typeface="Cambria Math" panose="02040503050406030204" pitchFamily="18" charset="0"/>
                                </a:rPr>
                              </m:ctrlPr>
                            </m:fPr>
                            <m:num>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0</m:t>
                                  </m:r>
                                </m:sub>
                              </m:sSub>
                            </m:num>
                            <m:den>
                              <m:r>
                                <a:rPr lang="en-US" i="1" dirty="0">
                                  <a:latin typeface="Cambria Math" panose="02040503050406030204" pitchFamily="18" charset="0"/>
                                </a:rPr>
                                <m:t>𝑔</m:t>
                              </m:r>
                            </m:den>
                          </m:f>
                        </m:e>
                      </m:rad>
                      <m:r>
                        <a:rPr lang="en-US" i="1" dirty="0">
                          <a:latin typeface="Cambria Math" panose="02040503050406030204" pitchFamily="18" charset="0"/>
                        </a:rPr>
                        <m:t>=</m:t>
                      </m:r>
                      <m:f>
                        <m:fPr>
                          <m:ctrlPr>
                            <a:rPr lang="en-US" i="1" dirty="0">
                              <a:latin typeface="Cambria Math" panose="02040503050406030204" pitchFamily="18" charset="0"/>
                            </a:rPr>
                          </m:ctrlPr>
                        </m:fPr>
                        <m:num>
                          <m:rad>
                            <m:radPr>
                              <m:degHide m:val="on"/>
                              <m:ctrlPr>
                                <a:rPr lang="en-US" i="1" dirty="0">
                                  <a:latin typeface="Cambria Math" panose="02040503050406030204" pitchFamily="18" charset="0"/>
                                </a:rPr>
                              </m:ctrlPr>
                            </m:radPr>
                            <m:deg/>
                            <m:e>
                              <m:r>
                                <a:rPr lang="en-US" i="1" dirty="0">
                                  <a:latin typeface="Cambria Math" panose="02040503050406030204" pitchFamily="18" charset="0"/>
                                </a:rPr>
                                <m:t>2</m:t>
                              </m:r>
                            </m:e>
                          </m:rad>
                        </m:num>
                        <m:den>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0</m:t>
                              </m:r>
                            </m:sub>
                          </m:sSub>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𝒓</m:t>
                          </m:r>
                        </m:e>
                        <m:sub>
                          <m:r>
                            <a:rPr lang="en-US" i="1">
                              <a:latin typeface="Cambria Math" panose="02040503050406030204" pitchFamily="18" charset="0"/>
                            </a:rPr>
                            <m:t>𝑐</m:t>
                          </m:r>
                          <m:r>
                            <a:rPr lang="en-US" b="0" i="1" smtClean="0">
                              <a:latin typeface="Cambria Math" panose="02040503050406030204" pitchFamily="18" charset="0"/>
                            </a:rPr>
                            <m:t>𝑟</m:t>
                          </m:r>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smtClean="0">
                              <a:latin typeface="Cambria Math" panose="02040503050406030204" pitchFamily="18" charset="0"/>
                            </a:rPr>
                            <m:t>𝒃</m:t>
                          </m:r>
                          <m:r>
                            <a:rPr lang="en-US" b="1" i="1">
                              <a:latin typeface="Cambria Math" panose="02040503050406030204" pitchFamily="18" charset="0"/>
                            </a:rPr>
                            <m:t>𝟎</m:t>
                          </m:r>
                        </m:sub>
                      </m:sSub>
                      <m:r>
                        <a:rPr lang="en-US" i="1">
                          <a:latin typeface="Cambria Math" panose="02040503050406030204" pitchFamily="18" charset="0"/>
                        </a:rPr>
                        <m:t>+</m:t>
                      </m:r>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𝒓</m:t>
                              </m:r>
                            </m:e>
                          </m:acc>
                        </m:e>
                        <m:sub>
                          <m:r>
                            <a:rPr lang="en-US" b="1" i="1" smtClean="0">
                              <a:latin typeface="Cambria Math" panose="02040503050406030204" pitchFamily="18" charset="0"/>
                            </a:rPr>
                            <m:t>𝒃</m:t>
                          </m:r>
                          <m:r>
                            <a:rPr lang="en-US" b="1" i="1" dirty="0">
                              <a:latin typeface="Cambria Math" panose="02040503050406030204" pitchFamily="18" charset="0"/>
                            </a:rPr>
                            <m:t>𝟎</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𝑐𝑟</m:t>
                          </m:r>
                        </m:sub>
                      </m:sSub>
                      <m:r>
                        <a:rPr lang="en-US" i="1" dirty="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smtClean="0">
                              <a:latin typeface="Cambria Math" panose="02040503050406030204" pitchFamily="18" charset="0"/>
                            </a:rPr>
                            <m:t>𝒃</m:t>
                          </m:r>
                          <m:r>
                            <a:rPr lang="en-US" b="1" i="1">
                              <a:latin typeface="Cambria Math" panose="02040503050406030204" pitchFamily="18" charset="0"/>
                            </a:rPr>
                            <m:t>𝟎</m:t>
                          </m:r>
                        </m:sub>
                      </m:sSub>
                      <m:r>
                        <a:rPr lang="en-US" i="1">
                          <a:latin typeface="Cambria Math" panose="02040503050406030204" pitchFamily="18" charset="0"/>
                        </a:rPr>
                        <m:t>+</m:t>
                      </m:r>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𝒓</m:t>
                              </m:r>
                            </m:e>
                          </m:acc>
                        </m:e>
                        <m:sub>
                          <m:r>
                            <a:rPr lang="en-US" b="1" i="1" smtClean="0">
                              <a:latin typeface="Cambria Math" panose="02040503050406030204" pitchFamily="18" charset="0"/>
                            </a:rPr>
                            <m:t>𝒃</m:t>
                          </m:r>
                          <m:r>
                            <a:rPr lang="en-US" b="1" i="1" dirty="0">
                              <a:latin typeface="Cambria Math" panose="02040503050406030204" pitchFamily="18" charset="0"/>
                            </a:rPr>
                            <m:t>𝟎</m:t>
                          </m:r>
                        </m:sub>
                      </m:sSub>
                      <m:f>
                        <m:fPr>
                          <m:ctrlPr>
                            <a:rPr lang="en-US" i="1" dirty="0">
                              <a:latin typeface="Cambria Math" panose="02040503050406030204" pitchFamily="18" charset="0"/>
                            </a:rPr>
                          </m:ctrlPr>
                        </m:fPr>
                        <m:num>
                          <m:rad>
                            <m:radPr>
                              <m:degHide m:val="on"/>
                              <m:ctrlPr>
                                <a:rPr lang="en-US" i="1" dirty="0">
                                  <a:latin typeface="Cambria Math" panose="02040503050406030204" pitchFamily="18" charset="0"/>
                                </a:rPr>
                              </m:ctrlPr>
                            </m:radPr>
                            <m:deg/>
                            <m:e>
                              <m:r>
                                <a:rPr lang="en-US" i="1" dirty="0">
                                  <a:latin typeface="Cambria Math" panose="02040503050406030204" pitchFamily="18" charset="0"/>
                                </a:rPr>
                                <m:t>2</m:t>
                              </m:r>
                            </m:e>
                          </m:rad>
                        </m:num>
                        <m:den>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0</m:t>
                              </m:r>
                            </m:sub>
                          </m:sSub>
                        </m:den>
                      </m:f>
                      <m:r>
                        <a:rPr lang="en-US" i="1" dirty="0">
                          <a:latin typeface="Cambria Math" panose="02040503050406030204" pitchFamily="18" charset="0"/>
                        </a:rPr>
                        <m:t>=</m:t>
                      </m:r>
                      <m:r>
                        <a:rPr lang="en-US" b="1" i="1" smtClean="0">
                          <a:latin typeface="Cambria Math" panose="02040503050406030204" pitchFamily="18" charset="0"/>
                        </a:rPr>
                        <m:t>𝝃</m:t>
                      </m:r>
                      <m:r>
                        <a:rPr lang="en-US" i="1">
                          <a:latin typeface="Cambria Math" panose="02040503050406030204" pitchFamily="18" charset="0"/>
                        </a:rPr>
                        <m:t>+</m:t>
                      </m:r>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𝒓</m:t>
                              </m:r>
                            </m:e>
                          </m:acc>
                        </m:e>
                        <m:sub>
                          <m:r>
                            <a:rPr lang="en-US" b="1" i="1" smtClean="0">
                              <a:latin typeface="Cambria Math" panose="02040503050406030204" pitchFamily="18" charset="0"/>
                            </a:rPr>
                            <m:t>𝒃</m:t>
                          </m:r>
                          <m:r>
                            <a:rPr lang="en-US" b="1" i="1" dirty="0">
                              <a:latin typeface="Cambria Math" panose="02040503050406030204" pitchFamily="18" charset="0"/>
                            </a:rPr>
                            <m:t>𝟎</m:t>
                          </m:r>
                        </m:sub>
                      </m:sSub>
                      <m:r>
                        <a:rPr lang="en-US" b="1" i="1" dirty="0" smtClean="0">
                          <a:latin typeface="Cambria Math" panose="02040503050406030204" pitchFamily="18" charset="0"/>
                        </a:rPr>
                        <m:t>(</m:t>
                      </m:r>
                      <m:rad>
                        <m:radPr>
                          <m:degHide m:val="on"/>
                          <m:ctrlPr>
                            <a:rPr lang="en-US" i="1" dirty="0" smtClean="0">
                              <a:latin typeface="Cambria Math" panose="02040503050406030204" pitchFamily="18" charset="0"/>
                            </a:rPr>
                          </m:ctrlPr>
                        </m:radPr>
                        <m:deg/>
                        <m:e>
                          <m:r>
                            <a:rPr lang="en-US" b="0" i="1" dirty="0" smtClean="0">
                              <a:latin typeface="Cambria Math" panose="02040503050406030204" pitchFamily="18" charset="0"/>
                            </a:rPr>
                            <m:t>2</m:t>
                          </m:r>
                        </m:e>
                      </m:rad>
                      <m:r>
                        <a:rPr lang="en-US" b="0" i="1" dirty="0" smtClean="0">
                          <a:latin typeface="Cambria Math" panose="02040503050406030204" pitchFamily="18" charset="0"/>
                        </a:rPr>
                        <m:t>−1</m:t>
                      </m:r>
                      <m:r>
                        <a:rPr lang="en-US" b="1" i="1" dirty="0" smtClean="0">
                          <a:latin typeface="Cambria Math" panose="02040503050406030204" pitchFamily="18" charset="0"/>
                        </a:rPr>
                        <m:t>)</m:t>
                      </m:r>
                    </m:oMath>
                  </m:oMathPara>
                </a14:m>
                <a:endParaRPr lang="en-US" b="1" dirty="0" smtClean="0"/>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𝒄𝒓</m:t>
                          </m:r>
                        </m:sub>
                      </m:sSub>
                      <m:d>
                        <m:dPr>
                          <m:ctrlPr>
                            <a:rPr lang="en-US" b="1"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1" smtClean="0">
                          <a:latin typeface="Cambria Math" panose="02040503050406030204" pitchFamily="18" charset="0"/>
                        </a:rPr>
                        <m:t>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i="1" dirty="0">
                              <a:latin typeface="Cambria Math" panose="02040503050406030204" pitchFamily="18" charset="0"/>
                            </a:rPr>
                          </m:ctrlPr>
                        </m:fPr>
                        <m:num>
                          <m:rad>
                            <m:radPr>
                              <m:degHide m:val="on"/>
                              <m:ctrlPr>
                                <a:rPr lang="en-US" i="1" dirty="0">
                                  <a:latin typeface="Cambria Math" panose="02040503050406030204" pitchFamily="18" charset="0"/>
                                </a:rPr>
                              </m:ctrlPr>
                            </m:radPr>
                            <m:deg/>
                            <m:e>
                              <m:r>
                                <a:rPr lang="en-US" i="1" dirty="0">
                                  <a:latin typeface="Cambria Math" panose="02040503050406030204" pitchFamily="18" charset="0"/>
                                </a:rPr>
                                <m:t>2</m:t>
                              </m:r>
                            </m:e>
                          </m:rad>
                        </m:num>
                        <m:den>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0</m:t>
                              </m:r>
                            </m:sub>
                          </m:sSub>
                        </m:den>
                      </m:f>
                      <m:acc>
                        <m:accPr>
                          <m:chr m:val="̇"/>
                          <m:ctrlPr>
                            <a:rPr lang="en-US" b="1" i="1">
                              <a:latin typeface="Cambria Math" panose="02040503050406030204" pitchFamily="18" charset="0"/>
                            </a:rPr>
                          </m:ctrlPr>
                        </m:accPr>
                        <m:e>
                          <m:r>
                            <a:rPr lang="en-US" b="1" i="1">
                              <a:latin typeface="Cambria Math" panose="02040503050406030204" pitchFamily="18" charset="0"/>
                            </a:rPr>
                            <m:t>𝒓</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b="1" dirty="0" smtClean="0"/>
              </a:p>
              <a:p>
                <a:pPr marL="0" indent="0">
                  <a:buNone/>
                </a:pPr>
                <a:r>
                  <a:rPr lang="en-US" dirty="0" smtClean="0"/>
                  <a:t>Parametric bounds of CR : </a:t>
                </a:r>
                <a14:m>
                  <m:oMath xmlns:m="http://schemas.openxmlformats.org/officeDocument/2006/math">
                    <m:r>
                      <a:rPr lang="en-US" b="1" i="1" dirty="0" smtClean="0">
                        <a:latin typeface="Cambria Math" panose="02040503050406030204" pitchFamily="18" charset="0"/>
                      </a:rPr>
                      <m:t>𝒓</m:t>
                    </m:r>
                    <m:r>
                      <a:rPr lang="en-US" b="1"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oMath>
                </a14:m>
                <a:r>
                  <a:rPr lang="en-US" b="1" dirty="0" smtClean="0"/>
                  <a:t> </a:t>
                </a:r>
                <a:r>
                  <a:rPr lang="en-US" dirty="0" smtClean="0"/>
                  <a:t>and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𝒄𝒓</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09568" y="2133599"/>
                <a:ext cx="5453011" cy="4619626"/>
              </a:xfrm>
              <a:blipFill>
                <a:blip r:embed="rId2"/>
                <a:stretch>
                  <a:fillRect l="-670" t="-264" b="-132"/>
                </a:stretch>
              </a:blipFill>
            </p:spPr>
            <p:txBody>
              <a:bodyPr/>
              <a:lstStyle/>
              <a:p>
                <a:r>
                  <a:rPr lang="en-US">
                    <a:noFill/>
                  </a:rPr>
                  <a:t> </a:t>
                </a:r>
              </a:p>
            </p:txBody>
          </p:sp>
        </mc:Fallback>
      </mc:AlternateContent>
      <p:cxnSp>
        <p:nvCxnSpPr>
          <p:cNvPr id="10" name="Straight Connector 9"/>
          <p:cNvCxnSpPr/>
          <p:nvPr/>
        </p:nvCxnSpPr>
        <p:spPr>
          <a:xfrm flipV="1">
            <a:off x="8383024" y="2133600"/>
            <a:ext cx="1024339" cy="3105278"/>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rot="19641585">
            <a:off x="8379879" y="3174048"/>
            <a:ext cx="878228" cy="654172"/>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518963" y="2983551"/>
            <a:ext cx="494046" cy="369332"/>
          </a:xfrm>
          <a:prstGeom prst="rect">
            <a:avLst/>
          </a:prstGeom>
        </p:spPr>
        <p:txBody>
          <a:bodyPr wrap="none">
            <a:spAutoFit/>
          </a:bodyPr>
          <a:lstStyle/>
          <a:p>
            <a:r>
              <a:rPr lang="en-US" dirty="0" smtClean="0"/>
              <a:t>MT</a:t>
            </a:r>
            <a:endParaRPr lang="en-US" dirty="0"/>
          </a:p>
        </p:txBody>
      </p:sp>
      <p:sp>
        <p:nvSpPr>
          <p:cNvPr id="37" name="Rectangle 36"/>
          <p:cNvSpPr/>
          <p:nvPr/>
        </p:nvSpPr>
        <p:spPr>
          <a:xfrm>
            <a:off x="8628281" y="2116653"/>
            <a:ext cx="428322" cy="369332"/>
          </a:xfrm>
          <a:prstGeom prst="rect">
            <a:avLst/>
          </a:prstGeom>
        </p:spPr>
        <p:txBody>
          <a:bodyPr wrap="none">
            <a:spAutoFit/>
          </a:bodyPr>
          <a:lstStyle/>
          <a:p>
            <a:r>
              <a:rPr lang="en-US" dirty="0" smtClean="0"/>
              <a:t>KL</a:t>
            </a:r>
            <a:endParaRPr lang="en-US" dirty="0"/>
          </a:p>
        </p:txBody>
      </p:sp>
      <p:sp>
        <p:nvSpPr>
          <p:cNvPr id="18" name="Oval 17"/>
          <p:cNvSpPr/>
          <p:nvPr/>
        </p:nvSpPr>
        <p:spPr>
          <a:xfrm>
            <a:off x="8347850" y="5198403"/>
            <a:ext cx="66670" cy="666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8182016" y="5185394"/>
                <a:ext cx="569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𝒓</m:t>
                          </m:r>
                        </m:e>
                        <m:sub>
                          <m:r>
                            <a:rPr lang="en-US" b="1" i="1" dirty="0" smtClean="0">
                              <a:latin typeface="Cambria Math" panose="02040503050406030204" pitchFamily="18" charset="0"/>
                            </a:rPr>
                            <m:t>𝑷</m:t>
                          </m:r>
                        </m:sub>
                      </m:sSub>
                    </m:oMath>
                  </m:oMathPara>
                </a14:m>
                <a:endParaRPr lang="en-US" b="1" dirty="0"/>
              </a:p>
            </p:txBody>
          </p:sp>
        </mc:Choice>
        <mc:Fallback xmlns="">
          <p:sp>
            <p:nvSpPr>
              <p:cNvPr id="19" name="Rectangle 18"/>
              <p:cNvSpPr>
                <a:spLocks noRot="1" noChangeAspect="1" noMove="1" noResize="1" noEditPoints="1" noAdjustHandles="1" noChangeArrowheads="1" noChangeShapeType="1" noTextEdit="1"/>
              </p:cNvSpPr>
              <p:nvPr/>
            </p:nvSpPr>
            <p:spPr>
              <a:xfrm>
                <a:off x="8182016" y="5185394"/>
                <a:ext cx="569222" cy="369332"/>
              </a:xfrm>
              <a:prstGeom prst="rect">
                <a:avLst/>
              </a:prstGeom>
              <a:blipFill>
                <a:blip r:embed="rId3"/>
                <a:stretch>
                  <a:fillRect b="-3333"/>
                </a:stretch>
              </a:blipFill>
            </p:spPr>
            <p:txBody>
              <a:bodyPr/>
              <a:lstStyle/>
              <a:p>
                <a:r>
                  <a:rPr lang="en-US">
                    <a:noFill/>
                  </a:rPr>
                  <a:t> </a:t>
                </a:r>
              </a:p>
            </p:txBody>
          </p:sp>
        </mc:Fallback>
      </mc:AlternateContent>
      <p:sp>
        <p:nvSpPr>
          <p:cNvPr id="20" name="Oval 19"/>
          <p:cNvSpPr/>
          <p:nvPr/>
        </p:nvSpPr>
        <p:spPr>
          <a:xfrm>
            <a:off x="8717903" y="4074607"/>
            <a:ext cx="66670" cy="6667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V="1">
            <a:off x="8383024" y="1716932"/>
            <a:ext cx="1161785" cy="3521946"/>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044978" y="3848705"/>
            <a:ext cx="561372" cy="369332"/>
          </a:xfrm>
          <a:prstGeom prst="rect">
            <a:avLst/>
          </a:prstGeom>
        </p:spPr>
        <p:txBody>
          <a:bodyPr wrap="none">
            <a:spAutoFit/>
          </a:bodyPr>
          <a:lstStyle/>
          <a:p>
            <a:r>
              <a:rPr lang="en-US" dirty="0" smtClean="0"/>
              <a:t>ICP</a:t>
            </a:r>
            <a:endParaRPr lang="en-US" dirty="0"/>
          </a:p>
        </p:txBody>
      </p:sp>
      <p:sp>
        <p:nvSpPr>
          <p:cNvPr id="25" name="Oval 24"/>
          <p:cNvSpPr/>
          <p:nvPr/>
        </p:nvSpPr>
        <p:spPr>
          <a:xfrm>
            <a:off x="9890208" y="5290047"/>
            <a:ext cx="83463" cy="83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flipV="1">
            <a:off x="8234464" y="3556000"/>
            <a:ext cx="1697476" cy="1774757"/>
          </a:xfrm>
          <a:prstGeom prst="line">
            <a:avLst/>
          </a:prstGeom>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8234464" y="1935803"/>
            <a:ext cx="1215957" cy="1810256"/>
          </a:xfrm>
          <a:custGeom>
            <a:avLst/>
            <a:gdLst>
              <a:gd name="connsiteX0" fmla="*/ 0 w 1215957"/>
              <a:gd name="connsiteY0" fmla="*/ 1619656 h 1973595"/>
              <a:gd name="connsiteX1" fmla="*/ 496110 w 1215957"/>
              <a:gd name="connsiteY1" fmla="*/ 1857983 h 1973595"/>
              <a:gd name="connsiteX2" fmla="*/ 1215957 w 1215957"/>
              <a:gd name="connsiteY2" fmla="*/ 0 h 1973595"/>
              <a:gd name="connsiteX0" fmla="*/ 0 w 1215957"/>
              <a:gd name="connsiteY0" fmla="*/ 1619656 h 1933027"/>
              <a:gd name="connsiteX1" fmla="*/ 564204 w 1215957"/>
              <a:gd name="connsiteY1" fmla="*/ 1804481 h 1933027"/>
              <a:gd name="connsiteX2" fmla="*/ 1215957 w 1215957"/>
              <a:gd name="connsiteY2" fmla="*/ 0 h 1933027"/>
              <a:gd name="connsiteX0" fmla="*/ 0 w 1215957"/>
              <a:gd name="connsiteY0" fmla="*/ 1619656 h 1926543"/>
              <a:gd name="connsiteX1" fmla="*/ 564204 w 1215957"/>
              <a:gd name="connsiteY1" fmla="*/ 1804481 h 1926543"/>
              <a:gd name="connsiteX2" fmla="*/ 1215957 w 1215957"/>
              <a:gd name="connsiteY2" fmla="*/ 0 h 1926543"/>
              <a:gd name="connsiteX0" fmla="*/ 0 w 1215957"/>
              <a:gd name="connsiteY0" fmla="*/ 1619656 h 1752548"/>
              <a:gd name="connsiteX1" fmla="*/ 637162 w 1215957"/>
              <a:gd name="connsiteY1" fmla="*/ 1473740 h 1752548"/>
              <a:gd name="connsiteX2" fmla="*/ 1215957 w 1215957"/>
              <a:gd name="connsiteY2" fmla="*/ 0 h 1752548"/>
              <a:gd name="connsiteX0" fmla="*/ 0 w 1215957"/>
              <a:gd name="connsiteY0" fmla="*/ 1619656 h 1881745"/>
              <a:gd name="connsiteX1" fmla="*/ 637162 w 1215957"/>
              <a:gd name="connsiteY1" fmla="*/ 1473740 h 1881745"/>
              <a:gd name="connsiteX2" fmla="*/ 1215957 w 1215957"/>
              <a:gd name="connsiteY2" fmla="*/ 0 h 1881745"/>
              <a:gd name="connsiteX0" fmla="*/ 0 w 1215957"/>
              <a:gd name="connsiteY0" fmla="*/ 1619656 h 2079467"/>
              <a:gd name="connsiteX1" fmla="*/ 530157 w 1215957"/>
              <a:gd name="connsiteY1" fmla="*/ 1916348 h 2079467"/>
              <a:gd name="connsiteX2" fmla="*/ 1215957 w 1215957"/>
              <a:gd name="connsiteY2" fmla="*/ 0 h 2079467"/>
              <a:gd name="connsiteX0" fmla="*/ 0 w 1215957"/>
              <a:gd name="connsiteY0" fmla="*/ 1619656 h 2005392"/>
              <a:gd name="connsiteX1" fmla="*/ 530157 w 1215957"/>
              <a:gd name="connsiteY1" fmla="*/ 1916348 h 2005392"/>
              <a:gd name="connsiteX2" fmla="*/ 1215957 w 1215957"/>
              <a:gd name="connsiteY2" fmla="*/ 0 h 2005392"/>
              <a:gd name="connsiteX0" fmla="*/ 0 w 1215957"/>
              <a:gd name="connsiteY0" fmla="*/ 1619656 h 1904345"/>
              <a:gd name="connsiteX1" fmla="*/ 573931 w 1215957"/>
              <a:gd name="connsiteY1" fmla="*/ 1692612 h 1904345"/>
              <a:gd name="connsiteX2" fmla="*/ 1215957 w 1215957"/>
              <a:gd name="connsiteY2" fmla="*/ 0 h 1904345"/>
              <a:gd name="connsiteX0" fmla="*/ 0 w 1215957"/>
              <a:gd name="connsiteY0" fmla="*/ 1619656 h 1766976"/>
              <a:gd name="connsiteX1" fmla="*/ 573931 w 1215957"/>
              <a:gd name="connsiteY1" fmla="*/ 1692612 h 1766976"/>
              <a:gd name="connsiteX2" fmla="*/ 1215957 w 1215957"/>
              <a:gd name="connsiteY2" fmla="*/ 0 h 1766976"/>
              <a:gd name="connsiteX0" fmla="*/ 0 w 1215957"/>
              <a:gd name="connsiteY0" fmla="*/ 1619656 h 1808111"/>
              <a:gd name="connsiteX1" fmla="*/ 491246 w 1215957"/>
              <a:gd name="connsiteY1" fmla="*/ 1760706 h 1808111"/>
              <a:gd name="connsiteX2" fmla="*/ 1215957 w 1215957"/>
              <a:gd name="connsiteY2" fmla="*/ 0 h 1808111"/>
              <a:gd name="connsiteX0" fmla="*/ 0 w 1215957"/>
              <a:gd name="connsiteY0" fmla="*/ 1619656 h 1799544"/>
              <a:gd name="connsiteX1" fmla="*/ 491246 w 1215957"/>
              <a:gd name="connsiteY1" fmla="*/ 1760706 h 1799544"/>
              <a:gd name="connsiteX2" fmla="*/ 1215957 w 1215957"/>
              <a:gd name="connsiteY2" fmla="*/ 0 h 1799544"/>
              <a:gd name="connsiteX0" fmla="*/ 0 w 1215957"/>
              <a:gd name="connsiteY0" fmla="*/ 1619656 h 1799544"/>
              <a:gd name="connsiteX1" fmla="*/ 491246 w 1215957"/>
              <a:gd name="connsiteY1" fmla="*/ 1760706 h 1799544"/>
              <a:gd name="connsiteX2" fmla="*/ 1215957 w 1215957"/>
              <a:gd name="connsiteY2" fmla="*/ 0 h 1799544"/>
              <a:gd name="connsiteX0" fmla="*/ 0 w 1215957"/>
              <a:gd name="connsiteY0" fmla="*/ 1619656 h 1810256"/>
              <a:gd name="connsiteX1" fmla="*/ 491246 w 1215957"/>
              <a:gd name="connsiteY1" fmla="*/ 1760706 h 1810256"/>
              <a:gd name="connsiteX2" fmla="*/ 1215957 w 1215957"/>
              <a:gd name="connsiteY2" fmla="*/ 0 h 1810256"/>
              <a:gd name="connsiteX0" fmla="*/ 0 w 1215957"/>
              <a:gd name="connsiteY0" fmla="*/ 1619656 h 1810256"/>
              <a:gd name="connsiteX1" fmla="*/ 491246 w 1215957"/>
              <a:gd name="connsiteY1" fmla="*/ 1760706 h 1810256"/>
              <a:gd name="connsiteX2" fmla="*/ 1215957 w 1215957"/>
              <a:gd name="connsiteY2" fmla="*/ 0 h 1810256"/>
            </a:gdLst>
            <a:ahLst/>
            <a:cxnLst>
              <a:cxn ang="0">
                <a:pos x="connsiteX0" y="connsiteY0"/>
              </a:cxn>
              <a:cxn ang="0">
                <a:pos x="connsiteX1" y="connsiteY1"/>
              </a:cxn>
              <a:cxn ang="0">
                <a:pos x="connsiteX2" y="connsiteY2"/>
              </a:cxn>
            </a:cxnLst>
            <a:rect l="l" t="t" r="r" b="b"/>
            <a:pathLst>
              <a:path w="1215957" h="1810256">
                <a:moveTo>
                  <a:pt x="0" y="1619656"/>
                </a:moveTo>
                <a:cubicBezTo>
                  <a:pt x="180772" y="1834880"/>
                  <a:pt x="356680" y="1845824"/>
                  <a:pt x="491246" y="1760706"/>
                </a:cubicBezTo>
                <a:cubicBezTo>
                  <a:pt x="625812" y="1675588"/>
                  <a:pt x="626623" y="1672347"/>
                  <a:pt x="1215957" y="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Rectangle 28"/>
              <p:cNvSpPr/>
              <p:nvPr/>
            </p:nvSpPr>
            <p:spPr>
              <a:xfrm>
                <a:off x="10126293" y="5330757"/>
                <a:ext cx="4827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𝒓</m:t>
                          </m:r>
                        </m:e>
                        <m:sub>
                          <m:r>
                            <a:rPr lang="en-US" b="1" i="1" dirty="0" smtClean="0">
                              <a:latin typeface="Cambria Math" panose="02040503050406030204" pitchFamily="18" charset="0"/>
                            </a:rPr>
                            <m:t>𝟎</m:t>
                          </m:r>
                        </m:sub>
                      </m:sSub>
                    </m:oMath>
                  </m:oMathPara>
                </a14:m>
                <a:endParaRPr lang="en-US" b="1" dirty="0"/>
              </a:p>
            </p:txBody>
          </p:sp>
        </mc:Choice>
        <mc:Fallback xmlns="">
          <p:sp>
            <p:nvSpPr>
              <p:cNvPr id="29" name="Rectangle 28"/>
              <p:cNvSpPr>
                <a:spLocks noRot="1" noChangeAspect="1" noMove="1" noResize="1" noEditPoints="1" noAdjustHandles="1" noChangeArrowheads="1" noChangeShapeType="1" noTextEdit="1"/>
              </p:cNvSpPr>
              <p:nvPr/>
            </p:nvSpPr>
            <p:spPr>
              <a:xfrm>
                <a:off x="10126293" y="5330757"/>
                <a:ext cx="482760" cy="369332"/>
              </a:xfrm>
              <a:prstGeom prst="rect">
                <a:avLst/>
              </a:prstGeom>
              <a:blipFill>
                <a:blip r:embed="rId4"/>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9416609" y="5047993"/>
                <a:ext cx="4827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𝒓</m:t>
                              </m:r>
                            </m:e>
                          </m:acc>
                        </m:e>
                        <m:sub>
                          <m:r>
                            <a:rPr lang="en-US" b="1" i="1" dirty="0" smtClean="0">
                              <a:latin typeface="Cambria Math" panose="02040503050406030204" pitchFamily="18" charset="0"/>
                            </a:rPr>
                            <m:t>𝟎</m:t>
                          </m:r>
                        </m:sub>
                      </m:sSub>
                    </m:oMath>
                  </m:oMathPara>
                </a14:m>
                <a:endParaRPr lang="en-US" b="1" dirty="0"/>
              </a:p>
            </p:txBody>
          </p:sp>
        </mc:Choice>
        <mc:Fallback xmlns="">
          <p:sp>
            <p:nvSpPr>
              <p:cNvPr id="31" name="Rectangle 30"/>
              <p:cNvSpPr>
                <a:spLocks noRot="1" noChangeAspect="1" noMove="1" noResize="1" noEditPoints="1" noAdjustHandles="1" noChangeArrowheads="1" noChangeShapeType="1" noTextEdit="1"/>
              </p:cNvSpPr>
              <p:nvPr/>
            </p:nvSpPr>
            <p:spPr>
              <a:xfrm>
                <a:off x="9416609" y="5047993"/>
                <a:ext cx="482760" cy="369332"/>
              </a:xfrm>
              <a:prstGeom prst="rect">
                <a:avLst/>
              </a:prstGeom>
              <a:blipFill>
                <a:blip r:embed="rId5"/>
                <a:stretch>
                  <a:fillRect b="-3279"/>
                </a:stretch>
              </a:blipFill>
            </p:spPr>
            <p:txBody>
              <a:bodyPr/>
              <a:lstStyle/>
              <a:p>
                <a:r>
                  <a:rPr lang="en-US">
                    <a:noFill/>
                  </a:rPr>
                  <a:t> </a:t>
                </a:r>
              </a:p>
            </p:txBody>
          </p:sp>
        </mc:Fallback>
      </mc:AlternateContent>
      <p:cxnSp>
        <p:nvCxnSpPr>
          <p:cNvPr id="32" name="Straight Arrow Connector 31"/>
          <p:cNvCxnSpPr/>
          <p:nvPr/>
        </p:nvCxnSpPr>
        <p:spPr>
          <a:xfrm flipH="1" flipV="1">
            <a:off x="9544809" y="4924425"/>
            <a:ext cx="387132" cy="40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9213115" y="4256486"/>
                <a:ext cx="8322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𝑇</m:t>
                      </m:r>
                      <m:r>
                        <a:rPr lang="en-US" b="0" i="1" dirty="0" smtClean="0">
                          <a:latin typeface="Cambria Math" panose="02040503050406030204" pitchFamily="18" charset="0"/>
                        </a:rPr>
                        <m:t>≥0</m:t>
                      </m:r>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9213115" y="4256486"/>
                <a:ext cx="83227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7730139" y="2468435"/>
                <a:ext cx="8847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𝑐</m:t>
                          </m:r>
                        </m:sub>
                      </m:sSub>
                      <m:r>
                        <a:rPr lang="en-US" b="0" i="1" dirty="0" smtClean="0">
                          <a:latin typeface="Cambria Math" panose="02040503050406030204" pitchFamily="18" charset="0"/>
                        </a:rPr>
                        <m:t>≥0</m:t>
                      </m:r>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7730139" y="2468435"/>
                <a:ext cx="884793" cy="369332"/>
              </a:xfrm>
              <a:prstGeom prst="rect">
                <a:avLst/>
              </a:prstGeom>
              <a:blipFill>
                <a:blip r:embed="rId7"/>
                <a:stretch>
                  <a:fillRect/>
                </a:stretch>
              </a:blipFill>
            </p:spPr>
            <p:txBody>
              <a:bodyPr/>
              <a:lstStyle/>
              <a:p>
                <a:r>
                  <a:rPr lang="en-US">
                    <a:noFill/>
                  </a:rPr>
                  <a:t> </a:t>
                </a:r>
              </a:p>
            </p:txBody>
          </p:sp>
        </mc:Fallback>
      </mc:AlternateContent>
      <p:sp>
        <p:nvSpPr>
          <p:cNvPr id="11" name="Freeform 10"/>
          <p:cNvSpPr/>
          <p:nvPr/>
        </p:nvSpPr>
        <p:spPr>
          <a:xfrm>
            <a:off x="9013009" y="1935803"/>
            <a:ext cx="926329" cy="3398197"/>
          </a:xfrm>
          <a:custGeom>
            <a:avLst/>
            <a:gdLst>
              <a:gd name="connsiteX0" fmla="*/ 530576 w 530576"/>
              <a:gd name="connsiteY0" fmla="*/ 3386137 h 3386137"/>
              <a:gd name="connsiteX1" fmla="*/ 68613 w 530576"/>
              <a:gd name="connsiteY1" fmla="*/ 2105025 h 3386137"/>
              <a:gd name="connsiteX2" fmla="*/ 97188 w 530576"/>
              <a:gd name="connsiteY2" fmla="*/ 0 h 3386137"/>
              <a:gd name="connsiteX0" fmla="*/ 904270 w 904270"/>
              <a:gd name="connsiteY0" fmla="*/ 3386137 h 3386137"/>
              <a:gd name="connsiteX1" fmla="*/ 8919 w 904270"/>
              <a:gd name="connsiteY1" fmla="*/ 2095500 h 3386137"/>
              <a:gd name="connsiteX2" fmla="*/ 470882 w 904270"/>
              <a:gd name="connsiteY2" fmla="*/ 0 h 3386137"/>
              <a:gd name="connsiteX0" fmla="*/ 904270 w 904270"/>
              <a:gd name="connsiteY0" fmla="*/ 3386137 h 3386137"/>
              <a:gd name="connsiteX1" fmla="*/ 8919 w 904270"/>
              <a:gd name="connsiteY1" fmla="*/ 2095500 h 3386137"/>
              <a:gd name="connsiteX2" fmla="*/ 470882 w 904270"/>
              <a:gd name="connsiteY2" fmla="*/ 0 h 3386137"/>
              <a:gd name="connsiteX0" fmla="*/ 904270 w 904270"/>
              <a:gd name="connsiteY0" fmla="*/ 3386137 h 3386137"/>
              <a:gd name="connsiteX1" fmla="*/ 8919 w 904270"/>
              <a:gd name="connsiteY1" fmla="*/ 2095500 h 3386137"/>
              <a:gd name="connsiteX2" fmla="*/ 470882 w 904270"/>
              <a:gd name="connsiteY2" fmla="*/ 0 h 3386137"/>
              <a:gd name="connsiteX0" fmla="*/ 904743 w 904743"/>
              <a:gd name="connsiteY0" fmla="*/ 3386137 h 3386137"/>
              <a:gd name="connsiteX1" fmla="*/ 9392 w 904743"/>
              <a:gd name="connsiteY1" fmla="*/ 2095500 h 3386137"/>
              <a:gd name="connsiteX2" fmla="*/ 471355 w 904743"/>
              <a:gd name="connsiteY2" fmla="*/ 0 h 3386137"/>
              <a:gd name="connsiteX0" fmla="*/ 904621 w 904621"/>
              <a:gd name="connsiteY0" fmla="*/ 3386137 h 3386137"/>
              <a:gd name="connsiteX1" fmla="*/ 9270 w 904621"/>
              <a:gd name="connsiteY1" fmla="*/ 2095500 h 3386137"/>
              <a:gd name="connsiteX2" fmla="*/ 471233 w 904621"/>
              <a:gd name="connsiteY2" fmla="*/ 0 h 3386137"/>
              <a:gd name="connsiteX0" fmla="*/ 902797 w 902797"/>
              <a:gd name="connsiteY0" fmla="*/ 3386137 h 3386137"/>
              <a:gd name="connsiteX1" fmla="*/ 7446 w 902797"/>
              <a:gd name="connsiteY1" fmla="*/ 2095500 h 3386137"/>
              <a:gd name="connsiteX2" fmla="*/ 469409 w 902797"/>
              <a:gd name="connsiteY2" fmla="*/ 0 h 3386137"/>
              <a:gd name="connsiteX0" fmla="*/ 902797 w 902797"/>
              <a:gd name="connsiteY0" fmla="*/ 3386137 h 3386137"/>
              <a:gd name="connsiteX1" fmla="*/ 7446 w 902797"/>
              <a:gd name="connsiteY1" fmla="*/ 2095500 h 3386137"/>
              <a:gd name="connsiteX2" fmla="*/ 469409 w 902797"/>
              <a:gd name="connsiteY2" fmla="*/ 0 h 3386137"/>
            </a:gdLst>
            <a:ahLst/>
            <a:cxnLst>
              <a:cxn ang="0">
                <a:pos x="connsiteX0" y="connsiteY0"/>
              </a:cxn>
              <a:cxn ang="0">
                <a:pos x="connsiteX1" y="connsiteY1"/>
              </a:cxn>
              <a:cxn ang="0">
                <a:pos x="connsiteX2" y="connsiteY2"/>
              </a:cxn>
            </a:cxnLst>
            <a:rect l="l" t="t" r="r" b="b"/>
            <a:pathLst>
              <a:path w="902797" h="3386137">
                <a:moveTo>
                  <a:pt x="902797" y="3386137"/>
                </a:moveTo>
                <a:cubicBezTo>
                  <a:pt x="851260" y="3332814"/>
                  <a:pt x="71024" y="2544855"/>
                  <a:pt x="7446" y="2095500"/>
                </a:cubicBezTo>
                <a:cubicBezTo>
                  <a:pt x="-56132" y="1646145"/>
                  <a:pt x="303673" y="537048"/>
                  <a:pt x="469409" y="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34" idx="2"/>
          </p:cNvCxnSpPr>
          <p:nvPr/>
        </p:nvCxnSpPr>
        <p:spPr>
          <a:xfrm>
            <a:off x="8172536" y="2837767"/>
            <a:ext cx="882683" cy="111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8199297" y="3519422"/>
            <a:ext cx="66670" cy="6667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Rectangle 40"/>
              <p:cNvSpPr/>
              <p:nvPr/>
            </p:nvSpPr>
            <p:spPr>
              <a:xfrm>
                <a:off x="7591113" y="3440070"/>
                <a:ext cx="569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𝒓</m:t>
                          </m:r>
                        </m:e>
                        <m:sub>
                          <m:r>
                            <a:rPr lang="en-US" b="1" i="1" dirty="0" smtClean="0">
                              <a:latin typeface="Cambria Math" panose="02040503050406030204" pitchFamily="18" charset="0"/>
                            </a:rPr>
                            <m:t>𝒄𝒓</m:t>
                          </m:r>
                          <m:r>
                            <a:rPr lang="en-US" b="1" i="1" dirty="0" smtClean="0">
                              <a:latin typeface="Cambria Math" panose="02040503050406030204" pitchFamily="18" charset="0"/>
                            </a:rPr>
                            <m:t>𝟎</m:t>
                          </m:r>
                        </m:sub>
                      </m:sSub>
                    </m:oMath>
                  </m:oMathPara>
                </a14:m>
                <a:endParaRPr lang="en-US" b="1" dirty="0"/>
              </a:p>
            </p:txBody>
          </p:sp>
        </mc:Choice>
        <mc:Fallback xmlns="">
          <p:sp>
            <p:nvSpPr>
              <p:cNvPr id="41" name="Rectangle 40"/>
              <p:cNvSpPr>
                <a:spLocks noRot="1" noChangeAspect="1" noMove="1" noResize="1" noEditPoints="1" noAdjustHandles="1" noChangeArrowheads="1" noChangeShapeType="1" noTextEdit="1"/>
              </p:cNvSpPr>
              <p:nvPr/>
            </p:nvSpPr>
            <p:spPr>
              <a:xfrm>
                <a:off x="7591113" y="3440070"/>
                <a:ext cx="569222" cy="369332"/>
              </a:xfrm>
              <a:prstGeom prst="rect">
                <a:avLst/>
              </a:prstGeom>
              <a:blipFill>
                <a:blip r:embed="rId8"/>
                <a:stretch>
                  <a:fillRect b="-3279"/>
                </a:stretch>
              </a:blipFill>
            </p:spPr>
            <p:txBody>
              <a:bodyPr/>
              <a:lstStyle/>
              <a:p>
                <a:r>
                  <a:rPr lang="en-US">
                    <a:noFill/>
                  </a:rPr>
                  <a:t> </a:t>
                </a:r>
              </a:p>
            </p:txBody>
          </p:sp>
        </mc:Fallback>
      </mc:AlternateContent>
      <p:sp>
        <p:nvSpPr>
          <p:cNvPr id="43" name="Freeform 42"/>
          <p:cNvSpPr/>
          <p:nvPr/>
        </p:nvSpPr>
        <p:spPr>
          <a:xfrm rot="21223469">
            <a:off x="8869747" y="2341884"/>
            <a:ext cx="1226458" cy="995885"/>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280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a:t>
            </a:r>
            <a:r>
              <a:rPr lang="en-US" dirty="0"/>
              <a:t>with Flat terrain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600"/>
                <a:ext cx="4891685" cy="3777622"/>
              </a:xfrm>
            </p:spPr>
            <p:txBody>
              <a:bodyPr/>
              <a:lstStyle/>
              <a:p>
                <a:r>
                  <a:rPr lang="en-US" dirty="0" smtClean="0"/>
                  <a:t>Swinging Phase: 3D LIP w/ </a:t>
                </a:r>
                <a:r>
                  <a:rPr lang="en-US" dirty="0" err="1" smtClean="0"/>
                  <a:t>VCoP</a:t>
                </a:r>
                <a:endParaRPr lang="en-US" dirty="0" smtClean="0"/>
              </a:p>
              <a:p>
                <a:r>
                  <a:rPr lang="en-US" dirty="0" smtClean="0"/>
                  <a:t>Landing Phase</a:t>
                </a:r>
                <a:r>
                  <a:rPr lang="en-US" dirty="0"/>
                  <a:t>: 3D </a:t>
                </a:r>
                <a:r>
                  <a:rPr lang="en-US" dirty="0" smtClean="0"/>
                  <a:t>LIP</a:t>
                </a:r>
              </a:p>
              <a:p>
                <a:endParaRPr lang="en-US" dirty="0" smtClean="0"/>
              </a:p>
              <a:p>
                <a:r>
                  <a:rPr lang="en-US" dirty="0" smtClean="0"/>
                  <a:t>Plus kinematic limits and minimum </a:t>
                </a:r>
                <a:r>
                  <a:rPr lang="en-US" dirty="0"/>
                  <a:t>time </a:t>
                </a:r>
                <a:r>
                  <a:rPr lang="en-US" dirty="0" smtClean="0"/>
                  <a:t>for swinging leg</a:t>
                </a:r>
              </a:p>
              <a:p>
                <a:endParaRPr lang="en-US" dirty="0"/>
              </a:p>
              <a:p>
                <a:r>
                  <a:rPr lang="en-US" dirty="0" smtClean="0"/>
                  <a:t>ICP Dynamics:</a:t>
                </a: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𝝃</m:t>
                      </m:r>
                      <m:r>
                        <a:rPr lang="en-US" b="1" i="1" smtClean="0">
                          <a:latin typeface="Cambria Math" panose="02040503050406030204" pitchFamily="18" charset="0"/>
                        </a:rPr>
                        <m:t>=</m:t>
                      </m:r>
                      <m:r>
                        <a:rPr lang="en-US" b="1" i="1" smtClean="0">
                          <a:latin typeface="Cambria Math" panose="02040503050406030204" pitchFamily="18" charset="0"/>
                        </a:rPr>
                        <m:t>𝒓</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den>
                      </m:f>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oMath>
                  </m:oMathPara>
                </a14:m>
                <a:endParaRPr lang="en-US" dirty="0" smtClean="0"/>
              </a:p>
              <a:p>
                <a:pPr marL="0" indent="0" algn="ctr">
                  <a:buNone/>
                </a:pP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𝝃</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1" i="1" smtClean="0">
                        <a:latin typeface="Cambria Math" panose="02040503050406030204" pitchFamily="18" charset="0"/>
                      </a:rPr>
                      <m:t>𝝃</m:t>
                    </m:r>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𝑷</m:t>
                        </m:r>
                      </m:sub>
                    </m:sSub>
                    <m:r>
                      <a:rPr lang="en-US" b="0" i="1" smtClean="0">
                        <a:latin typeface="Cambria Math" panose="02040503050406030204" pitchFamily="18" charset="0"/>
                      </a:rPr>
                      <m:t>)</m:t>
                    </m:r>
                  </m:oMath>
                </a14:m>
                <a:r>
                  <a:rPr lang="en-US" dirty="0" smtClean="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𝑃</m:t>
                        </m:r>
                      </m:sub>
                    </m:sSub>
                    <m:r>
                      <a:rPr lang="en-US" b="0" i="1" dirty="0" smtClean="0">
                        <a:latin typeface="Cambria Math" panose="02040503050406030204" pitchFamily="18" charset="0"/>
                      </a:rPr>
                      <m:t>∈</m:t>
                    </m:r>
                    <m:r>
                      <a:rPr lang="en-US" b="1" i="1" dirty="0" smtClean="0">
                        <a:latin typeface="Cambria Math" panose="02040503050406030204" pitchFamily="18" charset="0"/>
                      </a:rPr>
                      <m:t>𝑪𝑺</m:t>
                    </m:r>
                  </m:oMath>
                </a14:m>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600"/>
                <a:ext cx="4891685" cy="3777622"/>
              </a:xfrm>
              <a:blipFill>
                <a:blip r:embed="rId2"/>
                <a:stretch>
                  <a:fillRect l="-873" t="-806" r="-748"/>
                </a:stretch>
              </a:blipFill>
            </p:spPr>
            <p:txBody>
              <a:bodyPr/>
              <a:lstStyle/>
              <a:p>
                <a:r>
                  <a:rPr lang="en-US">
                    <a:noFill/>
                  </a:rPr>
                  <a:t> </a:t>
                </a:r>
              </a:p>
            </p:txBody>
          </p:sp>
        </mc:Fallback>
      </mc:AlternateContent>
      <p:sp>
        <p:nvSpPr>
          <p:cNvPr id="4" name="Rectangle 3"/>
          <p:cNvSpPr/>
          <p:nvPr/>
        </p:nvSpPr>
        <p:spPr>
          <a:xfrm rot="21239010">
            <a:off x="7781388" y="4538303"/>
            <a:ext cx="564596" cy="7364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691311" y="4041659"/>
            <a:ext cx="122739" cy="1227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7744348" y="3189149"/>
            <a:ext cx="3031821" cy="1374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383024" y="2133600"/>
            <a:ext cx="1024339" cy="3105278"/>
          </a:xfrm>
          <a:prstGeom prst="line">
            <a:avLst/>
          </a:prstGeom>
        </p:spPr>
        <p:style>
          <a:lnRef idx="1">
            <a:schemeClr val="accent1"/>
          </a:lnRef>
          <a:fillRef idx="0">
            <a:schemeClr val="accent1"/>
          </a:fillRef>
          <a:effectRef idx="0">
            <a:schemeClr val="accent1"/>
          </a:effectRef>
          <a:fontRef idx="minor">
            <a:schemeClr val="tx1"/>
          </a:fontRef>
        </p:style>
      </p:cxnSp>
      <p:sp>
        <p:nvSpPr>
          <p:cNvPr id="30" name="Freeform 29"/>
          <p:cNvSpPr/>
          <p:nvPr/>
        </p:nvSpPr>
        <p:spPr>
          <a:xfrm>
            <a:off x="9002851" y="2368848"/>
            <a:ext cx="1534228" cy="1245794"/>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386895" y="3553018"/>
            <a:ext cx="428322" cy="369332"/>
          </a:xfrm>
          <a:prstGeom prst="rect">
            <a:avLst/>
          </a:prstGeom>
        </p:spPr>
        <p:txBody>
          <a:bodyPr wrap="none">
            <a:spAutoFit/>
          </a:bodyPr>
          <a:lstStyle/>
          <a:p>
            <a:r>
              <a:rPr lang="en-US" dirty="0" smtClean="0"/>
              <a:t>KL</a:t>
            </a:r>
            <a:endParaRPr lang="en-US" dirty="0"/>
          </a:p>
        </p:txBody>
      </p:sp>
      <p:sp>
        <p:nvSpPr>
          <p:cNvPr id="38" name="Rectangle 37"/>
          <p:cNvSpPr/>
          <p:nvPr/>
        </p:nvSpPr>
        <p:spPr>
          <a:xfrm>
            <a:off x="8714162" y="4100144"/>
            <a:ext cx="561372" cy="369332"/>
          </a:xfrm>
          <a:prstGeom prst="rect">
            <a:avLst/>
          </a:prstGeom>
        </p:spPr>
        <p:txBody>
          <a:bodyPr wrap="none">
            <a:spAutoFit/>
          </a:bodyPr>
          <a:lstStyle/>
          <a:p>
            <a:r>
              <a:rPr lang="en-US" dirty="0" smtClean="0"/>
              <a:t>ICP</a:t>
            </a:r>
            <a:endParaRPr lang="en-US" dirty="0"/>
          </a:p>
        </p:txBody>
      </p:sp>
      <mc:AlternateContent xmlns:mc="http://schemas.openxmlformats.org/markup-compatibility/2006" xmlns:a14="http://schemas.microsoft.com/office/drawing/2010/main">
        <mc:Choice Requires="a14">
          <p:sp>
            <p:nvSpPr>
              <p:cNvPr id="39" name="Rectangle 38"/>
              <p:cNvSpPr/>
              <p:nvPr/>
            </p:nvSpPr>
            <p:spPr>
              <a:xfrm>
                <a:off x="7802336" y="4721852"/>
                <a:ext cx="5245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𝑪𝑺</m:t>
                      </m:r>
                    </m:oMath>
                  </m:oMathPara>
                </a14:m>
                <a:endParaRPr lang="en-US" b="1" dirty="0"/>
              </a:p>
            </p:txBody>
          </p:sp>
        </mc:Choice>
        <mc:Fallback xmlns="">
          <p:sp>
            <p:nvSpPr>
              <p:cNvPr id="39" name="Rectangle 38"/>
              <p:cNvSpPr>
                <a:spLocks noRot="1" noChangeAspect="1" noMove="1" noResize="1" noEditPoints="1" noAdjustHandles="1" noChangeArrowheads="1" noChangeShapeType="1" noTextEdit="1"/>
              </p:cNvSpPr>
              <p:nvPr/>
            </p:nvSpPr>
            <p:spPr>
              <a:xfrm>
                <a:off x="7802336" y="4721852"/>
                <a:ext cx="524503" cy="369332"/>
              </a:xfrm>
              <a:prstGeom prst="rect">
                <a:avLst/>
              </a:prstGeom>
              <a:blipFill>
                <a:blip r:embed="rId3"/>
                <a:stretch>
                  <a:fillRect/>
                </a:stretch>
              </a:blipFill>
            </p:spPr>
            <p:txBody>
              <a:bodyPr/>
              <a:lstStyle/>
              <a:p>
                <a:r>
                  <a:rPr lang="en-US">
                    <a:noFill/>
                  </a:rPr>
                  <a:t> </a:t>
                </a:r>
              </a:p>
            </p:txBody>
          </p:sp>
        </mc:Fallback>
      </mc:AlternateContent>
      <p:sp>
        <p:nvSpPr>
          <p:cNvPr id="41" name="Freeform 40"/>
          <p:cNvSpPr/>
          <p:nvPr/>
        </p:nvSpPr>
        <p:spPr>
          <a:xfrm rot="19641585">
            <a:off x="8573942" y="3555459"/>
            <a:ext cx="1396820" cy="1273810"/>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187536" y="4307177"/>
            <a:ext cx="494046" cy="369332"/>
          </a:xfrm>
          <a:prstGeom prst="rect">
            <a:avLst/>
          </a:prstGeom>
        </p:spPr>
        <p:txBody>
          <a:bodyPr wrap="none">
            <a:spAutoFit/>
          </a:bodyPr>
          <a:lstStyle/>
          <a:p>
            <a:r>
              <a:rPr lang="en-US" dirty="0" smtClean="0"/>
              <a:t>MT</a:t>
            </a:r>
            <a:endParaRPr lang="en-US" dirty="0"/>
          </a:p>
        </p:txBody>
      </p:sp>
    </p:spTree>
    <p:extLst>
      <p:ext uri="{BB962C8B-B14F-4D97-AF65-F5344CB8AC3E}">
        <p14:creationId xmlns:p14="http://schemas.microsoft.com/office/powerpoint/2010/main" val="705287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a:t>
            </a:r>
            <a:r>
              <a:rPr lang="en-US" dirty="0"/>
              <a:t>with Flat </a:t>
            </a:r>
            <a:r>
              <a:rPr lang="en-US" dirty="0" smtClean="0"/>
              <a:t>terrain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600"/>
                <a:ext cx="4891685" cy="3777622"/>
              </a:xfrm>
            </p:spPr>
            <p:txBody>
              <a:bodyPr/>
              <a:lstStyle/>
              <a:p>
                <a:pPr marL="0" indent="0">
                  <a:buNone/>
                </a:pPr>
                <a:r>
                  <a:rPr lang="en-US" dirty="0" smtClean="0"/>
                  <a:t>Apply same idea for:</a:t>
                </a:r>
              </a:p>
              <a:p>
                <a:r>
                  <a:rPr lang="en-US" dirty="0" smtClean="0"/>
                  <a:t>Swinging Phase: 3D LIP w</a:t>
                </a:r>
                <a:r>
                  <a:rPr lang="en-US" dirty="0"/>
                  <a:t>/ </a:t>
                </a:r>
                <a:r>
                  <a:rPr lang="en-US" dirty="0" err="1" smtClean="0"/>
                  <a:t>VCoP</a:t>
                </a:r>
                <a:endParaRPr lang="en-US" dirty="0" smtClean="0"/>
              </a:p>
              <a:p>
                <a:r>
                  <a:rPr lang="en-US" dirty="0" smtClean="0"/>
                  <a:t>Landing Phase</a:t>
                </a:r>
                <a:r>
                  <a:rPr lang="en-US" dirty="0"/>
                  <a:t>: 3D </a:t>
                </a:r>
                <a:r>
                  <a:rPr lang="en-US" dirty="0" smtClean="0"/>
                  <a:t>VHIP</a:t>
                </a:r>
              </a:p>
              <a:p>
                <a:endParaRPr lang="en-US" dirty="0"/>
              </a:p>
              <a:p>
                <a:r>
                  <a:rPr lang="en-US" dirty="0" smtClean="0"/>
                  <a:t>Full </a:t>
                </a:r>
                <a:r>
                  <a:rPr lang="en-US" dirty="0" err="1" smtClean="0"/>
                  <a:t>Posible</a:t>
                </a:r>
                <a:r>
                  <a:rPr lang="en-US" dirty="0" smtClean="0"/>
                  <a:t> region not guaranteed. Find the curves for all:</a:t>
                </a:r>
                <a:endParaRPr lang="en-US" b="1"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𝑷</m:t>
                          </m:r>
                        </m:sub>
                      </m:sSub>
                      <m:r>
                        <a:rPr lang="en-US" b="1" i="1" smtClean="0">
                          <a:latin typeface="Cambria Math" panose="02040503050406030204" pitchFamily="18" charset="0"/>
                        </a:rPr>
                        <m:t>∈</m:t>
                      </m:r>
                      <m:r>
                        <a:rPr lang="en-US" b="1" i="1" smtClean="0">
                          <a:latin typeface="Cambria Math" panose="02040503050406030204" pitchFamily="18" charset="0"/>
                        </a:rPr>
                        <m:t>𝑶𝑪𝑺</m:t>
                      </m:r>
                      <m:r>
                        <a:rPr lang="en-US" b="1" i="1" smtClean="0">
                          <a:latin typeface="Cambria Math" panose="02040503050406030204" pitchFamily="18" charset="0"/>
                        </a:rPr>
                        <m:t>=</m:t>
                      </m:r>
                      <m:r>
                        <a:rPr lang="en-US" b="1" i="1" smtClean="0">
                          <a:latin typeface="Cambria Math" panose="02040503050406030204" pitchFamily="18" charset="0"/>
                        </a:rPr>
                        <m:t>𝑪𝑺</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𝑪𝑯</m:t>
                      </m:r>
                      <m:r>
                        <a:rPr lang="en-US" b="1"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𝑪𝑺</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𝑰𝑪𝑷</m:t>
                      </m:r>
                      <m:r>
                        <a:rPr lang="en-US" b="1" i="1" smtClean="0">
                          <a:latin typeface="Cambria Math" panose="02040503050406030204" pitchFamily="18" charset="0"/>
                          <a:ea typeface="Cambria Math" panose="02040503050406030204" pitchFamily="18" charset="0"/>
                        </a:rPr>
                        <m:t>)</m:t>
                      </m:r>
                    </m:oMath>
                  </m:oMathPara>
                </a14:m>
                <a:endParaRPr lang="en-US" b="1"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600"/>
                <a:ext cx="4891685" cy="3777622"/>
              </a:xfrm>
              <a:blipFill>
                <a:blip r:embed="rId2"/>
                <a:stretch>
                  <a:fillRect l="-1122" t="-806"/>
                </a:stretch>
              </a:blipFill>
            </p:spPr>
            <p:txBody>
              <a:bodyPr/>
              <a:lstStyle/>
              <a:p>
                <a:r>
                  <a:rPr lang="en-US">
                    <a:noFill/>
                  </a:rPr>
                  <a:t> </a:t>
                </a:r>
              </a:p>
            </p:txBody>
          </p:sp>
        </mc:Fallback>
      </mc:AlternateContent>
      <p:sp>
        <p:nvSpPr>
          <p:cNvPr id="4" name="Rectangle 3"/>
          <p:cNvSpPr/>
          <p:nvPr/>
        </p:nvSpPr>
        <p:spPr>
          <a:xfrm rot="21239010">
            <a:off x="7781388" y="4538303"/>
            <a:ext cx="564596" cy="7364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689869" y="4038775"/>
            <a:ext cx="122739" cy="1227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7744348" y="3189149"/>
            <a:ext cx="3031821" cy="1374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383024" y="1716932"/>
            <a:ext cx="1161785" cy="3521946"/>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044978" y="3848705"/>
            <a:ext cx="561372" cy="369332"/>
          </a:xfrm>
          <a:prstGeom prst="rect">
            <a:avLst/>
          </a:prstGeom>
        </p:spPr>
        <p:txBody>
          <a:bodyPr wrap="none">
            <a:spAutoFit/>
          </a:bodyPr>
          <a:lstStyle/>
          <a:p>
            <a:r>
              <a:rPr lang="en-US" dirty="0" smtClean="0"/>
              <a:t>ICP</a:t>
            </a:r>
            <a:endParaRPr lang="en-US" dirty="0"/>
          </a:p>
        </p:txBody>
      </p:sp>
      <mc:AlternateContent xmlns:mc="http://schemas.openxmlformats.org/markup-compatibility/2006" xmlns:a14="http://schemas.microsoft.com/office/drawing/2010/main">
        <mc:Choice Requires="a14">
          <p:sp>
            <p:nvSpPr>
              <p:cNvPr id="13" name="Rectangle 12"/>
              <p:cNvSpPr/>
              <p:nvPr/>
            </p:nvSpPr>
            <p:spPr>
              <a:xfrm>
                <a:off x="7802336" y="4721852"/>
                <a:ext cx="5245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𝑪𝑺</m:t>
                      </m:r>
                    </m:oMath>
                  </m:oMathPara>
                </a14:m>
                <a:endParaRPr lang="en-US" b="1" dirty="0"/>
              </a:p>
            </p:txBody>
          </p:sp>
        </mc:Choice>
        <mc:Fallback xmlns="">
          <p:sp>
            <p:nvSpPr>
              <p:cNvPr id="13" name="Rectangle 12"/>
              <p:cNvSpPr>
                <a:spLocks noRot="1" noChangeAspect="1" noMove="1" noResize="1" noEditPoints="1" noAdjustHandles="1" noChangeArrowheads="1" noChangeShapeType="1" noTextEdit="1"/>
              </p:cNvSpPr>
              <p:nvPr/>
            </p:nvSpPr>
            <p:spPr>
              <a:xfrm>
                <a:off x="7802336" y="4721852"/>
                <a:ext cx="524503" cy="369332"/>
              </a:xfrm>
              <a:prstGeom prst="rect">
                <a:avLst/>
              </a:prstGeom>
              <a:blipFill>
                <a:blip r:embed="rId3"/>
                <a:stretch>
                  <a:fillRect/>
                </a:stretch>
              </a:blipFill>
            </p:spPr>
            <p:txBody>
              <a:bodyPr/>
              <a:lstStyle/>
              <a:p>
                <a:r>
                  <a:rPr lang="en-US">
                    <a:noFill/>
                  </a:rPr>
                  <a:t> </a:t>
                </a:r>
              </a:p>
            </p:txBody>
          </p:sp>
        </mc:Fallback>
      </mc:AlternateContent>
      <p:sp>
        <p:nvSpPr>
          <p:cNvPr id="5" name="Oval 4"/>
          <p:cNvSpPr/>
          <p:nvPr/>
        </p:nvSpPr>
        <p:spPr>
          <a:xfrm>
            <a:off x="9890208" y="5290047"/>
            <a:ext cx="83463" cy="83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20" idx="0"/>
          </p:cNvCxnSpPr>
          <p:nvPr/>
        </p:nvCxnSpPr>
        <p:spPr>
          <a:xfrm flipH="1" flipV="1">
            <a:off x="8234464" y="3556000"/>
            <a:ext cx="1697476" cy="1774757"/>
          </a:xfrm>
          <a:prstGeom prst="line">
            <a:avLst/>
          </a:prstGeom>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8234464" y="1935803"/>
            <a:ext cx="1215957" cy="1810256"/>
          </a:xfrm>
          <a:custGeom>
            <a:avLst/>
            <a:gdLst>
              <a:gd name="connsiteX0" fmla="*/ 0 w 1215957"/>
              <a:gd name="connsiteY0" fmla="*/ 1619656 h 1973595"/>
              <a:gd name="connsiteX1" fmla="*/ 496110 w 1215957"/>
              <a:gd name="connsiteY1" fmla="*/ 1857983 h 1973595"/>
              <a:gd name="connsiteX2" fmla="*/ 1215957 w 1215957"/>
              <a:gd name="connsiteY2" fmla="*/ 0 h 1973595"/>
              <a:gd name="connsiteX0" fmla="*/ 0 w 1215957"/>
              <a:gd name="connsiteY0" fmla="*/ 1619656 h 1933027"/>
              <a:gd name="connsiteX1" fmla="*/ 564204 w 1215957"/>
              <a:gd name="connsiteY1" fmla="*/ 1804481 h 1933027"/>
              <a:gd name="connsiteX2" fmla="*/ 1215957 w 1215957"/>
              <a:gd name="connsiteY2" fmla="*/ 0 h 1933027"/>
              <a:gd name="connsiteX0" fmla="*/ 0 w 1215957"/>
              <a:gd name="connsiteY0" fmla="*/ 1619656 h 1926543"/>
              <a:gd name="connsiteX1" fmla="*/ 564204 w 1215957"/>
              <a:gd name="connsiteY1" fmla="*/ 1804481 h 1926543"/>
              <a:gd name="connsiteX2" fmla="*/ 1215957 w 1215957"/>
              <a:gd name="connsiteY2" fmla="*/ 0 h 1926543"/>
              <a:gd name="connsiteX0" fmla="*/ 0 w 1215957"/>
              <a:gd name="connsiteY0" fmla="*/ 1619656 h 1752548"/>
              <a:gd name="connsiteX1" fmla="*/ 637162 w 1215957"/>
              <a:gd name="connsiteY1" fmla="*/ 1473740 h 1752548"/>
              <a:gd name="connsiteX2" fmla="*/ 1215957 w 1215957"/>
              <a:gd name="connsiteY2" fmla="*/ 0 h 1752548"/>
              <a:gd name="connsiteX0" fmla="*/ 0 w 1215957"/>
              <a:gd name="connsiteY0" fmla="*/ 1619656 h 1881745"/>
              <a:gd name="connsiteX1" fmla="*/ 637162 w 1215957"/>
              <a:gd name="connsiteY1" fmla="*/ 1473740 h 1881745"/>
              <a:gd name="connsiteX2" fmla="*/ 1215957 w 1215957"/>
              <a:gd name="connsiteY2" fmla="*/ 0 h 1881745"/>
              <a:gd name="connsiteX0" fmla="*/ 0 w 1215957"/>
              <a:gd name="connsiteY0" fmla="*/ 1619656 h 2079467"/>
              <a:gd name="connsiteX1" fmla="*/ 530157 w 1215957"/>
              <a:gd name="connsiteY1" fmla="*/ 1916348 h 2079467"/>
              <a:gd name="connsiteX2" fmla="*/ 1215957 w 1215957"/>
              <a:gd name="connsiteY2" fmla="*/ 0 h 2079467"/>
              <a:gd name="connsiteX0" fmla="*/ 0 w 1215957"/>
              <a:gd name="connsiteY0" fmla="*/ 1619656 h 2005392"/>
              <a:gd name="connsiteX1" fmla="*/ 530157 w 1215957"/>
              <a:gd name="connsiteY1" fmla="*/ 1916348 h 2005392"/>
              <a:gd name="connsiteX2" fmla="*/ 1215957 w 1215957"/>
              <a:gd name="connsiteY2" fmla="*/ 0 h 2005392"/>
              <a:gd name="connsiteX0" fmla="*/ 0 w 1215957"/>
              <a:gd name="connsiteY0" fmla="*/ 1619656 h 1904345"/>
              <a:gd name="connsiteX1" fmla="*/ 573931 w 1215957"/>
              <a:gd name="connsiteY1" fmla="*/ 1692612 h 1904345"/>
              <a:gd name="connsiteX2" fmla="*/ 1215957 w 1215957"/>
              <a:gd name="connsiteY2" fmla="*/ 0 h 1904345"/>
              <a:gd name="connsiteX0" fmla="*/ 0 w 1215957"/>
              <a:gd name="connsiteY0" fmla="*/ 1619656 h 1766976"/>
              <a:gd name="connsiteX1" fmla="*/ 573931 w 1215957"/>
              <a:gd name="connsiteY1" fmla="*/ 1692612 h 1766976"/>
              <a:gd name="connsiteX2" fmla="*/ 1215957 w 1215957"/>
              <a:gd name="connsiteY2" fmla="*/ 0 h 1766976"/>
              <a:gd name="connsiteX0" fmla="*/ 0 w 1215957"/>
              <a:gd name="connsiteY0" fmla="*/ 1619656 h 1808111"/>
              <a:gd name="connsiteX1" fmla="*/ 491246 w 1215957"/>
              <a:gd name="connsiteY1" fmla="*/ 1760706 h 1808111"/>
              <a:gd name="connsiteX2" fmla="*/ 1215957 w 1215957"/>
              <a:gd name="connsiteY2" fmla="*/ 0 h 1808111"/>
              <a:gd name="connsiteX0" fmla="*/ 0 w 1215957"/>
              <a:gd name="connsiteY0" fmla="*/ 1619656 h 1799544"/>
              <a:gd name="connsiteX1" fmla="*/ 491246 w 1215957"/>
              <a:gd name="connsiteY1" fmla="*/ 1760706 h 1799544"/>
              <a:gd name="connsiteX2" fmla="*/ 1215957 w 1215957"/>
              <a:gd name="connsiteY2" fmla="*/ 0 h 1799544"/>
              <a:gd name="connsiteX0" fmla="*/ 0 w 1215957"/>
              <a:gd name="connsiteY0" fmla="*/ 1619656 h 1799544"/>
              <a:gd name="connsiteX1" fmla="*/ 491246 w 1215957"/>
              <a:gd name="connsiteY1" fmla="*/ 1760706 h 1799544"/>
              <a:gd name="connsiteX2" fmla="*/ 1215957 w 1215957"/>
              <a:gd name="connsiteY2" fmla="*/ 0 h 1799544"/>
              <a:gd name="connsiteX0" fmla="*/ 0 w 1215957"/>
              <a:gd name="connsiteY0" fmla="*/ 1619656 h 1810256"/>
              <a:gd name="connsiteX1" fmla="*/ 491246 w 1215957"/>
              <a:gd name="connsiteY1" fmla="*/ 1760706 h 1810256"/>
              <a:gd name="connsiteX2" fmla="*/ 1215957 w 1215957"/>
              <a:gd name="connsiteY2" fmla="*/ 0 h 1810256"/>
              <a:gd name="connsiteX0" fmla="*/ 0 w 1215957"/>
              <a:gd name="connsiteY0" fmla="*/ 1619656 h 1810256"/>
              <a:gd name="connsiteX1" fmla="*/ 491246 w 1215957"/>
              <a:gd name="connsiteY1" fmla="*/ 1760706 h 1810256"/>
              <a:gd name="connsiteX2" fmla="*/ 1215957 w 1215957"/>
              <a:gd name="connsiteY2" fmla="*/ 0 h 1810256"/>
            </a:gdLst>
            <a:ahLst/>
            <a:cxnLst>
              <a:cxn ang="0">
                <a:pos x="connsiteX0" y="connsiteY0"/>
              </a:cxn>
              <a:cxn ang="0">
                <a:pos x="connsiteX1" y="connsiteY1"/>
              </a:cxn>
              <a:cxn ang="0">
                <a:pos x="connsiteX2" y="connsiteY2"/>
              </a:cxn>
            </a:cxnLst>
            <a:rect l="l" t="t" r="r" b="b"/>
            <a:pathLst>
              <a:path w="1215957" h="1810256">
                <a:moveTo>
                  <a:pt x="0" y="1619656"/>
                </a:moveTo>
                <a:cubicBezTo>
                  <a:pt x="180772" y="1834880"/>
                  <a:pt x="356680" y="1845824"/>
                  <a:pt x="491246" y="1760706"/>
                </a:cubicBezTo>
                <a:cubicBezTo>
                  <a:pt x="625812" y="1675588"/>
                  <a:pt x="626623" y="1672347"/>
                  <a:pt x="1215957" y="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9315227" y="3156626"/>
            <a:ext cx="1570024" cy="2174131"/>
          </a:xfrm>
          <a:custGeom>
            <a:avLst/>
            <a:gdLst>
              <a:gd name="connsiteX0" fmla="*/ 616713 w 1570024"/>
              <a:gd name="connsiteY0" fmla="*/ 2174131 h 2174131"/>
              <a:gd name="connsiteX1" fmla="*/ 37918 w 1570024"/>
              <a:gd name="connsiteY1" fmla="*/ 1016540 h 2174131"/>
              <a:gd name="connsiteX2" fmla="*/ 1570024 w 1570024"/>
              <a:gd name="connsiteY2" fmla="*/ 0 h 2174131"/>
            </a:gdLst>
            <a:ahLst/>
            <a:cxnLst>
              <a:cxn ang="0">
                <a:pos x="connsiteX0" y="connsiteY0"/>
              </a:cxn>
              <a:cxn ang="0">
                <a:pos x="connsiteX1" y="connsiteY1"/>
              </a:cxn>
              <a:cxn ang="0">
                <a:pos x="connsiteX2" y="connsiteY2"/>
              </a:cxn>
            </a:cxnLst>
            <a:rect l="l" t="t" r="r" b="b"/>
            <a:pathLst>
              <a:path w="1570024" h="2174131">
                <a:moveTo>
                  <a:pt x="616713" y="2174131"/>
                </a:moveTo>
                <a:cubicBezTo>
                  <a:pt x="247873" y="1776513"/>
                  <a:pt x="-120967" y="1378895"/>
                  <a:pt x="37918" y="1016540"/>
                </a:cubicBezTo>
                <a:cubicBezTo>
                  <a:pt x="196803" y="654185"/>
                  <a:pt x="883413" y="327092"/>
                  <a:pt x="1570024" y="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Rectangle 28"/>
              <p:cNvSpPr/>
              <p:nvPr/>
            </p:nvSpPr>
            <p:spPr>
              <a:xfrm>
                <a:off x="9416609" y="5047993"/>
                <a:ext cx="4827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𝒓</m:t>
                              </m:r>
                            </m:e>
                          </m:acc>
                        </m:e>
                        <m:sub>
                          <m:r>
                            <a:rPr lang="en-US" b="1" i="1" dirty="0" smtClean="0">
                              <a:latin typeface="Cambria Math" panose="02040503050406030204" pitchFamily="18" charset="0"/>
                            </a:rPr>
                            <m:t>𝟎</m:t>
                          </m:r>
                        </m:sub>
                      </m:sSub>
                    </m:oMath>
                  </m:oMathPara>
                </a14:m>
                <a:endParaRPr lang="en-US" b="1" dirty="0"/>
              </a:p>
            </p:txBody>
          </p:sp>
        </mc:Choice>
        <mc:Fallback xmlns="">
          <p:sp>
            <p:nvSpPr>
              <p:cNvPr id="29" name="Rectangle 28"/>
              <p:cNvSpPr>
                <a:spLocks noRot="1" noChangeAspect="1" noMove="1" noResize="1" noEditPoints="1" noAdjustHandles="1" noChangeArrowheads="1" noChangeShapeType="1" noTextEdit="1"/>
              </p:cNvSpPr>
              <p:nvPr/>
            </p:nvSpPr>
            <p:spPr>
              <a:xfrm>
                <a:off x="9416609" y="5047993"/>
                <a:ext cx="482760" cy="369332"/>
              </a:xfrm>
              <a:prstGeom prst="rect">
                <a:avLst/>
              </a:prstGeom>
              <a:blipFill>
                <a:blip r:embed="rId4"/>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9612817" y="3854109"/>
                <a:ext cx="8322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𝑇</m:t>
                      </m:r>
                      <m:r>
                        <a:rPr lang="en-US" b="0" i="1" dirty="0" smtClean="0">
                          <a:latin typeface="Cambria Math" panose="02040503050406030204" pitchFamily="18" charset="0"/>
                        </a:rPr>
                        <m:t>≥0</m:t>
                      </m:r>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9612817" y="3854109"/>
                <a:ext cx="83227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8249197" y="2628490"/>
                <a:ext cx="8847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𝑐</m:t>
                          </m:r>
                        </m:sub>
                      </m:sSub>
                      <m:r>
                        <a:rPr lang="en-US" b="0" i="1" dirty="0" smtClean="0">
                          <a:latin typeface="Cambria Math" panose="02040503050406030204" pitchFamily="18" charset="0"/>
                        </a:rPr>
                        <m:t>≥0</m:t>
                      </m:r>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8249197" y="2628490"/>
                <a:ext cx="884793" cy="369332"/>
              </a:xfrm>
              <a:prstGeom prst="rect">
                <a:avLst/>
              </a:prstGeom>
              <a:blipFill>
                <a:blip r:embed="rId6"/>
                <a:stretch>
                  <a:fillRect/>
                </a:stretch>
              </a:blipFill>
            </p:spPr>
            <p:txBody>
              <a:bodyPr/>
              <a:lstStyle/>
              <a:p>
                <a:r>
                  <a:rPr lang="en-US">
                    <a:noFill/>
                  </a:rPr>
                  <a:t> </a:t>
                </a:r>
              </a:p>
            </p:txBody>
          </p:sp>
        </mc:Fallback>
      </mc:AlternateContent>
      <p:cxnSp>
        <p:nvCxnSpPr>
          <p:cNvPr id="18" name="Straight Connector 17"/>
          <p:cNvCxnSpPr/>
          <p:nvPr/>
        </p:nvCxnSpPr>
        <p:spPr>
          <a:xfrm>
            <a:off x="7744348" y="4563821"/>
            <a:ext cx="78058" cy="738473"/>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27" name="Straight Connector 26"/>
          <p:cNvCxnSpPr/>
          <p:nvPr/>
        </p:nvCxnSpPr>
        <p:spPr>
          <a:xfrm flipV="1">
            <a:off x="7822406" y="5238878"/>
            <a:ext cx="560618" cy="63416"/>
          </a:xfrm>
          <a:prstGeom prst="line">
            <a:avLst/>
          </a:prstGeom>
          <a:ln w="19050"/>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7533617" y="5302294"/>
                <a:ext cx="692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𝑶𝑪𝑺</m:t>
                      </m:r>
                    </m:oMath>
                  </m:oMathPara>
                </a14:m>
                <a:endParaRPr lang="en-US" b="1" dirty="0"/>
              </a:p>
            </p:txBody>
          </p:sp>
        </mc:Choice>
        <mc:Fallback xmlns="">
          <p:sp>
            <p:nvSpPr>
              <p:cNvPr id="30" name="Rectangle 29"/>
              <p:cNvSpPr>
                <a:spLocks noRot="1" noChangeAspect="1" noMove="1" noResize="1" noEditPoints="1" noAdjustHandles="1" noChangeArrowheads="1" noChangeShapeType="1" noTextEdit="1"/>
              </p:cNvSpPr>
              <p:nvPr/>
            </p:nvSpPr>
            <p:spPr>
              <a:xfrm>
                <a:off x="7533617" y="5302294"/>
                <a:ext cx="692818" cy="369332"/>
              </a:xfrm>
              <a:prstGeom prst="rect">
                <a:avLst/>
              </a:prstGeom>
              <a:blipFill>
                <a:blip r:embed="rId7"/>
                <a:stretch>
                  <a:fillRect/>
                </a:stretch>
              </a:blipFill>
            </p:spPr>
            <p:txBody>
              <a:bodyPr/>
              <a:lstStyle/>
              <a:p>
                <a:r>
                  <a:rPr lang="en-US">
                    <a:noFill/>
                  </a:rPr>
                  <a:t> </a:t>
                </a:r>
              </a:p>
            </p:txBody>
          </p:sp>
        </mc:Fallback>
      </mc:AlternateContent>
      <p:cxnSp>
        <p:nvCxnSpPr>
          <p:cNvPr id="35" name="Straight Arrow Connector 34"/>
          <p:cNvCxnSpPr/>
          <p:nvPr/>
        </p:nvCxnSpPr>
        <p:spPr>
          <a:xfrm flipH="1" flipV="1">
            <a:off x="9544809" y="4924425"/>
            <a:ext cx="387132" cy="40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p:cNvSpPr/>
              <p:nvPr/>
            </p:nvSpPr>
            <p:spPr>
              <a:xfrm>
                <a:off x="9831734" y="5195579"/>
                <a:ext cx="569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𝒓</m:t>
                          </m:r>
                        </m:e>
                        <m:sub>
                          <m:r>
                            <a:rPr lang="en-US" b="1" i="1" dirty="0" smtClean="0">
                              <a:latin typeface="Cambria Math" panose="02040503050406030204" pitchFamily="18" charset="0"/>
                            </a:rPr>
                            <m:t>𝟎</m:t>
                          </m:r>
                        </m:sub>
                      </m:sSub>
                    </m:oMath>
                  </m:oMathPara>
                </a14:m>
                <a:endParaRPr lang="en-US" b="1" dirty="0"/>
              </a:p>
            </p:txBody>
          </p:sp>
        </mc:Choice>
        <mc:Fallback xmlns="">
          <p:sp>
            <p:nvSpPr>
              <p:cNvPr id="36" name="Rectangle 35"/>
              <p:cNvSpPr>
                <a:spLocks noRot="1" noChangeAspect="1" noMove="1" noResize="1" noEditPoints="1" noAdjustHandles="1" noChangeArrowheads="1" noChangeShapeType="1" noTextEdit="1"/>
              </p:cNvSpPr>
              <p:nvPr/>
            </p:nvSpPr>
            <p:spPr>
              <a:xfrm>
                <a:off x="9831734" y="5195579"/>
                <a:ext cx="569222" cy="369332"/>
              </a:xfrm>
              <a:prstGeom prst="rect">
                <a:avLst/>
              </a:prstGeom>
              <a:blipFill>
                <a:blip r:embed="rId8"/>
                <a:stretch>
                  <a:fillRect b="-3279"/>
                </a:stretch>
              </a:blipFill>
            </p:spPr>
            <p:txBody>
              <a:bodyPr/>
              <a:lstStyle/>
              <a:p>
                <a:r>
                  <a:rPr lang="en-US">
                    <a:noFill/>
                  </a:rPr>
                  <a:t> </a:t>
                </a:r>
              </a:p>
            </p:txBody>
          </p:sp>
        </mc:Fallback>
      </mc:AlternateContent>
      <p:sp>
        <p:nvSpPr>
          <p:cNvPr id="37" name="Oval 36"/>
          <p:cNvSpPr/>
          <p:nvPr/>
        </p:nvSpPr>
        <p:spPr>
          <a:xfrm>
            <a:off x="8199911" y="3521948"/>
            <a:ext cx="66670" cy="6667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Rectangle 39"/>
              <p:cNvSpPr/>
              <p:nvPr/>
            </p:nvSpPr>
            <p:spPr>
              <a:xfrm>
                <a:off x="7591727" y="3442596"/>
                <a:ext cx="569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𝒓</m:t>
                          </m:r>
                        </m:e>
                        <m:sub>
                          <m:r>
                            <a:rPr lang="en-US" b="1" i="1" dirty="0" smtClean="0">
                              <a:latin typeface="Cambria Math" panose="02040503050406030204" pitchFamily="18" charset="0"/>
                            </a:rPr>
                            <m:t>𝒄𝒓</m:t>
                          </m:r>
                          <m:r>
                            <a:rPr lang="en-US" b="1" i="1" dirty="0" smtClean="0">
                              <a:latin typeface="Cambria Math" panose="02040503050406030204" pitchFamily="18" charset="0"/>
                            </a:rPr>
                            <m:t>𝟎</m:t>
                          </m:r>
                        </m:sub>
                      </m:sSub>
                    </m:oMath>
                  </m:oMathPara>
                </a14:m>
                <a:endParaRPr lang="en-US" b="1" dirty="0"/>
              </a:p>
            </p:txBody>
          </p:sp>
        </mc:Choice>
        <mc:Fallback xmlns="">
          <p:sp>
            <p:nvSpPr>
              <p:cNvPr id="40" name="Rectangle 39"/>
              <p:cNvSpPr>
                <a:spLocks noRot="1" noChangeAspect="1" noMove="1" noResize="1" noEditPoints="1" noAdjustHandles="1" noChangeArrowheads="1" noChangeShapeType="1" noTextEdit="1"/>
              </p:cNvSpPr>
              <p:nvPr/>
            </p:nvSpPr>
            <p:spPr>
              <a:xfrm>
                <a:off x="7591727" y="3442596"/>
                <a:ext cx="569222" cy="369332"/>
              </a:xfrm>
              <a:prstGeom prst="rect">
                <a:avLst/>
              </a:prstGeom>
              <a:blipFill>
                <a:blip r:embed="rId9"/>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3470304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a:t>
            </a:r>
            <a:r>
              <a:rPr lang="en-US" dirty="0"/>
              <a:t>with Flat terrain</a:t>
            </a:r>
          </a:p>
        </p:txBody>
      </p:sp>
      <p:sp>
        <p:nvSpPr>
          <p:cNvPr id="3" name="Content Placeholder 2"/>
          <p:cNvSpPr>
            <a:spLocks noGrp="1"/>
          </p:cNvSpPr>
          <p:nvPr>
            <p:ph idx="1"/>
          </p:nvPr>
        </p:nvSpPr>
        <p:spPr>
          <a:xfrm>
            <a:off x="2589212" y="2133600"/>
            <a:ext cx="5081621" cy="3777622"/>
          </a:xfrm>
        </p:spPr>
        <p:txBody>
          <a:bodyPr/>
          <a:lstStyle/>
          <a:p>
            <a:r>
              <a:rPr lang="en-US" dirty="0" smtClean="0"/>
              <a:t>Swinging Phase: 3D LIP </a:t>
            </a:r>
            <a:r>
              <a:rPr lang="en-US" dirty="0"/>
              <a:t>w/ </a:t>
            </a:r>
            <a:r>
              <a:rPr lang="en-US" dirty="0" err="1"/>
              <a:t>VCoP</a:t>
            </a:r>
            <a:endParaRPr lang="en-US" dirty="0" smtClean="0"/>
          </a:p>
          <a:p>
            <a:r>
              <a:rPr lang="en-US" dirty="0" smtClean="0"/>
              <a:t>Landing Phase</a:t>
            </a:r>
            <a:r>
              <a:rPr lang="en-US" dirty="0"/>
              <a:t>: 3D </a:t>
            </a:r>
            <a:r>
              <a:rPr lang="en-US" dirty="0" smtClean="0"/>
              <a:t>VHIP</a:t>
            </a:r>
          </a:p>
          <a:p>
            <a:pPr marL="0" indent="0">
              <a:buNone/>
            </a:pPr>
            <a:endParaRPr lang="en-US" dirty="0" smtClean="0"/>
          </a:p>
        </p:txBody>
      </p:sp>
      <p:sp>
        <p:nvSpPr>
          <p:cNvPr id="4" name="Rectangle 3"/>
          <p:cNvSpPr/>
          <p:nvPr/>
        </p:nvSpPr>
        <p:spPr>
          <a:xfrm rot="21239010">
            <a:off x="7781388" y="4538303"/>
            <a:ext cx="564596" cy="7364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689869" y="4038775"/>
            <a:ext cx="122739" cy="1227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7744348" y="3189149"/>
            <a:ext cx="3031821" cy="1374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383024" y="1716932"/>
            <a:ext cx="1161785" cy="3521946"/>
          </a:xfrm>
          <a:prstGeom prst="line">
            <a:avLst/>
          </a:prstGeom>
        </p:spPr>
        <p:style>
          <a:lnRef idx="1">
            <a:schemeClr val="accent1"/>
          </a:lnRef>
          <a:fillRef idx="0">
            <a:schemeClr val="accent1"/>
          </a:fillRef>
          <a:effectRef idx="0">
            <a:schemeClr val="accent1"/>
          </a:effectRef>
          <a:fontRef idx="minor">
            <a:schemeClr val="tx1"/>
          </a:fontRef>
        </p:style>
      </p:cxnSp>
      <p:sp>
        <p:nvSpPr>
          <p:cNvPr id="30" name="Freeform 29"/>
          <p:cNvSpPr/>
          <p:nvPr/>
        </p:nvSpPr>
        <p:spPr>
          <a:xfrm>
            <a:off x="9032034" y="2369523"/>
            <a:ext cx="1541932" cy="1322296"/>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19641585">
            <a:off x="8573942" y="3555459"/>
            <a:ext cx="1396820" cy="1273810"/>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187536" y="4307177"/>
            <a:ext cx="494046" cy="369332"/>
          </a:xfrm>
          <a:prstGeom prst="rect">
            <a:avLst/>
          </a:prstGeom>
        </p:spPr>
        <p:txBody>
          <a:bodyPr wrap="none">
            <a:spAutoFit/>
          </a:bodyPr>
          <a:lstStyle/>
          <a:p>
            <a:r>
              <a:rPr lang="en-US" dirty="0" smtClean="0"/>
              <a:t>MT</a:t>
            </a:r>
            <a:endParaRPr lang="en-US" dirty="0"/>
          </a:p>
        </p:txBody>
      </p:sp>
      <p:sp>
        <p:nvSpPr>
          <p:cNvPr id="37" name="Rectangle 36"/>
          <p:cNvSpPr/>
          <p:nvPr/>
        </p:nvSpPr>
        <p:spPr>
          <a:xfrm>
            <a:off x="10014141" y="2540635"/>
            <a:ext cx="428322" cy="369332"/>
          </a:xfrm>
          <a:prstGeom prst="rect">
            <a:avLst/>
          </a:prstGeom>
        </p:spPr>
        <p:txBody>
          <a:bodyPr wrap="none">
            <a:spAutoFit/>
          </a:bodyPr>
          <a:lstStyle/>
          <a:p>
            <a:r>
              <a:rPr lang="en-US" dirty="0" smtClean="0"/>
              <a:t>KL</a:t>
            </a:r>
            <a:endParaRPr lang="en-US" dirty="0"/>
          </a:p>
        </p:txBody>
      </p:sp>
      <p:sp>
        <p:nvSpPr>
          <p:cNvPr id="38" name="Rectangle 37"/>
          <p:cNvSpPr/>
          <p:nvPr/>
        </p:nvSpPr>
        <p:spPr>
          <a:xfrm>
            <a:off x="8579430" y="4346180"/>
            <a:ext cx="561372" cy="369332"/>
          </a:xfrm>
          <a:prstGeom prst="rect">
            <a:avLst/>
          </a:prstGeom>
        </p:spPr>
        <p:txBody>
          <a:bodyPr wrap="none">
            <a:spAutoFit/>
          </a:bodyPr>
          <a:lstStyle/>
          <a:p>
            <a:r>
              <a:rPr lang="en-US" dirty="0" smtClean="0"/>
              <a:t>ICP</a:t>
            </a:r>
            <a:endParaRPr lang="en-US" dirty="0"/>
          </a:p>
        </p:txBody>
      </p:sp>
      <mc:AlternateContent xmlns:mc="http://schemas.openxmlformats.org/markup-compatibility/2006" xmlns:a14="http://schemas.microsoft.com/office/drawing/2010/main">
        <mc:Choice Requires="a14">
          <p:sp>
            <p:nvSpPr>
              <p:cNvPr id="13" name="Rectangle 12"/>
              <p:cNvSpPr/>
              <p:nvPr/>
            </p:nvSpPr>
            <p:spPr>
              <a:xfrm>
                <a:off x="7802336" y="4721852"/>
                <a:ext cx="5245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𝑪𝑺</m:t>
                      </m:r>
                    </m:oMath>
                  </m:oMathPara>
                </a14:m>
                <a:endParaRPr lang="en-US" b="1" dirty="0"/>
              </a:p>
            </p:txBody>
          </p:sp>
        </mc:Choice>
        <mc:Fallback xmlns="">
          <p:sp>
            <p:nvSpPr>
              <p:cNvPr id="13" name="Rectangle 12"/>
              <p:cNvSpPr>
                <a:spLocks noRot="1" noChangeAspect="1" noMove="1" noResize="1" noEditPoints="1" noAdjustHandles="1" noChangeArrowheads="1" noChangeShapeType="1" noTextEdit="1"/>
              </p:cNvSpPr>
              <p:nvPr/>
            </p:nvSpPr>
            <p:spPr>
              <a:xfrm>
                <a:off x="7802336" y="4721852"/>
                <a:ext cx="524503" cy="369332"/>
              </a:xfrm>
              <a:prstGeom prst="rect">
                <a:avLst/>
              </a:prstGeom>
              <a:blipFill>
                <a:blip r:embed="rId2"/>
                <a:stretch>
                  <a:fillRect/>
                </a:stretch>
              </a:blipFill>
            </p:spPr>
            <p:txBody>
              <a:bodyPr/>
              <a:lstStyle/>
              <a:p>
                <a:r>
                  <a:rPr lang="en-US">
                    <a:noFill/>
                  </a:rPr>
                  <a:t> </a:t>
                </a:r>
              </a:p>
            </p:txBody>
          </p:sp>
        </mc:Fallback>
      </mc:AlternateContent>
      <p:sp>
        <p:nvSpPr>
          <p:cNvPr id="5" name="Oval 4"/>
          <p:cNvSpPr/>
          <p:nvPr/>
        </p:nvSpPr>
        <p:spPr>
          <a:xfrm>
            <a:off x="9890208" y="5290047"/>
            <a:ext cx="83463" cy="83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8234464" y="1935803"/>
            <a:ext cx="1215957" cy="1810256"/>
          </a:xfrm>
          <a:custGeom>
            <a:avLst/>
            <a:gdLst>
              <a:gd name="connsiteX0" fmla="*/ 0 w 1215957"/>
              <a:gd name="connsiteY0" fmla="*/ 1619656 h 1973595"/>
              <a:gd name="connsiteX1" fmla="*/ 496110 w 1215957"/>
              <a:gd name="connsiteY1" fmla="*/ 1857983 h 1973595"/>
              <a:gd name="connsiteX2" fmla="*/ 1215957 w 1215957"/>
              <a:gd name="connsiteY2" fmla="*/ 0 h 1973595"/>
              <a:gd name="connsiteX0" fmla="*/ 0 w 1215957"/>
              <a:gd name="connsiteY0" fmla="*/ 1619656 h 1933027"/>
              <a:gd name="connsiteX1" fmla="*/ 564204 w 1215957"/>
              <a:gd name="connsiteY1" fmla="*/ 1804481 h 1933027"/>
              <a:gd name="connsiteX2" fmla="*/ 1215957 w 1215957"/>
              <a:gd name="connsiteY2" fmla="*/ 0 h 1933027"/>
              <a:gd name="connsiteX0" fmla="*/ 0 w 1215957"/>
              <a:gd name="connsiteY0" fmla="*/ 1619656 h 1926543"/>
              <a:gd name="connsiteX1" fmla="*/ 564204 w 1215957"/>
              <a:gd name="connsiteY1" fmla="*/ 1804481 h 1926543"/>
              <a:gd name="connsiteX2" fmla="*/ 1215957 w 1215957"/>
              <a:gd name="connsiteY2" fmla="*/ 0 h 1926543"/>
              <a:gd name="connsiteX0" fmla="*/ 0 w 1215957"/>
              <a:gd name="connsiteY0" fmla="*/ 1619656 h 1752548"/>
              <a:gd name="connsiteX1" fmla="*/ 637162 w 1215957"/>
              <a:gd name="connsiteY1" fmla="*/ 1473740 h 1752548"/>
              <a:gd name="connsiteX2" fmla="*/ 1215957 w 1215957"/>
              <a:gd name="connsiteY2" fmla="*/ 0 h 1752548"/>
              <a:gd name="connsiteX0" fmla="*/ 0 w 1215957"/>
              <a:gd name="connsiteY0" fmla="*/ 1619656 h 1881745"/>
              <a:gd name="connsiteX1" fmla="*/ 637162 w 1215957"/>
              <a:gd name="connsiteY1" fmla="*/ 1473740 h 1881745"/>
              <a:gd name="connsiteX2" fmla="*/ 1215957 w 1215957"/>
              <a:gd name="connsiteY2" fmla="*/ 0 h 1881745"/>
              <a:gd name="connsiteX0" fmla="*/ 0 w 1215957"/>
              <a:gd name="connsiteY0" fmla="*/ 1619656 h 2079467"/>
              <a:gd name="connsiteX1" fmla="*/ 530157 w 1215957"/>
              <a:gd name="connsiteY1" fmla="*/ 1916348 h 2079467"/>
              <a:gd name="connsiteX2" fmla="*/ 1215957 w 1215957"/>
              <a:gd name="connsiteY2" fmla="*/ 0 h 2079467"/>
              <a:gd name="connsiteX0" fmla="*/ 0 w 1215957"/>
              <a:gd name="connsiteY0" fmla="*/ 1619656 h 2005392"/>
              <a:gd name="connsiteX1" fmla="*/ 530157 w 1215957"/>
              <a:gd name="connsiteY1" fmla="*/ 1916348 h 2005392"/>
              <a:gd name="connsiteX2" fmla="*/ 1215957 w 1215957"/>
              <a:gd name="connsiteY2" fmla="*/ 0 h 2005392"/>
              <a:gd name="connsiteX0" fmla="*/ 0 w 1215957"/>
              <a:gd name="connsiteY0" fmla="*/ 1619656 h 1904345"/>
              <a:gd name="connsiteX1" fmla="*/ 573931 w 1215957"/>
              <a:gd name="connsiteY1" fmla="*/ 1692612 h 1904345"/>
              <a:gd name="connsiteX2" fmla="*/ 1215957 w 1215957"/>
              <a:gd name="connsiteY2" fmla="*/ 0 h 1904345"/>
              <a:gd name="connsiteX0" fmla="*/ 0 w 1215957"/>
              <a:gd name="connsiteY0" fmla="*/ 1619656 h 1766976"/>
              <a:gd name="connsiteX1" fmla="*/ 573931 w 1215957"/>
              <a:gd name="connsiteY1" fmla="*/ 1692612 h 1766976"/>
              <a:gd name="connsiteX2" fmla="*/ 1215957 w 1215957"/>
              <a:gd name="connsiteY2" fmla="*/ 0 h 1766976"/>
              <a:gd name="connsiteX0" fmla="*/ 0 w 1215957"/>
              <a:gd name="connsiteY0" fmla="*/ 1619656 h 1808111"/>
              <a:gd name="connsiteX1" fmla="*/ 491246 w 1215957"/>
              <a:gd name="connsiteY1" fmla="*/ 1760706 h 1808111"/>
              <a:gd name="connsiteX2" fmla="*/ 1215957 w 1215957"/>
              <a:gd name="connsiteY2" fmla="*/ 0 h 1808111"/>
              <a:gd name="connsiteX0" fmla="*/ 0 w 1215957"/>
              <a:gd name="connsiteY0" fmla="*/ 1619656 h 1799544"/>
              <a:gd name="connsiteX1" fmla="*/ 491246 w 1215957"/>
              <a:gd name="connsiteY1" fmla="*/ 1760706 h 1799544"/>
              <a:gd name="connsiteX2" fmla="*/ 1215957 w 1215957"/>
              <a:gd name="connsiteY2" fmla="*/ 0 h 1799544"/>
              <a:gd name="connsiteX0" fmla="*/ 0 w 1215957"/>
              <a:gd name="connsiteY0" fmla="*/ 1619656 h 1799544"/>
              <a:gd name="connsiteX1" fmla="*/ 491246 w 1215957"/>
              <a:gd name="connsiteY1" fmla="*/ 1760706 h 1799544"/>
              <a:gd name="connsiteX2" fmla="*/ 1215957 w 1215957"/>
              <a:gd name="connsiteY2" fmla="*/ 0 h 1799544"/>
              <a:gd name="connsiteX0" fmla="*/ 0 w 1215957"/>
              <a:gd name="connsiteY0" fmla="*/ 1619656 h 1810256"/>
              <a:gd name="connsiteX1" fmla="*/ 491246 w 1215957"/>
              <a:gd name="connsiteY1" fmla="*/ 1760706 h 1810256"/>
              <a:gd name="connsiteX2" fmla="*/ 1215957 w 1215957"/>
              <a:gd name="connsiteY2" fmla="*/ 0 h 1810256"/>
              <a:gd name="connsiteX0" fmla="*/ 0 w 1215957"/>
              <a:gd name="connsiteY0" fmla="*/ 1619656 h 1810256"/>
              <a:gd name="connsiteX1" fmla="*/ 491246 w 1215957"/>
              <a:gd name="connsiteY1" fmla="*/ 1760706 h 1810256"/>
              <a:gd name="connsiteX2" fmla="*/ 1215957 w 1215957"/>
              <a:gd name="connsiteY2" fmla="*/ 0 h 1810256"/>
            </a:gdLst>
            <a:ahLst/>
            <a:cxnLst>
              <a:cxn ang="0">
                <a:pos x="connsiteX0" y="connsiteY0"/>
              </a:cxn>
              <a:cxn ang="0">
                <a:pos x="connsiteX1" y="connsiteY1"/>
              </a:cxn>
              <a:cxn ang="0">
                <a:pos x="connsiteX2" y="connsiteY2"/>
              </a:cxn>
            </a:cxnLst>
            <a:rect l="l" t="t" r="r" b="b"/>
            <a:pathLst>
              <a:path w="1215957" h="1810256">
                <a:moveTo>
                  <a:pt x="0" y="1619656"/>
                </a:moveTo>
                <a:cubicBezTo>
                  <a:pt x="180772" y="1834880"/>
                  <a:pt x="356680" y="1845824"/>
                  <a:pt x="491246" y="1760706"/>
                </a:cubicBezTo>
                <a:cubicBezTo>
                  <a:pt x="625812" y="1675588"/>
                  <a:pt x="626623" y="1672347"/>
                  <a:pt x="1215957" y="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9315227" y="3156626"/>
            <a:ext cx="1570024" cy="2174131"/>
          </a:xfrm>
          <a:custGeom>
            <a:avLst/>
            <a:gdLst>
              <a:gd name="connsiteX0" fmla="*/ 616713 w 1570024"/>
              <a:gd name="connsiteY0" fmla="*/ 2174131 h 2174131"/>
              <a:gd name="connsiteX1" fmla="*/ 37918 w 1570024"/>
              <a:gd name="connsiteY1" fmla="*/ 1016540 h 2174131"/>
              <a:gd name="connsiteX2" fmla="*/ 1570024 w 1570024"/>
              <a:gd name="connsiteY2" fmla="*/ 0 h 2174131"/>
            </a:gdLst>
            <a:ahLst/>
            <a:cxnLst>
              <a:cxn ang="0">
                <a:pos x="connsiteX0" y="connsiteY0"/>
              </a:cxn>
              <a:cxn ang="0">
                <a:pos x="connsiteX1" y="connsiteY1"/>
              </a:cxn>
              <a:cxn ang="0">
                <a:pos x="connsiteX2" y="connsiteY2"/>
              </a:cxn>
            </a:cxnLst>
            <a:rect l="l" t="t" r="r" b="b"/>
            <a:pathLst>
              <a:path w="1570024" h="2174131">
                <a:moveTo>
                  <a:pt x="616713" y="2174131"/>
                </a:moveTo>
                <a:cubicBezTo>
                  <a:pt x="247873" y="1776513"/>
                  <a:pt x="-120967" y="1378895"/>
                  <a:pt x="37918" y="1016540"/>
                </a:cubicBezTo>
                <a:cubicBezTo>
                  <a:pt x="196803" y="654185"/>
                  <a:pt x="883413" y="327092"/>
                  <a:pt x="1570024" y="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flipV="1">
            <a:off x="8234464" y="3556000"/>
            <a:ext cx="1697476" cy="1774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9544809" y="4924425"/>
            <a:ext cx="387132" cy="40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199911" y="3521948"/>
            <a:ext cx="66670" cy="6667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7591727" y="3442596"/>
                <a:ext cx="569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𝒓</m:t>
                          </m:r>
                        </m:e>
                        <m:sub>
                          <m:r>
                            <a:rPr lang="en-US" b="1" i="1" dirty="0" smtClean="0">
                              <a:latin typeface="Cambria Math" panose="02040503050406030204" pitchFamily="18" charset="0"/>
                            </a:rPr>
                            <m:t>𝒄𝒓</m:t>
                          </m:r>
                          <m:r>
                            <a:rPr lang="en-US" b="1" i="1" dirty="0" smtClean="0">
                              <a:latin typeface="Cambria Math" panose="02040503050406030204" pitchFamily="18" charset="0"/>
                            </a:rPr>
                            <m:t>𝟎</m:t>
                          </m:r>
                        </m:sub>
                      </m:sSub>
                    </m:oMath>
                  </m:oMathPara>
                </a14:m>
                <a:endParaRPr lang="en-US" b="1" dirty="0"/>
              </a:p>
            </p:txBody>
          </p:sp>
        </mc:Choice>
        <mc:Fallback xmlns="">
          <p:sp>
            <p:nvSpPr>
              <p:cNvPr id="22" name="Rectangle 21"/>
              <p:cNvSpPr>
                <a:spLocks noRot="1" noChangeAspect="1" noMove="1" noResize="1" noEditPoints="1" noAdjustHandles="1" noChangeArrowheads="1" noChangeShapeType="1" noTextEdit="1"/>
              </p:cNvSpPr>
              <p:nvPr/>
            </p:nvSpPr>
            <p:spPr>
              <a:xfrm>
                <a:off x="7591727" y="3442596"/>
                <a:ext cx="569222" cy="369332"/>
              </a:xfrm>
              <a:prstGeom prst="rect">
                <a:avLst/>
              </a:prstGeom>
              <a:blipFill>
                <a:blip r:embed="rId3"/>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9831734" y="5195579"/>
                <a:ext cx="569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𝒓</m:t>
                          </m:r>
                        </m:e>
                        <m:sub>
                          <m:r>
                            <a:rPr lang="en-US" b="1" i="1" dirty="0" smtClean="0">
                              <a:latin typeface="Cambria Math" panose="02040503050406030204" pitchFamily="18" charset="0"/>
                            </a:rPr>
                            <m:t>𝟎</m:t>
                          </m:r>
                        </m:sub>
                      </m:sSub>
                    </m:oMath>
                  </m:oMathPara>
                </a14:m>
                <a:endParaRPr lang="en-US" b="1" dirty="0"/>
              </a:p>
            </p:txBody>
          </p:sp>
        </mc:Choice>
        <mc:Fallback xmlns="">
          <p:sp>
            <p:nvSpPr>
              <p:cNvPr id="23" name="Rectangle 22"/>
              <p:cNvSpPr>
                <a:spLocks noRot="1" noChangeAspect="1" noMove="1" noResize="1" noEditPoints="1" noAdjustHandles="1" noChangeArrowheads="1" noChangeShapeType="1" noTextEdit="1"/>
              </p:cNvSpPr>
              <p:nvPr/>
            </p:nvSpPr>
            <p:spPr>
              <a:xfrm>
                <a:off x="9831734" y="5195579"/>
                <a:ext cx="569222" cy="369332"/>
              </a:xfrm>
              <a:prstGeom prst="rect">
                <a:avLst/>
              </a:prstGeom>
              <a:blipFill>
                <a:blip r:embed="rId4"/>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9416609" y="5047993"/>
                <a:ext cx="4827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𝒓</m:t>
                              </m:r>
                            </m:e>
                          </m:acc>
                        </m:e>
                        <m:sub>
                          <m:r>
                            <a:rPr lang="en-US" b="1" i="1" dirty="0" smtClean="0">
                              <a:latin typeface="Cambria Math" panose="02040503050406030204" pitchFamily="18" charset="0"/>
                            </a:rPr>
                            <m:t>𝟎</m:t>
                          </m:r>
                        </m:sub>
                      </m:sSub>
                    </m:oMath>
                  </m:oMathPara>
                </a14:m>
                <a:endParaRPr lang="en-US" b="1" dirty="0"/>
              </a:p>
            </p:txBody>
          </p:sp>
        </mc:Choice>
        <mc:Fallback xmlns="">
          <p:sp>
            <p:nvSpPr>
              <p:cNvPr id="24" name="Rectangle 23"/>
              <p:cNvSpPr>
                <a:spLocks noRot="1" noChangeAspect="1" noMove="1" noResize="1" noEditPoints="1" noAdjustHandles="1" noChangeArrowheads="1" noChangeShapeType="1" noTextEdit="1"/>
              </p:cNvSpPr>
              <p:nvPr/>
            </p:nvSpPr>
            <p:spPr>
              <a:xfrm>
                <a:off x="9416609" y="5047993"/>
                <a:ext cx="482760" cy="369332"/>
              </a:xfrm>
              <a:prstGeom prst="rect">
                <a:avLst/>
              </a:prstGeom>
              <a:blipFill>
                <a:blip r:embed="rId5"/>
                <a:stretch>
                  <a:fillRect b="-3279"/>
                </a:stretch>
              </a:blipFill>
            </p:spPr>
            <p:txBody>
              <a:bodyPr/>
              <a:lstStyle/>
              <a:p>
                <a:r>
                  <a:rPr lang="en-US">
                    <a:noFill/>
                  </a:rPr>
                  <a:t> </a:t>
                </a:r>
              </a:p>
            </p:txBody>
          </p:sp>
        </mc:Fallback>
      </mc:AlternateContent>
    </p:spTree>
    <p:extLst>
      <p:ext uri="{BB962C8B-B14F-4D97-AF65-F5344CB8AC3E}">
        <p14:creationId xmlns:p14="http://schemas.microsoft.com/office/powerpoint/2010/main" val="4011325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a:t>
            </a:r>
            <a:r>
              <a:rPr lang="en-US" dirty="0"/>
              <a:t>with Flat terrain</a:t>
            </a:r>
          </a:p>
        </p:txBody>
      </p:sp>
      <p:sp>
        <p:nvSpPr>
          <p:cNvPr id="3" name="Content Placeholder 2"/>
          <p:cNvSpPr>
            <a:spLocks noGrp="1"/>
          </p:cNvSpPr>
          <p:nvPr>
            <p:ph idx="1"/>
          </p:nvPr>
        </p:nvSpPr>
        <p:spPr>
          <a:xfrm>
            <a:off x="2589212" y="2133600"/>
            <a:ext cx="5081621" cy="3777622"/>
          </a:xfrm>
        </p:spPr>
        <p:txBody>
          <a:bodyPr/>
          <a:lstStyle/>
          <a:p>
            <a:r>
              <a:rPr lang="en-US" dirty="0" smtClean="0"/>
              <a:t>Swinging Phase: 3D LIP </a:t>
            </a:r>
            <a:r>
              <a:rPr lang="en-US" dirty="0"/>
              <a:t>w/ </a:t>
            </a:r>
            <a:r>
              <a:rPr lang="en-US" dirty="0" err="1"/>
              <a:t>VCoP</a:t>
            </a:r>
            <a:endParaRPr lang="en-US" dirty="0" smtClean="0"/>
          </a:p>
          <a:p>
            <a:r>
              <a:rPr lang="en-US" dirty="0" smtClean="0"/>
              <a:t>Landing Phase</a:t>
            </a:r>
            <a:r>
              <a:rPr lang="en-US" dirty="0"/>
              <a:t>: 3D </a:t>
            </a:r>
            <a:r>
              <a:rPr lang="en-US" dirty="0" smtClean="0"/>
              <a:t>VHIP</a:t>
            </a:r>
          </a:p>
          <a:p>
            <a:pPr marL="0" indent="0">
              <a:buNone/>
            </a:pP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3629" y="3252392"/>
            <a:ext cx="3565744" cy="2859947"/>
          </a:xfrm>
          <a:prstGeom prst="rect">
            <a:avLst/>
          </a:prstGeom>
        </p:spPr>
      </p:pic>
      <p:sp>
        <p:nvSpPr>
          <p:cNvPr id="25" name="Freeform 24"/>
          <p:cNvSpPr/>
          <p:nvPr/>
        </p:nvSpPr>
        <p:spPr>
          <a:xfrm>
            <a:off x="6480367" y="3570780"/>
            <a:ext cx="1541932" cy="1322296"/>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rot="19641585">
            <a:off x="5707174" y="4361299"/>
            <a:ext cx="1396820" cy="1273810"/>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320768" y="5113017"/>
            <a:ext cx="494046" cy="369332"/>
          </a:xfrm>
          <a:prstGeom prst="rect">
            <a:avLst/>
          </a:prstGeom>
        </p:spPr>
        <p:txBody>
          <a:bodyPr wrap="none">
            <a:spAutoFit/>
          </a:bodyPr>
          <a:lstStyle/>
          <a:p>
            <a:r>
              <a:rPr lang="en-US" dirty="0" smtClean="0"/>
              <a:t>MT</a:t>
            </a:r>
            <a:endParaRPr lang="en-US" dirty="0"/>
          </a:p>
        </p:txBody>
      </p:sp>
      <p:sp>
        <p:nvSpPr>
          <p:cNvPr id="28" name="Rectangle 27"/>
          <p:cNvSpPr/>
          <p:nvPr/>
        </p:nvSpPr>
        <p:spPr>
          <a:xfrm>
            <a:off x="7462474" y="3741892"/>
            <a:ext cx="428322" cy="369332"/>
          </a:xfrm>
          <a:prstGeom prst="rect">
            <a:avLst/>
          </a:prstGeom>
        </p:spPr>
        <p:txBody>
          <a:bodyPr wrap="none">
            <a:spAutoFit/>
          </a:bodyPr>
          <a:lstStyle/>
          <a:p>
            <a:r>
              <a:rPr lang="en-US" dirty="0" smtClean="0"/>
              <a:t>KL</a:t>
            </a:r>
            <a:endParaRPr lang="en-US" dirty="0"/>
          </a:p>
        </p:txBody>
      </p:sp>
    </p:spTree>
    <p:extLst>
      <p:ext uri="{BB962C8B-B14F-4D97-AF65-F5344CB8AC3E}">
        <p14:creationId xmlns:p14="http://schemas.microsoft.com/office/powerpoint/2010/main" val="147331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a:t>
            </a:r>
            <a:r>
              <a:rPr lang="en-US" dirty="0"/>
              <a:t>with </a:t>
            </a:r>
            <a:r>
              <a:rPr lang="en-US" dirty="0" smtClean="0"/>
              <a:t>Rough </a:t>
            </a:r>
            <a:r>
              <a:rPr lang="en-US" dirty="0"/>
              <a:t>terrain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600"/>
                <a:ext cx="5081621" cy="3915032"/>
              </a:xfrm>
            </p:spPr>
            <p:txBody>
              <a:bodyPr>
                <a:normAutofit/>
              </a:bodyPr>
              <a:lstStyle/>
              <a:p>
                <a:r>
                  <a:rPr lang="en-US" dirty="0" smtClean="0"/>
                  <a:t>Swinging Phase: 3D LIP </a:t>
                </a:r>
                <a:r>
                  <a:rPr lang="en-US" dirty="0"/>
                  <a:t>w/ </a:t>
                </a:r>
                <a:r>
                  <a:rPr lang="en-US" dirty="0" err="1"/>
                  <a:t>VCoP</a:t>
                </a:r>
                <a:endParaRPr lang="en-US" dirty="0" smtClean="0"/>
              </a:p>
              <a:p>
                <a:r>
                  <a:rPr lang="en-US" dirty="0" smtClean="0"/>
                  <a:t>Landing Phase</a:t>
                </a:r>
                <a:r>
                  <a:rPr lang="en-US" dirty="0"/>
                  <a:t>: 3D </a:t>
                </a:r>
                <a:r>
                  <a:rPr lang="en-US" dirty="0" smtClean="0"/>
                  <a:t>VHIP (RT)</a:t>
                </a:r>
              </a:p>
              <a:p>
                <a:endParaRPr lang="en-US" dirty="0"/>
              </a:p>
              <a:p>
                <a:r>
                  <a:rPr lang="en-US" dirty="0" smtClean="0"/>
                  <a:t>Find new curve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𝒄𝒓</m:t>
                        </m:r>
                      </m:sub>
                    </m:sSub>
                  </m:oMath>
                </a14:m>
                <a:r>
                  <a:rPr lang="en-US" dirty="0" smtClean="0"/>
                  <a:t>:</a:t>
                </a:r>
              </a:p>
              <a:p>
                <a:pPr marL="0" indent="0">
                  <a:buNone/>
                </a:pPr>
                <a:r>
                  <a:rPr lang="en-US" dirty="0" smtClean="0"/>
                  <a:t>Take the extreme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𝑷</m:t>
                        </m:r>
                      </m:sub>
                    </m:sSub>
                    <m:r>
                      <a:rPr lang="en-US" b="1" i="1" smtClean="0">
                        <a:latin typeface="Cambria Math" panose="02040503050406030204" pitchFamily="18" charset="0"/>
                      </a:rPr>
                      <m:t>∈</m:t>
                    </m:r>
                    <m:r>
                      <a:rPr lang="en-US" b="1" i="1" smtClean="0">
                        <a:latin typeface="Cambria Math" panose="02040503050406030204" pitchFamily="18" charset="0"/>
                      </a:rPr>
                      <m:t>𝑪𝑺</m:t>
                    </m:r>
                  </m:oMath>
                </a14:m>
                <a:endParaRPr lang="en-US" b="1" dirty="0" smtClean="0"/>
              </a:p>
              <a:p>
                <a:pPr marL="0" indent="0">
                  <a:buNone/>
                </a:pPr>
                <a:r>
                  <a:rPr lang="en-US" dirty="0" smtClean="0"/>
                  <a:t>Solve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m:t>
                        </m:r>
                      </m:sub>
                    </m:sSub>
                  </m:oMath>
                </a14:m>
                <a:r>
                  <a:rPr lang="en-US" dirty="0" smtClean="0"/>
                  <a:t> for a given each “initial” position and velocity:</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𝒓</m:t>
                          </m:r>
                        </m:e>
                        <m:sub>
                          <m:r>
                            <a:rPr lang="en-US" b="1" i="1" smtClean="0">
                              <a:latin typeface="Cambria Math" panose="02040503050406030204" pitchFamily="18" charset="0"/>
                            </a:rPr>
                            <m:t>𝒃</m:t>
                          </m:r>
                        </m:sub>
                      </m:sSub>
                      <m:d>
                        <m:dPr>
                          <m:ctrlPr>
                            <a:rPr lang="en-US" b="1" i="1">
                              <a:latin typeface="Cambria Math" panose="02040503050406030204" pitchFamily="18" charset="0"/>
                            </a:rPr>
                          </m:ctrlPr>
                        </m:dPr>
                        <m:e>
                          <m:sSub>
                            <m:sSubPr>
                              <m:ctrlPr>
                                <a:rPr lang="en-US" b="1"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𝑐𝑟</m:t>
                              </m:r>
                            </m:sub>
                          </m:sSub>
                        </m:e>
                      </m:d>
                      <m:r>
                        <a:rPr lang="en-US" b="1"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rPr>
                        <m:t>𝑮</m:t>
                      </m:r>
                      <m:r>
                        <a:rPr lang="en-US" b="1"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𝑏</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𝐺</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𝑐𝑟</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𝑐𝑟</m:t>
                              </m:r>
                            </m:sub>
                          </m:sSub>
                        </m:e>
                      </m:d>
                      <m:r>
                        <a:rPr lang="en-US" b="0" i="1" smtClean="0">
                          <a:latin typeface="Cambria Math" panose="02040503050406030204" pitchFamily="18" charset="0"/>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𝒓</m:t>
                          </m:r>
                        </m:e>
                        <m:sub>
                          <m:r>
                            <a:rPr lang="en-US" i="1">
                              <a:latin typeface="Cambria Math" panose="02040503050406030204" pitchFamily="18" charset="0"/>
                            </a:rPr>
                            <m:t>𝑐𝑟</m:t>
                          </m:r>
                        </m:sub>
                      </m:sSub>
                      <m:r>
                        <a:rPr lang="en-US" b="1" i="1" smtClean="0">
                          <a:latin typeface="Cambria Math" panose="02040503050406030204" pitchFamily="18" charset="0"/>
                        </a:rPr>
                        <m:t>=</m:t>
                      </m:r>
                      <m:r>
                        <a:rPr lang="en-US" b="1" i="1">
                          <a:latin typeface="Cambria Math" panose="02040503050406030204" pitchFamily="18" charset="0"/>
                        </a:rPr>
                        <m:t>𝒓</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𝒓</m:t>
                          </m:r>
                        </m:e>
                      </m:acc>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𝑐𝑟</m:t>
                          </m:r>
                        </m:sub>
                      </m:sSub>
                      <m:d>
                        <m:dPr>
                          <m:ctrlPr>
                            <a:rPr lang="en-US" i="1">
                              <a:latin typeface="Cambria Math" panose="02040503050406030204" pitchFamily="18" charset="0"/>
                            </a:rPr>
                          </m:ctrlPr>
                        </m:dPr>
                        <m:e>
                          <m:r>
                            <a:rPr lang="en-US" b="1" i="1">
                              <a:latin typeface="Cambria Math" panose="02040503050406030204" pitchFamily="18" charset="0"/>
                            </a:rPr>
                            <m:t>𝒓</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𝒓</m:t>
                              </m:r>
                            </m:e>
                          </m:acc>
                        </m:e>
                      </m:d>
                    </m:oMath>
                  </m:oMathPara>
                </a14:m>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𝒓</m:t>
                          </m:r>
                        </m:e>
                        <m:sub>
                          <m:r>
                            <a:rPr lang="en-US" i="1">
                              <a:latin typeface="Cambria Math" panose="02040503050406030204" pitchFamily="18" charset="0"/>
                            </a:rPr>
                            <m:t>𝑐𝑟</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1" i="1" smtClean="0">
                          <a:latin typeface="Cambria Math" panose="02040503050406030204" pitchFamily="18" charset="0"/>
                        </a:rPr>
                        <m:t>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𝒓</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𝒓</m:t>
                              </m:r>
                            </m:e>
                          </m:acc>
                          <m:d>
                            <m:dPr>
                              <m:ctrlPr>
                                <a:rPr lang="en-US" b="1" i="1">
                                  <a:latin typeface="Cambria Math" panose="02040503050406030204" pitchFamily="18" charset="0"/>
                                </a:rPr>
                              </m:ctrlPr>
                            </m:dPr>
                            <m:e>
                              <m:r>
                                <a:rPr lang="en-US" i="1">
                                  <a:latin typeface="Cambria Math" panose="02040503050406030204" pitchFamily="18" charset="0"/>
                                </a:rPr>
                                <m:t>𝑡</m:t>
                              </m:r>
                            </m:e>
                          </m:d>
                        </m:e>
                      </m:d>
                    </m:oMath>
                  </m:oMathPara>
                </a14:m>
                <a:endParaRPr lang="en-US" b="1" dirty="0" smtClean="0"/>
              </a:p>
              <a:p>
                <a:pPr marL="0" indent="0">
                  <a:buNone/>
                </a:pPr>
                <a:endParaRPr lang="en-US" b="1" dirty="0" smtClean="0"/>
              </a:p>
              <a:p>
                <a:pPr marL="0" indent="0">
                  <a:buNone/>
                </a:pPr>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600"/>
                <a:ext cx="5081621" cy="3915032"/>
              </a:xfrm>
              <a:blipFill>
                <a:blip r:embed="rId2"/>
                <a:stretch>
                  <a:fillRect l="-1080" t="-779"/>
                </a:stretch>
              </a:blipFill>
            </p:spPr>
            <p:txBody>
              <a:bodyPr/>
              <a:lstStyle/>
              <a:p>
                <a:r>
                  <a:rPr lang="en-US">
                    <a:noFill/>
                  </a:rPr>
                  <a:t> </a:t>
                </a:r>
              </a:p>
            </p:txBody>
          </p:sp>
        </mc:Fallback>
      </mc:AlternateContent>
      <p:sp>
        <p:nvSpPr>
          <p:cNvPr id="4" name="Rectangle 3"/>
          <p:cNvSpPr/>
          <p:nvPr/>
        </p:nvSpPr>
        <p:spPr>
          <a:xfrm rot="21239010">
            <a:off x="7781388" y="4538303"/>
            <a:ext cx="564596" cy="7364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689869" y="4038775"/>
            <a:ext cx="122739" cy="1227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7744348" y="3189149"/>
            <a:ext cx="3031821" cy="1374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383024" y="1716932"/>
            <a:ext cx="1161785" cy="3521946"/>
          </a:xfrm>
          <a:prstGeom prst="line">
            <a:avLst/>
          </a:prstGeom>
        </p:spPr>
        <p:style>
          <a:lnRef idx="1">
            <a:schemeClr val="accent1"/>
          </a:lnRef>
          <a:fillRef idx="0">
            <a:schemeClr val="accent1"/>
          </a:fillRef>
          <a:effectRef idx="0">
            <a:schemeClr val="accent1"/>
          </a:effectRef>
          <a:fontRef idx="minor">
            <a:schemeClr val="tx1"/>
          </a:fontRef>
        </p:style>
      </p:cxnSp>
      <p:sp>
        <p:nvSpPr>
          <p:cNvPr id="30" name="Freeform 29"/>
          <p:cNvSpPr/>
          <p:nvPr/>
        </p:nvSpPr>
        <p:spPr>
          <a:xfrm>
            <a:off x="9032034" y="2369523"/>
            <a:ext cx="1541932" cy="1322296"/>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19641585">
            <a:off x="8573942" y="3555459"/>
            <a:ext cx="1396820" cy="1273810"/>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187536" y="4307177"/>
            <a:ext cx="494046" cy="369332"/>
          </a:xfrm>
          <a:prstGeom prst="rect">
            <a:avLst/>
          </a:prstGeom>
        </p:spPr>
        <p:txBody>
          <a:bodyPr wrap="none">
            <a:spAutoFit/>
          </a:bodyPr>
          <a:lstStyle/>
          <a:p>
            <a:r>
              <a:rPr lang="en-US" dirty="0" smtClean="0"/>
              <a:t>MT</a:t>
            </a:r>
            <a:endParaRPr lang="en-US" dirty="0"/>
          </a:p>
        </p:txBody>
      </p:sp>
      <p:sp>
        <p:nvSpPr>
          <p:cNvPr id="37" name="Rectangle 36"/>
          <p:cNvSpPr/>
          <p:nvPr/>
        </p:nvSpPr>
        <p:spPr>
          <a:xfrm>
            <a:off x="10014141" y="2540635"/>
            <a:ext cx="428322" cy="369332"/>
          </a:xfrm>
          <a:prstGeom prst="rect">
            <a:avLst/>
          </a:prstGeom>
        </p:spPr>
        <p:txBody>
          <a:bodyPr wrap="none">
            <a:spAutoFit/>
          </a:bodyPr>
          <a:lstStyle/>
          <a:p>
            <a:r>
              <a:rPr lang="en-US" dirty="0" smtClean="0"/>
              <a:t>KL</a:t>
            </a:r>
            <a:endParaRPr lang="en-US" dirty="0"/>
          </a:p>
        </p:txBody>
      </p:sp>
      <p:sp>
        <p:nvSpPr>
          <p:cNvPr id="38" name="Rectangle 37"/>
          <p:cNvSpPr/>
          <p:nvPr/>
        </p:nvSpPr>
        <p:spPr>
          <a:xfrm>
            <a:off x="8579430" y="4346180"/>
            <a:ext cx="561372" cy="369332"/>
          </a:xfrm>
          <a:prstGeom prst="rect">
            <a:avLst/>
          </a:prstGeom>
        </p:spPr>
        <p:txBody>
          <a:bodyPr wrap="none">
            <a:spAutoFit/>
          </a:bodyPr>
          <a:lstStyle/>
          <a:p>
            <a:r>
              <a:rPr lang="en-US" dirty="0" smtClean="0"/>
              <a:t>ICP</a:t>
            </a:r>
            <a:endParaRPr lang="en-US" dirty="0"/>
          </a:p>
        </p:txBody>
      </p:sp>
      <mc:AlternateContent xmlns:mc="http://schemas.openxmlformats.org/markup-compatibility/2006" xmlns:a14="http://schemas.microsoft.com/office/drawing/2010/main">
        <mc:Choice Requires="a14">
          <p:sp>
            <p:nvSpPr>
              <p:cNvPr id="13" name="Rectangle 12"/>
              <p:cNvSpPr/>
              <p:nvPr/>
            </p:nvSpPr>
            <p:spPr>
              <a:xfrm>
                <a:off x="7802336" y="4721852"/>
                <a:ext cx="5245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𝑪𝑺</m:t>
                      </m:r>
                    </m:oMath>
                  </m:oMathPara>
                </a14:m>
                <a:endParaRPr lang="en-US" b="1" dirty="0"/>
              </a:p>
            </p:txBody>
          </p:sp>
        </mc:Choice>
        <mc:Fallback xmlns="">
          <p:sp>
            <p:nvSpPr>
              <p:cNvPr id="13" name="Rectangle 12"/>
              <p:cNvSpPr>
                <a:spLocks noRot="1" noChangeAspect="1" noMove="1" noResize="1" noEditPoints="1" noAdjustHandles="1" noChangeArrowheads="1" noChangeShapeType="1" noTextEdit="1"/>
              </p:cNvSpPr>
              <p:nvPr/>
            </p:nvSpPr>
            <p:spPr>
              <a:xfrm>
                <a:off x="7802336" y="4721852"/>
                <a:ext cx="524503" cy="369332"/>
              </a:xfrm>
              <a:prstGeom prst="rect">
                <a:avLst/>
              </a:prstGeom>
              <a:blipFill>
                <a:blip r:embed="rId3"/>
                <a:stretch>
                  <a:fillRect/>
                </a:stretch>
              </a:blipFill>
            </p:spPr>
            <p:txBody>
              <a:bodyPr/>
              <a:lstStyle/>
              <a:p>
                <a:r>
                  <a:rPr lang="en-US">
                    <a:noFill/>
                  </a:rPr>
                  <a:t> </a:t>
                </a:r>
              </a:p>
            </p:txBody>
          </p:sp>
        </mc:Fallback>
      </mc:AlternateContent>
      <p:sp>
        <p:nvSpPr>
          <p:cNvPr id="5" name="Oval 4"/>
          <p:cNvSpPr/>
          <p:nvPr/>
        </p:nvSpPr>
        <p:spPr>
          <a:xfrm>
            <a:off x="9890208" y="5290047"/>
            <a:ext cx="83463" cy="83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9315227" y="3156626"/>
            <a:ext cx="1570024" cy="2174131"/>
          </a:xfrm>
          <a:custGeom>
            <a:avLst/>
            <a:gdLst>
              <a:gd name="connsiteX0" fmla="*/ 616713 w 1570024"/>
              <a:gd name="connsiteY0" fmla="*/ 2174131 h 2174131"/>
              <a:gd name="connsiteX1" fmla="*/ 37918 w 1570024"/>
              <a:gd name="connsiteY1" fmla="*/ 1016540 h 2174131"/>
              <a:gd name="connsiteX2" fmla="*/ 1570024 w 1570024"/>
              <a:gd name="connsiteY2" fmla="*/ 0 h 2174131"/>
            </a:gdLst>
            <a:ahLst/>
            <a:cxnLst>
              <a:cxn ang="0">
                <a:pos x="connsiteX0" y="connsiteY0"/>
              </a:cxn>
              <a:cxn ang="0">
                <a:pos x="connsiteX1" y="connsiteY1"/>
              </a:cxn>
              <a:cxn ang="0">
                <a:pos x="connsiteX2" y="connsiteY2"/>
              </a:cxn>
            </a:cxnLst>
            <a:rect l="l" t="t" r="r" b="b"/>
            <a:pathLst>
              <a:path w="1570024" h="2174131">
                <a:moveTo>
                  <a:pt x="616713" y="2174131"/>
                </a:moveTo>
                <a:cubicBezTo>
                  <a:pt x="247873" y="1776513"/>
                  <a:pt x="-120967" y="1378895"/>
                  <a:pt x="37918" y="1016540"/>
                </a:cubicBezTo>
                <a:cubicBezTo>
                  <a:pt x="196803" y="654185"/>
                  <a:pt x="883413" y="327092"/>
                  <a:pt x="1570024" y="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flipV="1">
            <a:off x="8157882" y="3475931"/>
            <a:ext cx="1774058" cy="1854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9544809" y="4924425"/>
            <a:ext cx="387132" cy="40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108583" y="3442596"/>
            <a:ext cx="66670" cy="6667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7591727" y="3442596"/>
                <a:ext cx="569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𝒓</m:t>
                          </m:r>
                        </m:e>
                        <m:sub>
                          <m:r>
                            <a:rPr lang="en-US" b="1" i="1" dirty="0" smtClean="0">
                              <a:latin typeface="Cambria Math" panose="02040503050406030204" pitchFamily="18" charset="0"/>
                            </a:rPr>
                            <m:t>𝒄𝒓</m:t>
                          </m:r>
                          <m:r>
                            <a:rPr lang="en-US" b="1" i="1" dirty="0" smtClean="0">
                              <a:latin typeface="Cambria Math" panose="02040503050406030204" pitchFamily="18" charset="0"/>
                            </a:rPr>
                            <m:t>𝟎</m:t>
                          </m:r>
                        </m:sub>
                      </m:sSub>
                    </m:oMath>
                  </m:oMathPara>
                </a14:m>
                <a:endParaRPr lang="en-US" b="1" dirty="0"/>
              </a:p>
            </p:txBody>
          </p:sp>
        </mc:Choice>
        <mc:Fallback xmlns="">
          <p:sp>
            <p:nvSpPr>
              <p:cNvPr id="22" name="Rectangle 21"/>
              <p:cNvSpPr>
                <a:spLocks noRot="1" noChangeAspect="1" noMove="1" noResize="1" noEditPoints="1" noAdjustHandles="1" noChangeArrowheads="1" noChangeShapeType="1" noTextEdit="1"/>
              </p:cNvSpPr>
              <p:nvPr/>
            </p:nvSpPr>
            <p:spPr>
              <a:xfrm>
                <a:off x="7591727" y="3442596"/>
                <a:ext cx="569222" cy="369332"/>
              </a:xfrm>
              <a:prstGeom prst="rect">
                <a:avLst/>
              </a:prstGeom>
              <a:blipFill>
                <a:blip r:embed="rId4"/>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9831734" y="5195579"/>
                <a:ext cx="569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𝒓</m:t>
                          </m:r>
                        </m:e>
                        <m:sub>
                          <m:r>
                            <a:rPr lang="en-US" b="1" i="1" dirty="0" smtClean="0">
                              <a:latin typeface="Cambria Math" panose="02040503050406030204" pitchFamily="18" charset="0"/>
                            </a:rPr>
                            <m:t>𝟎</m:t>
                          </m:r>
                        </m:sub>
                      </m:sSub>
                    </m:oMath>
                  </m:oMathPara>
                </a14:m>
                <a:endParaRPr lang="en-US" b="1" dirty="0"/>
              </a:p>
            </p:txBody>
          </p:sp>
        </mc:Choice>
        <mc:Fallback xmlns="">
          <p:sp>
            <p:nvSpPr>
              <p:cNvPr id="23" name="Rectangle 22"/>
              <p:cNvSpPr>
                <a:spLocks noRot="1" noChangeAspect="1" noMove="1" noResize="1" noEditPoints="1" noAdjustHandles="1" noChangeArrowheads="1" noChangeShapeType="1" noTextEdit="1"/>
              </p:cNvSpPr>
              <p:nvPr/>
            </p:nvSpPr>
            <p:spPr>
              <a:xfrm>
                <a:off x="9831734" y="5195579"/>
                <a:ext cx="569222" cy="369332"/>
              </a:xfrm>
              <a:prstGeom prst="rect">
                <a:avLst/>
              </a:prstGeom>
              <a:blipFill>
                <a:blip r:embed="rId5"/>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9416609" y="5047993"/>
                <a:ext cx="4827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𝒓</m:t>
                              </m:r>
                            </m:e>
                          </m:acc>
                        </m:e>
                        <m:sub>
                          <m:r>
                            <a:rPr lang="en-US" b="1" i="1" dirty="0" smtClean="0">
                              <a:latin typeface="Cambria Math" panose="02040503050406030204" pitchFamily="18" charset="0"/>
                            </a:rPr>
                            <m:t>𝟎</m:t>
                          </m:r>
                        </m:sub>
                      </m:sSub>
                    </m:oMath>
                  </m:oMathPara>
                </a14:m>
                <a:endParaRPr lang="en-US" b="1" dirty="0"/>
              </a:p>
            </p:txBody>
          </p:sp>
        </mc:Choice>
        <mc:Fallback xmlns="">
          <p:sp>
            <p:nvSpPr>
              <p:cNvPr id="24" name="Rectangle 23"/>
              <p:cNvSpPr>
                <a:spLocks noRot="1" noChangeAspect="1" noMove="1" noResize="1" noEditPoints="1" noAdjustHandles="1" noChangeArrowheads="1" noChangeShapeType="1" noTextEdit="1"/>
              </p:cNvSpPr>
              <p:nvPr/>
            </p:nvSpPr>
            <p:spPr>
              <a:xfrm>
                <a:off x="9416609" y="5047993"/>
                <a:ext cx="482760" cy="369332"/>
              </a:xfrm>
              <a:prstGeom prst="rect">
                <a:avLst/>
              </a:prstGeom>
              <a:blipFill>
                <a:blip r:embed="rId6"/>
                <a:stretch>
                  <a:fillRect b="-3279"/>
                </a:stretch>
              </a:blipFill>
            </p:spPr>
            <p:txBody>
              <a:bodyPr/>
              <a:lstStyle/>
              <a:p>
                <a:r>
                  <a:rPr lang="en-US">
                    <a:noFill/>
                  </a:rPr>
                  <a:t> </a:t>
                </a:r>
              </a:p>
            </p:txBody>
          </p:sp>
        </mc:Fallback>
      </mc:AlternateContent>
      <p:sp>
        <p:nvSpPr>
          <p:cNvPr id="11" name="Freeform 10"/>
          <p:cNvSpPr/>
          <p:nvPr/>
        </p:nvSpPr>
        <p:spPr>
          <a:xfrm>
            <a:off x="8155781" y="2090738"/>
            <a:ext cx="1252538" cy="1410636"/>
          </a:xfrm>
          <a:custGeom>
            <a:avLst/>
            <a:gdLst>
              <a:gd name="connsiteX0" fmla="*/ 0 w 1252538"/>
              <a:gd name="connsiteY0" fmla="*/ 1381125 h 1410636"/>
              <a:gd name="connsiteX1" fmla="*/ 476250 w 1252538"/>
              <a:gd name="connsiteY1" fmla="*/ 1359693 h 1410636"/>
              <a:gd name="connsiteX2" fmla="*/ 550069 w 1252538"/>
              <a:gd name="connsiteY2" fmla="*/ 909637 h 1410636"/>
              <a:gd name="connsiteX3" fmla="*/ 973932 w 1252538"/>
              <a:gd name="connsiteY3" fmla="*/ 635793 h 1410636"/>
              <a:gd name="connsiteX4" fmla="*/ 1252538 w 1252538"/>
              <a:gd name="connsiteY4" fmla="*/ 0 h 1410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538" h="1410636">
                <a:moveTo>
                  <a:pt x="0" y="1381125"/>
                </a:moveTo>
                <a:cubicBezTo>
                  <a:pt x="192286" y="1409699"/>
                  <a:pt x="384572" y="1438274"/>
                  <a:pt x="476250" y="1359693"/>
                </a:cubicBezTo>
                <a:cubicBezTo>
                  <a:pt x="567928" y="1281112"/>
                  <a:pt x="467122" y="1030287"/>
                  <a:pt x="550069" y="909637"/>
                </a:cubicBezTo>
                <a:cubicBezTo>
                  <a:pt x="633016" y="788987"/>
                  <a:pt x="856854" y="787399"/>
                  <a:pt x="973932" y="635793"/>
                </a:cubicBezTo>
                <a:cubicBezTo>
                  <a:pt x="1091010" y="484187"/>
                  <a:pt x="1206104" y="111125"/>
                  <a:pt x="1252538" y="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13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case of study: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600"/>
                <a:ext cx="4891685" cy="3777622"/>
              </a:xfrm>
            </p:spPr>
            <p:txBody>
              <a:bodyPr/>
              <a:lstStyle/>
              <a:p>
                <a:r>
                  <a:rPr lang="en-US" dirty="0" smtClean="0"/>
                  <a:t>Swinging Phase: 3D VHIP</a:t>
                </a:r>
              </a:p>
              <a:p>
                <a:r>
                  <a:rPr lang="en-US" dirty="0" smtClean="0"/>
                  <a:t>Landing Phase</a:t>
                </a:r>
                <a:r>
                  <a:rPr lang="en-US" dirty="0"/>
                  <a:t>: 3D </a:t>
                </a:r>
                <a:r>
                  <a:rPr lang="en-US" dirty="0" smtClean="0"/>
                  <a:t>VHIP</a:t>
                </a:r>
              </a:p>
              <a:p>
                <a:pPr marL="0" indent="0">
                  <a:buNone/>
                </a:pPr>
                <a:endParaRPr lang="en-US" dirty="0" smtClean="0"/>
              </a:p>
              <a:p>
                <a:r>
                  <a:rPr lang="en-US" dirty="0" smtClean="0"/>
                  <a:t>New variables involved: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r>
                        <a:rPr lang="en-US" b="0" i="1" smtClean="0">
                          <a:latin typeface="Cambria Math" panose="02040503050406030204" pitchFamily="18" charset="0"/>
                        </a:rPr>
                        <m:t>,</m:t>
                      </m:r>
                      <m:r>
                        <a:rPr lang="en-US" b="0" i="1" smtClean="0">
                          <a:latin typeface="Cambria Math" panose="02040503050406030204" pitchFamily="18" charset="0"/>
                        </a:rPr>
                        <m:t>𝑢</m:t>
                      </m:r>
                    </m:oMath>
                  </m:oMathPara>
                </a14:m>
                <a:endParaRPr lang="en-US" dirty="0" smtClean="0"/>
              </a:p>
              <a:p>
                <a:pPr marL="0" indent="0">
                  <a:buNone/>
                </a:pPr>
                <a:endParaRPr lang="en-US" dirty="0" smtClean="0"/>
              </a:p>
              <a:p>
                <a:r>
                  <a:rPr lang="en-US" dirty="0" smtClean="0"/>
                  <a:t>Define “new ICP”</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𝝃</m:t>
                      </m:r>
                    </m:oMath>
                  </m:oMathPara>
                </a14:m>
                <a:endParaRPr lang="en-US" b="1" dirty="0" smtClean="0"/>
              </a:p>
              <a:p>
                <a:pPr marL="0" indent="0">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600"/>
                <a:ext cx="4891685" cy="3777622"/>
              </a:xfrm>
              <a:blipFill>
                <a:blip r:embed="rId2"/>
                <a:stretch>
                  <a:fillRect l="-873" t="-806"/>
                </a:stretch>
              </a:blipFill>
            </p:spPr>
            <p:txBody>
              <a:bodyPr/>
              <a:lstStyle/>
              <a:p>
                <a:r>
                  <a:rPr lang="en-US">
                    <a:noFill/>
                  </a:rPr>
                  <a:t> </a:t>
                </a:r>
              </a:p>
            </p:txBody>
          </p:sp>
        </mc:Fallback>
      </mc:AlternateContent>
      <p:sp>
        <p:nvSpPr>
          <p:cNvPr id="4" name="Rectangle 3"/>
          <p:cNvSpPr/>
          <p:nvPr/>
        </p:nvSpPr>
        <p:spPr>
          <a:xfrm rot="197400">
            <a:off x="7743033" y="4574637"/>
            <a:ext cx="564596" cy="7364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7769022" y="1779373"/>
            <a:ext cx="849816" cy="2779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253438" y="4626812"/>
            <a:ext cx="4183638" cy="699851"/>
          </a:xfrm>
          <a:prstGeom prst="line">
            <a:avLst/>
          </a:prstGeom>
        </p:spPr>
        <p:style>
          <a:lnRef idx="1">
            <a:schemeClr val="accent1"/>
          </a:lnRef>
          <a:fillRef idx="0">
            <a:schemeClr val="accent1"/>
          </a:fillRef>
          <a:effectRef idx="0">
            <a:schemeClr val="accent1"/>
          </a:effectRef>
          <a:fontRef idx="minor">
            <a:schemeClr val="tx1"/>
          </a:fontRef>
        </p:style>
      </p:cxnSp>
      <p:sp>
        <p:nvSpPr>
          <p:cNvPr id="30" name="Freeform 29"/>
          <p:cNvSpPr/>
          <p:nvPr/>
        </p:nvSpPr>
        <p:spPr>
          <a:xfrm>
            <a:off x="8383023" y="2380626"/>
            <a:ext cx="3485642" cy="2450866"/>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19641585">
            <a:off x="8827927" y="2988957"/>
            <a:ext cx="1749556" cy="2642527"/>
          </a:xfrm>
          <a:custGeom>
            <a:avLst/>
            <a:gdLst>
              <a:gd name="connsiteX0" fmla="*/ 0 w 1116918"/>
              <a:gd name="connsiteY0" fmla="*/ 0 h 871441"/>
              <a:gd name="connsiteX1" fmla="*/ 466405 w 1116918"/>
              <a:gd name="connsiteY1" fmla="*/ 79780 h 871441"/>
              <a:gd name="connsiteX2" fmla="*/ 902126 w 1116918"/>
              <a:gd name="connsiteY2" fmla="*/ 454131 h 871441"/>
              <a:gd name="connsiteX3" fmla="*/ 1116918 w 1116918"/>
              <a:gd name="connsiteY3" fmla="*/ 871441 h 871441"/>
            </a:gdLst>
            <a:ahLst/>
            <a:cxnLst>
              <a:cxn ang="0">
                <a:pos x="connsiteX0" y="connsiteY0"/>
              </a:cxn>
              <a:cxn ang="0">
                <a:pos x="connsiteX1" y="connsiteY1"/>
              </a:cxn>
              <a:cxn ang="0">
                <a:pos x="connsiteX2" y="connsiteY2"/>
              </a:cxn>
              <a:cxn ang="0">
                <a:pos x="connsiteX3" y="connsiteY3"/>
              </a:cxn>
            </a:cxnLst>
            <a:rect l="l" t="t" r="r" b="b"/>
            <a:pathLst>
              <a:path w="1116918" h="871441">
                <a:moveTo>
                  <a:pt x="0" y="0"/>
                </a:moveTo>
                <a:cubicBezTo>
                  <a:pt x="158025" y="2046"/>
                  <a:pt x="316051" y="4092"/>
                  <a:pt x="466405" y="79780"/>
                </a:cubicBezTo>
                <a:cubicBezTo>
                  <a:pt x="616759" y="155468"/>
                  <a:pt x="793707" y="322188"/>
                  <a:pt x="902126" y="454131"/>
                </a:cubicBezTo>
                <a:cubicBezTo>
                  <a:pt x="1010545" y="586075"/>
                  <a:pt x="1040207" y="651535"/>
                  <a:pt x="1116918" y="8714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084660" y="3802181"/>
            <a:ext cx="494046" cy="369332"/>
          </a:xfrm>
          <a:prstGeom prst="rect">
            <a:avLst/>
          </a:prstGeom>
        </p:spPr>
        <p:txBody>
          <a:bodyPr wrap="none">
            <a:spAutoFit/>
          </a:bodyPr>
          <a:lstStyle/>
          <a:p>
            <a:r>
              <a:rPr lang="en-US" dirty="0" smtClean="0"/>
              <a:t>MT</a:t>
            </a:r>
            <a:endParaRPr lang="en-US" dirty="0"/>
          </a:p>
        </p:txBody>
      </p:sp>
      <p:sp>
        <p:nvSpPr>
          <p:cNvPr id="37" name="Rectangle 36"/>
          <p:cNvSpPr/>
          <p:nvPr/>
        </p:nvSpPr>
        <p:spPr>
          <a:xfrm>
            <a:off x="9976869" y="2388774"/>
            <a:ext cx="428322" cy="369332"/>
          </a:xfrm>
          <a:prstGeom prst="rect">
            <a:avLst/>
          </a:prstGeom>
        </p:spPr>
        <p:txBody>
          <a:bodyPr wrap="none">
            <a:spAutoFit/>
          </a:bodyPr>
          <a:lstStyle/>
          <a:p>
            <a:r>
              <a:rPr lang="en-US" dirty="0" smtClean="0"/>
              <a:t>KL</a:t>
            </a:r>
            <a:endParaRPr lang="en-US" dirty="0"/>
          </a:p>
        </p:txBody>
      </p:sp>
      <p:sp>
        <p:nvSpPr>
          <p:cNvPr id="5" name="Freeform 4"/>
          <p:cNvSpPr/>
          <p:nvPr/>
        </p:nvSpPr>
        <p:spPr>
          <a:xfrm>
            <a:off x="8253438" y="2292178"/>
            <a:ext cx="3392805" cy="2650674"/>
          </a:xfrm>
          <a:custGeom>
            <a:avLst/>
            <a:gdLst>
              <a:gd name="connsiteX0" fmla="*/ 458076 w 3392805"/>
              <a:gd name="connsiteY0" fmla="*/ 0 h 2650674"/>
              <a:gd name="connsiteX1" fmla="*/ 876 w 3392805"/>
              <a:gd name="connsiteY1" fmla="*/ 704336 h 2650674"/>
              <a:gd name="connsiteX2" fmla="*/ 334508 w 3392805"/>
              <a:gd name="connsiteY2" fmla="*/ 1025611 h 2650674"/>
              <a:gd name="connsiteX3" fmla="*/ 31767 w 3392805"/>
              <a:gd name="connsiteY3" fmla="*/ 1309817 h 2650674"/>
              <a:gd name="connsiteX4" fmla="*/ 1180946 w 3392805"/>
              <a:gd name="connsiteY4" fmla="*/ 2384854 h 2650674"/>
              <a:gd name="connsiteX5" fmla="*/ 1601076 w 3392805"/>
              <a:gd name="connsiteY5" fmla="*/ 2180968 h 2650674"/>
              <a:gd name="connsiteX6" fmla="*/ 2243627 w 3392805"/>
              <a:gd name="connsiteY6" fmla="*/ 2650525 h 2650674"/>
              <a:gd name="connsiteX7" fmla="*/ 2818216 w 3392805"/>
              <a:gd name="connsiteY7" fmla="*/ 2224217 h 2650674"/>
              <a:gd name="connsiteX8" fmla="*/ 3392805 w 3392805"/>
              <a:gd name="connsiteY8" fmla="*/ 1581665 h 2650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2805" h="2650674">
                <a:moveTo>
                  <a:pt x="458076" y="0"/>
                </a:moveTo>
                <a:cubicBezTo>
                  <a:pt x="239773" y="266700"/>
                  <a:pt x="21471" y="533401"/>
                  <a:pt x="876" y="704336"/>
                </a:cubicBezTo>
                <a:cubicBezTo>
                  <a:pt x="-19719" y="875271"/>
                  <a:pt x="329360" y="924698"/>
                  <a:pt x="334508" y="1025611"/>
                </a:cubicBezTo>
                <a:cubicBezTo>
                  <a:pt x="339656" y="1126524"/>
                  <a:pt x="-109306" y="1083277"/>
                  <a:pt x="31767" y="1309817"/>
                </a:cubicBezTo>
                <a:cubicBezTo>
                  <a:pt x="172840" y="1536358"/>
                  <a:pt x="919395" y="2239662"/>
                  <a:pt x="1180946" y="2384854"/>
                </a:cubicBezTo>
                <a:cubicBezTo>
                  <a:pt x="1442497" y="2530046"/>
                  <a:pt x="1423963" y="2136690"/>
                  <a:pt x="1601076" y="2180968"/>
                </a:cubicBezTo>
                <a:cubicBezTo>
                  <a:pt x="1778189" y="2225246"/>
                  <a:pt x="2040770" y="2643317"/>
                  <a:pt x="2243627" y="2650525"/>
                </a:cubicBezTo>
                <a:cubicBezTo>
                  <a:pt x="2446484" y="2657733"/>
                  <a:pt x="2626686" y="2402360"/>
                  <a:pt x="2818216" y="2224217"/>
                </a:cubicBezTo>
                <a:cubicBezTo>
                  <a:pt x="3009746" y="2046074"/>
                  <a:pt x="3328962" y="1886465"/>
                  <a:pt x="3392805" y="1581665"/>
                </a:cubicBezTo>
              </a:path>
            </a:pathLst>
          </a:cu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570139" y="3432849"/>
            <a:ext cx="511679" cy="369332"/>
          </a:xfrm>
          <a:prstGeom prst="rect">
            <a:avLst/>
          </a:prstGeom>
        </p:spPr>
        <p:txBody>
          <a:bodyPr wrap="none">
            <a:spAutoFit/>
          </a:bodyPr>
          <a:lstStyle/>
          <a:p>
            <a:r>
              <a:rPr lang="en-US" dirty="0" smtClean="0"/>
              <a:t>CR</a:t>
            </a:r>
            <a:endParaRPr lang="en-US" dirty="0"/>
          </a:p>
        </p:txBody>
      </p:sp>
    </p:spTree>
    <p:extLst>
      <p:ext uri="{BB962C8B-B14F-4D97-AF65-F5344CB8AC3E}">
        <p14:creationId xmlns:p14="http://schemas.microsoft.com/office/powerpoint/2010/main" val="48508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3460" y="3699504"/>
            <a:ext cx="8911687" cy="1280890"/>
          </a:xfrm>
        </p:spPr>
        <p:txBody>
          <a:bodyPr>
            <a:normAutofit/>
          </a:bodyPr>
          <a:lstStyle/>
          <a:p>
            <a:r>
              <a:rPr lang="en-US" sz="5400" b="1" i="1" dirty="0" smtClean="0">
                <a:solidFill>
                  <a:srgbClr val="0070C0"/>
                </a:solidFill>
                <a:latin typeface="Blackadder ITC" panose="04020505051007020D02" pitchFamily="82" charset="0"/>
              </a:rPr>
              <a:t>Thank you!</a:t>
            </a:r>
            <a:endParaRPr lang="en-US" sz="5400" b="1" i="1" dirty="0">
              <a:solidFill>
                <a:srgbClr val="0070C0"/>
              </a:solidFill>
              <a:latin typeface="Blackadder ITC" panose="04020505051007020D02" pitchFamily="82" charset="0"/>
            </a:endParaRPr>
          </a:p>
        </p:txBody>
      </p:sp>
    </p:spTree>
    <p:extLst>
      <p:ext uri="{BB962C8B-B14F-4D97-AF65-F5344CB8AC3E}">
        <p14:creationId xmlns:p14="http://schemas.microsoft.com/office/powerpoint/2010/main" val="488996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REFERENCES</a:t>
            </a:r>
            <a:endParaRPr lang="es-ES" b="1" dirty="0"/>
          </a:p>
        </p:txBody>
      </p:sp>
      <p:sp>
        <p:nvSpPr>
          <p:cNvPr id="3" name="Marcador de contenido 2"/>
          <p:cNvSpPr>
            <a:spLocks noGrp="1"/>
          </p:cNvSpPr>
          <p:nvPr>
            <p:ph idx="1"/>
          </p:nvPr>
        </p:nvSpPr>
        <p:spPr>
          <a:xfrm>
            <a:off x="2589212" y="1544052"/>
            <a:ext cx="8915400" cy="3777622"/>
          </a:xfrm>
        </p:spPr>
        <p:txBody>
          <a:bodyPr>
            <a:noAutofit/>
          </a:bodyPr>
          <a:lstStyle/>
          <a:p>
            <a:r>
              <a:rPr lang="es-ES" sz="1400" dirty="0"/>
              <a:t>[1] R. </a:t>
            </a:r>
            <a:r>
              <a:rPr lang="es-ES" sz="1400" dirty="0" err="1"/>
              <a:t>Tedrake</a:t>
            </a:r>
            <a:r>
              <a:rPr lang="es-ES" sz="1400" dirty="0"/>
              <a:t>, «</a:t>
            </a:r>
            <a:r>
              <a:rPr lang="es-ES" sz="1400" dirty="0" err="1"/>
              <a:t>Underactuated</a:t>
            </a:r>
            <a:r>
              <a:rPr lang="es-ES" sz="1400" dirty="0"/>
              <a:t> </a:t>
            </a:r>
            <a:r>
              <a:rPr lang="es-ES" sz="1400" dirty="0" err="1"/>
              <a:t>Robotics</a:t>
            </a:r>
            <a:r>
              <a:rPr lang="es-ES" sz="1400" dirty="0"/>
              <a:t> | </a:t>
            </a:r>
            <a:r>
              <a:rPr lang="es-ES" sz="1400" dirty="0" err="1"/>
              <a:t>edX</a:t>
            </a:r>
            <a:r>
              <a:rPr lang="es-ES" sz="1400" dirty="0"/>
              <a:t>,» [En línea]. </a:t>
            </a:r>
            <a:r>
              <a:rPr lang="es-ES" sz="1400" dirty="0" err="1" smtClean="0"/>
              <a:t>Available</a:t>
            </a:r>
            <a:r>
              <a:rPr lang="es-ES" sz="1400" dirty="0" smtClean="0"/>
              <a:t>: https</a:t>
            </a:r>
            <a:r>
              <a:rPr lang="es-ES" sz="1400" dirty="0"/>
              <a:t>://www.edx.org/es/course/underactuated-robotics-mitx-6-832x-0. [</a:t>
            </a:r>
            <a:r>
              <a:rPr lang="es-ES" sz="1400" dirty="0" smtClean="0"/>
              <a:t>Último acceso</a:t>
            </a:r>
            <a:r>
              <a:rPr lang="es-ES" sz="1400" dirty="0"/>
              <a:t>: 3 Octubre 2018].</a:t>
            </a:r>
          </a:p>
          <a:p>
            <a:r>
              <a:rPr lang="en-US" sz="1400" dirty="0"/>
              <a:t>[2] O. E. Ramos y K. Hauser, «Generalizations of the capture point to nonlinear center </a:t>
            </a:r>
            <a:r>
              <a:rPr lang="en-US" sz="1400" dirty="0" smtClean="0"/>
              <a:t>of mass </a:t>
            </a:r>
            <a:r>
              <a:rPr lang="en-US" sz="1400" dirty="0"/>
              <a:t>paths and uneven terrain,» </a:t>
            </a:r>
            <a:r>
              <a:rPr lang="en-US" sz="1400" i="1" dirty="0"/>
              <a:t>Humanoid Robots (Humanoids), 2015 IEEE-RAS </a:t>
            </a:r>
            <a:r>
              <a:rPr lang="en-US" sz="1400" i="1" dirty="0" smtClean="0"/>
              <a:t>15</a:t>
            </a:r>
            <a:r>
              <a:rPr lang="en-US" sz="1400" i="1" baseline="30000" dirty="0" smtClean="0"/>
              <a:t>th</a:t>
            </a:r>
            <a:r>
              <a:rPr lang="en-US" sz="1400" i="1" dirty="0" smtClean="0"/>
              <a:t> </a:t>
            </a:r>
            <a:r>
              <a:rPr lang="es-ES" sz="1400" i="1" dirty="0" smtClean="0"/>
              <a:t>International </a:t>
            </a:r>
            <a:r>
              <a:rPr lang="es-ES" sz="1400" i="1" dirty="0" err="1"/>
              <a:t>Conference</a:t>
            </a:r>
            <a:r>
              <a:rPr lang="es-ES" sz="1400" i="1" dirty="0"/>
              <a:t> </a:t>
            </a:r>
            <a:r>
              <a:rPr lang="es-ES" sz="1400" i="1" dirty="0" err="1"/>
              <a:t>on</a:t>
            </a:r>
            <a:r>
              <a:rPr lang="es-ES" sz="1400" i="1" dirty="0"/>
              <a:t>, </a:t>
            </a:r>
            <a:r>
              <a:rPr lang="es-ES" sz="1400" dirty="0"/>
              <a:t>p. 851–858, Nov 2015.</a:t>
            </a:r>
          </a:p>
          <a:p>
            <a:r>
              <a:rPr lang="en-US" sz="1400" dirty="0"/>
              <a:t>[3] S. Kajita y K. </a:t>
            </a:r>
            <a:r>
              <a:rPr lang="en-US" sz="1400" dirty="0" err="1"/>
              <a:t>Tani</a:t>
            </a:r>
            <a:r>
              <a:rPr lang="en-US" sz="1400" dirty="0"/>
              <a:t>, «Study of dynamic biped locomotion on rugged </a:t>
            </a:r>
            <a:r>
              <a:rPr lang="en-US" sz="1400" dirty="0" smtClean="0"/>
              <a:t>terrain-derivation and </a:t>
            </a:r>
            <a:r>
              <a:rPr lang="en-US" sz="1400" dirty="0"/>
              <a:t>application of the linear inverted pendulum mode.,» </a:t>
            </a:r>
            <a:r>
              <a:rPr lang="en-US" sz="1400" i="1" dirty="0"/>
              <a:t>Proceeding of </a:t>
            </a:r>
            <a:r>
              <a:rPr lang="en-US" sz="1400" i="1" dirty="0" smtClean="0"/>
              <a:t>IEEE International </a:t>
            </a:r>
            <a:r>
              <a:rPr lang="en-US" sz="1400" i="1" dirty="0"/>
              <a:t>Conference on Robotics and Automation (ICRA), </a:t>
            </a:r>
            <a:r>
              <a:rPr lang="en-US" sz="1400" dirty="0"/>
              <a:t>vol. 2, pp. </a:t>
            </a:r>
            <a:r>
              <a:rPr lang="en-US" sz="1400" dirty="0" smtClean="0"/>
              <a:t>1405-1411, </a:t>
            </a:r>
            <a:r>
              <a:rPr lang="es-ES" sz="1400" dirty="0" smtClean="0"/>
              <a:t>1991</a:t>
            </a:r>
            <a:r>
              <a:rPr lang="es-ES" sz="1400" dirty="0"/>
              <a:t>.</a:t>
            </a:r>
          </a:p>
          <a:p>
            <a:r>
              <a:rPr lang="en-US" sz="1400" dirty="0"/>
              <a:t>[4] S. Kajita, K. </a:t>
            </a:r>
            <a:r>
              <a:rPr lang="en-US" sz="1400" dirty="0" err="1"/>
              <a:t>Tani</a:t>
            </a:r>
            <a:r>
              <a:rPr lang="en-US" sz="1400" dirty="0"/>
              <a:t> y A. Kobayashi, «Dynamic Walk Control of a Biped Robot along </a:t>
            </a:r>
            <a:r>
              <a:rPr lang="en-US" sz="1400" dirty="0" smtClean="0"/>
              <a:t>the Potential </a:t>
            </a:r>
            <a:r>
              <a:rPr lang="en-US" sz="1400" dirty="0"/>
              <a:t>Energy Conserving Orbit,» </a:t>
            </a:r>
            <a:r>
              <a:rPr lang="en-US" sz="1400" i="1" dirty="0"/>
              <a:t>Proceedings of International Workshop </a:t>
            </a:r>
            <a:r>
              <a:rPr lang="en-US" sz="1400" i="1" dirty="0" smtClean="0"/>
              <a:t>on </a:t>
            </a:r>
            <a:r>
              <a:rPr lang="es-ES" sz="1400" i="1" dirty="0" err="1" smtClean="0"/>
              <a:t>Intelligent</a:t>
            </a:r>
            <a:r>
              <a:rPr lang="es-ES" sz="1400" i="1" dirty="0" smtClean="0"/>
              <a:t> </a:t>
            </a:r>
            <a:r>
              <a:rPr lang="es-ES" sz="1400" i="1" dirty="0"/>
              <a:t>Robots and </a:t>
            </a:r>
            <a:r>
              <a:rPr lang="es-ES" sz="1400" i="1" dirty="0" err="1"/>
              <a:t>System</a:t>
            </a:r>
            <a:r>
              <a:rPr lang="es-ES" sz="1400" i="1" dirty="0"/>
              <a:t> (IROS '90), </a:t>
            </a:r>
            <a:r>
              <a:rPr lang="es-ES" sz="1400" dirty="0"/>
              <a:t>pp. 789-794, 1990.</a:t>
            </a:r>
          </a:p>
          <a:p>
            <a:r>
              <a:rPr lang="en-US" sz="1400" dirty="0"/>
              <a:t>[5] J. E. Pratt y S. V. </a:t>
            </a:r>
            <a:r>
              <a:rPr lang="en-US" sz="1400" dirty="0" err="1"/>
              <a:t>Drakunov</a:t>
            </a:r>
            <a:r>
              <a:rPr lang="en-US" sz="1400" dirty="0"/>
              <a:t>, «Derivation and application of a conserved orbital </a:t>
            </a:r>
            <a:r>
              <a:rPr lang="en-US" sz="1400" dirty="0" smtClean="0"/>
              <a:t>energy for </a:t>
            </a:r>
            <a:r>
              <a:rPr lang="en-US" sz="1400" dirty="0"/>
              <a:t>the inverted pendulum bipedal walking model,» </a:t>
            </a:r>
            <a:r>
              <a:rPr lang="en-US" sz="1400" i="1" dirty="0"/>
              <a:t>Robotics and Automation, </a:t>
            </a:r>
            <a:r>
              <a:rPr lang="en-US" sz="1400" i="1" dirty="0" smtClean="0"/>
              <a:t>2007 </a:t>
            </a:r>
            <a:r>
              <a:rPr lang="es-ES" sz="1400" i="1" dirty="0" smtClean="0"/>
              <a:t>IEEE </a:t>
            </a:r>
            <a:r>
              <a:rPr lang="es-ES" sz="1400" i="1" dirty="0"/>
              <a:t>International </a:t>
            </a:r>
            <a:r>
              <a:rPr lang="es-ES" sz="1400" i="1" dirty="0" err="1"/>
              <a:t>Conference</a:t>
            </a:r>
            <a:r>
              <a:rPr lang="es-ES" sz="1400" i="1" dirty="0"/>
              <a:t> </a:t>
            </a:r>
            <a:r>
              <a:rPr lang="es-ES" sz="1400" i="1" dirty="0" err="1"/>
              <a:t>on</a:t>
            </a:r>
            <a:r>
              <a:rPr lang="es-ES" sz="1400" i="1" dirty="0"/>
              <a:t>, </a:t>
            </a:r>
            <a:r>
              <a:rPr lang="es-ES" sz="1400" dirty="0"/>
              <a:t>p. 4653–4660, Abril 2007.</a:t>
            </a:r>
          </a:p>
          <a:p>
            <a:r>
              <a:rPr lang="en-US" sz="1400" dirty="0"/>
              <a:t>[6] T. Koolen, M. </a:t>
            </a:r>
            <a:r>
              <a:rPr lang="en-US" sz="1400" dirty="0" err="1"/>
              <a:t>Posa</a:t>
            </a:r>
            <a:r>
              <a:rPr lang="en-US" sz="1400" dirty="0"/>
              <a:t> y R. </a:t>
            </a:r>
            <a:r>
              <a:rPr lang="en-US" sz="1400" dirty="0" err="1"/>
              <a:t>Tedrake</a:t>
            </a:r>
            <a:r>
              <a:rPr lang="en-US" sz="1400" dirty="0"/>
              <a:t>, «Balance control using center of mass </a:t>
            </a:r>
            <a:r>
              <a:rPr lang="en-US" sz="1400" dirty="0" smtClean="0"/>
              <a:t>height variation</a:t>
            </a:r>
            <a:r>
              <a:rPr lang="en-US" sz="1400" dirty="0"/>
              <a:t>: limitations imposed by unilateral contact,» </a:t>
            </a:r>
            <a:r>
              <a:rPr lang="en-US" sz="1400" i="1" dirty="0"/>
              <a:t>Humanoid Robots (Humanoids</a:t>
            </a:r>
            <a:r>
              <a:rPr lang="en-US" sz="1400" i="1" dirty="0" smtClean="0"/>
              <a:t>), 2016 </a:t>
            </a:r>
            <a:r>
              <a:rPr lang="en-US" sz="1400" i="1" dirty="0"/>
              <a:t>IEEE-RAS 16th International Conference, </a:t>
            </a:r>
            <a:r>
              <a:rPr lang="en-US" sz="1400" dirty="0"/>
              <a:t>pp. 8-15, 2016</a:t>
            </a:r>
            <a:r>
              <a:rPr lang="en-US" sz="1400" dirty="0" smtClean="0"/>
              <a:t>.</a:t>
            </a:r>
            <a:endParaRPr lang="es-ES" sz="1400" dirty="0"/>
          </a:p>
        </p:txBody>
      </p:sp>
    </p:spTree>
    <p:extLst>
      <p:ext uri="{BB962C8B-B14F-4D97-AF65-F5344CB8AC3E}">
        <p14:creationId xmlns:p14="http://schemas.microsoft.com/office/powerpoint/2010/main" val="12715319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REFERENCES</a:t>
            </a:r>
            <a:endParaRPr lang="es-ES" b="1" dirty="0"/>
          </a:p>
        </p:txBody>
      </p:sp>
      <p:sp>
        <p:nvSpPr>
          <p:cNvPr id="3" name="Marcador de contenido 2"/>
          <p:cNvSpPr>
            <a:spLocks noGrp="1"/>
          </p:cNvSpPr>
          <p:nvPr>
            <p:ph idx="1"/>
          </p:nvPr>
        </p:nvSpPr>
        <p:spPr>
          <a:xfrm>
            <a:off x="2589212" y="1844840"/>
            <a:ext cx="8915400" cy="3777622"/>
          </a:xfrm>
        </p:spPr>
        <p:txBody>
          <a:bodyPr>
            <a:normAutofit fontScale="85000" lnSpcReduction="10000"/>
          </a:bodyPr>
          <a:lstStyle/>
          <a:p>
            <a:endParaRPr lang="en-US" dirty="0"/>
          </a:p>
          <a:p>
            <a:r>
              <a:rPr lang="en-US" dirty="0"/>
              <a:t>[7] J. Pratt, J. </a:t>
            </a:r>
            <a:r>
              <a:rPr lang="en-US" dirty="0" err="1"/>
              <a:t>Carff</a:t>
            </a:r>
            <a:r>
              <a:rPr lang="en-US" dirty="0"/>
              <a:t>, S. </a:t>
            </a:r>
            <a:r>
              <a:rPr lang="en-US" dirty="0" err="1"/>
              <a:t>Drakunov</a:t>
            </a:r>
            <a:r>
              <a:rPr lang="en-US" dirty="0"/>
              <a:t> y A. </a:t>
            </a:r>
            <a:r>
              <a:rPr lang="en-US" dirty="0" err="1"/>
              <a:t>Goswami</a:t>
            </a:r>
            <a:r>
              <a:rPr lang="en-US" dirty="0"/>
              <a:t>, «Capture Point: A Step toward Humanoid Push Recovery,» </a:t>
            </a:r>
            <a:r>
              <a:rPr lang="en-US" i="1" dirty="0"/>
              <a:t>Proceedings of the IEEE-RAS/RSJ International Conference on </a:t>
            </a:r>
            <a:r>
              <a:rPr lang="es-ES" i="1" dirty="0" err="1"/>
              <a:t>Humanoid</a:t>
            </a:r>
            <a:r>
              <a:rPr lang="es-ES" i="1" dirty="0"/>
              <a:t> Robots, </a:t>
            </a:r>
            <a:r>
              <a:rPr lang="es-ES" dirty="0"/>
              <a:t>pp. 200-207, 2006.</a:t>
            </a:r>
          </a:p>
          <a:p>
            <a:r>
              <a:rPr lang="en-US" dirty="0"/>
              <a:t>[8] S. Caron y A. </a:t>
            </a:r>
            <a:r>
              <a:rPr lang="en-US" dirty="0" err="1"/>
              <a:t>Kheddar</a:t>
            </a:r>
            <a:r>
              <a:rPr lang="en-US" dirty="0"/>
              <a:t>, «Dynamic Walking over Rough Terrains by Nonlinear Predictive Control of the Floating-base Inverted Pendulum,» </a:t>
            </a:r>
            <a:r>
              <a:rPr lang="en-US" i="1" dirty="0"/>
              <a:t>2017 IEEE/RSJ International Conference on Intelligent Robots and Systems (IROS), </a:t>
            </a:r>
            <a:r>
              <a:rPr lang="en-US" dirty="0"/>
              <a:t>pp. 5017-5024, 2017.</a:t>
            </a:r>
          </a:p>
          <a:p>
            <a:r>
              <a:rPr lang="en-US" dirty="0"/>
              <a:t>[9] H. K. Khalil, «College of Engineering, Michigan State University,» [En </a:t>
            </a:r>
            <a:r>
              <a:rPr lang="en-US" dirty="0" err="1"/>
              <a:t>línea</a:t>
            </a:r>
            <a:r>
              <a:rPr lang="en-US" dirty="0"/>
              <a:t>]. Available: </a:t>
            </a:r>
            <a:r>
              <a:rPr lang="es-ES" dirty="0"/>
              <a:t>https://www.egr.msu.edu/~khalil/NonlinearSystems/Sample/Lect_19.pdf. [Último acceso: 02 Octubre 2018].</a:t>
            </a:r>
          </a:p>
          <a:p>
            <a:r>
              <a:rPr lang="en-US" dirty="0"/>
              <a:t>[10] J.-J. E. SLOTINE, Applied Nonlinear Control, New Jersey, USA: Prentice-Hall, 1991.</a:t>
            </a:r>
          </a:p>
          <a:p>
            <a:r>
              <a:rPr lang="en-US" dirty="0"/>
              <a:t>[11] S. </a:t>
            </a:r>
            <a:r>
              <a:rPr lang="en-US" dirty="0" err="1"/>
              <a:t>Fadali</a:t>
            </a:r>
            <a:r>
              <a:rPr lang="en-US" dirty="0"/>
              <a:t>, «University of Nevada, Reno - </a:t>
            </a:r>
            <a:r>
              <a:rPr lang="en-US" dirty="0" err="1"/>
              <a:t>Wolfweb</a:t>
            </a:r>
            <a:r>
              <a:rPr lang="en-US" dirty="0"/>
              <a:t> Websites,» University of Nevada, </a:t>
            </a:r>
            <a:r>
              <a:rPr lang="es-ES" dirty="0"/>
              <a:t>Reno, [En línea]. </a:t>
            </a:r>
            <a:r>
              <a:rPr lang="es-ES" dirty="0" err="1"/>
              <a:t>Available</a:t>
            </a:r>
            <a:r>
              <a:rPr lang="es-ES" dirty="0"/>
              <a:t>: https://wolfweb.unr.edu/~fadali/EE776/InputStateStab.pdf. [Último acceso: 03 Octubre 2018].</a:t>
            </a:r>
          </a:p>
          <a:p>
            <a:endParaRPr lang="es-ES" dirty="0"/>
          </a:p>
        </p:txBody>
      </p:sp>
    </p:spTree>
    <p:extLst>
      <p:ext uri="{BB962C8B-B14F-4D97-AF65-F5344CB8AC3E}">
        <p14:creationId xmlns:p14="http://schemas.microsoft.com/office/powerpoint/2010/main" val="8897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of the 3D VHIP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Dynamics </a:t>
                </a:r>
                <a:r>
                  <a:rPr lang="en-US" b="1" dirty="0"/>
                  <a:t>of the </a:t>
                </a:r>
                <a:r>
                  <a:rPr lang="en-US" b="1" dirty="0" err="1" smtClean="0"/>
                  <a:t>CoM</a:t>
                </a:r>
                <a:r>
                  <a:rPr lang="en-US" b="1" dirty="0" smtClean="0"/>
                  <a:t>:</a:t>
                </a:r>
                <a:endParaRPr lang="en-US" b="1"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𝑚</m:t>
                      </m:r>
                      <m:acc>
                        <m:accPr>
                          <m:chr m:val="̈"/>
                          <m:ctrlPr>
                            <a:rPr lang="en-US" b="1" i="1">
                              <a:latin typeface="Cambria Math" panose="02040503050406030204" pitchFamily="18" charset="0"/>
                            </a:rPr>
                          </m:ctrlPr>
                        </m:accPr>
                        <m:e>
                          <m:r>
                            <a:rPr lang="en-US" b="1" i="1">
                              <a:latin typeface="Cambria Math" panose="02040503050406030204" pitchFamily="18" charset="0"/>
                            </a:rPr>
                            <m:t>𝒓</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𝒇</m:t>
                          </m:r>
                        </m:e>
                        <m:sub>
                          <m:r>
                            <a:rPr lang="en-US" b="1" i="1">
                              <a:latin typeface="Cambria Math" panose="02040503050406030204" pitchFamily="18" charset="0"/>
                            </a:rPr>
                            <m:t>𝒈𝒓</m:t>
                          </m:r>
                        </m:sub>
                      </m:sSub>
                      <m:r>
                        <a:rPr lang="en-US" b="1" i="1">
                          <a:latin typeface="Cambria Math" panose="02040503050406030204" pitchFamily="18" charset="0"/>
                        </a:rPr>
                        <m:t>−</m:t>
                      </m:r>
                      <m:r>
                        <a:rPr lang="en-US" i="1">
                          <a:latin typeface="Cambria Math" panose="02040503050406030204" pitchFamily="18" charset="0"/>
                        </a:rPr>
                        <m:t>𝑚</m:t>
                      </m:r>
                      <m:r>
                        <a:rPr lang="en-US" b="1" i="1">
                          <a:latin typeface="Cambria Math" panose="02040503050406030204" pitchFamily="18" charset="0"/>
                        </a:rPr>
                        <m:t>𝒈</m:t>
                      </m:r>
                    </m:oMath>
                  </m:oMathPara>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𝒓</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𝑢</m:t>
                      </m:r>
                      <m:d>
                        <m:dPr>
                          <m:ctrlPr>
                            <a:rPr lang="en-US" b="1" i="1">
                              <a:latin typeface="Cambria Math" panose="02040503050406030204" pitchFamily="18" charset="0"/>
                            </a:rPr>
                          </m:ctrlPr>
                        </m:dPr>
                        <m:e>
                          <m:r>
                            <a:rPr lang="en-US" b="1" i="1">
                              <a:latin typeface="Cambria Math" panose="02040503050406030204" pitchFamily="18" charset="0"/>
                            </a:rPr>
                            <m:t>𝒓</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𝑷</m:t>
                              </m:r>
                            </m:sub>
                          </m:sSub>
                        </m:e>
                      </m:d>
                      <m:r>
                        <a:rPr lang="en-US" b="1" i="1">
                          <a:latin typeface="Cambria Math" panose="02040503050406030204" pitchFamily="18" charset="0"/>
                        </a:rPr>
                        <m:t>−</m:t>
                      </m:r>
                      <m:r>
                        <a:rPr lang="es-ES" b="1" i="1">
                          <a:latin typeface="Cambria Math" panose="02040503050406030204" pitchFamily="18" charset="0"/>
                        </a:rPr>
                        <m:t>𝒈</m:t>
                      </m:r>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𝑃</m:t>
                                  </m:r>
                                </m:sub>
                              </m:sSub>
                              <m:r>
                                <a:rPr lang="en-US" i="1">
                                  <a:latin typeface="Cambria Math" panose="02040503050406030204" pitchFamily="18" charset="0"/>
                                </a:rPr>
                                <m:t>)</m:t>
                              </m:r>
                            </m:e>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r>
                                <a:rPr lang="en-US" i="1">
                                  <a:latin typeface="Cambria Math" panose="02040503050406030204" pitchFamily="18" charset="0"/>
                                </a:rPr>
                                <m:t>)</m:t>
                              </m:r>
                            </m:e>
                            <m:e>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𝑃</m:t>
                                      </m:r>
                                    </m:sub>
                                  </m:sSub>
                                </m:e>
                              </m:d>
                              <m:r>
                                <a:rPr lang="en-US" i="1">
                                  <a:latin typeface="Cambria Math" panose="02040503050406030204" pitchFamily="18" charset="0"/>
                                </a:rPr>
                                <m:t>−</m:t>
                              </m:r>
                              <m:r>
                                <a:rPr lang="en-US" i="1">
                                  <a:latin typeface="Cambria Math" panose="02040503050406030204" pitchFamily="18" charset="0"/>
                                </a:rPr>
                                <m:t>𝑔</m:t>
                              </m:r>
                            </m:e>
                          </m:eqArr>
                        </m:e>
                      </m:d>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≥0</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3391713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VHIP with Fixed </a:t>
            </a:r>
            <a:r>
              <a:rPr lang="en-US" dirty="0" err="1" smtClean="0"/>
              <a:t>CoP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600"/>
                <a:ext cx="8915400" cy="4619812"/>
              </a:xfrm>
            </p:spPr>
            <p:txBody>
              <a:bodyPr/>
              <a:lstStyle/>
              <a:p>
                <a:r>
                  <a:rPr lang="en-US" dirty="0" smtClean="0"/>
                  <a:t>Fix the </a:t>
                </a:r>
                <a:r>
                  <a:rPr lang="en-US" dirty="0" err="1" smtClean="0"/>
                  <a:t>CoP</a:t>
                </a:r>
                <a:r>
                  <a:rPr lang="en-US" dirty="0" smtClean="0"/>
                  <a:t> to </a:t>
                </a:r>
                <a:r>
                  <a:rPr lang="en-US" dirty="0"/>
                  <a:t>a constant point and </a:t>
                </a:r>
                <a:r>
                  <a:rPr lang="en-US" dirty="0" smtClean="0"/>
                  <a:t>place the center the </a:t>
                </a:r>
                <a:r>
                  <a:rPr lang="en-US" dirty="0"/>
                  <a:t>system of coordinates </a:t>
                </a:r>
                <a:r>
                  <a:rPr lang="en-US" dirty="0" smtClean="0"/>
                  <a:t>over </a:t>
                </a:r>
                <a:r>
                  <a:rPr lang="en-US" dirty="0"/>
                  <a:t>it.</a:t>
                </a:r>
                <a:endParaRPr lang="en-US" i="1" dirty="0"/>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𝑃</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𝑃</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𝑧</m:t>
                              </m:r>
                            </m:e>
                            <m:sub>
                              <m:r>
                                <a:rPr lang="en-US" b="0" i="1">
                                  <a:latin typeface="Cambria Math" panose="02040503050406030204" pitchFamily="18" charset="0"/>
                                </a:rPr>
                                <m:t>𝑃</m:t>
                              </m:r>
                            </m:sub>
                          </m:sSub>
                        </m:e>
                      </m:d>
                      <m:r>
                        <a:rPr lang="en-US" b="0" i="1">
                          <a:latin typeface="Cambria Math" panose="02040503050406030204" pitchFamily="18" charset="0"/>
                        </a:rPr>
                        <m:t>=</m:t>
                      </m:r>
                      <m:d>
                        <m:dPr>
                          <m:ctrlPr>
                            <a:rPr lang="en-US" i="1">
                              <a:latin typeface="Cambria Math" panose="02040503050406030204" pitchFamily="18" charset="0"/>
                            </a:rPr>
                          </m:ctrlPr>
                        </m:dPr>
                        <m:e>
                          <m:r>
                            <a:rPr lang="en-US" b="0" i="1">
                              <a:latin typeface="Cambria Math" panose="02040503050406030204" pitchFamily="18" charset="0"/>
                            </a:rPr>
                            <m:t>0,0,0</m:t>
                          </m:r>
                        </m:e>
                      </m:d>
                    </m:oMath>
                  </m:oMathPara>
                </a14:m>
                <a:endParaRPr lang="en-US" dirty="0"/>
              </a:p>
              <a:p>
                <a:r>
                  <a:rPr lang="en-US" dirty="0"/>
                  <a:t>We have the following dynamical system as the 3D VHIP with fixed </a:t>
                </a:r>
                <a:r>
                  <a:rPr lang="en-US" dirty="0" err="1" smtClean="0"/>
                  <a:t>CoP</a:t>
                </a:r>
                <a:r>
                  <a:rPr lang="en-US" dirty="0" smtClean="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𝑢𝑥</m:t>
                              </m:r>
                            </m:e>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𝑢𝑦</m:t>
                              </m:r>
                            </m:e>
                            <m:e>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i="1">
                                  <a:latin typeface="Cambria Math" panose="02040503050406030204" pitchFamily="18" charset="0"/>
                                </a:rPr>
                                <m:t>=</m:t>
                              </m:r>
                              <m:r>
                                <a:rPr lang="en-US" i="1">
                                  <a:latin typeface="Cambria Math" panose="02040503050406030204" pitchFamily="18" charset="0"/>
                                </a:rPr>
                                <m:t>𝑢𝑧</m:t>
                              </m:r>
                              <m:r>
                                <a:rPr lang="en-US" i="1">
                                  <a:latin typeface="Cambria Math" panose="02040503050406030204" pitchFamily="18" charset="0"/>
                                </a:rPr>
                                <m:t>−</m:t>
                              </m:r>
                              <m:r>
                                <a:rPr lang="en-US" i="1">
                                  <a:latin typeface="Cambria Math" panose="02040503050406030204" pitchFamily="18" charset="0"/>
                                </a:rPr>
                                <m:t>𝑔</m:t>
                              </m:r>
                            </m:e>
                          </m:eqArr>
                        </m:e>
                      </m:d>
                      <m:r>
                        <a:rPr lang="en-US" i="1">
                          <a:latin typeface="Cambria Math" panose="02040503050406030204" pitchFamily="18" charset="0"/>
                        </a:rPr>
                        <m:t>;</m:t>
                      </m:r>
                      <m:r>
                        <a:rPr lang="en-US" i="1">
                          <a:latin typeface="Cambria Math" panose="02040503050406030204" pitchFamily="18" charset="0"/>
                        </a:rPr>
                        <m:t>𝑢</m:t>
                      </m:r>
                      <m:r>
                        <a:rPr lang="en-US" i="1" smtClean="0">
                          <a:latin typeface="Cambria Math" panose="02040503050406030204" pitchFamily="18" charset="0"/>
                        </a:rPr>
                        <m:t>≥0</m:t>
                      </m:r>
                    </m:oMath>
                  </m:oMathPara>
                </a14:m>
                <a:endParaRPr lang="en-US" dirty="0" smtClean="0"/>
              </a:p>
              <a:p>
                <a:pPr marL="0" indent="0">
                  <a:buNone/>
                </a:pPr>
                <a:endParaRPr lang="en-US" dirty="0"/>
              </a:p>
              <a:p>
                <a:r>
                  <a:rPr lang="en-US" dirty="0" smtClean="0"/>
                  <a:t>Dynamics of the 2D VHIP with fixed </a:t>
                </a:r>
                <a:r>
                  <a:rPr lang="en-US" dirty="0" err="1" smtClean="0"/>
                  <a:t>CoP</a:t>
                </a:r>
                <a:r>
                  <a:rPr lang="en-US" dirty="0" smtClean="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𝑢𝑥</m:t>
                              </m:r>
                            </m:e>
                            <m:e>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i="1">
                                  <a:latin typeface="Cambria Math" panose="02040503050406030204" pitchFamily="18" charset="0"/>
                                </a:rPr>
                                <m:t>=</m:t>
                              </m:r>
                              <m:r>
                                <a:rPr lang="en-US" i="1">
                                  <a:latin typeface="Cambria Math" panose="02040503050406030204" pitchFamily="18" charset="0"/>
                                </a:rPr>
                                <m:t>𝑢𝑧</m:t>
                              </m:r>
                              <m:r>
                                <a:rPr lang="en-US" i="1">
                                  <a:latin typeface="Cambria Math" panose="02040503050406030204" pitchFamily="18" charset="0"/>
                                </a:rPr>
                                <m:t>−</m:t>
                              </m:r>
                              <m:r>
                                <a:rPr lang="en-US" i="1">
                                  <a:latin typeface="Cambria Math" panose="02040503050406030204" pitchFamily="18" charset="0"/>
                                </a:rPr>
                                <m:t>𝑔</m:t>
                              </m:r>
                            </m:e>
                          </m:eqArr>
                        </m:e>
                      </m:d>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≥0</m:t>
                      </m:r>
                    </m:oMath>
                  </m:oMathPara>
                </a14:m>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600"/>
                <a:ext cx="8915400" cy="4619812"/>
              </a:xfrm>
              <a:blipFill>
                <a:blip r:embed="rId2"/>
                <a:stretch>
                  <a:fillRect l="-479" t="-660"/>
                </a:stretch>
              </a:blipFill>
            </p:spPr>
            <p:txBody>
              <a:bodyPr/>
              <a:lstStyle/>
              <a:p>
                <a:r>
                  <a:rPr lang="en-US">
                    <a:noFill/>
                  </a:rPr>
                  <a:t> </a:t>
                </a:r>
              </a:p>
            </p:txBody>
          </p:sp>
        </mc:Fallback>
      </mc:AlternateContent>
    </p:spTree>
    <p:extLst>
      <p:ext uri="{BB962C8B-B14F-4D97-AF65-F5344CB8AC3E}">
        <p14:creationId xmlns:p14="http://schemas.microsoft.com/office/powerpoint/2010/main" val="2349269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1</a:t>
            </a:r>
            <a:br>
              <a:rPr lang="en-US" dirty="0" smtClean="0"/>
            </a:br>
            <a:endParaRPr lang="en-US" dirty="0"/>
          </a:p>
        </p:txBody>
      </p:sp>
      <p:sp>
        <p:nvSpPr>
          <p:cNvPr id="3" name="Content Placeholder 2"/>
          <p:cNvSpPr>
            <a:spLocks noGrp="1"/>
          </p:cNvSpPr>
          <p:nvPr>
            <p:ph idx="1"/>
          </p:nvPr>
        </p:nvSpPr>
        <p:spPr>
          <a:xfrm>
            <a:off x="2589212" y="1649511"/>
            <a:ext cx="8690434" cy="2462221"/>
          </a:xfrm>
        </p:spPr>
        <p:txBody>
          <a:bodyPr>
            <a:normAutofit/>
          </a:bodyPr>
          <a:lstStyle/>
          <a:p>
            <a:pPr algn="just"/>
            <a:r>
              <a:rPr lang="en-US" b="1" dirty="0" smtClean="0"/>
              <a:t>The 3D VHIP with Fixed </a:t>
            </a:r>
            <a:r>
              <a:rPr lang="en-US" b="1" dirty="0" err="1"/>
              <a:t>CoP</a:t>
            </a:r>
            <a:r>
              <a:rPr lang="en-US" b="1" dirty="0"/>
              <a:t> only admits a 1D region as the Capture Region, an</a:t>
            </a:r>
            <a:r>
              <a:rPr lang="en-US" b="1" dirty="0" smtClean="0"/>
              <a:t>d it is the intersection of the 2D region below the ballistic trajectory with the solid ground.</a:t>
            </a:r>
            <a:endParaRPr lang="en-US" dirty="0"/>
          </a:p>
        </p:txBody>
      </p:sp>
      <mc:AlternateContent xmlns:mc="http://schemas.openxmlformats.org/markup-compatibility/2006" xmlns:a14="http://schemas.microsoft.com/office/drawing/2010/main">
        <mc:Choice Requires="a14">
          <p:sp>
            <p:nvSpPr>
              <p:cNvPr id="35" name="Content Placeholder 2"/>
              <p:cNvSpPr txBox="1">
                <a:spLocks/>
              </p:cNvSpPr>
              <p:nvPr/>
            </p:nvSpPr>
            <p:spPr>
              <a:xfrm>
                <a:off x="2589212" y="2880621"/>
                <a:ext cx="4787357" cy="214551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smtClean="0"/>
                  <a:t>Consider the variable </a:t>
                </a:r>
                <a14:m>
                  <m:oMath xmlns:m="http://schemas.openxmlformats.org/officeDocument/2006/math">
                    <m:r>
                      <a:rPr lang="en-US" i="1" dirty="0" smtClean="0">
                        <a:latin typeface="Cambria Math" panose="02040503050406030204" pitchFamily="18" charset="0"/>
                      </a:rPr>
                      <m:t>𝑤</m:t>
                    </m:r>
                  </m:oMath>
                </a14:m>
                <a:r>
                  <a:rPr lang="en-US" dirty="0" smtClean="0"/>
                  <a:t>:</a:t>
                </a:r>
              </a:p>
              <a:p>
                <a:pPr marL="0" indent="0" algn="just">
                  <a:buFont typeface="Wingdings 3" charset="2"/>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𝑥</m:t>
                          </m:r>
                          <m:r>
                            <a:rPr lang="en-US" i="1" smtClean="0">
                              <a:latin typeface="Cambria Math" panose="02040503050406030204" pitchFamily="18" charset="0"/>
                            </a:rPr>
                            <m:t>,</m:t>
                          </m:r>
                          <m:r>
                            <a:rPr lang="en-US" i="1" smtClean="0">
                              <a:latin typeface="Cambria Math" panose="02040503050406030204" pitchFamily="18" charset="0"/>
                            </a:rPr>
                            <m:t>𝑦</m:t>
                          </m:r>
                        </m:e>
                      </m:d>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acc>
                            <m:accPr>
                              <m:chr m:val="̇"/>
                              <m:ctrlPr>
                                <a:rPr lang="en-US" i="1">
                                  <a:latin typeface="Cambria Math" panose="02040503050406030204" pitchFamily="18" charset="0"/>
                                </a:rPr>
                              </m:ctrlPr>
                            </m:accPr>
                            <m:e>
                              <m:r>
                                <a:rPr lang="en-US" i="1" smtClean="0">
                                  <a:latin typeface="Cambria Math" panose="02040503050406030204" pitchFamily="18" charset="0"/>
                                </a:rPr>
                                <m:t>𝑥</m:t>
                              </m:r>
                            </m:e>
                          </m:acc>
                        </m:e>
                      </m:d>
                      <m:r>
                        <a:rPr lang="en-US"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𝑥</m:t>
                      </m:r>
                    </m:oMath>
                  </m:oMathPara>
                </a14:m>
                <a:endParaRPr lang="en-US" dirty="0" smtClean="0"/>
              </a:p>
              <a:p>
                <a:pPr marL="0" indent="0" algn="just">
                  <a:buFont typeface="Wingdings 3" charset="2"/>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𝑤</m:t>
                          </m:r>
                        </m:e>
                      </m:acc>
                      <m:r>
                        <a:rPr lang="en-US" i="1" dirty="0" smtClean="0">
                          <a:latin typeface="Cambria Math" panose="02040503050406030204" pitchFamily="18" charset="0"/>
                        </a:rPr>
                        <m:t>=0</m:t>
                      </m:r>
                    </m:oMath>
                  </m:oMathPara>
                </a14:m>
                <a:endParaRPr lang="en-US" dirty="0" smtClean="0"/>
              </a:p>
              <a:p>
                <a:pPr marL="0" indent="0" algn="just">
                  <a:buFont typeface="Wingdings 3" charset="2"/>
                  <a:buNone/>
                </a:pPr>
                <a:endParaRPr lang="en-US" dirty="0" smtClean="0"/>
              </a:p>
              <a:p>
                <a:pPr algn="just"/>
                <a:r>
                  <a:rPr lang="en-US" dirty="0" smtClean="0"/>
                  <a:t>We need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𝑓</m:t>
                        </m:r>
                      </m:sub>
                    </m:sSub>
                    <m:r>
                      <a:rPr lang="en-US" i="1">
                        <a:latin typeface="Cambria Math" panose="02040503050406030204" pitchFamily="18" charset="0"/>
                      </a:rPr>
                      <m:t>=0</m:t>
                    </m:r>
                  </m:oMath>
                </a14:m>
                <a:r>
                  <a:rPr lang="en-US" dirty="0"/>
                  <a:t>, </a:t>
                </a:r>
                <a:r>
                  <a:rPr lang="en-US" dirty="0" smtClean="0"/>
                  <a:t>so we need </a:t>
                </a:r>
                <a:r>
                  <a:rPr lang="en-US" dirty="0"/>
                  <a:t>permanent </a:t>
                </a:r>
                <a14:m>
                  <m:oMath xmlns:m="http://schemas.openxmlformats.org/officeDocument/2006/math">
                    <m:r>
                      <a:rPr lang="en-US" i="1" smtClean="0">
                        <a:latin typeface="Cambria Math" panose="02040503050406030204" pitchFamily="18" charset="0"/>
                      </a:rPr>
                      <m:t>𝑤</m:t>
                    </m:r>
                    <m:d>
                      <m:dPr>
                        <m:ctrlPr>
                          <a:rPr lang="en-US" i="1" smtClean="0">
                            <a:latin typeface="Cambria Math" panose="02040503050406030204" pitchFamily="18" charset="0"/>
                          </a:rPr>
                        </m:ctrlPr>
                      </m:dPr>
                      <m:e>
                        <m:r>
                          <a:rPr lang="en-US" i="1" smtClean="0">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𝑓</m:t>
                        </m:r>
                      </m:sub>
                    </m:sSub>
                    <m:r>
                      <a:rPr lang="en-US" i="1" smtClean="0">
                        <a:latin typeface="Cambria Math" panose="02040503050406030204" pitchFamily="18" charset="0"/>
                      </a:rPr>
                      <m:t> ∀</m:t>
                    </m:r>
                    <m:r>
                      <a:rPr lang="en-US" i="1" smtClean="0">
                        <a:latin typeface="Cambria Math" panose="02040503050406030204" pitchFamily="18" charset="0"/>
                      </a:rPr>
                      <m:t>𝑡</m:t>
                    </m:r>
                  </m:oMath>
                </a14:m>
                <a:r>
                  <a:rPr lang="en-US" dirty="0" smtClean="0"/>
                  <a:t>. We have necessarily:</a:t>
                </a:r>
              </a:p>
              <a:p>
                <a:pPr marL="0" indent="0" algn="just">
                  <a:buFont typeface="Wingdings 3" charset="2"/>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num>
                        <m:den>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den>
                      </m:f>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𝑥</m:t>
                          </m:r>
                        </m:num>
                        <m:den>
                          <m:r>
                            <a:rPr lang="en-US" i="1" smtClean="0">
                              <a:latin typeface="Cambria Math" panose="02040503050406030204" pitchFamily="18" charset="0"/>
                            </a:rPr>
                            <m:t>𝑦</m:t>
                          </m:r>
                        </m:den>
                      </m:f>
                    </m:oMath>
                  </m:oMathPara>
                </a14:m>
                <a:endParaRPr lang="en-US" dirty="0"/>
              </a:p>
            </p:txBody>
          </p:sp>
        </mc:Choice>
        <mc:Fallback xmlns="">
          <p:sp>
            <p:nvSpPr>
              <p:cNvPr id="35" name="Content Placeholder 2"/>
              <p:cNvSpPr txBox="1">
                <a:spLocks noRot="1" noChangeAspect="1" noMove="1" noResize="1" noEditPoints="1" noAdjustHandles="1" noChangeArrowheads="1" noChangeShapeType="1" noTextEdit="1"/>
              </p:cNvSpPr>
              <p:nvPr/>
            </p:nvSpPr>
            <p:spPr>
              <a:xfrm>
                <a:off x="2589212" y="2880621"/>
                <a:ext cx="4787357" cy="2145511"/>
              </a:xfrm>
              <a:prstGeom prst="rect">
                <a:avLst/>
              </a:prstGeom>
              <a:blipFill>
                <a:blip r:embed="rId3"/>
                <a:stretch>
                  <a:fillRect l="-510" t="-1709" r="-510" b="-1140"/>
                </a:stretch>
              </a:blipFill>
            </p:spPr>
            <p:txBody>
              <a:bodyPr/>
              <a:lstStyle/>
              <a:p>
                <a:r>
                  <a:rPr lang="en-US">
                    <a:noFill/>
                  </a:rPr>
                  <a:t> </a:t>
                </a:r>
              </a:p>
            </p:txBody>
          </p:sp>
        </mc:Fallback>
      </mc:AlternateContent>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6207" y="2609849"/>
            <a:ext cx="2186905" cy="3530601"/>
          </a:xfrm>
          <a:prstGeom prst="rect">
            <a:avLst/>
          </a:prstGeom>
        </p:spPr>
      </p:pic>
    </p:spTree>
    <p:extLst>
      <p:ext uri="{BB962C8B-B14F-4D97-AF65-F5344CB8AC3E}">
        <p14:creationId xmlns:p14="http://schemas.microsoft.com/office/powerpoint/2010/main" val="2665709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1</a:t>
            </a:r>
            <a:br>
              <a:rPr lang="en-US" dirty="0" smtClean="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649511"/>
                <a:ext cx="8915400" cy="2890739"/>
              </a:xfrm>
            </p:spPr>
            <p:txBody>
              <a:bodyPr>
                <a:normAutofit/>
              </a:bodyPr>
              <a:lstStyle/>
              <a:p>
                <a:pPr algn="just"/>
                <a:r>
                  <a:rPr lang="en-US" dirty="0" smtClean="0"/>
                  <a:t>In particular 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smtClean="0"/>
                  <a:t> we require:</a:t>
                </a: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0</m:t>
                              </m:r>
                            </m:sub>
                          </m:sSub>
                        </m:e>
                      </m:d>
                      <m:r>
                        <a:rPr lang="en-US" b="0" i="1" smtClean="0">
                          <a:latin typeface="Cambria Math" panose="02040503050406030204" pitchFamily="18" charset="0"/>
                        </a:rPr>
                        <m:t>=0</m:t>
                      </m:r>
                    </m:oMath>
                  </m:oMathPara>
                </a14:m>
                <a:endParaRPr lang="en-US" dirty="0" smtClean="0"/>
              </a:p>
              <a:p>
                <a:pPr algn="just"/>
                <a:r>
                  <a:rPr lang="en-US" dirty="0" smtClean="0"/>
                  <a:t>The vectors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𝟎</m:t>
                        </m:r>
                        <m:r>
                          <a:rPr lang="en-US" b="1" i="1" smtClean="0">
                            <a:latin typeface="Cambria Math" panose="02040503050406030204" pitchFamily="18" charset="0"/>
                          </a:rPr>
                          <m:t>𝑿𝒀</m:t>
                        </m:r>
                      </m:sub>
                    </m:sSub>
                  </m:oMath>
                </a14:m>
                <a:r>
                  <a:rPr lang="en-US" dirty="0" smtClean="0"/>
                  <a:t> and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oMath>
                </a14:m>
                <a:r>
                  <a:rPr lang="en-US" dirty="0" smtClean="0"/>
                  <a:t> are orthogonal, or equivalently</a:t>
                </a:r>
                <a14:m>
                  <m:oMath xmlns:m="http://schemas.openxmlformats.org/officeDocument/2006/math">
                    <m:r>
                      <a:rPr lang="en-US" b="0" i="0"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𝟎</m:t>
                        </m:r>
                        <m:r>
                          <a:rPr lang="en-US" b="1" i="1" smtClean="0">
                            <a:latin typeface="Cambria Math" panose="02040503050406030204" pitchFamily="18" charset="0"/>
                          </a:rPr>
                          <m:t>𝑿𝒀</m:t>
                        </m:r>
                      </m:sub>
                    </m:sSub>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e>
                      <m:sub>
                        <m:r>
                          <a:rPr lang="en-US" b="1" i="1" smtClean="0">
                            <a:latin typeface="Cambria Math" panose="02040503050406030204" pitchFamily="18" charset="0"/>
                          </a:rPr>
                          <m:t>𝟎</m:t>
                        </m:r>
                        <m:r>
                          <a:rPr lang="en-US" b="1" i="1" smtClean="0">
                            <a:latin typeface="Cambria Math" panose="02040503050406030204" pitchFamily="18" charset="0"/>
                          </a:rPr>
                          <m:t>𝑿𝒀</m:t>
                        </m:r>
                      </m:sub>
                    </m:sSub>
                  </m:oMath>
                </a14:m>
                <a:r>
                  <a:rPr lang="en-US" b="1" dirty="0" smtClean="0"/>
                  <a:t>.</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649511"/>
                <a:ext cx="8915400" cy="2890739"/>
              </a:xfrm>
              <a:blipFill>
                <a:blip r:embed="rId3"/>
                <a:stretch>
                  <a:fillRect l="-479" t="-1266"/>
                </a:stretch>
              </a:blipFill>
            </p:spPr>
            <p:txBody>
              <a:bodyPr/>
              <a:lstStyle/>
              <a:p>
                <a:r>
                  <a:rPr lang="en-US">
                    <a:noFill/>
                  </a:rPr>
                  <a:t> </a:t>
                </a:r>
              </a:p>
            </p:txBody>
          </p:sp>
        </mc:Fallback>
      </mc:AlternateContent>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179" y="2898484"/>
            <a:ext cx="1628648" cy="3286729"/>
          </a:xfrm>
          <a:prstGeom prst="rect">
            <a:avLst/>
          </a:prstGeom>
        </p:spPr>
      </p:pic>
      <p:sp>
        <p:nvSpPr>
          <p:cNvPr id="32" name="Oval 31"/>
          <p:cNvSpPr/>
          <p:nvPr/>
        </p:nvSpPr>
        <p:spPr>
          <a:xfrm>
            <a:off x="10011969" y="485228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Rectangle 32"/>
              <p:cNvSpPr/>
              <p:nvPr/>
            </p:nvSpPr>
            <p:spPr>
              <a:xfrm>
                <a:off x="9137764" y="5593952"/>
                <a:ext cx="88479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𝑐</m:t>
                          </m:r>
                        </m:sub>
                      </m:sSub>
                      <m:r>
                        <a:rPr lang="en-US" b="0" i="1" smtClean="0">
                          <a:latin typeface="Cambria Math" panose="02040503050406030204" pitchFamily="18" charset="0"/>
                        </a:rPr>
                        <m:t>=0</m:t>
                      </m:r>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9137764" y="5593952"/>
                <a:ext cx="884794" cy="369332"/>
              </a:xfrm>
              <a:prstGeom prst="rect">
                <a:avLst/>
              </a:prstGeom>
              <a:blipFill>
                <a:blip r:embed="rId5"/>
                <a:stretch>
                  <a:fillRect/>
                </a:stretch>
              </a:blipFill>
            </p:spPr>
            <p:txBody>
              <a:bodyPr/>
              <a:lstStyle/>
              <a:p>
                <a:r>
                  <a:rPr lang="en-US">
                    <a:noFill/>
                  </a:rPr>
                  <a:t> </a:t>
                </a:r>
              </a:p>
            </p:txBody>
          </p:sp>
        </mc:Fallback>
      </mc:AlternateContent>
      <p:cxnSp>
        <p:nvCxnSpPr>
          <p:cNvPr id="34" name="Straight Arrow Connector 33"/>
          <p:cNvCxnSpPr/>
          <p:nvPr/>
        </p:nvCxnSpPr>
        <p:spPr>
          <a:xfrm flipV="1">
            <a:off x="9694711" y="3833077"/>
            <a:ext cx="0" cy="1339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9485161" y="4404577"/>
            <a:ext cx="1111250" cy="29737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51398" y="4508939"/>
            <a:ext cx="2283430" cy="16302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8424712" y="3744166"/>
            <a:ext cx="1612897" cy="1142453"/>
          </a:xfrm>
          <a:custGeom>
            <a:avLst/>
            <a:gdLst>
              <a:gd name="connsiteX0" fmla="*/ 0 w 1270000"/>
              <a:gd name="connsiteY0" fmla="*/ 232114 h 905214"/>
              <a:gd name="connsiteX1" fmla="*/ 412750 w 1270000"/>
              <a:gd name="connsiteY1" fmla="*/ 3514 h 905214"/>
              <a:gd name="connsiteX2" fmla="*/ 927100 w 1270000"/>
              <a:gd name="connsiteY2" fmla="*/ 390864 h 905214"/>
              <a:gd name="connsiteX3" fmla="*/ 1270000 w 1270000"/>
              <a:gd name="connsiteY3" fmla="*/ 905214 h 905214"/>
            </a:gdLst>
            <a:ahLst/>
            <a:cxnLst>
              <a:cxn ang="0">
                <a:pos x="connsiteX0" y="connsiteY0"/>
              </a:cxn>
              <a:cxn ang="0">
                <a:pos x="connsiteX1" y="connsiteY1"/>
              </a:cxn>
              <a:cxn ang="0">
                <a:pos x="connsiteX2" y="connsiteY2"/>
              </a:cxn>
              <a:cxn ang="0">
                <a:pos x="connsiteX3" y="connsiteY3"/>
              </a:cxn>
            </a:cxnLst>
            <a:rect l="l" t="t" r="r" b="b"/>
            <a:pathLst>
              <a:path w="1270000" h="905214">
                <a:moveTo>
                  <a:pt x="0" y="232114"/>
                </a:moveTo>
                <a:cubicBezTo>
                  <a:pt x="129116" y="104585"/>
                  <a:pt x="258233" y="-22944"/>
                  <a:pt x="412750" y="3514"/>
                </a:cubicBezTo>
                <a:cubicBezTo>
                  <a:pt x="567267" y="29972"/>
                  <a:pt x="784225" y="240581"/>
                  <a:pt x="927100" y="390864"/>
                </a:cubicBezTo>
                <a:cubicBezTo>
                  <a:pt x="1069975" y="541147"/>
                  <a:pt x="1198033" y="782447"/>
                  <a:pt x="1270000" y="90521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flipV="1">
            <a:off x="8538524" y="4701954"/>
            <a:ext cx="946637" cy="2550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583462" y="4258944"/>
            <a:ext cx="901697" cy="31404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0"/>
          </p:cNvCxnSpPr>
          <p:nvPr/>
        </p:nvCxnSpPr>
        <p:spPr>
          <a:xfrm flipH="1">
            <a:off x="8422332" y="4037113"/>
            <a:ext cx="2380" cy="51876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421166" y="3666840"/>
            <a:ext cx="376608" cy="37172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8449156" y="3345043"/>
                <a:ext cx="4827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e>
                        <m:sub>
                          <m:r>
                            <a:rPr lang="en-US" b="1" i="1" smtClean="0">
                              <a:latin typeface="Cambria Math" panose="02040503050406030204" pitchFamily="18" charset="0"/>
                            </a:rPr>
                            <m:t>𝟎</m:t>
                          </m:r>
                        </m:sub>
                      </m:sSub>
                    </m:oMath>
                  </m:oMathPara>
                </a14:m>
                <a:endParaRPr lang="en-US" b="1" dirty="0"/>
              </a:p>
            </p:txBody>
          </p:sp>
        </mc:Choice>
        <mc:Fallback xmlns="">
          <p:sp>
            <p:nvSpPr>
              <p:cNvPr id="44" name="Rectangle 43"/>
              <p:cNvSpPr>
                <a:spLocks noRot="1" noChangeAspect="1" noMove="1" noResize="1" noEditPoints="1" noAdjustHandles="1" noChangeArrowheads="1" noChangeShapeType="1" noTextEdit="1"/>
              </p:cNvSpPr>
              <p:nvPr/>
            </p:nvSpPr>
            <p:spPr>
              <a:xfrm>
                <a:off x="8449156" y="3345043"/>
                <a:ext cx="482761" cy="369332"/>
              </a:xfrm>
              <a:prstGeom prst="rect">
                <a:avLst/>
              </a:prstGeom>
              <a:blipFill>
                <a:blip r:embed="rId6"/>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10356202" y="4803641"/>
                <a:ext cx="3792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oMath>
                  </m:oMathPara>
                </a14:m>
                <a:endParaRPr lang="en-US" dirty="0"/>
              </a:p>
            </p:txBody>
          </p:sp>
        </mc:Choice>
        <mc:Fallback xmlns="">
          <p:sp>
            <p:nvSpPr>
              <p:cNvPr id="45" name="Rectangle 44"/>
              <p:cNvSpPr>
                <a:spLocks noRot="1" noChangeAspect="1" noMove="1" noResize="1" noEditPoints="1" noAdjustHandles="1" noChangeArrowheads="1" noChangeShapeType="1" noTextEdit="1"/>
              </p:cNvSpPr>
              <p:nvPr/>
            </p:nvSpPr>
            <p:spPr>
              <a:xfrm>
                <a:off x="10356202" y="4803641"/>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10446231" y="4162798"/>
                <a:ext cx="3826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46" name="Rectangle 45"/>
              <p:cNvSpPr>
                <a:spLocks noRot="1" noChangeAspect="1" noMove="1" noResize="1" noEditPoints="1" noAdjustHandles="1" noChangeArrowheads="1" noChangeShapeType="1" noTextEdit="1"/>
              </p:cNvSpPr>
              <p:nvPr/>
            </p:nvSpPr>
            <p:spPr>
              <a:xfrm>
                <a:off x="10446231" y="4162798"/>
                <a:ext cx="382605" cy="369332"/>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9645666" y="3701318"/>
                <a:ext cx="3649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9645666" y="3701318"/>
                <a:ext cx="364972" cy="369332"/>
              </a:xfrm>
              <a:prstGeom prst="rect">
                <a:avLst/>
              </a:prstGeom>
              <a:blipFill>
                <a:blip r:embed="rId9"/>
                <a:stretch>
                  <a:fillRect/>
                </a:stretch>
              </a:blipFill>
            </p:spPr>
            <p:txBody>
              <a:bodyPr/>
              <a:lstStyle/>
              <a:p>
                <a:r>
                  <a:rPr lang="en-US">
                    <a:noFill/>
                  </a:rPr>
                  <a:t> </a:t>
                </a:r>
              </a:p>
            </p:txBody>
          </p:sp>
        </mc:Fallback>
      </mc:AlternateContent>
      <p:sp>
        <p:nvSpPr>
          <p:cNvPr id="50" name="Freeform 49"/>
          <p:cNvSpPr/>
          <p:nvPr/>
        </p:nvSpPr>
        <p:spPr>
          <a:xfrm>
            <a:off x="10035337" y="4882232"/>
            <a:ext cx="84434" cy="226867"/>
          </a:xfrm>
          <a:custGeom>
            <a:avLst/>
            <a:gdLst>
              <a:gd name="connsiteX0" fmla="*/ 0 w 173832"/>
              <a:gd name="connsiteY0" fmla="*/ 0 h 333375"/>
              <a:gd name="connsiteX1" fmla="*/ 73819 w 173832"/>
              <a:gd name="connsiteY1" fmla="*/ 121443 h 333375"/>
              <a:gd name="connsiteX2" fmla="*/ 173832 w 173832"/>
              <a:gd name="connsiteY2" fmla="*/ 333375 h 333375"/>
            </a:gdLst>
            <a:ahLst/>
            <a:cxnLst>
              <a:cxn ang="0">
                <a:pos x="connsiteX0" y="connsiteY0"/>
              </a:cxn>
              <a:cxn ang="0">
                <a:pos x="connsiteX1" y="connsiteY1"/>
              </a:cxn>
              <a:cxn ang="0">
                <a:pos x="connsiteX2" y="connsiteY2"/>
              </a:cxn>
            </a:cxnLst>
            <a:rect l="l" t="t" r="r" b="b"/>
            <a:pathLst>
              <a:path w="173832" h="333375">
                <a:moveTo>
                  <a:pt x="0" y="0"/>
                </a:moveTo>
                <a:cubicBezTo>
                  <a:pt x="22423" y="32940"/>
                  <a:pt x="44847" y="65881"/>
                  <a:pt x="73819" y="121443"/>
                </a:cubicBezTo>
                <a:cubicBezTo>
                  <a:pt x="102791" y="177005"/>
                  <a:pt x="140495" y="228203"/>
                  <a:pt x="173832" y="333375"/>
                </a:cubicBezTo>
              </a:path>
            </a:pathLst>
          </a:custGeom>
          <a:no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rot="867580">
            <a:off x="10030871" y="4912430"/>
            <a:ext cx="295275" cy="62169"/>
          </a:xfrm>
          <a:custGeom>
            <a:avLst/>
            <a:gdLst>
              <a:gd name="connsiteX0" fmla="*/ 0 w 295275"/>
              <a:gd name="connsiteY0" fmla="*/ 5270 h 62169"/>
              <a:gd name="connsiteX1" fmla="*/ 95250 w 295275"/>
              <a:gd name="connsiteY1" fmla="*/ 5270 h 62169"/>
              <a:gd name="connsiteX2" fmla="*/ 185737 w 295275"/>
              <a:gd name="connsiteY2" fmla="*/ 60039 h 62169"/>
              <a:gd name="connsiteX3" fmla="*/ 295275 w 295275"/>
              <a:gd name="connsiteY3" fmla="*/ 45752 h 62169"/>
            </a:gdLst>
            <a:ahLst/>
            <a:cxnLst>
              <a:cxn ang="0">
                <a:pos x="connsiteX0" y="connsiteY0"/>
              </a:cxn>
              <a:cxn ang="0">
                <a:pos x="connsiteX1" y="connsiteY1"/>
              </a:cxn>
              <a:cxn ang="0">
                <a:pos x="connsiteX2" y="connsiteY2"/>
              </a:cxn>
              <a:cxn ang="0">
                <a:pos x="connsiteX3" y="connsiteY3"/>
              </a:cxn>
            </a:cxnLst>
            <a:rect l="l" t="t" r="r" b="b"/>
            <a:pathLst>
              <a:path w="295275" h="62169">
                <a:moveTo>
                  <a:pt x="0" y="5270"/>
                </a:moveTo>
                <a:cubicBezTo>
                  <a:pt x="32147" y="706"/>
                  <a:pt x="64294" y="-3858"/>
                  <a:pt x="95250" y="5270"/>
                </a:cubicBezTo>
                <a:cubicBezTo>
                  <a:pt x="126206" y="14398"/>
                  <a:pt x="152399" y="53292"/>
                  <a:pt x="185737" y="60039"/>
                </a:cubicBezTo>
                <a:cubicBezTo>
                  <a:pt x="219075" y="66786"/>
                  <a:pt x="257175" y="56269"/>
                  <a:pt x="295275" y="45752"/>
                </a:cubicBezTo>
              </a:path>
            </a:pathLst>
          </a:cu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33" idx="0"/>
            <a:endCxn id="51" idx="0"/>
          </p:cNvCxnSpPr>
          <p:nvPr/>
        </p:nvCxnSpPr>
        <p:spPr>
          <a:xfrm flipV="1">
            <a:off x="9580161" y="4881653"/>
            <a:ext cx="461832" cy="712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036942" y="4672162"/>
            <a:ext cx="0" cy="204933"/>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9485160" y="4572986"/>
            <a:ext cx="1003301" cy="3489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694711" y="4852068"/>
            <a:ext cx="342899" cy="2448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tangle 55"/>
              <p:cNvSpPr/>
              <p:nvPr/>
            </p:nvSpPr>
            <p:spPr>
              <a:xfrm>
                <a:off x="7123320" y="3903294"/>
                <a:ext cx="1055332"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𝐵𝑎𝑙𝑙𝑖𝑠𝑡𝑖𝑐</m:t>
                      </m:r>
                    </m:oMath>
                  </m:oMathPara>
                </a14:m>
                <a:endParaRPr lang="en-US"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𝑙𝑖𝑛𝑒</m:t>
                      </m:r>
                    </m:oMath>
                  </m:oMathPara>
                </a14:m>
                <a:endParaRPr lang="en-US" dirty="0"/>
              </a:p>
            </p:txBody>
          </p:sp>
        </mc:Choice>
        <mc:Fallback xmlns="">
          <p:sp>
            <p:nvSpPr>
              <p:cNvPr id="56" name="Rectangle 55"/>
              <p:cNvSpPr>
                <a:spLocks noRot="1" noChangeAspect="1" noMove="1" noResize="1" noEditPoints="1" noAdjustHandles="1" noChangeArrowheads="1" noChangeShapeType="1" noTextEdit="1"/>
              </p:cNvSpPr>
              <p:nvPr/>
            </p:nvSpPr>
            <p:spPr>
              <a:xfrm>
                <a:off x="7123320" y="3903294"/>
                <a:ext cx="1055332" cy="646331"/>
              </a:xfrm>
              <a:prstGeom prst="rect">
                <a:avLst/>
              </a:prstGeom>
              <a:blipFill>
                <a:blip r:embed="rId10"/>
                <a:stretch>
                  <a:fillRect/>
                </a:stretch>
              </a:blipFill>
            </p:spPr>
            <p:txBody>
              <a:bodyPr/>
              <a:lstStyle/>
              <a:p>
                <a:r>
                  <a:rPr lang="en-US">
                    <a:noFill/>
                  </a:rPr>
                  <a:t> </a:t>
                </a:r>
              </a:p>
            </p:txBody>
          </p:sp>
        </mc:Fallback>
      </mc:AlternateContent>
      <p:sp>
        <p:nvSpPr>
          <p:cNvPr id="57" name="Freeform 56"/>
          <p:cNvSpPr/>
          <p:nvPr/>
        </p:nvSpPr>
        <p:spPr>
          <a:xfrm>
            <a:off x="8427093" y="4239058"/>
            <a:ext cx="1606549" cy="641821"/>
          </a:xfrm>
          <a:custGeom>
            <a:avLst/>
            <a:gdLst>
              <a:gd name="connsiteX0" fmla="*/ 0 w 1826418"/>
              <a:gd name="connsiteY0" fmla="*/ 51057 h 679707"/>
              <a:gd name="connsiteX1" fmla="*/ 104775 w 1826418"/>
              <a:gd name="connsiteY1" fmla="*/ 3432 h 679707"/>
              <a:gd name="connsiteX2" fmla="*/ 180975 w 1826418"/>
              <a:gd name="connsiteY2" fmla="*/ 134401 h 679707"/>
              <a:gd name="connsiteX3" fmla="*/ 354806 w 1826418"/>
              <a:gd name="connsiteY3" fmla="*/ 243938 h 679707"/>
              <a:gd name="connsiteX4" fmla="*/ 457200 w 1826418"/>
              <a:gd name="connsiteY4" fmla="*/ 165357 h 679707"/>
              <a:gd name="connsiteX5" fmla="*/ 678656 w 1826418"/>
              <a:gd name="connsiteY5" fmla="*/ 415388 h 679707"/>
              <a:gd name="connsiteX6" fmla="*/ 776287 w 1826418"/>
              <a:gd name="connsiteY6" fmla="*/ 251082 h 679707"/>
              <a:gd name="connsiteX7" fmla="*/ 1116806 w 1826418"/>
              <a:gd name="connsiteY7" fmla="*/ 455870 h 679707"/>
              <a:gd name="connsiteX8" fmla="*/ 1240631 w 1826418"/>
              <a:gd name="connsiteY8" fmla="*/ 405863 h 679707"/>
              <a:gd name="connsiteX9" fmla="*/ 1357312 w 1826418"/>
              <a:gd name="connsiteY9" fmla="*/ 379670 h 679707"/>
              <a:gd name="connsiteX10" fmla="*/ 1457325 w 1826418"/>
              <a:gd name="connsiteY10" fmla="*/ 586838 h 679707"/>
              <a:gd name="connsiteX11" fmla="*/ 1826418 w 1826418"/>
              <a:gd name="connsiteY11" fmla="*/ 679707 h 679707"/>
              <a:gd name="connsiteX0" fmla="*/ 0 w 1826418"/>
              <a:gd name="connsiteY0" fmla="*/ 51057 h 679707"/>
              <a:gd name="connsiteX1" fmla="*/ 104775 w 1826418"/>
              <a:gd name="connsiteY1" fmla="*/ 3432 h 679707"/>
              <a:gd name="connsiteX2" fmla="*/ 180975 w 1826418"/>
              <a:gd name="connsiteY2" fmla="*/ 134401 h 679707"/>
              <a:gd name="connsiteX3" fmla="*/ 354806 w 1826418"/>
              <a:gd name="connsiteY3" fmla="*/ 243938 h 679707"/>
              <a:gd name="connsiteX4" fmla="*/ 457200 w 1826418"/>
              <a:gd name="connsiteY4" fmla="*/ 165357 h 679707"/>
              <a:gd name="connsiteX5" fmla="*/ 678656 w 1826418"/>
              <a:gd name="connsiteY5" fmla="*/ 415388 h 679707"/>
              <a:gd name="connsiteX6" fmla="*/ 776287 w 1826418"/>
              <a:gd name="connsiteY6" fmla="*/ 251082 h 679707"/>
              <a:gd name="connsiteX7" fmla="*/ 1116806 w 1826418"/>
              <a:gd name="connsiteY7" fmla="*/ 455870 h 679707"/>
              <a:gd name="connsiteX8" fmla="*/ 1240631 w 1826418"/>
              <a:gd name="connsiteY8" fmla="*/ 405863 h 679707"/>
              <a:gd name="connsiteX9" fmla="*/ 1357312 w 1826418"/>
              <a:gd name="connsiteY9" fmla="*/ 379670 h 679707"/>
              <a:gd name="connsiteX10" fmla="*/ 1424488 w 1826418"/>
              <a:gd name="connsiteY10" fmla="*/ 558172 h 679707"/>
              <a:gd name="connsiteX11" fmla="*/ 1826418 w 1826418"/>
              <a:gd name="connsiteY11" fmla="*/ 679707 h 679707"/>
              <a:gd name="connsiteX0" fmla="*/ 0 w 1582478"/>
              <a:gd name="connsiteY0" fmla="*/ 51057 h 643874"/>
              <a:gd name="connsiteX1" fmla="*/ 104775 w 1582478"/>
              <a:gd name="connsiteY1" fmla="*/ 3432 h 643874"/>
              <a:gd name="connsiteX2" fmla="*/ 180975 w 1582478"/>
              <a:gd name="connsiteY2" fmla="*/ 134401 h 643874"/>
              <a:gd name="connsiteX3" fmla="*/ 354806 w 1582478"/>
              <a:gd name="connsiteY3" fmla="*/ 243938 h 643874"/>
              <a:gd name="connsiteX4" fmla="*/ 457200 w 1582478"/>
              <a:gd name="connsiteY4" fmla="*/ 165357 h 643874"/>
              <a:gd name="connsiteX5" fmla="*/ 678656 w 1582478"/>
              <a:gd name="connsiteY5" fmla="*/ 415388 h 643874"/>
              <a:gd name="connsiteX6" fmla="*/ 776287 w 1582478"/>
              <a:gd name="connsiteY6" fmla="*/ 251082 h 643874"/>
              <a:gd name="connsiteX7" fmla="*/ 1116806 w 1582478"/>
              <a:gd name="connsiteY7" fmla="*/ 455870 h 643874"/>
              <a:gd name="connsiteX8" fmla="*/ 1240631 w 1582478"/>
              <a:gd name="connsiteY8" fmla="*/ 405863 h 643874"/>
              <a:gd name="connsiteX9" fmla="*/ 1357312 w 1582478"/>
              <a:gd name="connsiteY9" fmla="*/ 379670 h 643874"/>
              <a:gd name="connsiteX10" fmla="*/ 1424488 w 1582478"/>
              <a:gd name="connsiteY10" fmla="*/ 558172 h 643874"/>
              <a:gd name="connsiteX11" fmla="*/ 1582478 w 1582478"/>
              <a:gd name="connsiteY11" fmla="*/ 643874 h 643874"/>
              <a:gd name="connsiteX0" fmla="*/ 0 w 1582478"/>
              <a:gd name="connsiteY0" fmla="*/ 51057 h 643874"/>
              <a:gd name="connsiteX1" fmla="*/ 104775 w 1582478"/>
              <a:gd name="connsiteY1" fmla="*/ 3432 h 643874"/>
              <a:gd name="connsiteX2" fmla="*/ 180975 w 1582478"/>
              <a:gd name="connsiteY2" fmla="*/ 134401 h 643874"/>
              <a:gd name="connsiteX3" fmla="*/ 354806 w 1582478"/>
              <a:gd name="connsiteY3" fmla="*/ 243938 h 643874"/>
              <a:gd name="connsiteX4" fmla="*/ 457200 w 1582478"/>
              <a:gd name="connsiteY4" fmla="*/ 165357 h 643874"/>
              <a:gd name="connsiteX5" fmla="*/ 678656 w 1582478"/>
              <a:gd name="connsiteY5" fmla="*/ 415388 h 643874"/>
              <a:gd name="connsiteX6" fmla="*/ 776287 w 1582478"/>
              <a:gd name="connsiteY6" fmla="*/ 251082 h 643874"/>
              <a:gd name="connsiteX7" fmla="*/ 1116806 w 1582478"/>
              <a:gd name="connsiteY7" fmla="*/ 455870 h 643874"/>
              <a:gd name="connsiteX8" fmla="*/ 1240631 w 1582478"/>
              <a:gd name="connsiteY8" fmla="*/ 405863 h 643874"/>
              <a:gd name="connsiteX9" fmla="*/ 1357312 w 1582478"/>
              <a:gd name="connsiteY9" fmla="*/ 379670 h 643874"/>
              <a:gd name="connsiteX10" fmla="*/ 1447944 w 1582478"/>
              <a:gd name="connsiteY10" fmla="*/ 555782 h 643874"/>
              <a:gd name="connsiteX11" fmla="*/ 1582478 w 1582478"/>
              <a:gd name="connsiteY11" fmla="*/ 643874 h 643874"/>
              <a:gd name="connsiteX0" fmla="*/ 0 w 1582478"/>
              <a:gd name="connsiteY0" fmla="*/ 51057 h 643874"/>
              <a:gd name="connsiteX1" fmla="*/ 104775 w 1582478"/>
              <a:gd name="connsiteY1" fmla="*/ 3432 h 643874"/>
              <a:gd name="connsiteX2" fmla="*/ 180975 w 1582478"/>
              <a:gd name="connsiteY2" fmla="*/ 134401 h 643874"/>
              <a:gd name="connsiteX3" fmla="*/ 354806 w 1582478"/>
              <a:gd name="connsiteY3" fmla="*/ 243938 h 643874"/>
              <a:gd name="connsiteX4" fmla="*/ 457200 w 1582478"/>
              <a:gd name="connsiteY4" fmla="*/ 165357 h 643874"/>
              <a:gd name="connsiteX5" fmla="*/ 678656 w 1582478"/>
              <a:gd name="connsiteY5" fmla="*/ 415388 h 643874"/>
              <a:gd name="connsiteX6" fmla="*/ 776287 w 1582478"/>
              <a:gd name="connsiteY6" fmla="*/ 251082 h 643874"/>
              <a:gd name="connsiteX7" fmla="*/ 1116806 w 1582478"/>
              <a:gd name="connsiteY7" fmla="*/ 455870 h 643874"/>
              <a:gd name="connsiteX8" fmla="*/ 1240631 w 1582478"/>
              <a:gd name="connsiteY8" fmla="*/ 405863 h 643874"/>
              <a:gd name="connsiteX9" fmla="*/ 1364348 w 1582478"/>
              <a:gd name="connsiteY9" fmla="*/ 506280 h 643874"/>
              <a:gd name="connsiteX10" fmla="*/ 1447944 w 1582478"/>
              <a:gd name="connsiteY10" fmla="*/ 555782 h 643874"/>
              <a:gd name="connsiteX11" fmla="*/ 1582478 w 1582478"/>
              <a:gd name="connsiteY11" fmla="*/ 643874 h 643874"/>
              <a:gd name="connsiteX0" fmla="*/ 0 w 1582478"/>
              <a:gd name="connsiteY0" fmla="*/ 51057 h 643874"/>
              <a:gd name="connsiteX1" fmla="*/ 104775 w 1582478"/>
              <a:gd name="connsiteY1" fmla="*/ 3432 h 643874"/>
              <a:gd name="connsiteX2" fmla="*/ 180975 w 1582478"/>
              <a:gd name="connsiteY2" fmla="*/ 134401 h 643874"/>
              <a:gd name="connsiteX3" fmla="*/ 354806 w 1582478"/>
              <a:gd name="connsiteY3" fmla="*/ 243938 h 643874"/>
              <a:gd name="connsiteX4" fmla="*/ 457200 w 1582478"/>
              <a:gd name="connsiteY4" fmla="*/ 165357 h 643874"/>
              <a:gd name="connsiteX5" fmla="*/ 678656 w 1582478"/>
              <a:gd name="connsiteY5" fmla="*/ 415388 h 643874"/>
              <a:gd name="connsiteX6" fmla="*/ 776287 w 1582478"/>
              <a:gd name="connsiteY6" fmla="*/ 251082 h 643874"/>
              <a:gd name="connsiteX7" fmla="*/ 1001874 w 1582478"/>
              <a:gd name="connsiteY7" fmla="*/ 362703 h 643874"/>
              <a:gd name="connsiteX8" fmla="*/ 1240631 w 1582478"/>
              <a:gd name="connsiteY8" fmla="*/ 405863 h 643874"/>
              <a:gd name="connsiteX9" fmla="*/ 1364348 w 1582478"/>
              <a:gd name="connsiteY9" fmla="*/ 506280 h 643874"/>
              <a:gd name="connsiteX10" fmla="*/ 1447944 w 1582478"/>
              <a:gd name="connsiteY10" fmla="*/ 555782 h 643874"/>
              <a:gd name="connsiteX11" fmla="*/ 1582478 w 1582478"/>
              <a:gd name="connsiteY11" fmla="*/ 643874 h 64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2478" h="643874">
                <a:moveTo>
                  <a:pt x="0" y="51057"/>
                </a:moveTo>
                <a:cubicBezTo>
                  <a:pt x="37306" y="20299"/>
                  <a:pt x="74613" y="-10459"/>
                  <a:pt x="104775" y="3432"/>
                </a:cubicBezTo>
                <a:cubicBezTo>
                  <a:pt x="134937" y="17323"/>
                  <a:pt x="139303" y="94317"/>
                  <a:pt x="180975" y="134401"/>
                </a:cubicBezTo>
                <a:cubicBezTo>
                  <a:pt x="222647" y="174485"/>
                  <a:pt x="308768" y="238779"/>
                  <a:pt x="354806" y="243938"/>
                </a:cubicBezTo>
                <a:cubicBezTo>
                  <a:pt x="400844" y="249097"/>
                  <a:pt x="403225" y="136782"/>
                  <a:pt x="457200" y="165357"/>
                </a:cubicBezTo>
                <a:cubicBezTo>
                  <a:pt x="511175" y="193932"/>
                  <a:pt x="625475" y="401101"/>
                  <a:pt x="678656" y="415388"/>
                </a:cubicBezTo>
                <a:cubicBezTo>
                  <a:pt x="731837" y="429675"/>
                  <a:pt x="722417" y="259863"/>
                  <a:pt x="776287" y="251082"/>
                </a:cubicBezTo>
                <a:cubicBezTo>
                  <a:pt x="830157" y="242301"/>
                  <a:pt x="924483" y="336906"/>
                  <a:pt x="1001874" y="362703"/>
                </a:cubicBezTo>
                <a:cubicBezTo>
                  <a:pt x="1079265" y="388500"/>
                  <a:pt x="1180219" y="381934"/>
                  <a:pt x="1240631" y="405863"/>
                </a:cubicBezTo>
                <a:cubicBezTo>
                  <a:pt x="1301043" y="429792"/>
                  <a:pt x="1329796" y="481294"/>
                  <a:pt x="1364348" y="506280"/>
                </a:cubicBezTo>
                <a:cubicBezTo>
                  <a:pt x="1398900" y="531266"/>
                  <a:pt x="1411589" y="532850"/>
                  <a:pt x="1447944" y="555782"/>
                </a:cubicBezTo>
                <a:cubicBezTo>
                  <a:pt x="1484299" y="578714"/>
                  <a:pt x="1490800" y="614505"/>
                  <a:pt x="1582478" y="643874"/>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9030819" y="4580331"/>
            <a:ext cx="45719" cy="457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9130814" y="4587106"/>
            <a:ext cx="45719" cy="457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9668108" y="4624447"/>
            <a:ext cx="45719" cy="457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10033466" y="4672959"/>
            <a:ext cx="946617" cy="67583"/>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790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r>
              <a:rPr lang="en-US" dirty="0"/>
              <a:t>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6949" y="1653540"/>
                <a:ext cx="8915400" cy="3777622"/>
              </a:xfrm>
            </p:spPr>
            <p:txBody>
              <a:bodyPr>
                <a:normAutofit fontScale="85000" lnSpcReduction="10000"/>
              </a:bodyPr>
              <a:lstStyle/>
              <a:p>
                <a:pPr algn="just"/>
                <a:r>
                  <a:rPr lang="en-US" b="1" dirty="0" smtClean="0"/>
                  <a:t>If </a:t>
                </a:r>
                <a:r>
                  <a:rPr lang="en-US" b="1" dirty="0"/>
                  <a:t>the 3D VHIP with fixed </a:t>
                </a:r>
                <a:r>
                  <a:rPr lang="en-US" b="1" dirty="0" err="1"/>
                  <a:t>CoP</a:t>
                </a:r>
                <a:r>
                  <a:rPr lang="en-US" b="1" dirty="0"/>
                  <a:t> </a:t>
                </a:r>
                <a:r>
                  <a:rPr lang="en-US" b="1" dirty="0" smtClean="0"/>
                  <a:t>is controllable, then it </a:t>
                </a:r>
                <a:r>
                  <a:rPr lang="en-US" b="1" dirty="0"/>
                  <a:t>is equivalent to the 2D VHIP model</a:t>
                </a:r>
                <a:r>
                  <a:rPr lang="en-US" b="1" dirty="0" smtClean="0"/>
                  <a:t>.</a:t>
                </a:r>
              </a:p>
              <a:p>
                <a:r>
                  <a:rPr lang="en-US" dirty="0" smtClean="0"/>
                  <a:t>Let’s take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oMath>
                </a14:m>
                <a:r>
                  <a:rPr lang="en-US" dirty="0"/>
                  <a:t> and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𝑧</m:t>
                        </m:r>
                      </m:e>
                    </m:d>
                  </m:oMath>
                </a14:m>
                <a:r>
                  <a:rPr lang="en-US" dirty="0"/>
                  <a:t> as the two 2D VHIP decoupled, lateral and sagittal plane.</a:t>
                </a:r>
              </a:p>
              <a:p>
                <a:r>
                  <a:rPr lang="en-US" dirty="0"/>
                  <a:t>We will have corresponding to the lateral 2D VHIP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oMath>
                </a14:m>
                <a:r>
                  <a:rPr lang="en-US" dirty="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𝑢𝑥</m:t>
                              </m:r>
                            </m:e>
                            <m:e>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i="1">
                                  <a:latin typeface="Cambria Math" panose="02040503050406030204" pitchFamily="18" charset="0"/>
                                </a:rPr>
                                <m:t>=</m:t>
                              </m:r>
                              <m:r>
                                <a:rPr lang="en-US" i="1">
                                  <a:latin typeface="Cambria Math" panose="02040503050406030204" pitchFamily="18" charset="0"/>
                                </a:rPr>
                                <m:t>𝑢𝑧</m:t>
                              </m:r>
                              <m:r>
                                <a:rPr lang="en-US" i="1">
                                  <a:latin typeface="Cambria Math" panose="02040503050406030204" pitchFamily="18" charset="0"/>
                                </a:rPr>
                                <m:t>−</m:t>
                              </m:r>
                              <m:r>
                                <a:rPr lang="en-US" i="1">
                                  <a:latin typeface="Cambria Math" panose="02040503050406030204" pitchFamily="18" charset="0"/>
                                </a:rPr>
                                <m:t>𝑔</m:t>
                              </m:r>
                            </m:e>
                          </m:eqArr>
                        </m:e>
                      </m:d>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≥0</m:t>
                      </m:r>
                    </m:oMath>
                  </m:oMathPara>
                </a14:m>
                <a:endParaRPr lang="en-US" i="1" dirty="0" smtClean="0"/>
              </a:p>
              <a:p>
                <a:pPr marL="0" indent="0">
                  <a:buNone/>
                </a:pPr>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0</m:t>
                          </m:r>
                        </m:sub>
                      </m:sSub>
                    </m:oMath>
                  </m:oMathPara>
                </a14:m>
                <a:endParaRPr lang="en-US" dirty="0"/>
              </a:p>
              <a:p>
                <a:r>
                  <a:rPr lang="en-US" dirty="0"/>
                  <a:t>We have the dynamics of the sagittal 2D VHIP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oMath>
                </a14:m>
                <a:r>
                  <a:rPr lang="en-US" dirty="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𝑢𝑦</m:t>
                              </m:r>
                            </m:e>
                            <m:e>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i="1">
                                  <a:latin typeface="Cambria Math" panose="02040503050406030204" pitchFamily="18" charset="0"/>
                                </a:rPr>
                                <m:t>=</m:t>
                              </m:r>
                              <m:r>
                                <a:rPr lang="en-US" i="1">
                                  <a:latin typeface="Cambria Math" panose="02040503050406030204" pitchFamily="18" charset="0"/>
                                </a:rPr>
                                <m:t>𝑢𝑧</m:t>
                              </m:r>
                              <m:r>
                                <a:rPr lang="en-US" i="1">
                                  <a:latin typeface="Cambria Math" panose="02040503050406030204" pitchFamily="18" charset="0"/>
                                </a:rPr>
                                <m:t>−</m:t>
                              </m:r>
                              <m:r>
                                <a:rPr lang="en-US" i="1">
                                  <a:latin typeface="Cambria Math" panose="02040503050406030204" pitchFamily="18" charset="0"/>
                                </a:rPr>
                                <m:t>𝑔</m:t>
                              </m:r>
                            </m:e>
                          </m:eqArr>
                        </m:e>
                      </m:d>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≥0</m:t>
                      </m:r>
                    </m:oMath>
                  </m:oMathPara>
                </a14:m>
                <a:endParaRPr lang="en-US" dirty="0" smtClean="0"/>
              </a:p>
              <a:p>
                <a:pPr marL="0" indent="0">
                  <a:buNone/>
                </a:pPr>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0</m:t>
                          </m:r>
                        </m:sub>
                      </m:sSub>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6949" y="1653540"/>
                <a:ext cx="8915400" cy="3777622"/>
              </a:xfrm>
              <a:blipFill>
                <a:blip r:embed="rId2"/>
                <a:stretch>
                  <a:fillRect l="-205" t="-806"/>
                </a:stretch>
              </a:blipFill>
            </p:spPr>
            <p:txBody>
              <a:bodyPr/>
              <a:lstStyle/>
              <a:p>
                <a:r>
                  <a:rPr lang="en-US">
                    <a:noFill/>
                  </a:rPr>
                  <a:t> </a:t>
                </a:r>
              </a:p>
            </p:txBody>
          </p:sp>
        </mc:Fallback>
      </mc:AlternateContent>
    </p:spTree>
    <p:extLst>
      <p:ext uri="{BB962C8B-B14F-4D97-AF65-F5344CB8AC3E}">
        <p14:creationId xmlns:p14="http://schemas.microsoft.com/office/powerpoint/2010/main" val="294163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r>
              <a:rPr lang="en-US" dirty="0"/>
              <a:t>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6948" y="1653539"/>
                <a:ext cx="6220313" cy="4422005"/>
              </a:xfrm>
            </p:spPr>
            <p:txBody>
              <a:bodyPr>
                <a:normAutofit fontScale="85000" lnSpcReduction="20000"/>
              </a:bodyPr>
              <a:lstStyle/>
              <a:p>
                <a:r>
                  <a:rPr lang="en-US" dirty="0" smtClean="0"/>
                  <a:t>We </a:t>
                </a:r>
                <a:r>
                  <a:rPr lang="en-US" dirty="0"/>
                  <a:t>start with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=0</m:t>
                    </m:r>
                  </m:oMath>
                </a14:m>
                <a:r>
                  <a:rPr lang="en-US" dirty="0"/>
                  <a:t>:</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𝑥</m:t>
                      </m:r>
                      <m:r>
                        <a:rPr lang="en-US" i="1">
                          <a:latin typeface="Cambria Math" panose="02040503050406030204" pitchFamily="18" charset="0"/>
                        </a:rPr>
                        <m:t>=0</m:t>
                      </m:r>
                    </m:oMath>
                  </m:oMathPara>
                </a14:m>
                <a:endParaRPr lang="en-US" dirty="0" smtClean="0"/>
              </a:p>
              <a:p>
                <a:r>
                  <a:rPr lang="en-US" dirty="0"/>
                  <a:t>Let’s change the variable of the sagittal </a:t>
                </a:r>
                <a:r>
                  <a:rPr lang="en-US" dirty="0" smtClean="0"/>
                  <a:t>plane </a:t>
                </a:r>
                <a14:m>
                  <m:oMath xmlns:m="http://schemas.openxmlformats.org/officeDocument/2006/math">
                    <m:r>
                      <a:rPr lang="en-US" i="1">
                        <a:latin typeface="Cambria Math" panose="02040503050406030204" pitchFamily="18" charset="0"/>
                      </a:rPr>
                      <m:t>𝑦</m:t>
                    </m:r>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oMath>
                </a14:m>
                <a:r>
                  <a:rPr lang="en-US"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den>
                      </m:f>
                      <m:r>
                        <a:rPr lang="en-US" i="1">
                          <a:latin typeface="Cambria Math" panose="02040503050406030204" pitchFamily="18" charset="0"/>
                        </a:rPr>
                        <m:t>𝑦</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den>
                      </m:f>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0</m:t>
                              </m:r>
                            </m:sub>
                          </m:sSub>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0</m:t>
                              </m:r>
                            </m:sub>
                          </m:sSub>
                        </m:den>
                      </m:f>
                      <m:acc>
                        <m:accPr>
                          <m:chr m:val="̇"/>
                          <m:ctrlPr>
                            <a:rPr lang="en-US" i="1">
                              <a:latin typeface="Cambria Math" panose="02040503050406030204" pitchFamily="18" charset="0"/>
                            </a:rPr>
                          </m:ctrlPr>
                        </m:accPr>
                        <m:e>
                          <m:r>
                            <a:rPr lang="en-US" i="1">
                              <a:latin typeface="Cambria Math" panose="02040503050406030204" pitchFamily="18" charset="0"/>
                            </a:rPr>
                            <m:t>𝑦</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den>
                      </m:f>
                      <m:r>
                        <a:rPr lang="en-US" i="1">
                          <a:latin typeface="Cambria Math" panose="02040503050406030204" pitchFamily="18" charset="0"/>
                        </a:rPr>
                        <m:t>𝑢𝑦</m:t>
                      </m:r>
                      <m:r>
                        <a:rPr lang="en-US" i="1">
                          <a:latin typeface="Cambria Math" panose="02040503050406030204" pitchFamily="18" charset="0"/>
                        </a:rPr>
                        <m:t>=</m:t>
                      </m:r>
                      <m:r>
                        <a:rPr lang="en-US" i="1">
                          <a:latin typeface="Cambria Math" panose="02040503050406030204" pitchFamily="18" charset="0"/>
                        </a:rPr>
                        <m:t>𝑢</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oMath>
                  </m:oMathPara>
                </a14:m>
                <a:endParaRPr lang="en-US" dirty="0" smtClean="0"/>
              </a:p>
              <a:p>
                <a:pPr marL="0" indent="0">
                  <a:buNone/>
                </a:pPr>
                <a:endParaRPr lang="en-US" dirty="0"/>
              </a:p>
              <a:p>
                <a:r>
                  <a:rPr lang="en-US" dirty="0"/>
                  <a:t>Note that we have used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=0</m:t>
                    </m:r>
                  </m:oMath>
                </a14:m>
                <a:r>
                  <a:rPr lang="en-US" dirty="0"/>
                  <a:t>. We have the new sagittal scaled system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oMath>
                </a14:m>
                <a:r>
                  <a:rPr lang="en-US" dirty="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𝑢</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e>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i="1">
                                  <a:latin typeface="Cambria Math" panose="02040503050406030204" pitchFamily="18" charset="0"/>
                                </a:rPr>
                                <m:t>=</m:t>
                              </m:r>
                              <m:r>
                                <a:rPr lang="en-US" i="1">
                                  <a:latin typeface="Cambria Math" panose="02040503050406030204" pitchFamily="18" charset="0"/>
                                </a:rPr>
                                <m:t>𝑢𝑧</m:t>
                              </m:r>
                              <m:r>
                                <a:rPr lang="en-US" i="1">
                                  <a:latin typeface="Cambria Math" panose="02040503050406030204" pitchFamily="18" charset="0"/>
                                </a:rPr>
                                <m:t>−</m:t>
                              </m:r>
                              <m:r>
                                <a:rPr lang="en-US" i="1">
                                  <a:latin typeface="Cambria Math" panose="02040503050406030204" pitchFamily="18" charset="0"/>
                                </a:rPr>
                                <m:t>𝑔</m:t>
                              </m:r>
                            </m:e>
                          </m:eqArr>
                        </m:e>
                      </m:d>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≥0</m:t>
                      </m:r>
                    </m:oMath>
                  </m:oMathPara>
                </a14:m>
                <a:endParaRPr lang="en-US" dirty="0" smtClean="0"/>
              </a:p>
              <a:p>
                <a:pPr marL="0" indent="0">
                  <a:buNone/>
                </a:pPr>
                <a:endParaRPr lang="en-US" dirty="0"/>
              </a:p>
              <a:p>
                <a:r>
                  <a:rPr lang="en-US" dirty="0" smtClean="0"/>
                  <a:t>The </a:t>
                </a:r>
                <a:r>
                  <a:rPr lang="en-US" dirty="0"/>
                  <a:t>initial condition </a:t>
                </a:r>
                <a:r>
                  <a:rPr lang="en-US" dirty="0" smtClean="0"/>
                  <a:t>holds</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m:oMathPara>
                </a14:m>
                <a:endParaRPr lang="en-US" dirty="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6948" y="1653539"/>
                <a:ext cx="6220313" cy="4422005"/>
              </a:xfrm>
              <a:blipFill>
                <a:blip r:embed="rId3"/>
                <a:stretch>
                  <a:fillRect l="-294" t="-1240"/>
                </a:stretch>
              </a:blipFill>
            </p:spPr>
            <p:txBody>
              <a:bodyPr/>
              <a:lstStyle/>
              <a:p>
                <a:r>
                  <a:rPr lang="en-US">
                    <a:noFill/>
                  </a:rPr>
                  <a:t> </a:t>
                </a:r>
              </a:p>
            </p:txBody>
          </p:sp>
        </mc:Fallback>
      </mc:AlternateContent>
      <p:sp>
        <p:nvSpPr>
          <p:cNvPr id="127" name="Oval 126"/>
          <p:cNvSpPr/>
          <p:nvPr/>
        </p:nvSpPr>
        <p:spPr>
          <a:xfrm>
            <a:off x="10645011" y="421728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p:cNvCxnSpPr/>
          <p:nvPr/>
        </p:nvCxnSpPr>
        <p:spPr>
          <a:xfrm flipV="1">
            <a:off x="10327753" y="3198077"/>
            <a:ext cx="0" cy="1339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10118203" y="3769577"/>
            <a:ext cx="1111250" cy="29737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2" name="Freeform 131"/>
          <p:cNvSpPr/>
          <p:nvPr/>
        </p:nvSpPr>
        <p:spPr>
          <a:xfrm>
            <a:off x="9057754" y="3109166"/>
            <a:ext cx="1612897" cy="1142453"/>
          </a:xfrm>
          <a:custGeom>
            <a:avLst/>
            <a:gdLst>
              <a:gd name="connsiteX0" fmla="*/ 0 w 1270000"/>
              <a:gd name="connsiteY0" fmla="*/ 232114 h 905214"/>
              <a:gd name="connsiteX1" fmla="*/ 412750 w 1270000"/>
              <a:gd name="connsiteY1" fmla="*/ 3514 h 905214"/>
              <a:gd name="connsiteX2" fmla="*/ 927100 w 1270000"/>
              <a:gd name="connsiteY2" fmla="*/ 390864 h 905214"/>
              <a:gd name="connsiteX3" fmla="*/ 1270000 w 1270000"/>
              <a:gd name="connsiteY3" fmla="*/ 905214 h 905214"/>
            </a:gdLst>
            <a:ahLst/>
            <a:cxnLst>
              <a:cxn ang="0">
                <a:pos x="connsiteX0" y="connsiteY0"/>
              </a:cxn>
              <a:cxn ang="0">
                <a:pos x="connsiteX1" y="connsiteY1"/>
              </a:cxn>
              <a:cxn ang="0">
                <a:pos x="connsiteX2" y="connsiteY2"/>
              </a:cxn>
              <a:cxn ang="0">
                <a:pos x="connsiteX3" y="connsiteY3"/>
              </a:cxn>
            </a:cxnLst>
            <a:rect l="l" t="t" r="r" b="b"/>
            <a:pathLst>
              <a:path w="1270000" h="905214">
                <a:moveTo>
                  <a:pt x="0" y="232114"/>
                </a:moveTo>
                <a:cubicBezTo>
                  <a:pt x="129116" y="104585"/>
                  <a:pt x="258233" y="-22944"/>
                  <a:pt x="412750" y="3514"/>
                </a:cubicBezTo>
                <a:cubicBezTo>
                  <a:pt x="567267" y="29972"/>
                  <a:pt x="784225" y="240581"/>
                  <a:pt x="927100" y="390864"/>
                </a:cubicBezTo>
                <a:cubicBezTo>
                  <a:pt x="1069975" y="541147"/>
                  <a:pt x="1198033" y="782447"/>
                  <a:pt x="1270000" y="90521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flipV="1">
            <a:off x="9171566" y="4066954"/>
            <a:ext cx="946637" cy="2550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9216504" y="3623944"/>
            <a:ext cx="901697" cy="31404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32" idx="0"/>
          </p:cNvCxnSpPr>
          <p:nvPr/>
        </p:nvCxnSpPr>
        <p:spPr>
          <a:xfrm flipH="1">
            <a:off x="9055374" y="3402113"/>
            <a:ext cx="2380" cy="51876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V="1">
            <a:off x="9054208" y="3031840"/>
            <a:ext cx="376608" cy="37172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Rectangle 138"/>
              <p:cNvSpPr/>
              <p:nvPr/>
            </p:nvSpPr>
            <p:spPr>
              <a:xfrm>
                <a:off x="9082198" y="2710043"/>
                <a:ext cx="4827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e>
                        <m:sub>
                          <m:r>
                            <a:rPr lang="en-US" b="1" i="1" smtClean="0">
                              <a:latin typeface="Cambria Math" panose="02040503050406030204" pitchFamily="18" charset="0"/>
                            </a:rPr>
                            <m:t>𝟎</m:t>
                          </m:r>
                        </m:sub>
                      </m:sSub>
                    </m:oMath>
                  </m:oMathPara>
                </a14:m>
                <a:endParaRPr lang="en-US" b="1" dirty="0"/>
              </a:p>
            </p:txBody>
          </p:sp>
        </mc:Choice>
        <mc:Fallback xmlns="">
          <p:sp>
            <p:nvSpPr>
              <p:cNvPr id="139" name="Rectangle 138"/>
              <p:cNvSpPr>
                <a:spLocks noRot="1" noChangeAspect="1" noMove="1" noResize="1" noEditPoints="1" noAdjustHandles="1" noChangeArrowheads="1" noChangeShapeType="1" noTextEdit="1"/>
              </p:cNvSpPr>
              <p:nvPr/>
            </p:nvSpPr>
            <p:spPr>
              <a:xfrm>
                <a:off x="9082198" y="2710043"/>
                <a:ext cx="482761" cy="369332"/>
              </a:xfrm>
              <a:prstGeom prst="rect">
                <a:avLst/>
              </a:prstGeom>
              <a:blipFill>
                <a:blip r:embed="rId4"/>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Rectangle 139"/>
              <p:cNvSpPr/>
              <p:nvPr/>
            </p:nvSpPr>
            <p:spPr>
              <a:xfrm>
                <a:off x="10989244" y="4168641"/>
                <a:ext cx="3792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oMath>
                  </m:oMathPara>
                </a14:m>
                <a:endParaRPr lang="en-US" dirty="0"/>
              </a:p>
            </p:txBody>
          </p:sp>
        </mc:Choice>
        <mc:Fallback xmlns="">
          <p:sp>
            <p:nvSpPr>
              <p:cNvPr id="140" name="Rectangle 139"/>
              <p:cNvSpPr>
                <a:spLocks noRot="1" noChangeAspect="1" noMove="1" noResize="1" noEditPoints="1" noAdjustHandles="1" noChangeArrowheads="1" noChangeShapeType="1" noTextEdit="1"/>
              </p:cNvSpPr>
              <p:nvPr/>
            </p:nvSpPr>
            <p:spPr>
              <a:xfrm>
                <a:off x="10989244" y="4168641"/>
                <a:ext cx="3792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p:cNvSpPr/>
              <p:nvPr/>
            </p:nvSpPr>
            <p:spPr>
              <a:xfrm>
                <a:off x="10948632" y="3364887"/>
                <a:ext cx="3826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41" name="Rectangle 140"/>
              <p:cNvSpPr>
                <a:spLocks noRot="1" noChangeAspect="1" noMove="1" noResize="1" noEditPoints="1" noAdjustHandles="1" noChangeArrowheads="1" noChangeShapeType="1" noTextEdit="1"/>
              </p:cNvSpPr>
              <p:nvPr/>
            </p:nvSpPr>
            <p:spPr>
              <a:xfrm>
                <a:off x="10948632" y="3364887"/>
                <a:ext cx="382605" cy="369332"/>
              </a:xfrm>
              <a:prstGeom prst="rect">
                <a:avLst/>
              </a:prstGeom>
              <a:blipFill>
                <a:blip r:embed="rId6"/>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Rectangle 141"/>
              <p:cNvSpPr/>
              <p:nvPr/>
            </p:nvSpPr>
            <p:spPr>
              <a:xfrm>
                <a:off x="10278708" y="3066318"/>
                <a:ext cx="3649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142" name="Rectangle 141"/>
              <p:cNvSpPr>
                <a:spLocks noRot="1" noChangeAspect="1" noMove="1" noResize="1" noEditPoints="1" noAdjustHandles="1" noChangeArrowheads="1" noChangeShapeType="1" noTextEdit="1"/>
              </p:cNvSpPr>
              <p:nvPr/>
            </p:nvSpPr>
            <p:spPr>
              <a:xfrm>
                <a:off x="10278708" y="3066318"/>
                <a:ext cx="364972" cy="369332"/>
              </a:xfrm>
              <a:prstGeom prst="rect">
                <a:avLst/>
              </a:prstGeom>
              <a:blipFill>
                <a:blip r:embed="rId7"/>
                <a:stretch>
                  <a:fillRect/>
                </a:stretch>
              </a:blipFill>
            </p:spPr>
            <p:txBody>
              <a:bodyPr/>
              <a:lstStyle/>
              <a:p>
                <a:r>
                  <a:rPr lang="en-US">
                    <a:noFill/>
                  </a:rPr>
                  <a:t> </a:t>
                </a:r>
              </a:p>
            </p:txBody>
          </p:sp>
        </mc:Fallback>
      </mc:AlternateContent>
      <p:sp>
        <p:nvSpPr>
          <p:cNvPr id="144" name="Freeform 143"/>
          <p:cNvSpPr/>
          <p:nvPr/>
        </p:nvSpPr>
        <p:spPr>
          <a:xfrm>
            <a:off x="10668379" y="4247232"/>
            <a:ext cx="84434" cy="226867"/>
          </a:xfrm>
          <a:custGeom>
            <a:avLst/>
            <a:gdLst>
              <a:gd name="connsiteX0" fmla="*/ 0 w 173832"/>
              <a:gd name="connsiteY0" fmla="*/ 0 h 333375"/>
              <a:gd name="connsiteX1" fmla="*/ 73819 w 173832"/>
              <a:gd name="connsiteY1" fmla="*/ 121443 h 333375"/>
              <a:gd name="connsiteX2" fmla="*/ 173832 w 173832"/>
              <a:gd name="connsiteY2" fmla="*/ 333375 h 333375"/>
            </a:gdLst>
            <a:ahLst/>
            <a:cxnLst>
              <a:cxn ang="0">
                <a:pos x="connsiteX0" y="connsiteY0"/>
              </a:cxn>
              <a:cxn ang="0">
                <a:pos x="connsiteX1" y="connsiteY1"/>
              </a:cxn>
              <a:cxn ang="0">
                <a:pos x="connsiteX2" y="connsiteY2"/>
              </a:cxn>
            </a:cxnLst>
            <a:rect l="l" t="t" r="r" b="b"/>
            <a:pathLst>
              <a:path w="173832" h="333375">
                <a:moveTo>
                  <a:pt x="0" y="0"/>
                </a:moveTo>
                <a:cubicBezTo>
                  <a:pt x="22423" y="32940"/>
                  <a:pt x="44847" y="65881"/>
                  <a:pt x="73819" y="121443"/>
                </a:cubicBezTo>
                <a:cubicBezTo>
                  <a:pt x="102791" y="177005"/>
                  <a:pt x="140495" y="228203"/>
                  <a:pt x="173832" y="333375"/>
                </a:cubicBezTo>
              </a:path>
            </a:pathLst>
          </a:custGeom>
          <a:no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Arrow Connector 147"/>
          <p:cNvCxnSpPr/>
          <p:nvPr/>
        </p:nvCxnSpPr>
        <p:spPr>
          <a:xfrm>
            <a:off x="10118202" y="3937986"/>
            <a:ext cx="1003301" cy="3489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10301150" y="3989447"/>
            <a:ext cx="45719" cy="457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flipV="1">
            <a:off x="9062372" y="3763581"/>
            <a:ext cx="565513" cy="1523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9057061" y="3927349"/>
            <a:ext cx="701142" cy="24419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2" name="Freeform 161"/>
          <p:cNvSpPr/>
          <p:nvPr/>
        </p:nvSpPr>
        <p:spPr>
          <a:xfrm>
            <a:off x="9626297" y="3033809"/>
            <a:ext cx="892838" cy="1270391"/>
          </a:xfrm>
          <a:custGeom>
            <a:avLst/>
            <a:gdLst>
              <a:gd name="connsiteX0" fmla="*/ 0 w 869157"/>
              <a:gd name="connsiteY0" fmla="*/ 194062 h 1063218"/>
              <a:gd name="connsiteX1" fmla="*/ 245269 w 869157"/>
              <a:gd name="connsiteY1" fmla="*/ 24993 h 1063218"/>
              <a:gd name="connsiteX2" fmla="*/ 714375 w 869157"/>
              <a:gd name="connsiteY2" fmla="*/ 670312 h 1063218"/>
              <a:gd name="connsiteX3" fmla="*/ 869157 w 869157"/>
              <a:gd name="connsiteY3" fmla="*/ 1063218 h 1063218"/>
              <a:gd name="connsiteX0" fmla="*/ 0 w 869157"/>
              <a:gd name="connsiteY0" fmla="*/ 157677 h 1026833"/>
              <a:gd name="connsiteX1" fmla="*/ 309563 w 869157"/>
              <a:gd name="connsiteY1" fmla="*/ 31470 h 1026833"/>
              <a:gd name="connsiteX2" fmla="*/ 714375 w 869157"/>
              <a:gd name="connsiteY2" fmla="*/ 633927 h 1026833"/>
              <a:gd name="connsiteX3" fmla="*/ 869157 w 869157"/>
              <a:gd name="connsiteY3" fmla="*/ 1026833 h 1026833"/>
              <a:gd name="connsiteX0" fmla="*/ 0 w 869157"/>
              <a:gd name="connsiteY0" fmla="*/ 171506 h 1040662"/>
              <a:gd name="connsiteX1" fmla="*/ 338138 w 869157"/>
              <a:gd name="connsiteY1" fmla="*/ 28630 h 1040662"/>
              <a:gd name="connsiteX2" fmla="*/ 714375 w 869157"/>
              <a:gd name="connsiteY2" fmla="*/ 647756 h 1040662"/>
              <a:gd name="connsiteX3" fmla="*/ 869157 w 869157"/>
              <a:gd name="connsiteY3" fmla="*/ 1040662 h 1040662"/>
              <a:gd name="connsiteX0" fmla="*/ 0 w 869157"/>
              <a:gd name="connsiteY0" fmla="*/ 171005 h 1040161"/>
              <a:gd name="connsiteX1" fmla="*/ 338138 w 869157"/>
              <a:gd name="connsiteY1" fmla="*/ 28129 h 1040161"/>
              <a:gd name="connsiteX2" fmla="*/ 704850 w 869157"/>
              <a:gd name="connsiteY2" fmla="*/ 640111 h 1040161"/>
              <a:gd name="connsiteX3" fmla="*/ 869157 w 869157"/>
              <a:gd name="connsiteY3" fmla="*/ 1040161 h 1040161"/>
              <a:gd name="connsiteX0" fmla="*/ 0 w 869157"/>
              <a:gd name="connsiteY0" fmla="*/ 171005 h 1040161"/>
              <a:gd name="connsiteX1" fmla="*/ 338138 w 869157"/>
              <a:gd name="connsiteY1" fmla="*/ 28129 h 1040161"/>
              <a:gd name="connsiteX2" fmla="*/ 704850 w 869157"/>
              <a:gd name="connsiteY2" fmla="*/ 640111 h 1040161"/>
              <a:gd name="connsiteX3" fmla="*/ 869157 w 869157"/>
              <a:gd name="connsiteY3" fmla="*/ 1040161 h 1040161"/>
              <a:gd name="connsiteX0" fmla="*/ 0 w 866776"/>
              <a:gd name="connsiteY0" fmla="*/ 171005 h 1047305"/>
              <a:gd name="connsiteX1" fmla="*/ 338138 w 866776"/>
              <a:gd name="connsiteY1" fmla="*/ 28129 h 1047305"/>
              <a:gd name="connsiteX2" fmla="*/ 704850 w 866776"/>
              <a:gd name="connsiteY2" fmla="*/ 640111 h 1047305"/>
              <a:gd name="connsiteX3" fmla="*/ 866776 w 866776"/>
              <a:gd name="connsiteY3" fmla="*/ 1047305 h 1047305"/>
              <a:gd name="connsiteX0" fmla="*/ 0 w 847726"/>
              <a:gd name="connsiteY0" fmla="*/ 171005 h 1037780"/>
              <a:gd name="connsiteX1" fmla="*/ 338138 w 847726"/>
              <a:gd name="connsiteY1" fmla="*/ 28129 h 1037780"/>
              <a:gd name="connsiteX2" fmla="*/ 704850 w 847726"/>
              <a:gd name="connsiteY2" fmla="*/ 640111 h 1037780"/>
              <a:gd name="connsiteX3" fmla="*/ 847726 w 847726"/>
              <a:gd name="connsiteY3" fmla="*/ 1037780 h 1037780"/>
              <a:gd name="connsiteX0" fmla="*/ 0 w 847726"/>
              <a:gd name="connsiteY0" fmla="*/ 171005 h 1037780"/>
              <a:gd name="connsiteX1" fmla="*/ 338138 w 847726"/>
              <a:gd name="connsiteY1" fmla="*/ 28129 h 1037780"/>
              <a:gd name="connsiteX2" fmla="*/ 704850 w 847726"/>
              <a:gd name="connsiteY2" fmla="*/ 640111 h 1037780"/>
              <a:gd name="connsiteX3" fmla="*/ 847726 w 847726"/>
              <a:gd name="connsiteY3" fmla="*/ 1037780 h 1037780"/>
              <a:gd name="connsiteX0" fmla="*/ 0 w 847726"/>
              <a:gd name="connsiteY0" fmla="*/ 171005 h 1037780"/>
              <a:gd name="connsiteX1" fmla="*/ 338138 w 847726"/>
              <a:gd name="connsiteY1" fmla="*/ 28129 h 1037780"/>
              <a:gd name="connsiteX2" fmla="*/ 704850 w 847726"/>
              <a:gd name="connsiteY2" fmla="*/ 640111 h 1037780"/>
              <a:gd name="connsiteX3" fmla="*/ 847726 w 847726"/>
              <a:gd name="connsiteY3" fmla="*/ 1037780 h 1037780"/>
            </a:gdLst>
            <a:ahLst/>
            <a:cxnLst>
              <a:cxn ang="0">
                <a:pos x="connsiteX0" y="connsiteY0"/>
              </a:cxn>
              <a:cxn ang="0">
                <a:pos x="connsiteX1" y="connsiteY1"/>
              </a:cxn>
              <a:cxn ang="0">
                <a:pos x="connsiteX2" y="connsiteY2"/>
              </a:cxn>
              <a:cxn ang="0">
                <a:pos x="connsiteX3" y="connsiteY3"/>
              </a:cxn>
            </a:cxnLst>
            <a:rect l="l" t="t" r="r" b="b"/>
            <a:pathLst>
              <a:path w="847726" h="1037780">
                <a:moveTo>
                  <a:pt x="0" y="171005"/>
                </a:moveTo>
                <a:cubicBezTo>
                  <a:pt x="63103" y="46783"/>
                  <a:pt x="220663" y="-50055"/>
                  <a:pt x="338138" y="28129"/>
                </a:cubicBezTo>
                <a:cubicBezTo>
                  <a:pt x="455613" y="106313"/>
                  <a:pt x="634206" y="459930"/>
                  <a:pt x="704850" y="640111"/>
                </a:cubicBezTo>
                <a:cubicBezTo>
                  <a:pt x="775494" y="820292"/>
                  <a:pt x="804467" y="892921"/>
                  <a:pt x="847726" y="1037780"/>
                </a:cubicBez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p:nvPr/>
        </p:nvCxnSpPr>
        <p:spPr>
          <a:xfrm flipH="1">
            <a:off x="9624152" y="3240118"/>
            <a:ext cx="2380" cy="51876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62" idx="3"/>
          </p:cNvCxnSpPr>
          <p:nvPr/>
        </p:nvCxnSpPr>
        <p:spPr>
          <a:xfrm flipV="1">
            <a:off x="10519135" y="4246042"/>
            <a:ext cx="184455" cy="5815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0519135" y="4101717"/>
            <a:ext cx="0" cy="202483"/>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0328447" y="4239852"/>
            <a:ext cx="188915" cy="6579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7" name="Freeform 176"/>
          <p:cNvSpPr/>
          <p:nvPr/>
        </p:nvSpPr>
        <p:spPr>
          <a:xfrm rot="545292">
            <a:off x="10495116" y="4297657"/>
            <a:ext cx="84434" cy="226867"/>
          </a:xfrm>
          <a:custGeom>
            <a:avLst/>
            <a:gdLst>
              <a:gd name="connsiteX0" fmla="*/ 0 w 173832"/>
              <a:gd name="connsiteY0" fmla="*/ 0 h 333375"/>
              <a:gd name="connsiteX1" fmla="*/ 73819 w 173832"/>
              <a:gd name="connsiteY1" fmla="*/ 121443 h 333375"/>
              <a:gd name="connsiteX2" fmla="*/ 173832 w 173832"/>
              <a:gd name="connsiteY2" fmla="*/ 333375 h 333375"/>
            </a:gdLst>
            <a:ahLst/>
            <a:cxnLst>
              <a:cxn ang="0">
                <a:pos x="connsiteX0" y="connsiteY0"/>
              </a:cxn>
              <a:cxn ang="0">
                <a:pos x="connsiteX1" y="connsiteY1"/>
              </a:cxn>
              <a:cxn ang="0">
                <a:pos x="connsiteX2" y="connsiteY2"/>
              </a:cxn>
            </a:cxnLst>
            <a:rect l="l" t="t" r="r" b="b"/>
            <a:pathLst>
              <a:path w="173832" h="333375">
                <a:moveTo>
                  <a:pt x="0" y="0"/>
                </a:moveTo>
                <a:cubicBezTo>
                  <a:pt x="22423" y="32940"/>
                  <a:pt x="44847" y="65881"/>
                  <a:pt x="73819" y="121443"/>
                </a:cubicBezTo>
                <a:cubicBezTo>
                  <a:pt x="102791" y="177005"/>
                  <a:pt x="140495" y="228203"/>
                  <a:pt x="173832" y="333375"/>
                </a:cubicBezTo>
              </a:path>
            </a:pathLst>
          </a:custGeom>
          <a:noFill/>
          <a:ln>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10432009" y="4033579"/>
            <a:ext cx="45719" cy="45719"/>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273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r>
              <a:rPr lang="en-US" dirty="0"/>
              <a:t>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6948" y="1598306"/>
                <a:ext cx="5122257" cy="5054107"/>
              </a:xfrm>
            </p:spPr>
            <p:txBody>
              <a:bodyPr>
                <a:normAutofit fontScale="70000" lnSpcReduction="20000"/>
              </a:bodyPr>
              <a:lstStyle/>
              <a:p>
                <a:r>
                  <a:rPr lang="en-US" dirty="0" smtClean="0"/>
                  <a:t>We can also change of variables to:</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f>
                        <m:fPr>
                          <m:ctrlPr>
                            <a:rPr lang="en-US" b="0" i="1" dirty="0" smtClean="0">
                              <a:latin typeface="Cambria Math" panose="02040503050406030204" pitchFamily="18" charset="0"/>
                            </a:rPr>
                          </m:ctrlPr>
                        </m:fPr>
                        <m:num>
                          <m:r>
                            <a:rPr lang="en-US" i="1">
                              <a:latin typeface="Cambria Math" panose="02040503050406030204" pitchFamily="18" charset="0"/>
                            </a:rPr>
                            <m:t>𝑥</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𝑦</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0</m:t>
                              </m:r>
                            </m:sub>
                          </m:sSub>
                        </m:num>
                        <m:den>
                          <m:rad>
                            <m:radPr>
                              <m:degHide m:val="on"/>
                              <m:ctrlPr>
                                <a:rPr lang="en-US" b="0" i="1" dirty="0" smtClean="0">
                                  <a:latin typeface="Cambria Math" panose="02040503050406030204" pitchFamily="18" charset="0"/>
                                </a:rPr>
                              </m:ctrlPr>
                            </m:radPr>
                            <m:deg/>
                            <m:e>
                              <m:sSubSup>
                                <m:sSubSupPr>
                                  <m:ctrlPr>
                                    <a:rPr lang="en-US" i="1" dirty="0">
                                      <a:latin typeface="Cambria Math" panose="02040503050406030204" pitchFamily="18" charset="0"/>
                                    </a:rPr>
                                  </m:ctrlPr>
                                </m:sSubSup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0</m:t>
                                  </m:r>
                                </m:sub>
                                <m:sup>
                                  <m:r>
                                    <a:rPr lang="en-US" i="1" dirty="0">
                                      <a:latin typeface="Cambria Math" panose="02040503050406030204" pitchFamily="18" charset="0"/>
                                    </a:rPr>
                                    <m:t>2</m:t>
                                  </m:r>
                                </m:sup>
                              </m:sSubSup>
                              <m:r>
                                <a:rPr lang="en-US" i="1" dirty="0">
                                  <a:latin typeface="Cambria Math" panose="02040503050406030204" pitchFamily="18" charset="0"/>
                                </a:rPr>
                                <m:t>+</m:t>
                              </m:r>
                              <m:sSubSup>
                                <m:sSubSupPr>
                                  <m:ctrlPr>
                                    <a:rPr lang="en-US" i="1" dirty="0">
                                      <a:latin typeface="Cambria Math" panose="02040503050406030204" pitchFamily="18" charset="0"/>
                                    </a:rPr>
                                  </m:ctrlPr>
                                </m:sSubSupPr>
                                <m:e>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e>
                                <m:sub>
                                  <m:r>
                                    <a:rPr lang="en-US" i="1" dirty="0">
                                      <a:latin typeface="Cambria Math" panose="02040503050406030204" pitchFamily="18" charset="0"/>
                                    </a:rPr>
                                    <m:t>0</m:t>
                                  </m:r>
                                </m:sub>
                                <m:sup>
                                  <m:r>
                                    <a:rPr lang="en-US" i="1" dirty="0">
                                      <a:latin typeface="Cambria Math" panose="02040503050406030204" pitchFamily="18" charset="0"/>
                                    </a:rPr>
                                    <m:t>2</m:t>
                                  </m:r>
                                </m:sup>
                              </m:sSubSup>
                            </m:e>
                          </m:rad>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𝑛</m:t>
                          </m:r>
                        </m:sub>
                      </m:sSub>
                      <m:r>
                        <a:rPr lang="en-US" i="1">
                          <a:latin typeface="Cambria Math" panose="02040503050406030204" pitchFamily="18" charset="0"/>
                        </a:rPr>
                        <m:t>=</m:t>
                      </m:r>
                      <m:f>
                        <m:fPr>
                          <m:ctrlPr>
                            <a:rPr lang="en-US" i="1" dirty="0">
                              <a:latin typeface="Cambria Math" panose="02040503050406030204" pitchFamily="18" charset="0"/>
                            </a:rPr>
                          </m:ctrlPr>
                        </m:fPr>
                        <m:num>
                          <m:r>
                            <a:rPr lang="en-US" b="0" i="1" dirty="0" smtClean="0">
                              <a:latin typeface="Cambria Math" panose="02040503050406030204" pitchFamily="18" charset="0"/>
                            </a:rPr>
                            <m:t>−</m:t>
                          </m:r>
                          <m:r>
                            <a:rPr lang="en-US" i="1">
                              <a:latin typeface="Cambria Math" panose="02040503050406030204" pitchFamily="18" charset="0"/>
                            </a:rPr>
                            <m:t>𝑥</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e>
                            <m:sub>
                              <m:r>
                                <a:rPr lang="en-US" i="1">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𝑦</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e>
                            <m:sub>
                              <m:r>
                                <a:rPr lang="en-US" i="1" dirty="0">
                                  <a:latin typeface="Cambria Math" panose="02040503050406030204" pitchFamily="18" charset="0"/>
                                </a:rPr>
                                <m:t>0</m:t>
                              </m:r>
                            </m:sub>
                          </m:sSub>
                        </m:num>
                        <m:den>
                          <m:rad>
                            <m:radPr>
                              <m:degHide m:val="on"/>
                              <m:ctrlPr>
                                <a:rPr lang="en-US" i="1" dirty="0">
                                  <a:latin typeface="Cambria Math" panose="02040503050406030204" pitchFamily="18" charset="0"/>
                                </a:rPr>
                              </m:ctrlPr>
                            </m:radPr>
                            <m:deg/>
                            <m:e>
                              <m:sSubSup>
                                <m:sSubSupPr>
                                  <m:ctrlPr>
                                    <a:rPr lang="en-US" i="1" dirty="0">
                                      <a:latin typeface="Cambria Math" panose="02040503050406030204" pitchFamily="18" charset="0"/>
                                    </a:rPr>
                                  </m:ctrlPr>
                                </m:sSubSup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0</m:t>
                                  </m:r>
                                </m:sub>
                                <m:sup>
                                  <m:r>
                                    <a:rPr lang="en-US" i="1" dirty="0">
                                      <a:latin typeface="Cambria Math" panose="02040503050406030204" pitchFamily="18" charset="0"/>
                                    </a:rPr>
                                    <m:t>2</m:t>
                                  </m:r>
                                </m:sup>
                              </m:sSubSup>
                              <m:r>
                                <a:rPr lang="en-US" i="1" dirty="0">
                                  <a:latin typeface="Cambria Math" panose="02040503050406030204" pitchFamily="18" charset="0"/>
                                </a:rPr>
                                <m:t>+</m:t>
                              </m:r>
                              <m:sSubSup>
                                <m:sSubSupPr>
                                  <m:ctrlPr>
                                    <a:rPr lang="en-US" i="1" dirty="0">
                                      <a:latin typeface="Cambria Math" panose="02040503050406030204" pitchFamily="18" charset="0"/>
                                    </a:rPr>
                                  </m:ctrlPr>
                                </m:sSubSupPr>
                                <m:e>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e>
                                <m:sub>
                                  <m:r>
                                    <a:rPr lang="en-US" i="1" dirty="0">
                                      <a:latin typeface="Cambria Math" panose="02040503050406030204" pitchFamily="18" charset="0"/>
                                    </a:rPr>
                                    <m:t>0</m:t>
                                  </m:r>
                                </m:sub>
                                <m:sup>
                                  <m:r>
                                    <a:rPr lang="en-US" i="1" dirty="0">
                                      <a:latin typeface="Cambria Math" panose="02040503050406030204" pitchFamily="18" charset="0"/>
                                    </a:rPr>
                                    <m:t>2</m:t>
                                  </m:r>
                                </m:sup>
                              </m:sSubSup>
                            </m:e>
                          </m:rad>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𝑢</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𝑛</m:t>
                          </m:r>
                        </m:sub>
                      </m:sSub>
                      <m:r>
                        <a:rPr lang="en-US" i="1">
                          <a:latin typeface="Cambria Math" panose="02040503050406030204" pitchFamily="18" charset="0"/>
                        </a:rPr>
                        <m:t>𝑢</m:t>
                      </m:r>
                    </m:oMath>
                  </m:oMathPara>
                </a14:m>
                <a:endParaRPr lang="en-US" dirty="0" smtClean="0"/>
              </a:p>
              <a:p>
                <a:pPr marL="0" indent="0">
                  <a:buNone/>
                </a:pPr>
                <a:endParaRPr lang="en-US" dirty="0"/>
              </a:p>
              <a:p>
                <a:r>
                  <a:rPr lang="en-US" dirty="0" smtClean="0"/>
                  <a:t>With initial conditions considering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0</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0</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𝑦</m:t>
                              </m:r>
                            </m:e>
                            <m:sub>
                              <m:r>
                                <a:rPr lang="en-US" i="1">
                                  <a:latin typeface="Cambria Math" panose="02040503050406030204" pitchFamily="18" charset="0"/>
                                </a:rPr>
                                <m:t>0</m:t>
                              </m:r>
                            </m:sub>
                            <m:sup>
                              <m:r>
                                <a:rPr lang="en-US" i="1">
                                  <a:latin typeface="Cambria Math" panose="02040503050406030204" pitchFamily="18" charset="0"/>
                                </a:rPr>
                                <m:t>2</m:t>
                              </m:r>
                            </m:sup>
                          </m:sSubSup>
                        </m:e>
                      </m:rad>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𝑛</m:t>
                          </m:r>
                          <m:r>
                            <a:rPr lang="en-US" i="1">
                              <a:latin typeface="Cambria Math" panose="02040503050406030204" pitchFamily="18" charset="0"/>
                            </a:rPr>
                            <m:t>0</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0</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0</m:t>
                              </m:r>
                            </m:sub>
                            <m:sup>
                              <m:r>
                                <a:rPr lang="en-US" i="1">
                                  <a:latin typeface="Cambria Math" panose="02040503050406030204" pitchFamily="18" charset="0"/>
                                </a:rPr>
                                <m:t>2</m:t>
                              </m:r>
                            </m:sup>
                          </m:sSubSup>
                        </m:e>
                      </m:ra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𝑛</m:t>
                          </m:r>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0,</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𝑛</m:t>
                          </m:r>
                          <m:r>
                            <a:rPr lang="en-US" i="1">
                              <a:latin typeface="Cambria Math" panose="02040503050406030204" pitchFamily="18" charset="0"/>
                            </a:rPr>
                            <m:t>0</m:t>
                          </m:r>
                        </m:sub>
                      </m:sSub>
                      <m:r>
                        <a:rPr lang="en-US" i="1">
                          <a:latin typeface="Cambria Math" panose="02040503050406030204" pitchFamily="18" charset="0"/>
                        </a:rPr>
                        <m:t>=0</m:t>
                      </m:r>
                    </m:oMath>
                  </m:oMathPara>
                </a14:m>
                <a:endParaRPr lang="en-US" dirty="0" smtClean="0"/>
              </a:p>
              <a:p>
                <a:pPr marL="0" indent="0">
                  <a:buNone/>
                </a:pPr>
                <a:endParaRPr lang="en-US" dirty="0"/>
              </a:p>
              <a:p>
                <a:r>
                  <a:rPr lang="en-US" b="0" dirty="0" smtClean="0"/>
                  <a:t>We have essentially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r>
                      <a:rPr lang="en-US" b="0" i="1" smtClean="0">
                        <a:latin typeface="Cambria Math" panose="02040503050406030204" pitchFamily="18" charset="0"/>
                      </a:rPr>
                      <m:t>=0</m:t>
                    </m:r>
                  </m:oMath>
                </a14:m>
                <a:r>
                  <a:rPr lang="en-US" dirty="0" smtClean="0"/>
                  <a:t>, dropping it from the full system we have:</a:t>
                </a: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𝑢</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e>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i="1">
                                  <a:latin typeface="Cambria Math" panose="02040503050406030204" pitchFamily="18" charset="0"/>
                                </a:rPr>
                                <m:t>=</m:t>
                              </m:r>
                              <m:r>
                                <a:rPr lang="en-US" i="1">
                                  <a:latin typeface="Cambria Math" panose="02040503050406030204" pitchFamily="18" charset="0"/>
                                </a:rPr>
                                <m:t>𝑢𝑧</m:t>
                              </m:r>
                              <m:r>
                                <a:rPr lang="en-US" i="1">
                                  <a:latin typeface="Cambria Math" panose="02040503050406030204" pitchFamily="18" charset="0"/>
                                </a:rPr>
                                <m:t>−</m:t>
                              </m:r>
                              <m:r>
                                <a:rPr lang="en-US" i="1">
                                  <a:latin typeface="Cambria Math" panose="02040503050406030204" pitchFamily="18" charset="0"/>
                                </a:rPr>
                                <m:t>𝑔</m:t>
                              </m:r>
                            </m:e>
                          </m:eqArr>
                        </m:e>
                      </m:d>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≥0</m:t>
                      </m:r>
                    </m:oMath>
                  </m:oMathPara>
                </a14:m>
                <a:endParaRPr lang="en-US" dirty="0" smtClean="0"/>
              </a:p>
              <a:p>
                <a:pPr marL="0" indent="0">
                  <a:buNone/>
                </a:pPr>
                <a:endParaRPr lang="en-US" dirty="0"/>
              </a:p>
              <a:p>
                <a:r>
                  <a:rPr lang="en-US" dirty="0" smtClean="0"/>
                  <a:t>The </a:t>
                </a:r>
                <a:r>
                  <a:rPr lang="en-US" dirty="0"/>
                  <a:t>initial condition </a:t>
                </a:r>
                <a:r>
                  <a:rPr lang="en-US" dirty="0" smtClean="0"/>
                  <a:t>holds</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m:oMathPara>
                </a14:m>
                <a:endParaRPr lang="en-US" dirty="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6948" y="1598306"/>
                <a:ext cx="5122257" cy="5054107"/>
              </a:xfrm>
              <a:blipFill>
                <a:blip r:embed="rId3"/>
                <a:stretch>
                  <a:fillRect l="-119" t="-844" b="-11460"/>
                </a:stretch>
              </a:blipFill>
            </p:spPr>
            <p:txBody>
              <a:bodyPr/>
              <a:lstStyle/>
              <a:p>
                <a:r>
                  <a:rPr lang="en-US">
                    <a:noFill/>
                  </a:rPr>
                  <a:t> </a:t>
                </a:r>
              </a:p>
            </p:txBody>
          </p:sp>
        </mc:Fallback>
      </mc:AlternateContent>
      <p:sp>
        <p:nvSpPr>
          <p:cNvPr id="178" name="Oval 177"/>
          <p:cNvSpPr/>
          <p:nvPr/>
        </p:nvSpPr>
        <p:spPr>
          <a:xfrm>
            <a:off x="10650725" y="431407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9" name="Rectangle 178"/>
              <p:cNvSpPr/>
              <p:nvPr/>
            </p:nvSpPr>
            <p:spPr>
              <a:xfrm>
                <a:off x="10024511" y="4942311"/>
                <a:ext cx="88479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𝑐</m:t>
                          </m:r>
                        </m:sub>
                      </m:sSub>
                      <m:r>
                        <a:rPr lang="en-US" b="0" i="1" smtClean="0">
                          <a:latin typeface="Cambria Math" panose="02040503050406030204" pitchFamily="18" charset="0"/>
                        </a:rPr>
                        <m:t>=0</m:t>
                      </m:r>
                    </m:oMath>
                  </m:oMathPara>
                </a14:m>
                <a:endParaRPr lang="en-US" dirty="0"/>
              </a:p>
            </p:txBody>
          </p:sp>
        </mc:Choice>
        <mc:Fallback xmlns="">
          <p:sp>
            <p:nvSpPr>
              <p:cNvPr id="179" name="Rectangle 178"/>
              <p:cNvSpPr>
                <a:spLocks noRot="1" noChangeAspect="1" noMove="1" noResize="1" noEditPoints="1" noAdjustHandles="1" noChangeArrowheads="1" noChangeShapeType="1" noTextEdit="1"/>
              </p:cNvSpPr>
              <p:nvPr/>
            </p:nvSpPr>
            <p:spPr>
              <a:xfrm>
                <a:off x="10024511" y="4942311"/>
                <a:ext cx="884794" cy="369332"/>
              </a:xfrm>
              <a:prstGeom prst="rect">
                <a:avLst/>
              </a:prstGeom>
              <a:blipFill>
                <a:blip r:embed="rId4"/>
                <a:stretch>
                  <a:fillRect/>
                </a:stretch>
              </a:blipFill>
            </p:spPr>
            <p:txBody>
              <a:bodyPr/>
              <a:lstStyle/>
              <a:p>
                <a:r>
                  <a:rPr lang="en-US">
                    <a:noFill/>
                  </a:rPr>
                  <a:t> </a:t>
                </a:r>
              </a:p>
            </p:txBody>
          </p:sp>
        </mc:Fallback>
      </mc:AlternateContent>
      <p:cxnSp>
        <p:nvCxnSpPr>
          <p:cNvPr id="180" name="Straight Arrow Connector 179"/>
          <p:cNvCxnSpPr/>
          <p:nvPr/>
        </p:nvCxnSpPr>
        <p:spPr>
          <a:xfrm flipV="1">
            <a:off x="10333467" y="3294864"/>
            <a:ext cx="0" cy="1339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flipV="1">
            <a:off x="10123917" y="3866364"/>
            <a:ext cx="1111250" cy="29737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8390154" y="3970726"/>
            <a:ext cx="2283939" cy="16306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83" name="Freeform 182"/>
          <p:cNvSpPr/>
          <p:nvPr/>
        </p:nvSpPr>
        <p:spPr>
          <a:xfrm>
            <a:off x="9063468" y="3205953"/>
            <a:ext cx="1612897" cy="1142453"/>
          </a:xfrm>
          <a:custGeom>
            <a:avLst/>
            <a:gdLst>
              <a:gd name="connsiteX0" fmla="*/ 0 w 1270000"/>
              <a:gd name="connsiteY0" fmla="*/ 232114 h 905214"/>
              <a:gd name="connsiteX1" fmla="*/ 412750 w 1270000"/>
              <a:gd name="connsiteY1" fmla="*/ 3514 h 905214"/>
              <a:gd name="connsiteX2" fmla="*/ 927100 w 1270000"/>
              <a:gd name="connsiteY2" fmla="*/ 390864 h 905214"/>
              <a:gd name="connsiteX3" fmla="*/ 1270000 w 1270000"/>
              <a:gd name="connsiteY3" fmla="*/ 905214 h 905214"/>
            </a:gdLst>
            <a:ahLst/>
            <a:cxnLst>
              <a:cxn ang="0">
                <a:pos x="connsiteX0" y="connsiteY0"/>
              </a:cxn>
              <a:cxn ang="0">
                <a:pos x="connsiteX1" y="connsiteY1"/>
              </a:cxn>
              <a:cxn ang="0">
                <a:pos x="connsiteX2" y="connsiteY2"/>
              </a:cxn>
              <a:cxn ang="0">
                <a:pos x="connsiteX3" y="connsiteY3"/>
              </a:cxn>
            </a:cxnLst>
            <a:rect l="l" t="t" r="r" b="b"/>
            <a:pathLst>
              <a:path w="1270000" h="905214">
                <a:moveTo>
                  <a:pt x="0" y="232114"/>
                </a:moveTo>
                <a:cubicBezTo>
                  <a:pt x="129116" y="104585"/>
                  <a:pt x="258233" y="-22944"/>
                  <a:pt x="412750" y="3514"/>
                </a:cubicBezTo>
                <a:cubicBezTo>
                  <a:pt x="567267" y="29972"/>
                  <a:pt x="784225" y="240581"/>
                  <a:pt x="927100" y="390864"/>
                </a:cubicBezTo>
                <a:cubicBezTo>
                  <a:pt x="1069975" y="541147"/>
                  <a:pt x="1198033" y="782447"/>
                  <a:pt x="1270000" y="90521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Connector 183"/>
          <p:cNvCxnSpPr/>
          <p:nvPr/>
        </p:nvCxnSpPr>
        <p:spPr>
          <a:xfrm flipV="1">
            <a:off x="9177280" y="4163741"/>
            <a:ext cx="946637" cy="2550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9222218" y="3720731"/>
            <a:ext cx="901697" cy="31404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flipV="1">
            <a:off x="10333467" y="2932675"/>
            <a:ext cx="0" cy="1702085"/>
          </a:xfrm>
          <a:prstGeom prst="straightConnector1">
            <a:avLst/>
          </a:prstGeom>
          <a:ln>
            <a:solidFill>
              <a:srgbClr val="0070C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a:off x="10725410" y="4137528"/>
            <a:ext cx="592307" cy="42314"/>
          </a:xfrm>
          <a:prstGeom prst="straightConnector1">
            <a:avLst/>
          </a:prstGeom>
          <a:ln>
            <a:solidFill>
              <a:srgbClr val="0070C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3" idx="0"/>
          </p:cNvCxnSpPr>
          <p:nvPr/>
        </p:nvCxnSpPr>
        <p:spPr>
          <a:xfrm flipH="1">
            <a:off x="9061088" y="3498900"/>
            <a:ext cx="2380" cy="51876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flipV="1">
            <a:off x="9059922" y="3128627"/>
            <a:ext cx="376608" cy="37172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0" name="Rectangle 189"/>
              <p:cNvSpPr/>
              <p:nvPr/>
            </p:nvSpPr>
            <p:spPr>
              <a:xfrm>
                <a:off x="9087912" y="2806830"/>
                <a:ext cx="4827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e>
                        <m:sub>
                          <m:r>
                            <a:rPr lang="en-US" b="1" i="1" smtClean="0">
                              <a:latin typeface="Cambria Math" panose="02040503050406030204" pitchFamily="18" charset="0"/>
                            </a:rPr>
                            <m:t>𝟎</m:t>
                          </m:r>
                        </m:sub>
                      </m:sSub>
                    </m:oMath>
                  </m:oMathPara>
                </a14:m>
                <a:endParaRPr lang="en-US" b="1" dirty="0"/>
              </a:p>
            </p:txBody>
          </p:sp>
        </mc:Choice>
        <mc:Fallback xmlns="">
          <p:sp>
            <p:nvSpPr>
              <p:cNvPr id="190" name="Rectangle 189"/>
              <p:cNvSpPr>
                <a:spLocks noRot="1" noChangeAspect="1" noMove="1" noResize="1" noEditPoints="1" noAdjustHandles="1" noChangeArrowheads="1" noChangeShapeType="1" noTextEdit="1"/>
              </p:cNvSpPr>
              <p:nvPr/>
            </p:nvSpPr>
            <p:spPr>
              <a:xfrm>
                <a:off x="9087912" y="2806830"/>
                <a:ext cx="482761" cy="369332"/>
              </a:xfrm>
              <a:prstGeom prst="rect">
                <a:avLst/>
              </a:prstGeom>
              <a:blipFill>
                <a:blip r:embed="rId5"/>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Rectangle 190"/>
              <p:cNvSpPr/>
              <p:nvPr/>
            </p:nvSpPr>
            <p:spPr>
              <a:xfrm>
                <a:off x="10994958" y="4265428"/>
                <a:ext cx="3792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oMath>
                  </m:oMathPara>
                </a14:m>
                <a:endParaRPr lang="en-US" dirty="0"/>
              </a:p>
            </p:txBody>
          </p:sp>
        </mc:Choice>
        <mc:Fallback xmlns="">
          <p:sp>
            <p:nvSpPr>
              <p:cNvPr id="191" name="Rectangle 190"/>
              <p:cNvSpPr>
                <a:spLocks noRot="1" noChangeAspect="1" noMove="1" noResize="1" noEditPoints="1" noAdjustHandles="1" noChangeArrowheads="1" noChangeShapeType="1" noTextEdit="1"/>
              </p:cNvSpPr>
              <p:nvPr/>
            </p:nvSpPr>
            <p:spPr>
              <a:xfrm>
                <a:off x="10994958" y="4265428"/>
                <a:ext cx="37920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Rectangle 191"/>
              <p:cNvSpPr/>
              <p:nvPr/>
            </p:nvSpPr>
            <p:spPr>
              <a:xfrm>
                <a:off x="11084987" y="3624585"/>
                <a:ext cx="3826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92" name="Rectangle 191"/>
              <p:cNvSpPr>
                <a:spLocks noRot="1" noChangeAspect="1" noMove="1" noResize="1" noEditPoints="1" noAdjustHandles="1" noChangeArrowheads="1" noChangeShapeType="1" noTextEdit="1"/>
              </p:cNvSpPr>
              <p:nvPr/>
            </p:nvSpPr>
            <p:spPr>
              <a:xfrm>
                <a:off x="11084987" y="3624585"/>
                <a:ext cx="382605" cy="369332"/>
              </a:xfrm>
              <a:prstGeom prst="rect">
                <a:avLst/>
              </a:prstGeom>
              <a:blipFill>
                <a:blip r:embed="rId7"/>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3" name="Rectangle 192"/>
              <p:cNvSpPr/>
              <p:nvPr/>
            </p:nvSpPr>
            <p:spPr>
              <a:xfrm>
                <a:off x="10284422" y="3163105"/>
                <a:ext cx="3649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193" name="Rectangle 192"/>
              <p:cNvSpPr>
                <a:spLocks noRot="1" noChangeAspect="1" noMove="1" noResize="1" noEditPoints="1" noAdjustHandles="1" noChangeArrowheads="1" noChangeShapeType="1" noTextEdit="1"/>
              </p:cNvSpPr>
              <p:nvPr/>
            </p:nvSpPr>
            <p:spPr>
              <a:xfrm>
                <a:off x="10284422" y="3163105"/>
                <a:ext cx="36497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Rectangle 193"/>
              <p:cNvSpPr/>
              <p:nvPr/>
            </p:nvSpPr>
            <p:spPr>
              <a:xfrm>
                <a:off x="10260594" y="2691919"/>
                <a:ext cx="4767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𝑛</m:t>
                          </m:r>
                        </m:sub>
                      </m:sSub>
                    </m:oMath>
                  </m:oMathPara>
                </a14:m>
                <a:endParaRPr lang="en-US" dirty="0"/>
              </a:p>
            </p:txBody>
          </p:sp>
        </mc:Choice>
        <mc:Fallback xmlns="">
          <p:sp>
            <p:nvSpPr>
              <p:cNvPr id="194" name="Rectangle 193"/>
              <p:cNvSpPr>
                <a:spLocks noRot="1" noChangeAspect="1" noMove="1" noResize="1" noEditPoints="1" noAdjustHandles="1" noChangeArrowheads="1" noChangeShapeType="1" noTextEdit="1"/>
              </p:cNvSpPr>
              <p:nvPr/>
            </p:nvSpPr>
            <p:spPr>
              <a:xfrm>
                <a:off x="10260594" y="2691919"/>
                <a:ext cx="47679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Rectangle 194"/>
              <p:cNvSpPr/>
              <p:nvPr/>
            </p:nvSpPr>
            <p:spPr>
              <a:xfrm>
                <a:off x="11221986" y="3949684"/>
                <a:ext cx="491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𝑥</m:t>
                          </m:r>
                        </m:e>
                        <m:sub>
                          <m:r>
                            <a:rPr lang="en-US" b="0" i="1" smtClean="0">
                              <a:latin typeface="Cambria Math" panose="02040503050406030204" pitchFamily="18" charset="0"/>
                            </a:rPr>
                            <m:t>𝑛</m:t>
                          </m:r>
                        </m:sub>
                      </m:sSub>
                    </m:oMath>
                  </m:oMathPara>
                </a14:m>
                <a:endParaRPr lang="en-US" dirty="0"/>
              </a:p>
            </p:txBody>
          </p:sp>
        </mc:Choice>
        <mc:Fallback xmlns="">
          <p:sp>
            <p:nvSpPr>
              <p:cNvPr id="195" name="Rectangle 194"/>
              <p:cNvSpPr>
                <a:spLocks noRot="1" noChangeAspect="1" noMove="1" noResize="1" noEditPoints="1" noAdjustHandles="1" noChangeArrowheads="1" noChangeShapeType="1" noTextEdit="1"/>
              </p:cNvSpPr>
              <p:nvPr/>
            </p:nvSpPr>
            <p:spPr>
              <a:xfrm>
                <a:off x="11221986" y="3949684"/>
                <a:ext cx="491417" cy="369332"/>
              </a:xfrm>
              <a:prstGeom prst="rect">
                <a:avLst/>
              </a:prstGeom>
              <a:blipFill>
                <a:blip r:embed="rId10"/>
                <a:stretch>
                  <a:fillRect/>
                </a:stretch>
              </a:blipFill>
            </p:spPr>
            <p:txBody>
              <a:bodyPr/>
              <a:lstStyle/>
              <a:p>
                <a:r>
                  <a:rPr lang="en-US">
                    <a:noFill/>
                  </a:rPr>
                  <a:t> </a:t>
                </a:r>
              </a:p>
            </p:txBody>
          </p:sp>
        </mc:Fallback>
      </mc:AlternateContent>
      <p:sp>
        <p:nvSpPr>
          <p:cNvPr id="196" name="Freeform 195"/>
          <p:cNvSpPr/>
          <p:nvPr/>
        </p:nvSpPr>
        <p:spPr>
          <a:xfrm>
            <a:off x="10674093" y="4344019"/>
            <a:ext cx="84434" cy="226867"/>
          </a:xfrm>
          <a:custGeom>
            <a:avLst/>
            <a:gdLst>
              <a:gd name="connsiteX0" fmla="*/ 0 w 173832"/>
              <a:gd name="connsiteY0" fmla="*/ 0 h 333375"/>
              <a:gd name="connsiteX1" fmla="*/ 73819 w 173832"/>
              <a:gd name="connsiteY1" fmla="*/ 121443 h 333375"/>
              <a:gd name="connsiteX2" fmla="*/ 173832 w 173832"/>
              <a:gd name="connsiteY2" fmla="*/ 333375 h 333375"/>
            </a:gdLst>
            <a:ahLst/>
            <a:cxnLst>
              <a:cxn ang="0">
                <a:pos x="connsiteX0" y="connsiteY0"/>
              </a:cxn>
              <a:cxn ang="0">
                <a:pos x="connsiteX1" y="connsiteY1"/>
              </a:cxn>
              <a:cxn ang="0">
                <a:pos x="connsiteX2" y="connsiteY2"/>
              </a:cxn>
            </a:cxnLst>
            <a:rect l="l" t="t" r="r" b="b"/>
            <a:pathLst>
              <a:path w="173832" h="333375">
                <a:moveTo>
                  <a:pt x="0" y="0"/>
                </a:moveTo>
                <a:cubicBezTo>
                  <a:pt x="22423" y="32940"/>
                  <a:pt x="44847" y="65881"/>
                  <a:pt x="73819" y="121443"/>
                </a:cubicBezTo>
                <a:cubicBezTo>
                  <a:pt x="102791" y="177005"/>
                  <a:pt x="140495" y="228203"/>
                  <a:pt x="173832" y="333375"/>
                </a:cubicBezTo>
              </a:path>
            </a:pathLst>
          </a:custGeom>
          <a:no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p:cNvSpPr/>
          <p:nvPr/>
        </p:nvSpPr>
        <p:spPr>
          <a:xfrm rot="867580">
            <a:off x="10669627" y="4374217"/>
            <a:ext cx="295275" cy="62169"/>
          </a:xfrm>
          <a:custGeom>
            <a:avLst/>
            <a:gdLst>
              <a:gd name="connsiteX0" fmla="*/ 0 w 295275"/>
              <a:gd name="connsiteY0" fmla="*/ 5270 h 62169"/>
              <a:gd name="connsiteX1" fmla="*/ 95250 w 295275"/>
              <a:gd name="connsiteY1" fmla="*/ 5270 h 62169"/>
              <a:gd name="connsiteX2" fmla="*/ 185737 w 295275"/>
              <a:gd name="connsiteY2" fmla="*/ 60039 h 62169"/>
              <a:gd name="connsiteX3" fmla="*/ 295275 w 295275"/>
              <a:gd name="connsiteY3" fmla="*/ 45752 h 62169"/>
            </a:gdLst>
            <a:ahLst/>
            <a:cxnLst>
              <a:cxn ang="0">
                <a:pos x="connsiteX0" y="connsiteY0"/>
              </a:cxn>
              <a:cxn ang="0">
                <a:pos x="connsiteX1" y="connsiteY1"/>
              </a:cxn>
              <a:cxn ang="0">
                <a:pos x="connsiteX2" y="connsiteY2"/>
              </a:cxn>
              <a:cxn ang="0">
                <a:pos x="connsiteX3" y="connsiteY3"/>
              </a:cxn>
            </a:cxnLst>
            <a:rect l="l" t="t" r="r" b="b"/>
            <a:pathLst>
              <a:path w="295275" h="62169">
                <a:moveTo>
                  <a:pt x="0" y="5270"/>
                </a:moveTo>
                <a:cubicBezTo>
                  <a:pt x="32147" y="706"/>
                  <a:pt x="64294" y="-3858"/>
                  <a:pt x="95250" y="5270"/>
                </a:cubicBezTo>
                <a:cubicBezTo>
                  <a:pt x="126206" y="14398"/>
                  <a:pt x="152399" y="53292"/>
                  <a:pt x="185737" y="60039"/>
                </a:cubicBezTo>
                <a:cubicBezTo>
                  <a:pt x="219075" y="66786"/>
                  <a:pt x="257175" y="56269"/>
                  <a:pt x="295275" y="45752"/>
                </a:cubicBezTo>
              </a:path>
            </a:pathLst>
          </a:cu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p:cNvCxnSpPr>
            <a:stCxn id="179" idx="0"/>
            <a:endCxn id="197" idx="0"/>
          </p:cNvCxnSpPr>
          <p:nvPr/>
        </p:nvCxnSpPr>
        <p:spPr>
          <a:xfrm flipV="1">
            <a:off x="10466908" y="4343440"/>
            <a:ext cx="213841" cy="5988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0675698" y="4133949"/>
            <a:ext cx="0" cy="204933"/>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10123916" y="4034773"/>
            <a:ext cx="1003301" cy="3489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10333467" y="4313855"/>
            <a:ext cx="342899" cy="2448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2" name="Rectangle 201"/>
              <p:cNvSpPr/>
              <p:nvPr/>
            </p:nvSpPr>
            <p:spPr>
              <a:xfrm>
                <a:off x="7980749" y="4002929"/>
                <a:ext cx="1055332"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𝐵𝑎𝑙𝑙𝑖𝑠𝑡𝑖𝑐</m:t>
                      </m:r>
                    </m:oMath>
                  </m:oMathPara>
                </a14:m>
                <a:endParaRPr lang="en-US"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𝑙𝑖𝑛𝑒</m:t>
                      </m:r>
                    </m:oMath>
                  </m:oMathPara>
                </a14:m>
                <a:endParaRPr lang="en-US" dirty="0"/>
              </a:p>
            </p:txBody>
          </p:sp>
        </mc:Choice>
        <mc:Fallback xmlns="">
          <p:sp>
            <p:nvSpPr>
              <p:cNvPr id="202" name="Rectangle 201"/>
              <p:cNvSpPr>
                <a:spLocks noRot="1" noChangeAspect="1" noMove="1" noResize="1" noEditPoints="1" noAdjustHandles="1" noChangeArrowheads="1" noChangeShapeType="1" noTextEdit="1"/>
              </p:cNvSpPr>
              <p:nvPr/>
            </p:nvSpPr>
            <p:spPr>
              <a:xfrm>
                <a:off x="7980749" y="4002929"/>
                <a:ext cx="1055332" cy="646331"/>
              </a:xfrm>
              <a:prstGeom prst="rect">
                <a:avLst/>
              </a:prstGeom>
              <a:blipFill>
                <a:blip r:embed="rId11"/>
                <a:stretch>
                  <a:fillRect/>
                </a:stretch>
              </a:blipFill>
            </p:spPr>
            <p:txBody>
              <a:bodyPr/>
              <a:lstStyle/>
              <a:p>
                <a:r>
                  <a:rPr lang="en-US">
                    <a:noFill/>
                  </a:rPr>
                  <a:t> </a:t>
                </a:r>
              </a:p>
            </p:txBody>
          </p:sp>
        </mc:Fallback>
      </mc:AlternateContent>
      <p:sp>
        <p:nvSpPr>
          <p:cNvPr id="203" name="Freeform 202"/>
          <p:cNvSpPr/>
          <p:nvPr/>
        </p:nvSpPr>
        <p:spPr>
          <a:xfrm>
            <a:off x="9065849" y="3700845"/>
            <a:ext cx="1606549" cy="641821"/>
          </a:xfrm>
          <a:custGeom>
            <a:avLst/>
            <a:gdLst>
              <a:gd name="connsiteX0" fmla="*/ 0 w 1826418"/>
              <a:gd name="connsiteY0" fmla="*/ 51057 h 679707"/>
              <a:gd name="connsiteX1" fmla="*/ 104775 w 1826418"/>
              <a:gd name="connsiteY1" fmla="*/ 3432 h 679707"/>
              <a:gd name="connsiteX2" fmla="*/ 180975 w 1826418"/>
              <a:gd name="connsiteY2" fmla="*/ 134401 h 679707"/>
              <a:gd name="connsiteX3" fmla="*/ 354806 w 1826418"/>
              <a:gd name="connsiteY3" fmla="*/ 243938 h 679707"/>
              <a:gd name="connsiteX4" fmla="*/ 457200 w 1826418"/>
              <a:gd name="connsiteY4" fmla="*/ 165357 h 679707"/>
              <a:gd name="connsiteX5" fmla="*/ 678656 w 1826418"/>
              <a:gd name="connsiteY5" fmla="*/ 415388 h 679707"/>
              <a:gd name="connsiteX6" fmla="*/ 776287 w 1826418"/>
              <a:gd name="connsiteY6" fmla="*/ 251082 h 679707"/>
              <a:gd name="connsiteX7" fmla="*/ 1116806 w 1826418"/>
              <a:gd name="connsiteY7" fmla="*/ 455870 h 679707"/>
              <a:gd name="connsiteX8" fmla="*/ 1240631 w 1826418"/>
              <a:gd name="connsiteY8" fmla="*/ 405863 h 679707"/>
              <a:gd name="connsiteX9" fmla="*/ 1357312 w 1826418"/>
              <a:gd name="connsiteY9" fmla="*/ 379670 h 679707"/>
              <a:gd name="connsiteX10" fmla="*/ 1457325 w 1826418"/>
              <a:gd name="connsiteY10" fmla="*/ 586838 h 679707"/>
              <a:gd name="connsiteX11" fmla="*/ 1826418 w 1826418"/>
              <a:gd name="connsiteY11" fmla="*/ 679707 h 679707"/>
              <a:gd name="connsiteX0" fmla="*/ 0 w 1826418"/>
              <a:gd name="connsiteY0" fmla="*/ 51057 h 679707"/>
              <a:gd name="connsiteX1" fmla="*/ 104775 w 1826418"/>
              <a:gd name="connsiteY1" fmla="*/ 3432 h 679707"/>
              <a:gd name="connsiteX2" fmla="*/ 180975 w 1826418"/>
              <a:gd name="connsiteY2" fmla="*/ 134401 h 679707"/>
              <a:gd name="connsiteX3" fmla="*/ 354806 w 1826418"/>
              <a:gd name="connsiteY3" fmla="*/ 243938 h 679707"/>
              <a:gd name="connsiteX4" fmla="*/ 457200 w 1826418"/>
              <a:gd name="connsiteY4" fmla="*/ 165357 h 679707"/>
              <a:gd name="connsiteX5" fmla="*/ 678656 w 1826418"/>
              <a:gd name="connsiteY5" fmla="*/ 415388 h 679707"/>
              <a:gd name="connsiteX6" fmla="*/ 776287 w 1826418"/>
              <a:gd name="connsiteY6" fmla="*/ 251082 h 679707"/>
              <a:gd name="connsiteX7" fmla="*/ 1116806 w 1826418"/>
              <a:gd name="connsiteY7" fmla="*/ 455870 h 679707"/>
              <a:gd name="connsiteX8" fmla="*/ 1240631 w 1826418"/>
              <a:gd name="connsiteY8" fmla="*/ 405863 h 679707"/>
              <a:gd name="connsiteX9" fmla="*/ 1357312 w 1826418"/>
              <a:gd name="connsiteY9" fmla="*/ 379670 h 679707"/>
              <a:gd name="connsiteX10" fmla="*/ 1424488 w 1826418"/>
              <a:gd name="connsiteY10" fmla="*/ 558172 h 679707"/>
              <a:gd name="connsiteX11" fmla="*/ 1826418 w 1826418"/>
              <a:gd name="connsiteY11" fmla="*/ 679707 h 679707"/>
              <a:gd name="connsiteX0" fmla="*/ 0 w 1582478"/>
              <a:gd name="connsiteY0" fmla="*/ 51057 h 643874"/>
              <a:gd name="connsiteX1" fmla="*/ 104775 w 1582478"/>
              <a:gd name="connsiteY1" fmla="*/ 3432 h 643874"/>
              <a:gd name="connsiteX2" fmla="*/ 180975 w 1582478"/>
              <a:gd name="connsiteY2" fmla="*/ 134401 h 643874"/>
              <a:gd name="connsiteX3" fmla="*/ 354806 w 1582478"/>
              <a:gd name="connsiteY3" fmla="*/ 243938 h 643874"/>
              <a:gd name="connsiteX4" fmla="*/ 457200 w 1582478"/>
              <a:gd name="connsiteY4" fmla="*/ 165357 h 643874"/>
              <a:gd name="connsiteX5" fmla="*/ 678656 w 1582478"/>
              <a:gd name="connsiteY5" fmla="*/ 415388 h 643874"/>
              <a:gd name="connsiteX6" fmla="*/ 776287 w 1582478"/>
              <a:gd name="connsiteY6" fmla="*/ 251082 h 643874"/>
              <a:gd name="connsiteX7" fmla="*/ 1116806 w 1582478"/>
              <a:gd name="connsiteY7" fmla="*/ 455870 h 643874"/>
              <a:gd name="connsiteX8" fmla="*/ 1240631 w 1582478"/>
              <a:gd name="connsiteY8" fmla="*/ 405863 h 643874"/>
              <a:gd name="connsiteX9" fmla="*/ 1357312 w 1582478"/>
              <a:gd name="connsiteY9" fmla="*/ 379670 h 643874"/>
              <a:gd name="connsiteX10" fmla="*/ 1424488 w 1582478"/>
              <a:gd name="connsiteY10" fmla="*/ 558172 h 643874"/>
              <a:gd name="connsiteX11" fmla="*/ 1582478 w 1582478"/>
              <a:gd name="connsiteY11" fmla="*/ 643874 h 643874"/>
              <a:gd name="connsiteX0" fmla="*/ 0 w 1582478"/>
              <a:gd name="connsiteY0" fmla="*/ 51057 h 643874"/>
              <a:gd name="connsiteX1" fmla="*/ 104775 w 1582478"/>
              <a:gd name="connsiteY1" fmla="*/ 3432 h 643874"/>
              <a:gd name="connsiteX2" fmla="*/ 180975 w 1582478"/>
              <a:gd name="connsiteY2" fmla="*/ 134401 h 643874"/>
              <a:gd name="connsiteX3" fmla="*/ 354806 w 1582478"/>
              <a:gd name="connsiteY3" fmla="*/ 243938 h 643874"/>
              <a:gd name="connsiteX4" fmla="*/ 457200 w 1582478"/>
              <a:gd name="connsiteY4" fmla="*/ 165357 h 643874"/>
              <a:gd name="connsiteX5" fmla="*/ 678656 w 1582478"/>
              <a:gd name="connsiteY5" fmla="*/ 415388 h 643874"/>
              <a:gd name="connsiteX6" fmla="*/ 776287 w 1582478"/>
              <a:gd name="connsiteY6" fmla="*/ 251082 h 643874"/>
              <a:gd name="connsiteX7" fmla="*/ 1116806 w 1582478"/>
              <a:gd name="connsiteY7" fmla="*/ 455870 h 643874"/>
              <a:gd name="connsiteX8" fmla="*/ 1240631 w 1582478"/>
              <a:gd name="connsiteY8" fmla="*/ 405863 h 643874"/>
              <a:gd name="connsiteX9" fmla="*/ 1357312 w 1582478"/>
              <a:gd name="connsiteY9" fmla="*/ 379670 h 643874"/>
              <a:gd name="connsiteX10" fmla="*/ 1447944 w 1582478"/>
              <a:gd name="connsiteY10" fmla="*/ 555782 h 643874"/>
              <a:gd name="connsiteX11" fmla="*/ 1582478 w 1582478"/>
              <a:gd name="connsiteY11" fmla="*/ 643874 h 643874"/>
              <a:gd name="connsiteX0" fmla="*/ 0 w 1582478"/>
              <a:gd name="connsiteY0" fmla="*/ 51057 h 643874"/>
              <a:gd name="connsiteX1" fmla="*/ 104775 w 1582478"/>
              <a:gd name="connsiteY1" fmla="*/ 3432 h 643874"/>
              <a:gd name="connsiteX2" fmla="*/ 180975 w 1582478"/>
              <a:gd name="connsiteY2" fmla="*/ 134401 h 643874"/>
              <a:gd name="connsiteX3" fmla="*/ 354806 w 1582478"/>
              <a:gd name="connsiteY3" fmla="*/ 243938 h 643874"/>
              <a:gd name="connsiteX4" fmla="*/ 457200 w 1582478"/>
              <a:gd name="connsiteY4" fmla="*/ 165357 h 643874"/>
              <a:gd name="connsiteX5" fmla="*/ 678656 w 1582478"/>
              <a:gd name="connsiteY5" fmla="*/ 415388 h 643874"/>
              <a:gd name="connsiteX6" fmla="*/ 776287 w 1582478"/>
              <a:gd name="connsiteY6" fmla="*/ 251082 h 643874"/>
              <a:gd name="connsiteX7" fmla="*/ 1116806 w 1582478"/>
              <a:gd name="connsiteY7" fmla="*/ 455870 h 643874"/>
              <a:gd name="connsiteX8" fmla="*/ 1240631 w 1582478"/>
              <a:gd name="connsiteY8" fmla="*/ 405863 h 643874"/>
              <a:gd name="connsiteX9" fmla="*/ 1364348 w 1582478"/>
              <a:gd name="connsiteY9" fmla="*/ 506280 h 643874"/>
              <a:gd name="connsiteX10" fmla="*/ 1447944 w 1582478"/>
              <a:gd name="connsiteY10" fmla="*/ 555782 h 643874"/>
              <a:gd name="connsiteX11" fmla="*/ 1582478 w 1582478"/>
              <a:gd name="connsiteY11" fmla="*/ 643874 h 643874"/>
              <a:gd name="connsiteX0" fmla="*/ 0 w 1582478"/>
              <a:gd name="connsiteY0" fmla="*/ 51057 h 643874"/>
              <a:gd name="connsiteX1" fmla="*/ 104775 w 1582478"/>
              <a:gd name="connsiteY1" fmla="*/ 3432 h 643874"/>
              <a:gd name="connsiteX2" fmla="*/ 180975 w 1582478"/>
              <a:gd name="connsiteY2" fmla="*/ 134401 h 643874"/>
              <a:gd name="connsiteX3" fmla="*/ 354806 w 1582478"/>
              <a:gd name="connsiteY3" fmla="*/ 243938 h 643874"/>
              <a:gd name="connsiteX4" fmla="*/ 457200 w 1582478"/>
              <a:gd name="connsiteY4" fmla="*/ 165357 h 643874"/>
              <a:gd name="connsiteX5" fmla="*/ 678656 w 1582478"/>
              <a:gd name="connsiteY5" fmla="*/ 415388 h 643874"/>
              <a:gd name="connsiteX6" fmla="*/ 776287 w 1582478"/>
              <a:gd name="connsiteY6" fmla="*/ 251082 h 643874"/>
              <a:gd name="connsiteX7" fmla="*/ 1001874 w 1582478"/>
              <a:gd name="connsiteY7" fmla="*/ 362703 h 643874"/>
              <a:gd name="connsiteX8" fmla="*/ 1240631 w 1582478"/>
              <a:gd name="connsiteY8" fmla="*/ 405863 h 643874"/>
              <a:gd name="connsiteX9" fmla="*/ 1364348 w 1582478"/>
              <a:gd name="connsiteY9" fmla="*/ 506280 h 643874"/>
              <a:gd name="connsiteX10" fmla="*/ 1447944 w 1582478"/>
              <a:gd name="connsiteY10" fmla="*/ 555782 h 643874"/>
              <a:gd name="connsiteX11" fmla="*/ 1582478 w 1582478"/>
              <a:gd name="connsiteY11" fmla="*/ 643874 h 64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2478" h="643874">
                <a:moveTo>
                  <a:pt x="0" y="51057"/>
                </a:moveTo>
                <a:cubicBezTo>
                  <a:pt x="37306" y="20299"/>
                  <a:pt x="74613" y="-10459"/>
                  <a:pt x="104775" y="3432"/>
                </a:cubicBezTo>
                <a:cubicBezTo>
                  <a:pt x="134937" y="17323"/>
                  <a:pt x="139303" y="94317"/>
                  <a:pt x="180975" y="134401"/>
                </a:cubicBezTo>
                <a:cubicBezTo>
                  <a:pt x="222647" y="174485"/>
                  <a:pt x="308768" y="238779"/>
                  <a:pt x="354806" y="243938"/>
                </a:cubicBezTo>
                <a:cubicBezTo>
                  <a:pt x="400844" y="249097"/>
                  <a:pt x="403225" y="136782"/>
                  <a:pt x="457200" y="165357"/>
                </a:cubicBezTo>
                <a:cubicBezTo>
                  <a:pt x="511175" y="193932"/>
                  <a:pt x="625475" y="401101"/>
                  <a:pt x="678656" y="415388"/>
                </a:cubicBezTo>
                <a:cubicBezTo>
                  <a:pt x="731837" y="429675"/>
                  <a:pt x="722417" y="259863"/>
                  <a:pt x="776287" y="251082"/>
                </a:cubicBezTo>
                <a:cubicBezTo>
                  <a:pt x="830157" y="242301"/>
                  <a:pt x="924483" y="336906"/>
                  <a:pt x="1001874" y="362703"/>
                </a:cubicBezTo>
                <a:cubicBezTo>
                  <a:pt x="1079265" y="388500"/>
                  <a:pt x="1180219" y="381934"/>
                  <a:pt x="1240631" y="405863"/>
                </a:cubicBezTo>
                <a:cubicBezTo>
                  <a:pt x="1301043" y="429792"/>
                  <a:pt x="1329796" y="481294"/>
                  <a:pt x="1364348" y="506280"/>
                </a:cubicBezTo>
                <a:cubicBezTo>
                  <a:pt x="1398900" y="531266"/>
                  <a:pt x="1411589" y="532850"/>
                  <a:pt x="1447944" y="555782"/>
                </a:cubicBezTo>
                <a:cubicBezTo>
                  <a:pt x="1484299" y="578714"/>
                  <a:pt x="1490800" y="614505"/>
                  <a:pt x="1582478" y="643874"/>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9669575" y="4042118"/>
            <a:ext cx="45719" cy="457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9769570" y="4048893"/>
            <a:ext cx="45719" cy="457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p:cNvSpPr/>
          <p:nvPr/>
        </p:nvSpPr>
        <p:spPr>
          <a:xfrm>
            <a:off x="10306864" y="4086234"/>
            <a:ext cx="45719" cy="457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4589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3967</TotalTime>
  <Words>1162</Words>
  <Application>Microsoft Office PowerPoint</Application>
  <PresentationFormat>Widescreen</PresentationFormat>
  <Paragraphs>283</Paragraphs>
  <Slides>29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Blackadder ITC</vt:lpstr>
      <vt:lpstr>Calibri</vt:lpstr>
      <vt:lpstr>Cambria Math</vt:lpstr>
      <vt:lpstr>Century Gothic</vt:lpstr>
      <vt:lpstr>Wingdings 3</vt:lpstr>
      <vt:lpstr>Espiral</vt:lpstr>
      <vt:lpstr>ON THE PHYSICALLY POSSIBLE REGION FOR THE STABILITY OF THE 3D VARIABLE-HEIGHT INVERTED PENDULUM FOR PUSH RECOVERY WITH CAPTURE POINT USING FIXED AND VARIABLE COP </vt:lpstr>
      <vt:lpstr>Model of the 3D VHIP </vt:lpstr>
      <vt:lpstr>Model of the 3D VHIP</vt:lpstr>
      <vt:lpstr>3D VHIP with Fixed CoP</vt:lpstr>
      <vt:lpstr>Result 1 </vt:lpstr>
      <vt:lpstr>Result 1 </vt:lpstr>
      <vt:lpstr>Result 2</vt:lpstr>
      <vt:lpstr>Result 2</vt:lpstr>
      <vt:lpstr>Result 2</vt:lpstr>
      <vt:lpstr>3D VHIP with Variable CoP</vt:lpstr>
      <vt:lpstr>Result 3 </vt:lpstr>
      <vt:lpstr>PowerPoint Presentation</vt:lpstr>
      <vt:lpstr>PowerPoint Presentation</vt:lpstr>
      <vt:lpstr>Result 4 </vt:lpstr>
      <vt:lpstr>PowerPoint Presentation</vt:lpstr>
      <vt:lpstr>PowerPoint Presentation</vt:lpstr>
      <vt:lpstr>Extra </vt:lpstr>
      <vt:lpstr>INCREASING CR FROM 3D LIP</vt:lpstr>
      <vt:lpstr>CR with Flat terrain</vt:lpstr>
      <vt:lpstr>CR with Flat terrain</vt:lpstr>
      <vt:lpstr>CR with Flat terrain</vt:lpstr>
      <vt:lpstr>CR with Flat terrain</vt:lpstr>
      <vt:lpstr>CR with Flat terrain</vt:lpstr>
      <vt:lpstr>CR with Flat terrain</vt:lpstr>
      <vt:lpstr>CR with Rough terrain</vt:lpstr>
      <vt:lpstr>Next case of study:</vt:lpstr>
      <vt:lpstr>Thank you!</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ESTABILIZACIÓN DEL PÉNDULO INVERTIDO DE ALTURA VARIABLE BASADO EN ESTABILIDAD ENTRADA-ESTADO Y CONTROL POR MODO DESLIZANTE BAJO CONTACTO UNILATERAL Y SATURACIÓN DE ENTRADA</dc:title>
  <dc:creator>Gabriel Garcia</dc:creator>
  <cp:lastModifiedBy>Gabriel Chavez</cp:lastModifiedBy>
  <cp:revision>92</cp:revision>
  <dcterms:created xsi:type="dcterms:W3CDTF">2018-12-19T16:11:50Z</dcterms:created>
  <dcterms:modified xsi:type="dcterms:W3CDTF">2019-08-20T16:50:09Z</dcterms:modified>
</cp:coreProperties>
</file>