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86" r:id="rId5"/>
    <p:sldId id="283" r:id="rId6"/>
    <p:sldId id="285" r:id="rId7"/>
    <p:sldId id="272" r:id="rId8"/>
    <p:sldId id="259" r:id="rId9"/>
    <p:sldId id="288" r:id="rId10"/>
    <p:sldId id="289" r:id="rId11"/>
    <p:sldId id="290" r:id="rId12"/>
    <p:sldId id="291" r:id="rId13"/>
    <p:sldId id="277" r:id="rId14"/>
    <p:sldId id="292" r:id="rId15"/>
    <p:sldId id="293" r:id="rId16"/>
    <p:sldId id="278" r:id="rId17"/>
    <p:sldId id="297" r:id="rId18"/>
    <p:sldId id="295" r:id="rId19"/>
    <p:sldId id="294" r:id="rId20"/>
    <p:sldId id="306" r:id="rId21"/>
    <p:sldId id="281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64" r:id="rId30"/>
    <p:sldId id="265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866" y="1479884"/>
            <a:ext cx="8915399" cy="226278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STABILIZATION OF THE </a:t>
            </a:r>
            <a:r>
              <a:rPr lang="en-US" sz="2400" b="1" dirty="0" smtClean="0"/>
              <a:t>VARIABLE-HEIGHT INVERTED PENDULUM </a:t>
            </a:r>
            <a:r>
              <a:rPr lang="en-US" sz="2400" b="1" dirty="0"/>
              <a:t>BASED ON </a:t>
            </a:r>
            <a:r>
              <a:rPr lang="en-US" sz="2400" b="1" dirty="0" smtClean="0"/>
              <a:t>INPUT-TO-STATE </a:t>
            </a:r>
            <a:r>
              <a:rPr lang="en-US" sz="2400" b="1" dirty="0"/>
              <a:t>STABILITY </a:t>
            </a:r>
            <a:r>
              <a:rPr lang="en-US" sz="2400" b="1" dirty="0" smtClean="0"/>
              <a:t>AND SLIDING </a:t>
            </a:r>
            <a:r>
              <a:rPr lang="en-US" sz="2400" b="1" dirty="0"/>
              <a:t>MODE </a:t>
            </a:r>
            <a:r>
              <a:rPr lang="en-US" sz="2400" b="1" dirty="0" smtClean="0"/>
              <a:t>CONTROL UNDER </a:t>
            </a:r>
            <a:r>
              <a:rPr lang="en-US" sz="2400" b="1" dirty="0"/>
              <a:t>UNILATERAL CONTACT AND </a:t>
            </a:r>
            <a:r>
              <a:rPr lang="en-US" sz="2400" b="1" dirty="0" smtClean="0"/>
              <a:t>INPUT SATURATION</a:t>
            </a:r>
            <a:endParaRPr lang="es-E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BACHELOR THESIS </a:t>
            </a:r>
          </a:p>
          <a:p>
            <a:pPr algn="ctr"/>
            <a:r>
              <a:rPr lang="es-ES" b="1" dirty="0" smtClean="0"/>
              <a:t>GABRIEL ENRIQUE GARCÍA CHÁVEZ</a:t>
            </a:r>
            <a:endParaRPr lang="es-ES" dirty="0" smtClean="0"/>
          </a:p>
          <a:p>
            <a:pPr algn="ctr"/>
            <a:r>
              <a:rPr lang="es-ES" b="1" dirty="0" smtClean="0"/>
              <a:t>LIMA-PERÚ</a:t>
            </a:r>
          </a:p>
          <a:p>
            <a:pPr algn="ctr"/>
            <a:r>
              <a:rPr lang="es-ES" b="1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III: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3.1. </a:t>
                </a:r>
                <a:r>
                  <a:rPr lang="es-ES" dirty="0"/>
                  <a:t>PHASE PLANE AND BARRIER </a:t>
                </a:r>
                <a:r>
                  <a:rPr lang="es-ES" dirty="0" smtClean="0"/>
                  <a:t>FUNCTIONS</a:t>
                </a:r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 err="1" smtClean="0"/>
                  <a:t>Equilibrium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points</a:t>
                </a:r>
                <a:r>
                  <a:rPr lang="es-ES" dirty="0" smtClean="0"/>
                  <a:t>:</a:t>
                </a: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−1/2 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  <a:blipFill rotWithShape="0">
                <a:blip r:embed="rId2"/>
                <a:stretch>
                  <a:fillRect l="-616" t="-6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0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III: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3.1. PHASE PLANE AND BARRIER FUNCTIONS.</a:t>
                </a:r>
              </a:p>
              <a:p>
                <a:r>
                  <a:rPr lang="es-ES" dirty="0" err="1" smtClean="0"/>
                  <a:t>Let’s</a:t>
                </a:r>
                <a:r>
                  <a:rPr lang="es-ES" dirty="0" smtClean="0"/>
                  <a:t> define:</a:t>
                </a:r>
                <a:endParaRPr lang="es-E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E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&gt;1,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&lt;1,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s-ES" dirty="0" smtClean="0"/>
              </a:p>
              <a:p>
                <a:pPr marL="0" indent="0" algn="ctr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/>
                  <a:t>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ES" dirty="0" smtClean="0"/>
                  <a:t>:</a:t>
                </a: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&gt;1−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=1−1=0→</m:t>
                    </m:r>
                    <m:acc>
                      <m:accPr>
                        <m:chr m:val="̇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 smtClean="0"/>
                  <a:t>must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hold</a:t>
                </a:r>
                <a:r>
                  <a:rPr lang="es-ES" dirty="0" smtClean="0"/>
                  <a:t>:</a:t>
                </a: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&gt;1↔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  <a:blipFill rotWithShape="0">
                <a:blip r:embed="rId2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III: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3.1</a:t>
                </a:r>
                <a:r>
                  <a:rPr lang="es-ES" dirty="0"/>
                  <a:t>. PHASE PLANE AND BARRIER FUNCTIONS.</a:t>
                </a:r>
                <a:endParaRPr lang="es-ES" dirty="0" smtClean="0"/>
              </a:p>
              <a:p>
                <a:endParaRPr lang="es-ES" dirty="0" smtClean="0"/>
              </a:p>
              <a:p>
                <a:r>
                  <a:rPr lang="es-ES" dirty="0" err="1" smtClean="0"/>
                  <a:t>Same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way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with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 smtClean="0"/>
                  <a:t>: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i="1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  <a:blipFill rotWithShape="0">
                <a:blip r:embed="rId2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3.2. ISS OF THE VHIP.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s-E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are </a:t>
                </a:r>
                <a:r>
                  <a:rPr lang="es-ES" dirty="0" err="1" smtClean="0"/>
                  <a:t>two</a:t>
                </a:r>
                <a:r>
                  <a:rPr lang="es-ES" dirty="0" smtClean="0"/>
                  <a:t> “virtual inputs"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the </a:t>
                </a:r>
                <a:r>
                  <a:rPr lang="es-ES" dirty="0" err="1" smtClean="0"/>
                  <a:t>first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subsystem</a:t>
                </a:r>
                <a:r>
                  <a:rPr lang="es-E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ra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i="0" dirty="0" smtClean="0">
                    <a:latin typeface="+mj-lt"/>
                  </a:rPr>
                  <a:t>In </a:t>
                </a:r>
                <a:r>
                  <a:rPr lang="es-ES" i="0" dirty="0" err="1" smtClean="0">
                    <a:latin typeface="+mj-lt"/>
                  </a:rPr>
                  <a:t>stability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s-ES" dirty="0"/>
                  <a:t>. </a:t>
                </a:r>
                <a:r>
                  <a:rPr lang="es-ES" dirty="0" err="1" smtClean="0"/>
                  <a:t>Let’s</a:t>
                </a:r>
                <a:r>
                  <a:rPr lang="es-ES" dirty="0" smtClean="0"/>
                  <a:t> define:</a:t>
                </a:r>
                <a:endParaRPr lang="es-E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  <a:blipFill rotWithShape="0">
                <a:blip r:embed="rId2"/>
                <a:stretch>
                  <a:fillRect l="-564" t="-5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3.2. ISS OF THE VHIP.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err="1" smtClean="0"/>
                  <a:t>We</a:t>
                </a:r>
                <a:r>
                  <a:rPr lang="es-ES" dirty="0" smtClean="0"/>
                  <a:t> can use the </a:t>
                </a:r>
                <a:r>
                  <a:rPr lang="es-ES" dirty="0" err="1" smtClean="0"/>
                  <a:t>following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functions</a:t>
                </a:r>
                <a:r>
                  <a:rPr lang="es-ES" dirty="0" smtClean="0"/>
                  <a:t>:</a:t>
                </a:r>
              </a:p>
              <a:p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rad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rad>
                        <m:r>
                          <a:rPr lang="es-E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  <a:blipFill rotWithShape="0">
                <a:blip r:embed="rId2"/>
                <a:stretch>
                  <a:fillRect l="-439" t="-5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3.2. ISS </a:t>
                </a:r>
                <a:r>
                  <a:rPr lang="es-ES" dirty="0"/>
                  <a:t>OF THE VHIP.</a:t>
                </a:r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The </a:t>
                </a:r>
                <a:r>
                  <a:rPr lang="es-ES" dirty="0" err="1" smtClean="0"/>
                  <a:t>system</a:t>
                </a:r>
                <a:r>
                  <a:rPr lang="es-E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err="1" smtClean="0"/>
                  <a:t>Is</a:t>
                </a:r>
                <a:r>
                  <a:rPr lang="es-ES" dirty="0" smtClean="0"/>
                  <a:t> Input-to-State Stable. </a:t>
                </a:r>
                <a:r>
                  <a:rPr lang="es-ES" dirty="0" err="1" smtClean="0"/>
                  <a:t>One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implication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is</a:t>
                </a:r>
                <a:r>
                  <a:rPr lang="es-E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47796"/>
                <a:ext cx="9731125" cy="5193636"/>
              </a:xfrm>
              <a:blipFill rotWithShape="0">
                <a:blip r:embed="rId2"/>
                <a:stretch>
                  <a:fillRect l="-564" t="-5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3.3. SLIDING MODE AND VHIP</a:t>
                </a:r>
              </a:p>
              <a:p>
                <a:pPr marL="0" indent="0">
                  <a:buNone/>
                </a:pPr>
                <a:endParaRPr lang="es-ES" i="1" dirty="0" smtClean="0"/>
              </a:p>
              <a:p>
                <a:r>
                  <a:rPr lang="es-ES" dirty="0" smtClean="0"/>
                  <a:t>Sliding </a:t>
                </a:r>
                <a:r>
                  <a:rPr lang="es-ES" dirty="0" err="1" smtClean="0"/>
                  <a:t>surface</a:t>
                </a:r>
                <a:r>
                  <a:rPr lang="es-ES" dirty="0" smtClean="0"/>
                  <a:t>:</a:t>
                </a: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holds: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  <a:blipFill rotWithShape="0">
                <a:blip r:embed="rId2"/>
                <a:stretch>
                  <a:fillRect l="-500" t="-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172912" y="3502942"/>
                <a:ext cx="6096000" cy="25231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s-E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; 1&lt;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</m: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;  </m:t>
                          </m:r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eqArr>
                    </m:oMath>
                  </m:oMathPara>
                </a14:m>
                <a:endParaRPr lang="es-ES" i="1" dirty="0" smtClean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12" y="3502942"/>
                <a:ext cx="6096000" cy="25231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73" y="3486112"/>
            <a:ext cx="6020854" cy="3371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0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3.3. </a:t>
                </a:r>
                <a:r>
                  <a:rPr lang="es-ES" dirty="0"/>
                  <a:t>SLIDING MODE AND VHIP</a:t>
                </a: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s-E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;0≤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i="1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  <a:blipFill rotWithShape="0">
                <a:blip r:embed="rId2"/>
                <a:stretch>
                  <a:fillRect l="-500" t="-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157655"/>
            <a:ext cx="6020854" cy="3371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447796"/>
                <a:ext cx="8540000" cy="4892846"/>
              </a:xfrm>
            </p:spPr>
            <p:txBody>
              <a:bodyPr/>
              <a:lstStyle/>
              <a:p>
                <a:r>
                  <a:rPr lang="es-ES" dirty="0" smtClean="0"/>
                  <a:t>3.3. </a:t>
                </a:r>
                <a:r>
                  <a:rPr lang="es-ES" dirty="0"/>
                  <a:t>SLIDING MODE AND VHIP</a:t>
                </a:r>
                <a:endParaRPr lang="es-ES" dirty="0" smtClean="0"/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err="1" smtClean="0"/>
                  <a:t>We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need</a:t>
                </a:r>
                <a:r>
                  <a:rPr lang="es-E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s-ES" b="1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447796"/>
                <a:ext cx="8540000" cy="4892846"/>
              </a:xfrm>
              <a:blipFill rotWithShape="0">
                <a:blip r:embed="rId2"/>
                <a:stretch>
                  <a:fillRect l="-571" t="-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</p:spPr>
            <p:txBody>
              <a:bodyPr/>
              <a:lstStyle/>
              <a:p>
                <a:r>
                  <a:rPr lang="es-ES" dirty="0" smtClean="0"/>
                  <a:t>3.3. </a:t>
                </a:r>
                <a:r>
                  <a:rPr lang="es-ES" dirty="0"/>
                  <a:t>SLIDING MODE AND VHIP</a:t>
                </a: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s-ES" b="1" dirty="0" smtClean="0"/>
              </a:p>
              <a:p>
                <a:pPr marL="0" indent="0">
                  <a:buNone/>
                </a:pPr>
                <a:r>
                  <a:rPr lang="es-ES" dirty="0" smtClean="0"/>
                  <a:t>Feedback: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</m:d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→0≤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 err="1" smtClean="0"/>
                  <a:t>Let’s</a:t>
                </a:r>
                <a:r>
                  <a:rPr lang="es-ES" dirty="0" smtClean="0"/>
                  <a:t> define: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8540000" cy="4892846"/>
              </a:xfrm>
              <a:blipFill rotWithShape="0">
                <a:blip r:embed="rId2"/>
                <a:stretch>
                  <a:fillRect l="-642" t="-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75" y="1411204"/>
            <a:ext cx="7677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IV: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4184567" cy="443564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4.2. REGION OF ATTRACTION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r>
                  <a:rPr lang="es-ES" dirty="0" smtClean="0"/>
                  <a:t>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  <a:p>
                <a:r>
                  <a:rPr lang="es-ES" dirty="0" smtClean="0"/>
                  <a:t>When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4184567" cy="4435646"/>
              </a:xfrm>
              <a:blipFill rotWithShape="0">
                <a:blip r:embed="rId2"/>
                <a:stretch>
                  <a:fillRect l="-1020" t="-687" b="-12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46" y="2131779"/>
            <a:ext cx="6020854" cy="337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a libre 11"/>
          <p:cNvSpPr/>
          <p:nvPr/>
        </p:nvSpPr>
        <p:spPr>
          <a:xfrm>
            <a:off x="6352674" y="2322095"/>
            <a:ext cx="2683042" cy="2923673"/>
          </a:xfrm>
          <a:custGeom>
            <a:avLst/>
            <a:gdLst>
              <a:gd name="connsiteX0" fmla="*/ 0 w 2683042"/>
              <a:gd name="connsiteY0" fmla="*/ 2923673 h 2923673"/>
              <a:gd name="connsiteX1" fmla="*/ 842210 w 2683042"/>
              <a:gd name="connsiteY1" fmla="*/ 2406316 h 2923673"/>
              <a:gd name="connsiteX2" fmla="*/ 1600200 w 2683042"/>
              <a:gd name="connsiteY2" fmla="*/ 1624263 h 2923673"/>
              <a:gd name="connsiteX3" fmla="*/ 2683042 w 2683042"/>
              <a:gd name="connsiteY3" fmla="*/ 0 h 29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3042" h="2923673">
                <a:moveTo>
                  <a:pt x="0" y="2923673"/>
                </a:moveTo>
                <a:cubicBezTo>
                  <a:pt x="287755" y="2773278"/>
                  <a:pt x="575510" y="2622884"/>
                  <a:pt x="842210" y="2406316"/>
                </a:cubicBezTo>
                <a:cubicBezTo>
                  <a:pt x="1108910" y="2189748"/>
                  <a:pt x="1293395" y="2025316"/>
                  <a:pt x="1600200" y="1624263"/>
                </a:cubicBezTo>
                <a:cubicBezTo>
                  <a:pt x="1907005" y="1223210"/>
                  <a:pt x="2584784" y="316831"/>
                  <a:pt x="2683042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6352674" y="3441032"/>
            <a:ext cx="4644189" cy="1810650"/>
          </a:xfrm>
          <a:custGeom>
            <a:avLst/>
            <a:gdLst>
              <a:gd name="connsiteX0" fmla="*/ 0 w 4644189"/>
              <a:gd name="connsiteY0" fmla="*/ 1804736 h 1810650"/>
              <a:gd name="connsiteX1" fmla="*/ 673768 w 4644189"/>
              <a:gd name="connsiteY1" fmla="*/ 1684421 h 1810650"/>
              <a:gd name="connsiteX2" fmla="*/ 2634915 w 4644189"/>
              <a:gd name="connsiteY2" fmla="*/ 950494 h 1810650"/>
              <a:gd name="connsiteX3" fmla="*/ 4644189 w 4644189"/>
              <a:gd name="connsiteY3" fmla="*/ 0 h 181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189" h="1810650">
                <a:moveTo>
                  <a:pt x="0" y="1804736"/>
                </a:moveTo>
                <a:cubicBezTo>
                  <a:pt x="117308" y="1815765"/>
                  <a:pt x="234616" y="1826795"/>
                  <a:pt x="673768" y="1684421"/>
                </a:cubicBezTo>
                <a:cubicBezTo>
                  <a:pt x="1112920" y="1542047"/>
                  <a:pt x="1973178" y="1231231"/>
                  <a:pt x="2634915" y="950494"/>
                </a:cubicBezTo>
                <a:cubicBezTo>
                  <a:pt x="3296652" y="669757"/>
                  <a:pt x="4281236" y="192505"/>
                  <a:pt x="4644189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8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IV: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47796"/>
            <a:ext cx="8540000" cy="3777622"/>
          </a:xfrm>
        </p:spPr>
        <p:txBody>
          <a:bodyPr>
            <a:normAutofit/>
          </a:bodyPr>
          <a:lstStyle/>
          <a:p>
            <a:r>
              <a:rPr lang="es-ES" dirty="0" smtClean="0"/>
              <a:t>4.3</a:t>
            </a:r>
            <a:r>
              <a:rPr lang="es-ES" dirty="0"/>
              <a:t>. </a:t>
            </a:r>
            <a:r>
              <a:rPr lang="es-ES" dirty="0" smtClean="0"/>
              <a:t>CAPTURE REGION.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76" y="2193380"/>
            <a:ext cx="4924425" cy="39338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2589212" y="2271482"/>
                <a:ext cx="4834272" cy="377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 smtClean="0"/>
                  <a:t>From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 smtClean="0"/>
                  <a:t>:</a:t>
                </a:r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dirty="0"/>
              </a:p>
              <a:p>
                <a:r>
                  <a:rPr lang="es-ES" dirty="0" err="1" smtClean="0"/>
                  <a:t>From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 smtClean="0"/>
                  <a:t>:</a:t>
                </a:r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0" indent="0">
                  <a:buFont typeface="Wingdings 3" charset="2"/>
                  <a:buNone/>
                </a:pPr>
                <a:endParaRPr lang="es-ES" dirty="0"/>
              </a:p>
              <a:p>
                <a:r>
                  <a:rPr lang="es-ES" dirty="0" err="1" smtClean="0"/>
                  <a:t>Simetry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around</a:t>
                </a:r>
                <a:r>
                  <a:rPr lang="es-ES" dirty="0" smtClean="0"/>
                  <a:t> (0,0):</a:t>
                </a:r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dirty="0" smtClean="0"/>
              </a:p>
              <a:p>
                <a:pPr marL="0" indent="0">
                  <a:buFont typeface="Wingdings 3" charset="2"/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271482"/>
                <a:ext cx="4834272" cy="3777622"/>
              </a:xfrm>
              <a:prstGeom prst="rect">
                <a:avLst/>
              </a:prstGeom>
              <a:blipFill rotWithShape="0">
                <a:blip r:embed="rId3"/>
                <a:stretch>
                  <a:fillRect l="-883" t="-9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7167804" y="6127205"/>
                <a:ext cx="438729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CoM </a:t>
                </a: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s-ES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s-E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CR </a:t>
                </a:r>
                <a:r>
                  <a:rPr lang="es-ES" dirty="0" err="1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</a:t>
                </a:r>
                <a:r>
                  <a:rPr lang="es-ES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acc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4" y="6127205"/>
                <a:ext cx="4387291" cy="483466"/>
              </a:xfrm>
              <a:prstGeom prst="rect">
                <a:avLst/>
              </a:prstGeom>
              <a:blipFill rotWithShape="0">
                <a:blip r:embed="rId4"/>
                <a:stretch>
                  <a:fillRect l="-1250" b="-75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08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IV: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8540000" cy="377762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3.4. SIMULATIONS</a:t>
                </a:r>
              </a:p>
              <a:p>
                <a:pPr marL="0" indent="0">
                  <a:buNone/>
                </a:pPr>
                <a:r>
                  <a:rPr lang="es-ES" dirty="0" err="1" smtClean="0"/>
                  <a:t>Initial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: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𝑔𝑟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1600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60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:r>
                  <a:rPr lang="es-ES" dirty="0" err="1" smtClean="0"/>
                  <a:t>We</a:t>
                </a:r>
                <a:r>
                  <a:rPr lang="es-ES" dirty="0" smtClean="0"/>
                  <a:t> are </a:t>
                </a:r>
                <a:r>
                  <a:rPr lang="es-ES" dirty="0" err="1" smtClean="0"/>
                  <a:t>considering</a:t>
                </a:r>
                <a:r>
                  <a:rPr lang="es-ES" dirty="0" smtClean="0"/>
                  <a:t> the </a:t>
                </a:r>
                <a:r>
                  <a:rPr lang="es-ES" dirty="0" err="1" smtClean="0"/>
                  <a:t>force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 smtClean="0"/>
                  <a:t>less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than</a:t>
                </a:r>
                <a:r>
                  <a:rPr lang="es-ES" dirty="0" smtClean="0"/>
                  <a:t> the real: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𝑔𝑟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1600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1440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8540000" cy="3777622"/>
              </a:xfrm>
              <a:blipFill rotWithShape="0">
                <a:blip r:embed="rId2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61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7796"/>
                <a:ext cx="8540000" cy="5301920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3.4. SIMULATIONS.</a:t>
                </a:r>
              </a:p>
              <a:p>
                <a:pPr marL="0" indent="0">
                  <a:buNone/>
                </a:pPr>
                <a:r>
                  <a:rPr lang="es-ES" dirty="0"/>
                  <a:t>	W</a:t>
                </a:r>
                <a:r>
                  <a:rPr lang="es-ES" dirty="0" smtClean="0"/>
                  <a:t>e pick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(1.05,−1.3)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as the capture </a:t>
                </a:r>
                <a:r>
                  <a:rPr lang="es-ES" dirty="0" err="1" smtClean="0"/>
                  <a:t>point</a:t>
                </a:r>
                <a:r>
                  <a:rPr lang="es-ES" dirty="0" smtClean="0"/>
                  <a:t>.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=−1.05 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=1.3 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=4.1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=−2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s-E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1440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∗1.5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=16 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𝑘𝑔𝑚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=1.1 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7796"/>
                <a:ext cx="8540000" cy="5301920"/>
              </a:xfrm>
              <a:blipFill rotWithShape="0">
                <a:blip r:embed="rId2"/>
                <a:stretch>
                  <a:fillRect l="-500" t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6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447796"/>
                <a:ext cx="4617705" cy="53019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/>
                  <a:t>3.4</a:t>
                </a:r>
                <a:r>
                  <a:rPr lang="es-ES" dirty="0"/>
                  <a:t>. SIMULATIONS.</a:t>
                </a:r>
                <a:endParaRPr lang="es-ES" dirty="0" smtClean="0"/>
              </a:p>
              <a:p>
                <a:pPr marL="0" indent="0" algn="just">
                  <a:buNone/>
                </a:pPr>
                <a:r>
                  <a:rPr lang="es-ES" dirty="0" smtClean="0"/>
                  <a:t>	</a:t>
                </a:r>
              </a:p>
              <a:p>
                <a:pPr marL="0" indent="0" algn="just">
                  <a:buNone/>
                </a:pPr>
                <a:r>
                  <a:rPr lang="es-ES" dirty="0" err="1" smtClean="0"/>
                  <a:t>Conditions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hold</a:t>
                </a:r>
                <a:r>
                  <a:rPr lang="es-ES" dirty="0" smtClean="0"/>
                  <a:t>: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=1.0244&gt;1</m:t>
                    </m:r>
                  </m:oMath>
                </a14:m>
                <a:endParaRPr lang="es-E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=0.7602&gt;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 smtClean="0"/>
              </a:p>
              <a:p>
                <a:pPr marL="0" indent="0" algn="just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447796"/>
                <a:ext cx="4617705" cy="5301920"/>
              </a:xfrm>
              <a:blipFill rotWithShape="0">
                <a:blip r:embed="rId2"/>
                <a:stretch>
                  <a:fillRect l="-1189" t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"/>
          <a:stretch/>
        </p:blipFill>
        <p:spPr bwMode="auto">
          <a:xfrm>
            <a:off x="7324748" y="1447796"/>
            <a:ext cx="4629838" cy="3569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26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</a:t>
            </a:r>
            <a:r>
              <a:rPr lang="es-ES" b="1" dirty="0"/>
              <a:t>I</a:t>
            </a:r>
            <a:r>
              <a:rPr lang="es-ES" b="1" dirty="0" smtClean="0"/>
              <a:t>II: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447796"/>
            <a:ext cx="4617705" cy="530192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3.4. SIMULATIONS.</a:t>
            </a:r>
          </a:p>
          <a:p>
            <a:pPr marL="0" indent="0" algn="just">
              <a:buNone/>
            </a:pPr>
            <a:r>
              <a:rPr lang="es-ES" dirty="0"/>
              <a:t>	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6" y="2374460"/>
            <a:ext cx="642074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5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IV: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4.1 SIMULATIONS.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64317"/>
            <a:ext cx="4220210" cy="353568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811612"/>
            <a:ext cx="4114800" cy="35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IV: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47795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43992"/>
            <a:ext cx="4283075" cy="349504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"/>
          <a:stretch/>
        </p:blipFill>
        <p:spPr bwMode="auto">
          <a:xfrm>
            <a:off x="7220536" y="2870916"/>
            <a:ext cx="462915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2588712" y="175460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4.1 SIMULATIONS.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07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DISCUSSION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249855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s-ES" dirty="0" smtClean="0"/>
                  <a:t>We are </a:t>
                </a:r>
                <a:r>
                  <a:rPr lang="es-ES" dirty="0" err="1" smtClean="0"/>
                  <a:t>limiting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 smtClean="0"/>
                  <a:t>, </a:t>
                </a:r>
                <a:r>
                  <a:rPr lang="es-ES" dirty="0" err="1" smtClean="0"/>
                  <a:t>not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𝒈𝒓𝒐𝒖𝒏𝒅</m:t>
                        </m:r>
                      </m:sub>
                    </m:sSub>
                  </m:oMath>
                </a14:m>
                <a:r>
                  <a:rPr lang="es-ES" dirty="0" smtClean="0"/>
                  <a:t>:</a:t>
                </a:r>
                <a:endParaRPr lang="es-E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𝒈𝒓𝒐𝒖𝒏𝒅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𝒈𝒓𝒐𝒖𝒏𝒅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lvl="0" algn="just"/>
                <a:r>
                  <a:rPr lang="es-ES" dirty="0" err="1" smtClean="0"/>
                  <a:t>Still</a:t>
                </a:r>
                <a:r>
                  <a:rPr lang="es-ES" dirty="0" smtClean="0"/>
                  <a:t> no </a:t>
                </a:r>
                <a:r>
                  <a:rPr lang="es-ES" dirty="0" err="1" smtClean="0"/>
                  <a:t>kinematic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limits</a:t>
                </a:r>
                <a:r>
                  <a:rPr lang="es-ES" dirty="0" smtClean="0"/>
                  <a:t>.</a:t>
                </a:r>
                <a:endParaRPr lang="es-ES" dirty="0"/>
              </a:p>
              <a:p>
                <a:pPr lvl="0" algn="just"/>
                <a:r>
                  <a:rPr lang="es-ES" dirty="0" smtClean="0"/>
                  <a:t>Look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other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functions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.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2498558"/>
              </a:xfrm>
              <a:blipFill rotWithShape="0">
                <a:blip r:embed="rId2"/>
                <a:stretch>
                  <a:fillRect l="-479" t="-14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15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REFERENCES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44052"/>
            <a:ext cx="8915400" cy="3777622"/>
          </a:xfrm>
        </p:spPr>
        <p:txBody>
          <a:bodyPr>
            <a:noAutofit/>
          </a:bodyPr>
          <a:lstStyle/>
          <a:p>
            <a:r>
              <a:rPr lang="es-ES" sz="1400" dirty="0"/>
              <a:t>[1] R. </a:t>
            </a:r>
            <a:r>
              <a:rPr lang="es-ES" sz="1400" dirty="0" err="1"/>
              <a:t>Tedrake</a:t>
            </a:r>
            <a:r>
              <a:rPr lang="es-ES" sz="1400" dirty="0"/>
              <a:t>, «</a:t>
            </a:r>
            <a:r>
              <a:rPr lang="es-ES" sz="1400" dirty="0" err="1"/>
              <a:t>Underactuated</a:t>
            </a:r>
            <a:r>
              <a:rPr lang="es-ES" sz="1400" dirty="0"/>
              <a:t> </a:t>
            </a:r>
            <a:r>
              <a:rPr lang="es-ES" sz="1400" dirty="0" err="1"/>
              <a:t>Robotics</a:t>
            </a:r>
            <a:r>
              <a:rPr lang="es-ES" sz="1400" dirty="0"/>
              <a:t> | </a:t>
            </a:r>
            <a:r>
              <a:rPr lang="es-ES" sz="1400" dirty="0" err="1"/>
              <a:t>edX</a:t>
            </a:r>
            <a:r>
              <a:rPr lang="es-ES" sz="1400" dirty="0"/>
              <a:t>,» [En línea]. </a:t>
            </a:r>
            <a:r>
              <a:rPr lang="es-ES" sz="1400" dirty="0" err="1" smtClean="0"/>
              <a:t>Available</a:t>
            </a:r>
            <a:r>
              <a:rPr lang="es-ES" sz="1400" dirty="0" smtClean="0"/>
              <a:t>: https</a:t>
            </a:r>
            <a:r>
              <a:rPr lang="es-ES" sz="1400" dirty="0"/>
              <a:t>://www.edx.org/es/course/underactuated-robotics-mitx-6-832x-0. [</a:t>
            </a:r>
            <a:r>
              <a:rPr lang="es-ES" sz="1400" dirty="0" smtClean="0"/>
              <a:t>Último acceso</a:t>
            </a:r>
            <a:r>
              <a:rPr lang="es-ES" sz="1400" dirty="0"/>
              <a:t>: 3 Octubre 2018].</a:t>
            </a:r>
          </a:p>
          <a:p>
            <a:r>
              <a:rPr lang="en-US" sz="1400" dirty="0"/>
              <a:t>[2] O. E. Ramos y K. Hauser, «Generalizations of the capture point to nonlinear center </a:t>
            </a:r>
            <a:r>
              <a:rPr lang="en-US" sz="1400" dirty="0" smtClean="0"/>
              <a:t>of mass </a:t>
            </a:r>
            <a:r>
              <a:rPr lang="en-US" sz="1400" dirty="0"/>
              <a:t>paths and uneven terrain,» </a:t>
            </a:r>
            <a:r>
              <a:rPr lang="en-US" sz="1400" i="1" dirty="0"/>
              <a:t>Humanoid Robots (Humanoids), 2015 IEEE-RAS </a:t>
            </a:r>
            <a:r>
              <a:rPr lang="en-US" sz="1400" i="1" dirty="0" smtClean="0"/>
              <a:t>15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</a:t>
            </a:r>
            <a:r>
              <a:rPr lang="es-ES" sz="1400" i="1" dirty="0" smtClean="0"/>
              <a:t>International </a:t>
            </a:r>
            <a:r>
              <a:rPr lang="es-ES" sz="1400" i="1" dirty="0" err="1"/>
              <a:t>Conference</a:t>
            </a:r>
            <a:r>
              <a:rPr lang="es-ES" sz="1400" i="1" dirty="0"/>
              <a:t> </a:t>
            </a:r>
            <a:r>
              <a:rPr lang="es-ES" sz="1400" i="1" dirty="0" err="1"/>
              <a:t>on</a:t>
            </a:r>
            <a:r>
              <a:rPr lang="es-ES" sz="1400" i="1" dirty="0"/>
              <a:t>, </a:t>
            </a:r>
            <a:r>
              <a:rPr lang="es-ES" sz="1400" dirty="0"/>
              <a:t>p. 851–858, Nov 2015.</a:t>
            </a:r>
          </a:p>
          <a:p>
            <a:r>
              <a:rPr lang="en-US" sz="1400" dirty="0"/>
              <a:t>[3] S. Kajita y K. </a:t>
            </a:r>
            <a:r>
              <a:rPr lang="en-US" sz="1400" dirty="0" err="1"/>
              <a:t>Tani</a:t>
            </a:r>
            <a:r>
              <a:rPr lang="en-US" sz="1400" dirty="0"/>
              <a:t>, «Study of dynamic biped locomotion on rugged </a:t>
            </a:r>
            <a:r>
              <a:rPr lang="en-US" sz="1400" dirty="0" smtClean="0"/>
              <a:t>terrain-derivation and </a:t>
            </a:r>
            <a:r>
              <a:rPr lang="en-US" sz="1400" dirty="0"/>
              <a:t>application of the linear inverted pendulum mode.,» </a:t>
            </a:r>
            <a:r>
              <a:rPr lang="en-US" sz="1400" i="1" dirty="0"/>
              <a:t>Proceeding of </a:t>
            </a:r>
            <a:r>
              <a:rPr lang="en-US" sz="1400" i="1" dirty="0" smtClean="0"/>
              <a:t>IEEE International </a:t>
            </a:r>
            <a:r>
              <a:rPr lang="en-US" sz="1400" i="1" dirty="0"/>
              <a:t>Conference on Robotics and Automation (ICRA), </a:t>
            </a:r>
            <a:r>
              <a:rPr lang="en-US" sz="1400" dirty="0"/>
              <a:t>vol. 2, pp. </a:t>
            </a:r>
            <a:r>
              <a:rPr lang="en-US" sz="1400" dirty="0" smtClean="0"/>
              <a:t>1405-1411, </a:t>
            </a:r>
            <a:r>
              <a:rPr lang="es-ES" sz="1400" dirty="0" smtClean="0"/>
              <a:t>1991</a:t>
            </a:r>
            <a:r>
              <a:rPr lang="es-ES" sz="1400" dirty="0"/>
              <a:t>.</a:t>
            </a:r>
          </a:p>
          <a:p>
            <a:r>
              <a:rPr lang="en-US" sz="1400" dirty="0"/>
              <a:t>[4] S. Kajita, K. </a:t>
            </a:r>
            <a:r>
              <a:rPr lang="en-US" sz="1400" dirty="0" err="1"/>
              <a:t>Tani</a:t>
            </a:r>
            <a:r>
              <a:rPr lang="en-US" sz="1400" dirty="0"/>
              <a:t> y A. Kobayashi, «Dynamic Walk Control of a Biped Robot along </a:t>
            </a:r>
            <a:r>
              <a:rPr lang="en-US" sz="1400" dirty="0" smtClean="0"/>
              <a:t>the Potential </a:t>
            </a:r>
            <a:r>
              <a:rPr lang="en-US" sz="1400" dirty="0"/>
              <a:t>Energy Conserving Orbit,» </a:t>
            </a:r>
            <a:r>
              <a:rPr lang="en-US" sz="1400" i="1" dirty="0"/>
              <a:t>Proceedings of International Workshop </a:t>
            </a:r>
            <a:r>
              <a:rPr lang="en-US" sz="1400" i="1" dirty="0" smtClean="0"/>
              <a:t>on </a:t>
            </a:r>
            <a:r>
              <a:rPr lang="es-ES" sz="1400" i="1" dirty="0" err="1" smtClean="0"/>
              <a:t>Intelligent</a:t>
            </a:r>
            <a:r>
              <a:rPr lang="es-ES" sz="1400" i="1" dirty="0" smtClean="0"/>
              <a:t> </a:t>
            </a:r>
            <a:r>
              <a:rPr lang="es-ES" sz="1400" i="1" dirty="0"/>
              <a:t>Robots and </a:t>
            </a:r>
            <a:r>
              <a:rPr lang="es-ES" sz="1400" i="1" dirty="0" err="1"/>
              <a:t>System</a:t>
            </a:r>
            <a:r>
              <a:rPr lang="es-ES" sz="1400" i="1" dirty="0"/>
              <a:t> (IROS '90), </a:t>
            </a:r>
            <a:r>
              <a:rPr lang="es-ES" sz="1400" dirty="0"/>
              <a:t>pp. 789-794, 1990.</a:t>
            </a:r>
          </a:p>
          <a:p>
            <a:r>
              <a:rPr lang="en-US" sz="1400" dirty="0"/>
              <a:t>[5] J. E. Pratt y S. V. </a:t>
            </a:r>
            <a:r>
              <a:rPr lang="en-US" sz="1400" dirty="0" err="1"/>
              <a:t>Drakunov</a:t>
            </a:r>
            <a:r>
              <a:rPr lang="en-US" sz="1400" dirty="0"/>
              <a:t>, «Derivation and application of a conserved orbital </a:t>
            </a:r>
            <a:r>
              <a:rPr lang="en-US" sz="1400" dirty="0" smtClean="0"/>
              <a:t>energy for </a:t>
            </a:r>
            <a:r>
              <a:rPr lang="en-US" sz="1400" dirty="0"/>
              <a:t>the inverted pendulum bipedal walking model,» </a:t>
            </a:r>
            <a:r>
              <a:rPr lang="en-US" sz="1400" i="1" dirty="0"/>
              <a:t>Robotics and Automation, </a:t>
            </a:r>
            <a:r>
              <a:rPr lang="en-US" sz="1400" i="1" dirty="0" smtClean="0"/>
              <a:t>2007 </a:t>
            </a:r>
            <a:r>
              <a:rPr lang="es-ES" sz="1400" i="1" dirty="0" smtClean="0"/>
              <a:t>IEEE </a:t>
            </a:r>
            <a:r>
              <a:rPr lang="es-ES" sz="1400" i="1" dirty="0"/>
              <a:t>International </a:t>
            </a:r>
            <a:r>
              <a:rPr lang="es-ES" sz="1400" i="1" dirty="0" err="1"/>
              <a:t>Conference</a:t>
            </a:r>
            <a:r>
              <a:rPr lang="es-ES" sz="1400" i="1" dirty="0"/>
              <a:t> </a:t>
            </a:r>
            <a:r>
              <a:rPr lang="es-ES" sz="1400" i="1" dirty="0" err="1"/>
              <a:t>on</a:t>
            </a:r>
            <a:r>
              <a:rPr lang="es-ES" sz="1400" i="1" dirty="0"/>
              <a:t>, </a:t>
            </a:r>
            <a:r>
              <a:rPr lang="es-ES" sz="1400" dirty="0"/>
              <a:t>p. 4653–4660, Abril 2007.</a:t>
            </a:r>
          </a:p>
          <a:p>
            <a:r>
              <a:rPr lang="en-US" sz="1400" dirty="0"/>
              <a:t>[6] T. Koolen, M. </a:t>
            </a:r>
            <a:r>
              <a:rPr lang="en-US" sz="1400" dirty="0" err="1"/>
              <a:t>Posa</a:t>
            </a:r>
            <a:r>
              <a:rPr lang="en-US" sz="1400" dirty="0"/>
              <a:t> y R. </a:t>
            </a:r>
            <a:r>
              <a:rPr lang="en-US" sz="1400" dirty="0" err="1"/>
              <a:t>Tedrake</a:t>
            </a:r>
            <a:r>
              <a:rPr lang="en-US" sz="1400" dirty="0"/>
              <a:t>, «Balance control using center of mass </a:t>
            </a:r>
            <a:r>
              <a:rPr lang="en-US" sz="1400" dirty="0" smtClean="0"/>
              <a:t>height variation</a:t>
            </a:r>
            <a:r>
              <a:rPr lang="en-US" sz="1400" dirty="0"/>
              <a:t>: limitations imposed by unilateral contact,» </a:t>
            </a:r>
            <a:r>
              <a:rPr lang="en-US" sz="1400" i="1" dirty="0"/>
              <a:t>Humanoid Robots (Humanoids</a:t>
            </a:r>
            <a:r>
              <a:rPr lang="en-US" sz="1400" i="1" dirty="0" smtClean="0"/>
              <a:t>), 2016 </a:t>
            </a:r>
            <a:r>
              <a:rPr lang="en-US" sz="1400" i="1" dirty="0"/>
              <a:t>IEEE-RAS 16th International Conference, </a:t>
            </a:r>
            <a:r>
              <a:rPr lang="en-US" sz="1400" dirty="0"/>
              <a:t>pp. 8-15, 2016</a:t>
            </a:r>
            <a:r>
              <a:rPr lang="en-US" sz="1400" dirty="0" smtClean="0"/>
              <a:t>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476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3" y="1636295"/>
            <a:ext cx="3931904" cy="4274927"/>
          </a:xfrm>
        </p:spPr>
        <p:txBody>
          <a:bodyPr/>
          <a:lstStyle/>
          <a:p>
            <a:r>
              <a:rPr lang="es-ES" dirty="0" smtClean="0"/>
              <a:t>1.2. PROBLEMATIC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algn="just"/>
            <a:r>
              <a:rPr lang="en-US" dirty="0"/>
              <a:t>How to </a:t>
            </a:r>
            <a:r>
              <a:rPr lang="en-US" dirty="0" smtClean="0"/>
              <a:t>control a walking </a:t>
            </a:r>
            <a:r>
              <a:rPr lang="en-US" dirty="0"/>
              <a:t>humanoid </a:t>
            </a:r>
            <a:r>
              <a:rPr lang="en-US" dirty="0" smtClean="0"/>
              <a:t>robot </a:t>
            </a:r>
            <a:r>
              <a:rPr lang="en-US" dirty="0"/>
              <a:t>to avoid a fall </a:t>
            </a:r>
            <a:r>
              <a:rPr lang="en-US" dirty="0" smtClean="0"/>
              <a:t>considering unilateral contact and input saturation.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35" y="2498411"/>
            <a:ext cx="50147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REFERENCES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844840"/>
            <a:ext cx="8915400" cy="377762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[7] J. Pratt, J. </a:t>
            </a:r>
            <a:r>
              <a:rPr lang="en-US" dirty="0" err="1"/>
              <a:t>Carff</a:t>
            </a:r>
            <a:r>
              <a:rPr lang="en-US" dirty="0"/>
              <a:t>, S. </a:t>
            </a:r>
            <a:r>
              <a:rPr lang="en-US" dirty="0" err="1"/>
              <a:t>Drakunov</a:t>
            </a:r>
            <a:r>
              <a:rPr lang="en-US" dirty="0"/>
              <a:t> y A. </a:t>
            </a:r>
            <a:r>
              <a:rPr lang="en-US" dirty="0" err="1"/>
              <a:t>Goswami</a:t>
            </a:r>
            <a:r>
              <a:rPr lang="en-US" dirty="0"/>
              <a:t>, «Capture Point: A Step toward Humanoid Push Recovery,» </a:t>
            </a:r>
            <a:r>
              <a:rPr lang="en-US" i="1" dirty="0"/>
              <a:t>Proceedings of the IEEE-RAS/RSJ International Conference on </a:t>
            </a:r>
            <a:r>
              <a:rPr lang="es-ES" i="1" dirty="0" err="1"/>
              <a:t>Humanoid</a:t>
            </a:r>
            <a:r>
              <a:rPr lang="es-ES" i="1" dirty="0"/>
              <a:t> Robots, </a:t>
            </a:r>
            <a:r>
              <a:rPr lang="es-ES" dirty="0"/>
              <a:t>pp. 200-207, 2006.</a:t>
            </a:r>
          </a:p>
          <a:p>
            <a:r>
              <a:rPr lang="en-US" dirty="0"/>
              <a:t>[8] S. Caron y A. </a:t>
            </a:r>
            <a:r>
              <a:rPr lang="en-US" dirty="0" err="1"/>
              <a:t>Kheddar</a:t>
            </a:r>
            <a:r>
              <a:rPr lang="en-US" dirty="0"/>
              <a:t>, «Dynamic Walking over Rough Terrains by Nonlinear Predictive Control of the Floating-base Inverted Pendulum,» </a:t>
            </a:r>
            <a:r>
              <a:rPr lang="en-US" i="1" dirty="0"/>
              <a:t>2017 IEEE/RSJ International Conference on Intelligent Robots and Systems (IROS), </a:t>
            </a:r>
            <a:r>
              <a:rPr lang="en-US" dirty="0"/>
              <a:t>pp. 5017-5024, 2017.</a:t>
            </a:r>
          </a:p>
          <a:p>
            <a:r>
              <a:rPr lang="en-US" dirty="0"/>
              <a:t>[9] H. K. Khalil, «College of Engineering, Michigan State University,» [En </a:t>
            </a:r>
            <a:r>
              <a:rPr lang="en-US" dirty="0" err="1"/>
              <a:t>línea</a:t>
            </a:r>
            <a:r>
              <a:rPr lang="en-US" dirty="0"/>
              <a:t>]. Available: </a:t>
            </a:r>
            <a:r>
              <a:rPr lang="es-ES" dirty="0"/>
              <a:t>https://www.egr.msu.edu/~khalil/NonlinearSystems/Sample/Lect_19.pdf. [Último acceso: 02 Octubre 2018].</a:t>
            </a:r>
          </a:p>
          <a:p>
            <a:r>
              <a:rPr lang="en-US" dirty="0"/>
              <a:t>[10] J.-J. E. SLOTINE, Applied Nonlinear Control, New Jersey, USA: Prentice-Hall, 1991.</a:t>
            </a:r>
          </a:p>
          <a:p>
            <a:r>
              <a:rPr lang="en-US" dirty="0"/>
              <a:t>[11] S. </a:t>
            </a:r>
            <a:r>
              <a:rPr lang="en-US" dirty="0" err="1"/>
              <a:t>Fadali</a:t>
            </a:r>
            <a:r>
              <a:rPr lang="en-US" dirty="0"/>
              <a:t>, «University of Nevada, Reno - </a:t>
            </a:r>
            <a:r>
              <a:rPr lang="en-US" dirty="0" err="1"/>
              <a:t>Wolfweb</a:t>
            </a:r>
            <a:r>
              <a:rPr lang="en-US" dirty="0"/>
              <a:t> Websites,» University of Nevada, </a:t>
            </a:r>
            <a:r>
              <a:rPr lang="es-ES" dirty="0"/>
              <a:t>Reno, [En línea]. </a:t>
            </a:r>
            <a:r>
              <a:rPr lang="es-ES" dirty="0" err="1"/>
              <a:t>Available</a:t>
            </a:r>
            <a:r>
              <a:rPr lang="es-ES" dirty="0"/>
              <a:t>: https://wolfweb.unr.edu/~fadali/EE776/InputStateStab.pdf. [Último acceso: 03 Octubre 2018].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70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II: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447796"/>
            <a:ext cx="9602789" cy="3777622"/>
          </a:xfrm>
        </p:spPr>
        <p:txBody>
          <a:bodyPr/>
          <a:lstStyle/>
          <a:p>
            <a:r>
              <a:rPr lang="es-ES" dirty="0" smtClean="0"/>
              <a:t>2.4. UNILATERAL </a:t>
            </a:r>
            <a:r>
              <a:rPr lang="es-ES" dirty="0"/>
              <a:t>CONTACT AND VHIP.</a:t>
            </a:r>
            <a:endParaRPr lang="es-ES" dirty="0" smtClean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7" r="18207" b="13902"/>
          <a:stretch/>
        </p:blipFill>
        <p:spPr bwMode="auto">
          <a:xfrm>
            <a:off x="8815770" y="2728686"/>
            <a:ext cx="2684463" cy="2098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176530" y="5040752"/>
            <a:ext cx="39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[6] T. Koolen, M. </a:t>
            </a:r>
            <a:r>
              <a:rPr lang="en-US" dirty="0" err="1" smtClean="0"/>
              <a:t>Posa</a:t>
            </a:r>
            <a:r>
              <a:rPr lang="en-US" dirty="0" smtClean="0"/>
              <a:t> y R. </a:t>
            </a:r>
            <a:r>
              <a:rPr lang="en-US" dirty="0" err="1" smtClean="0"/>
              <a:t>Tedrake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2589212" y="1904999"/>
                <a:ext cx="5744896" cy="4953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 smtClean="0"/>
                  <a:t>Considering:</a:t>
                </a:r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𝒈𝒓𝒐𝒖𝒏𝒅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 err="1" smtClean="0"/>
                  <a:t>Forces</a:t>
                </a:r>
                <a:r>
                  <a:rPr lang="es-ES" dirty="0" smtClean="0"/>
                  <a:t> in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̈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𝑥𝑢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 err="1" smtClean="0"/>
                  <a:t>Forces</a:t>
                </a:r>
                <a:r>
                  <a:rPr lang="es-ES" dirty="0" smtClean="0"/>
                  <a:t> in z</a:t>
                </a: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𝑚𝑧𝑢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̈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𝑧𝑢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904999"/>
                <a:ext cx="5744896" cy="4953001"/>
              </a:xfrm>
              <a:prstGeom prst="rect">
                <a:avLst/>
              </a:prstGeom>
              <a:blipFill rotWithShape="0">
                <a:blip r:embed="rId3"/>
                <a:stretch>
                  <a:fillRect l="-743" t="-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Control of the VHIP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04" y="2524247"/>
            <a:ext cx="184810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Control of the VHIP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Orbital Energy Control</a:t>
            </a: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09326"/>
            <a:ext cx="4734586" cy="62873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17" y="2809326"/>
            <a:ext cx="4010585" cy="600159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23" y="3812832"/>
            <a:ext cx="3658111" cy="419158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00" y="4474269"/>
            <a:ext cx="522995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CHAPTER II: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447796"/>
            <a:ext cx="9602789" cy="3777622"/>
          </a:xfrm>
        </p:spPr>
        <p:txBody>
          <a:bodyPr/>
          <a:lstStyle/>
          <a:p>
            <a:r>
              <a:rPr lang="es-ES" dirty="0" smtClean="0"/>
              <a:t>2.4. UNILATERAL CONTACT AND VHIP: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7" r="18207" b="13902"/>
          <a:stretch/>
        </p:blipFill>
        <p:spPr bwMode="auto">
          <a:xfrm>
            <a:off x="8815770" y="2728686"/>
            <a:ext cx="2684463" cy="2098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176530" y="5040752"/>
            <a:ext cx="39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[6] T. Koolen, M. </a:t>
            </a:r>
            <a:r>
              <a:rPr lang="en-US" dirty="0" err="1" smtClean="0"/>
              <a:t>Posa</a:t>
            </a:r>
            <a:r>
              <a:rPr lang="en-US" dirty="0" smtClean="0"/>
              <a:t> y R. </a:t>
            </a:r>
            <a:r>
              <a:rPr lang="en-US" dirty="0" err="1" smtClean="0"/>
              <a:t>Tedrake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2589212" y="1904999"/>
                <a:ext cx="5744896" cy="4953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≥−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r>
                  <a:rPr lang="es-ES" dirty="0" err="1" smtClean="0"/>
                  <a:t>We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need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 smtClean="0"/>
              </a:p>
              <a:p>
                <a:pPr marL="0" indent="0">
                  <a:buNone/>
                </a:pPr>
                <a:r>
                  <a:rPr lang="es-ES" dirty="0" err="1" smtClean="0"/>
                  <a:t>Same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way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904999"/>
                <a:ext cx="5744896" cy="4953001"/>
              </a:xfrm>
              <a:prstGeom prst="rect">
                <a:avLst/>
              </a:prstGeom>
              <a:blipFill rotWithShape="0"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III: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3.1. PHASE PLANE AND BARRIER FUNCTIONS.</a:t>
                </a:r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̈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𝑥𝑢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̈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𝑧𝑢</m:t>
                            </m:r>
                          </m:e>
                        </m:mr>
                      </m:m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 err="1" smtClean="0"/>
                  <a:t>Change</a:t>
                </a:r>
                <a:r>
                  <a:rPr lang="es-ES" dirty="0" smtClean="0"/>
                  <a:t> of variables: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8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CHAPTER III:</a:t>
            </a:r>
            <a:r>
              <a:rPr lang="es-ES" b="1" dirty="0"/>
              <a:t/>
            </a:r>
            <a:br>
              <a:rPr lang="es-ES" b="1" dirty="0"/>
            </a:b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 smtClean="0"/>
                  <a:t>3.1. </a:t>
                </a:r>
                <a:r>
                  <a:rPr lang="es-ES" dirty="0"/>
                  <a:t>PHASE PLANE AND BARRIER FUNCTIONS.</a:t>
                </a:r>
                <a:endParaRPr lang="es-ES" dirty="0" smtClean="0"/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𝑥𝑢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=−1+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; 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≤1→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̈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den>
                        </m:f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den>
                        </m:f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s-ES" dirty="0" smtClean="0"/>
              </a:p>
              <a:p>
                <a:endParaRPr lang="es-ES" dirty="0" smtClean="0"/>
              </a:p>
              <a:p>
                <a:r>
                  <a:rPr lang="es-ES" dirty="0" err="1" smtClean="0"/>
                  <a:t>Change</a:t>
                </a:r>
                <a:r>
                  <a:rPr lang="es-ES" dirty="0" smtClean="0"/>
                  <a:t> of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̇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46662"/>
                <a:ext cx="8915400" cy="4966169"/>
              </a:xfrm>
              <a:blipFill rotWithShape="0">
                <a:blip r:embed="rId2"/>
                <a:stretch>
                  <a:fillRect l="-342" t="-4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4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799</Words>
  <Application>Microsoft Office PowerPoint</Application>
  <PresentationFormat>Widescreen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Century Gothic</vt:lpstr>
      <vt:lpstr>Times New Roman</vt:lpstr>
      <vt:lpstr>Wingdings 3</vt:lpstr>
      <vt:lpstr>Espiral</vt:lpstr>
      <vt:lpstr>STABILIZATION OF THE VARIABLE-HEIGHT INVERTED PENDULUM BASED ON INPUT-TO-STATE STABILITY AND SLIDING MODE CONTROL UNDER UNILATERAL CONTACT AND INPUT SATURATION</vt:lpstr>
      <vt:lpstr>PowerPoint Presentation</vt:lpstr>
      <vt:lpstr>CHAPTER I:</vt:lpstr>
      <vt:lpstr>CHAPTER II:</vt:lpstr>
      <vt:lpstr>Control of the VHIP</vt:lpstr>
      <vt:lpstr>Control of the VHIP</vt:lpstr>
      <vt:lpstr>CHAPTER II:</vt:lpstr>
      <vt:lpstr>CHAPTER III:</vt:lpstr>
      <vt:lpstr>CHAPTER III: </vt:lpstr>
      <vt:lpstr>CHAPTER III: </vt:lpstr>
      <vt:lpstr>CHAPTER III: </vt:lpstr>
      <vt:lpstr>CHAPTER III: </vt:lpstr>
      <vt:lpstr>CHAPTER III:</vt:lpstr>
      <vt:lpstr>CHAPTER III:</vt:lpstr>
      <vt:lpstr>CHAPTER III:</vt:lpstr>
      <vt:lpstr>CHAPTER III:</vt:lpstr>
      <vt:lpstr>CHAPTER III:</vt:lpstr>
      <vt:lpstr>CHAPTER III:</vt:lpstr>
      <vt:lpstr>CHAPTER III:</vt:lpstr>
      <vt:lpstr>CHAPTER IV:</vt:lpstr>
      <vt:lpstr>CHAPTER IV:</vt:lpstr>
      <vt:lpstr>CHAPTER IV:</vt:lpstr>
      <vt:lpstr>CHAPTER III:</vt:lpstr>
      <vt:lpstr>CHAPTER III:</vt:lpstr>
      <vt:lpstr>CHAPTER III:</vt:lpstr>
      <vt:lpstr>CHAPTER IV: </vt:lpstr>
      <vt:lpstr>CHAPTER IV:</vt:lpstr>
      <vt:lpstr>DISCUSSION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36</cp:revision>
  <dcterms:created xsi:type="dcterms:W3CDTF">2018-12-19T16:11:50Z</dcterms:created>
  <dcterms:modified xsi:type="dcterms:W3CDTF">2019-08-08T20:06:19Z</dcterms:modified>
</cp:coreProperties>
</file>