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60" r:id="rId8"/>
    <p:sldId id="261" r:id="rId9"/>
    <p:sldId id="271" r:id="rId10"/>
    <p:sldId id="262" r:id="rId11"/>
    <p:sldId id="263" r:id="rId12"/>
    <p:sldId id="272" r:id="rId13"/>
    <p:sldId id="273" r:id="rId14"/>
    <p:sldId id="275"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DOCTORAPPOINTMENTAPP</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Number:CSEG-143</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92763511"/>
              </p:ext>
            </p:extLst>
          </p:nvPr>
        </p:nvGraphicFramePr>
        <p:xfrm>
          <a:off x="630904" y="3274141"/>
          <a:ext cx="5418666" cy="28549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AISHWARYA                              ANJALI</a:t>
                      </a:r>
                    </a:p>
                    <a:p>
                      <a:pPr algn="ctr"/>
                      <a:r>
                        <a:rPr lang="en-GB">
                          <a:solidFill>
                            <a:schemeClr val="tx1"/>
                          </a:solidFill>
                        </a:rPr>
                        <a:t>SHRADHA</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20201CSE0717</a:t>
                      </a:r>
                    </a:p>
                    <a:p>
                      <a:pPr algn="ctr"/>
                      <a:r>
                        <a:rPr lang="en-GB" dirty="0">
                          <a:solidFill>
                            <a:schemeClr val="tx1"/>
                          </a:solidFill>
                        </a:rPr>
                        <a:t>20201CSE0720</a:t>
                      </a:r>
                    </a:p>
                    <a:p>
                      <a:pPr algn="ctr"/>
                      <a:r>
                        <a:rPr lang="en-GB" dirty="0">
                          <a:solidFill>
                            <a:schemeClr val="tx1"/>
                          </a:solidFill>
                        </a:rPr>
                        <a:t>20201CSE0725</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Manish Goswami</a:t>
            </a:r>
          </a:p>
          <a:p>
            <a:pPr algn="l"/>
            <a:r>
              <a:rPr lang="en-GB" sz="1700" dirty="0">
                <a:solidFill>
                  <a:schemeClr val="tx1"/>
                </a:solidFill>
              </a:rPr>
              <a:t>Associate Professor</a:t>
            </a:r>
          </a:p>
          <a:p>
            <a:pPr algn="l"/>
            <a:r>
              <a:rPr lang="en-GB" sz="1700" dirty="0">
                <a:solidFill>
                  <a:schemeClr val="tx1"/>
                </a:solidFill>
              </a:rPr>
              <a:t>School of Computer Science Engineering</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65" y="92597"/>
            <a:ext cx="10887635" cy="1054885"/>
          </a:xfrm>
        </p:spPr>
        <p:txBody>
          <a:bodyPr/>
          <a:lstStyle/>
          <a:p>
            <a:r>
              <a:rPr lang="en-GB" b="1" dirty="0"/>
              <a:t>Timeline of Project</a:t>
            </a:r>
          </a:p>
        </p:txBody>
      </p:sp>
      <p:pic>
        <p:nvPicPr>
          <p:cNvPr id="5" name="Content Placeholder 4">
            <a:extLst>
              <a:ext uri="{FF2B5EF4-FFF2-40B4-BE49-F238E27FC236}">
                <a16:creationId xmlns:a16="http://schemas.microsoft.com/office/drawing/2014/main" id="{C34ADBCE-3E41-4808-3087-05262ABFFE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813" y="1013013"/>
            <a:ext cx="9293258" cy="4894728"/>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4" y="98613"/>
            <a:ext cx="11022106" cy="1084728"/>
          </a:xfrm>
        </p:spPr>
        <p:txBody>
          <a:bodyPr/>
          <a:lstStyle/>
          <a:p>
            <a:r>
              <a:rPr lang="en-GB" b="1" dirty="0"/>
              <a:t>Outcomes / Results Obtained</a:t>
            </a:r>
          </a:p>
        </p:txBody>
      </p:sp>
      <p:pic>
        <p:nvPicPr>
          <p:cNvPr id="5" name="Content Placeholder 4">
            <a:extLst>
              <a:ext uri="{FF2B5EF4-FFF2-40B4-BE49-F238E27FC236}">
                <a16:creationId xmlns:a16="http://schemas.microsoft.com/office/drawing/2014/main" id="{BC5BCBA1-888F-D9EC-7BEA-8A08B8D2C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358" y="1103313"/>
            <a:ext cx="8446910" cy="4840287"/>
          </a:xfrm>
        </p:spPr>
      </p:pic>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4" y="98613"/>
            <a:ext cx="11022106" cy="1084728"/>
          </a:xfrm>
        </p:spPr>
        <p:txBody>
          <a:bodyPr/>
          <a:lstStyle/>
          <a:p>
            <a:r>
              <a:rPr lang="en-GB" b="1" dirty="0"/>
              <a:t>Outcomes / Results Obtained</a:t>
            </a:r>
          </a:p>
        </p:txBody>
      </p:sp>
      <p:pic>
        <p:nvPicPr>
          <p:cNvPr id="7" name="Content Placeholder 6">
            <a:extLst>
              <a:ext uri="{FF2B5EF4-FFF2-40B4-BE49-F238E27FC236}">
                <a16:creationId xmlns:a16="http://schemas.microsoft.com/office/drawing/2014/main" id="{8E39DEBA-C5BD-A92C-4258-53CDF9EC2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965" y="1182688"/>
            <a:ext cx="8776447" cy="4680230"/>
          </a:xfrm>
        </p:spPr>
      </p:pic>
    </p:spTree>
    <p:extLst>
      <p:ext uri="{BB962C8B-B14F-4D97-AF65-F5344CB8AC3E}">
        <p14:creationId xmlns:p14="http://schemas.microsoft.com/office/powerpoint/2010/main" val="282449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4" y="98613"/>
            <a:ext cx="11022106" cy="1084728"/>
          </a:xfrm>
        </p:spPr>
        <p:txBody>
          <a:bodyPr/>
          <a:lstStyle/>
          <a:p>
            <a:r>
              <a:rPr lang="en-GB" b="1" dirty="0"/>
              <a:t>Outcomes / Results Obtained</a:t>
            </a:r>
          </a:p>
        </p:txBody>
      </p:sp>
      <p:pic>
        <p:nvPicPr>
          <p:cNvPr id="10" name="Content Placeholder 9">
            <a:extLst>
              <a:ext uri="{FF2B5EF4-FFF2-40B4-BE49-F238E27FC236}">
                <a16:creationId xmlns:a16="http://schemas.microsoft.com/office/drawing/2014/main" id="{CA7154B4-9836-19E0-5610-52D055BC23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388" y="1075765"/>
            <a:ext cx="8664850" cy="4733459"/>
          </a:xfrm>
        </p:spPr>
      </p:pic>
    </p:spTree>
    <p:extLst>
      <p:ext uri="{BB962C8B-B14F-4D97-AF65-F5344CB8AC3E}">
        <p14:creationId xmlns:p14="http://schemas.microsoft.com/office/powerpoint/2010/main" val="4114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4" y="98613"/>
            <a:ext cx="11022106" cy="1084728"/>
          </a:xfrm>
        </p:spPr>
        <p:txBody>
          <a:bodyPr/>
          <a:lstStyle/>
          <a:p>
            <a:r>
              <a:rPr lang="en-GB" b="1" dirty="0"/>
              <a:t>Outcomes / Results Obtained</a:t>
            </a:r>
          </a:p>
        </p:txBody>
      </p:sp>
      <p:pic>
        <p:nvPicPr>
          <p:cNvPr id="7" name="Content Placeholder 6">
            <a:extLst>
              <a:ext uri="{FF2B5EF4-FFF2-40B4-BE49-F238E27FC236}">
                <a16:creationId xmlns:a16="http://schemas.microsoft.com/office/drawing/2014/main" id="{96D8A24B-FA6F-B472-830C-88CBB71AB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871" y="1183341"/>
            <a:ext cx="8274423" cy="4670612"/>
          </a:xfrm>
        </p:spPr>
      </p:pic>
    </p:spTree>
    <p:extLst>
      <p:ext uri="{BB962C8B-B14F-4D97-AF65-F5344CB8AC3E}">
        <p14:creationId xmlns:p14="http://schemas.microsoft.com/office/powerpoint/2010/main" val="36337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24" y="80683"/>
            <a:ext cx="11156576" cy="833717"/>
          </a:xfrm>
        </p:spPr>
        <p:txBody>
          <a:bodyPr/>
          <a:lstStyle/>
          <a:p>
            <a:r>
              <a:rPr lang="en-GB" b="1" dirty="0"/>
              <a:t>Conclusion</a:t>
            </a:r>
          </a:p>
        </p:txBody>
      </p:sp>
      <p:sp>
        <p:nvSpPr>
          <p:cNvPr id="3" name="Content Placeholder 2"/>
          <p:cNvSpPr>
            <a:spLocks noGrp="1"/>
          </p:cNvSpPr>
          <p:nvPr>
            <p:ph idx="1"/>
          </p:nvPr>
        </p:nvSpPr>
        <p:spPr>
          <a:xfrm>
            <a:off x="304800" y="914400"/>
            <a:ext cx="11049000" cy="4930588"/>
          </a:xfrm>
        </p:spPr>
        <p:txBody>
          <a:bodyPr>
            <a:normAutofit/>
          </a:bodyPr>
          <a:lstStyle/>
          <a:p>
            <a:pPr algn="just"/>
            <a:r>
              <a:rPr lang="en-US" sz="2600" dirty="0"/>
              <a:t>To sum up, the adoption of an </a:t>
            </a:r>
            <a:r>
              <a:rPr lang="en-US" sz="2600" dirty="0" err="1"/>
              <a:t>DoctorAppointmentApp</a:t>
            </a:r>
            <a:r>
              <a:rPr lang="en-US" sz="2600" dirty="0"/>
              <a:t> is a critical first step toward transforming the management of healthcare. The system's objectives, which range from patient registration to interfacing with external systems, are carefully considered in order to improve overall efficiency, lower mistake rates, and raise the standard of patient care. The adoption of electronic health records (EHR) facilitates the creation of a centralized, seamless repository, which enhances healthcare providers' ability to collaborate and improves the accuracy of medical data.</a:t>
            </a:r>
          </a:p>
          <a:p>
            <a:pPr algn="just"/>
            <a:r>
              <a:rPr lang="en-US" sz="2600" dirty="0"/>
              <a:t>Simplified billing procedures, integration of telemedicine, and appointment scheduling all help to provide patients and employees with the best possible healthcare experience. By placing a strong focus on security and data protection, the system complies with legal requirements like HIPAA and protects patient privacy.</a:t>
            </a:r>
            <a:endParaRPr lang="en-GB" sz="2600" dirty="0"/>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12" y="1"/>
            <a:ext cx="11102788" cy="1048870"/>
          </a:xfrm>
        </p:spPr>
        <p:txBody>
          <a:bodyPr/>
          <a:lstStyle/>
          <a:p>
            <a:r>
              <a:rPr lang="en-GB" b="1" dirty="0"/>
              <a:t>References</a:t>
            </a:r>
          </a:p>
        </p:txBody>
      </p:sp>
      <p:sp>
        <p:nvSpPr>
          <p:cNvPr id="3" name="Content Placeholder 2"/>
          <p:cNvSpPr>
            <a:spLocks noGrp="1"/>
          </p:cNvSpPr>
          <p:nvPr>
            <p:ph idx="1"/>
          </p:nvPr>
        </p:nvSpPr>
        <p:spPr>
          <a:xfrm>
            <a:off x="251012" y="1048872"/>
            <a:ext cx="11102788" cy="5128092"/>
          </a:xfrm>
        </p:spPr>
        <p:txBody>
          <a:bodyPr>
            <a:normAutofit fontScale="92500" lnSpcReduction="10000"/>
          </a:bodyPr>
          <a:lstStyle/>
          <a:p>
            <a:pPr marL="0" indent="0" algn="just">
              <a:buNone/>
            </a:pPr>
            <a:r>
              <a:rPr lang="en-IN" sz="2800" dirty="0">
                <a:effectLst/>
                <a:ea typeface="Verdana" panose="020B0604030504040204" pitchFamily="34" charset="0"/>
              </a:rPr>
              <a:t>[1] Digvijay H, </a:t>
            </a:r>
            <a:r>
              <a:rPr lang="en-IN" sz="2800" dirty="0" err="1">
                <a:effectLst/>
                <a:ea typeface="Verdana" panose="020B0604030504040204" pitchFamily="34" charset="0"/>
              </a:rPr>
              <a:t>Gadhari</a:t>
            </a:r>
            <a:r>
              <a:rPr lang="en-IN" sz="2800" dirty="0">
                <a:effectLst/>
                <a:ea typeface="Verdana" panose="020B0604030504040204" pitchFamily="34" charset="0"/>
              </a:rPr>
              <a:t>, </a:t>
            </a:r>
            <a:r>
              <a:rPr lang="en-IN" sz="2800" dirty="0" err="1">
                <a:effectLst/>
                <a:ea typeface="Verdana" panose="020B0604030504040204" pitchFamily="34" charset="0"/>
              </a:rPr>
              <a:t>Yadnyesh</a:t>
            </a:r>
            <a:r>
              <a:rPr lang="en-IN" sz="2800" dirty="0">
                <a:effectLst/>
                <a:ea typeface="Verdana" panose="020B0604030504040204" pitchFamily="34" charset="0"/>
              </a:rPr>
              <a:t>, P Kadam, Prof. </a:t>
            </a:r>
            <a:r>
              <a:rPr lang="en-IN" sz="2800" dirty="0" err="1">
                <a:effectLst/>
                <a:ea typeface="Verdana" panose="020B0604030504040204" pitchFamily="34" charset="0"/>
              </a:rPr>
              <a:t>Parineeta</a:t>
            </a:r>
            <a:r>
              <a:rPr lang="en-IN" sz="2800" dirty="0">
                <a:effectLst/>
                <a:ea typeface="Verdana" panose="020B0604030504040204" pitchFamily="34" charset="0"/>
              </a:rPr>
              <a:t> Suman(2016) "Hospital Management System", IJREAM, 01:11.</a:t>
            </a:r>
          </a:p>
          <a:p>
            <a:pPr marL="0" indent="0" algn="just">
              <a:buNone/>
            </a:pPr>
            <a:r>
              <a:rPr lang="en-IN" sz="2800" dirty="0">
                <a:effectLst/>
                <a:ea typeface="Verdana" panose="020B0604030504040204" pitchFamily="34" charset="0"/>
              </a:rPr>
              <a:t>[2] Shafaq Malik, Nargis Bibi, </a:t>
            </a:r>
            <a:r>
              <a:rPr lang="en-IN" sz="2800" dirty="0" err="1">
                <a:effectLst/>
                <a:ea typeface="Verdana" panose="020B0604030504040204" pitchFamily="34" charset="0"/>
              </a:rPr>
              <a:t>Sehrish</a:t>
            </a:r>
            <a:r>
              <a:rPr lang="en-IN" sz="2800" dirty="0">
                <a:effectLst/>
                <a:ea typeface="Verdana" panose="020B0604030504040204" pitchFamily="34" charset="0"/>
              </a:rPr>
              <a:t> Khan, Razia Sultana, Sadaf Abdul Rauf (2016) "</a:t>
            </a:r>
            <a:r>
              <a:rPr lang="en-IN" sz="2800" dirty="0" err="1">
                <a:effectLst/>
                <a:ea typeface="Verdana" panose="020B0604030504040204" pitchFamily="34" charset="0"/>
              </a:rPr>
              <a:t>Mr.Doc:A</a:t>
            </a:r>
            <a:r>
              <a:rPr lang="en-IN" sz="2800" dirty="0">
                <a:effectLst/>
                <a:ea typeface="Verdana" panose="020B0604030504040204" pitchFamily="34" charset="0"/>
              </a:rPr>
              <a:t> Doctor Appointment Application System". International Journal of Computer Science an Information Security, 14(12):452-460.</a:t>
            </a:r>
          </a:p>
          <a:p>
            <a:pPr marL="0" indent="0" algn="just">
              <a:buNone/>
            </a:pPr>
            <a:r>
              <a:rPr lang="en-IN" sz="2800" dirty="0">
                <a:effectLst/>
                <a:ea typeface="Verdana" panose="020B0604030504040204" pitchFamily="34" charset="0"/>
              </a:rPr>
              <a:t>[3] Irin Sherly S, Mahalakshmi A, Menaka D, Sujatha R (2016) "Online Appointment Reservation and Scheduling for Healthcare- A Detailed Study", International Journal of Innovative Research in Computer and Communication Engineering. 4: 2.</a:t>
            </a:r>
          </a:p>
          <a:p>
            <a:pPr marL="0" indent="0" algn="just">
              <a:buNone/>
            </a:pPr>
            <a:r>
              <a:rPr lang="en-IN" sz="2800" dirty="0">
                <a:effectLst/>
                <a:ea typeface="Verdana" panose="020B0604030504040204" pitchFamily="34" charset="0"/>
              </a:rPr>
              <a:t>[4] Maryam Tufail (2018) "Online Polyclinic Appointment and Database Management System”, Master's thesis 43 pages appendices 1 page.</a:t>
            </a:r>
          </a:p>
          <a:p>
            <a:pPr marL="0" indent="0" algn="just">
              <a:buNone/>
            </a:pPr>
            <a:r>
              <a:rPr lang="en-IN" sz="2800" dirty="0">
                <a:effectLst/>
                <a:ea typeface="Verdana" panose="020B0604030504040204" pitchFamily="34" charset="0"/>
              </a:rPr>
              <a:t>[5] </a:t>
            </a:r>
            <a:r>
              <a:rPr lang="en-IN" sz="2800" dirty="0" err="1">
                <a:effectLst/>
                <a:ea typeface="Verdana" panose="020B0604030504040204" pitchFamily="34" charset="0"/>
              </a:rPr>
              <a:t>Godphrey</a:t>
            </a:r>
            <a:r>
              <a:rPr lang="en-IN" sz="2800" dirty="0">
                <a:effectLst/>
                <a:ea typeface="Verdana" panose="020B0604030504040204" pitchFamily="34" charset="0"/>
              </a:rPr>
              <a:t> G </a:t>
            </a:r>
            <a:r>
              <a:rPr lang="en-IN" sz="2800" dirty="0" err="1">
                <a:effectLst/>
                <a:ea typeface="Verdana" panose="020B0604030504040204" pitchFamily="34" charset="0"/>
              </a:rPr>
              <a:t>Kyambille</a:t>
            </a:r>
            <a:r>
              <a:rPr lang="en-IN" sz="2800" dirty="0">
                <a:effectLst/>
                <a:ea typeface="Verdana" panose="020B0604030504040204" pitchFamily="34" charset="0"/>
              </a:rPr>
              <a:t>, </a:t>
            </a:r>
            <a:r>
              <a:rPr lang="en-IN" sz="2800" dirty="0" err="1">
                <a:effectLst/>
                <a:ea typeface="Verdana" panose="020B0604030504040204" pitchFamily="34" charset="0"/>
              </a:rPr>
              <a:t>Khamisi</a:t>
            </a:r>
            <a:r>
              <a:rPr lang="en-IN" sz="2800" dirty="0">
                <a:ea typeface="Verdana" panose="020B0604030504040204" pitchFamily="34" charset="0"/>
              </a:rPr>
              <a:t> </a:t>
            </a:r>
            <a:r>
              <a:rPr lang="en-IN" sz="2800" dirty="0" err="1">
                <a:effectLst/>
                <a:ea typeface="Verdana" panose="020B0604030504040204" pitchFamily="34" charset="0"/>
              </a:rPr>
              <a:t>Kalegele</a:t>
            </a:r>
            <a:r>
              <a:rPr lang="en-IN" sz="2800" dirty="0">
                <a:effectLst/>
                <a:ea typeface="Verdana" panose="020B0604030504040204" pitchFamily="34" charset="0"/>
              </a:rPr>
              <a:t>(2015) "Enhancing Patient Appointments Scheduling that Uses Mobile Technology", IJCSIS, Vol.13:11.</a:t>
            </a:r>
          </a:p>
          <a:p>
            <a:pPr algn="just"/>
            <a:endParaRPr lang="en-IN" sz="2800" dirty="0">
              <a:effectLst/>
              <a:ea typeface="Verdana" panose="020B0604030504040204" pitchFamily="34"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271" y="62753"/>
            <a:ext cx="10914529" cy="905435"/>
          </a:xfrm>
        </p:spPr>
        <p:txBody>
          <a:bodyPr/>
          <a:lstStyle/>
          <a:p>
            <a:r>
              <a:rPr lang="en-GB" b="1" dirty="0"/>
              <a:t>Introduction</a:t>
            </a:r>
          </a:p>
        </p:txBody>
      </p:sp>
      <p:sp>
        <p:nvSpPr>
          <p:cNvPr id="3" name="Content Placeholder 2"/>
          <p:cNvSpPr>
            <a:spLocks noGrp="1"/>
          </p:cNvSpPr>
          <p:nvPr>
            <p:ph idx="1"/>
          </p:nvPr>
        </p:nvSpPr>
        <p:spPr>
          <a:xfrm>
            <a:off x="439271" y="968189"/>
            <a:ext cx="10914529" cy="4903693"/>
          </a:xfrm>
        </p:spPr>
        <p:txBody>
          <a:bodyPr>
            <a:noAutofit/>
          </a:bodyPr>
          <a:lstStyle/>
          <a:p>
            <a:pPr marL="228600" algn="just">
              <a:lnSpc>
                <a:spcPct val="100000"/>
              </a:lnSpc>
            </a:pPr>
            <a:r>
              <a:rPr lang="en-US" sz="2600" dirty="0"/>
              <a:t>The </a:t>
            </a:r>
            <a:r>
              <a:rPr lang="en-US" sz="2600" dirty="0" err="1"/>
              <a:t>DoctorAppointmentApp</a:t>
            </a:r>
            <a:r>
              <a:rPr lang="en-US" sz="2600" dirty="0"/>
              <a:t> project involves patient registration, data entry into the system, and utilization by labs and pharmacies. The app allows each patient to have a unique ID, and it automatically saves information about each patient and staff member. You can log in to the </a:t>
            </a:r>
            <a:r>
              <a:rPr lang="en-US" sz="2600" dirty="0" err="1"/>
              <a:t>DoctorAppointmentApp</a:t>
            </a:r>
            <a:r>
              <a:rPr lang="en-US" sz="2600" dirty="0"/>
              <a:t> with your username and password.</a:t>
            </a:r>
          </a:p>
          <a:p>
            <a:pPr marL="228600" algn="just">
              <a:lnSpc>
                <a:spcPct val="100000"/>
              </a:lnSpc>
            </a:pPr>
            <a:r>
              <a:rPr lang="en-US" sz="2600" dirty="0"/>
              <a:t>This application has been designed and built to offer hospitals tangible and foreseeable benefits. It is robust, adaptable, and simple to use. It is intended to address a broad variety of hospital administration and management procedures in </a:t>
            </a:r>
            <a:r>
              <a:rPr lang="en-US" sz="2600" dirty="0" err="1"/>
              <a:t>multispeciality</a:t>
            </a:r>
            <a:r>
              <a:rPr lang="en-US" sz="2600" dirty="0"/>
              <a:t> institutions. It is a comprehensive, integrated hospital management system that seamlessly transfers pertinent data throughout the hospital to enable efficient decision-making for patient care, administrative tasks, and vital financial accounting.</a:t>
            </a:r>
            <a:endParaRPr lang="en-GB" sz="26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29" y="152401"/>
            <a:ext cx="10878671" cy="941293"/>
          </a:xfrm>
        </p:spPr>
        <p:txBody>
          <a:bodyPr/>
          <a:lstStyle/>
          <a:p>
            <a:r>
              <a:rPr lang="en-GB" b="1" dirty="0"/>
              <a:t>Literature Review</a:t>
            </a:r>
          </a:p>
        </p:txBody>
      </p:sp>
      <p:sp>
        <p:nvSpPr>
          <p:cNvPr id="3" name="Content Placeholder 2"/>
          <p:cNvSpPr>
            <a:spLocks noGrp="1"/>
          </p:cNvSpPr>
          <p:nvPr>
            <p:ph idx="1"/>
          </p:nvPr>
        </p:nvSpPr>
        <p:spPr>
          <a:xfrm>
            <a:off x="475129" y="1210236"/>
            <a:ext cx="10878671" cy="4580964"/>
          </a:xfrm>
        </p:spPr>
        <p:txBody>
          <a:bodyPr/>
          <a:lstStyle/>
          <a:p>
            <a:pPr algn="just"/>
            <a:r>
              <a:rPr lang="en-US" sz="2800" b="1" dirty="0">
                <a:effectLst/>
                <a:ea typeface="Times New Roman" panose="02020603050405020304" pitchFamily="18" charset="0"/>
                <a:cs typeface="Times New Roman" panose="02020603050405020304" pitchFamily="18" charset="0"/>
              </a:rPr>
              <a:t>Digvijay H [1]</a:t>
            </a:r>
            <a:r>
              <a:rPr lang="en-US" sz="2800" dirty="0">
                <a:effectLst/>
                <a:ea typeface="Times New Roman" panose="02020603050405020304" pitchFamily="18" charset="0"/>
                <a:cs typeface="Times New Roman" panose="02020603050405020304" pitchFamily="18" charset="0"/>
              </a:rPr>
              <a:t> the administration of emergency clinic to create programming which is more clears by the client and play out the basic and quick. It incorporates the assortment of patient subtleties and specialist subtleties. The framework stores all information and recovers when required .The emergency clinic the board framework can be entered by utilizing client name and secret key which gotten to by a chairman the information will be secured securely for any utilization .The medical clinic the board framework is important to store the patient subtleties specialist subtleties and staffs and so forth Subsequently by these venture the work become simple and spares part.</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7" y="152401"/>
            <a:ext cx="11093824" cy="914399"/>
          </a:xfrm>
        </p:spPr>
        <p:txBody>
          <a:bodyPr/>
          <a:lstStyle/>
          <a:p>
            <a:r>
              <a:rPr lang="en-GB" b="1" dirty="0"/>
              <a:t>Literature Review</a:t>
            </a:r>
          </a:p>
        </p:txBody>
      </p:sp>
      <p:sp>
        <p:nvSpPr>
          <p:cNvPr id="3" name="Content Placeholder 2"/>
          <p:cNvSpPr>
            <a:spLocks noGrp="1"/>
          </p:cNvSpPr>
          <p:nvPr>
            <p:ph idx="1"/>
          </p:nvPr>
        </p:nvSpPr>
        <p:spPr>
          <a:xfrm>
            <a:off x="439271" y="1183341"/>
            <a:ext cx="10914529" cy="4607859"/>
          </a:xfrm>
        </p:spPr>
        <p:txBody>
          <a:bodyPr/>
          <a:lstStyle/>
          <a:p>
            <a:pPr algn="just"/>
            <a:r>
              <a:rPr lang="en-US" sz="2800" b="1" dirty="0">
                <a:effectLst/>
                <a:ea typeface="Times New Roman" panose="02020603050405020304" pitchFamily="18" charset="0"/>
              </a:rPr>
              <a:t>Shafaq Malik [2]</a:t>
            </a:r>
            <a:r>
              <a:rPr lang="en-US" sz="2800" dirty="0">
                <a:effectLst/>
                <a:ea typeface="Times New Roman" panose="02020603050405020304" pitchFamily="18" charset="0"/>
              </a:rPr>
              <a:t> If we need to visit a specialist for exam we need to stand by until the specialist accessible and get arrangement as the portable innovation is creating it is simple to get arrangement from specialist. The portable application acknowledges arrangements by sparing the records of the arrangements which is connected with schedule. The client gets notices dependent on the present indicated time before the arrangement. This application is simple and neighborly with client reason. Here the administrator will deal with the specialist and patient subtleties.</a:t>
            </a:r>
            <a:endParaRPr lang="en-IN" sz="2800" dirty="0">
              <a:effectLst/>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47244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953" y="125507"/>
            <a:ext cx="10833847" cy="1272987"/>
          </a:xfrm>
        </p:spPr>
        <p:txBody>
          <a:bodyPr/>
          <a:lstStyle/>
          <a:p>
            <a:r>
              <a:rPr lang="en-GB" b="1" dirty="0"/>
              <a:t>Research Gaps Identified</a:t>
            </a:r>
          </a:p>
        </p:txBody>
      </p:sp>
      <p:sp>
        <p:nvSpPr>
          <p:cNvPr id="3" name="Content Placeholder 2"/>
          <p:cNvSpPr>
            <a:spLocks noGrp="1"/>
          </p:cNvSpPr>
          <p:nvPr>
            <p:ph idx="1"/>
          </p:nvPr>
        </p:nvSpPr>
        <p:spPr>
          <a:xfrm>
            <a:off x="519953" y="1470212"/>
            <a:ext cx="10833847" cy="4356847"/>
          </a:xfrm>
        </p:spPr>
        <p:txBody>
          <a:bodyPr/>
          <a:lstStyle/>
          <a:p>
            <a:r>
              <a:rPr lang="en-IN" i="0" dirty="0">
                <a:effectLst/>
              </a:rPr>
              <a:t>Interoperability and Integration</a:t>
            </a:r>
          </a:p>
          <a:p>
            <a:r>
              <a:rPr lang="en-US" i="0" dirty="0">
                <a:effectLst/>
              </a:rPr>
              <a:t>User Experience and Interface Design</a:t>
            </a:r>
          </a:p>
          <a:p>
            <a:r>
              <a:rPr lang="en-IN" i="0" dirty="0">
                <a:effectLst/>
              </a:rPr>
              <a:t>Data Security and Privacy</a:t>
            </a:r>
            <a:endParaRPr lang="en-US" dirty="0"/>
          </a:p>
          <a:p>
            <a:r>
              <a:rPr lang="en-IN" i="0" dirty="0">
                <a:effectLst/>
              </a:rPr>
              <a:t>Telehealth Integration</a:t>
            </a:r>
          </a:p>
          <a:p>
            <a:r>
              <a:rPr lang="en-IN" i="0" dirty="0">
                <a:effectLst/>
              </a:rPr>
              <a:t>Artificial Intelligence (AI) and Analytics</a:t>
            </a:r>
            <a:endParaRPr lang="en-IN" dirty="0"/>
          </a:p>
          <a:p>
            <a:r>
              <a:rPr lang="en-IN" i="0" dirty="0">
                <a:effectLst/>
              </a:rPr>
              <a:t>Mobile Health (mHealth) Applications</a:t>
            </a:r>
          </a:p>
          <a:p>
            <a:r>
              <a:rPr lang="en-IN" i="0" dirty="0">
                <a:effectLst/>
              </a:rPr>
              <a:t>Scalability and Adaptability</a:t>
            </a:r>
            <a:endParaRPr lang="en-IN" dirty="0"/>
          </a:p>
          <a:p>
            <a:r>
              <a:rPr lang="en-IN" i="0" dirty="0">
                <a:effectLst/>
              </a:rPr>
              <a:t>Cost-Benefit Analysis</a:t>
            </a:r>
            <a:endParaRPr lang="en-GB" dirty="0"/>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5" y="80682"/>
            <a:ext cx="11022106" cy="1192307"/>
          </a:xfrm>
        </p:spPr>
        <p:txBody>
          <a:bodyPr/>
          <a:lstStyle/>
          <a:p>
            <a:r>
              <a:rPr lang="en-GB" b="1" dirty="0"/>
              <a:t>Proposed Methodology</a:t>
            </a:r>
          </a:p>
        </p:txBody>
      </p:sp>
      <p:sp>
        <p:nvSpPr>
          <p:cNvPr id="3" name="Content Placeholder 2"/>
          <p:cNvSpPr>
            <a:spLocks noGrp="1"/>
          </p:cNvSpPr>
          <p:nvPr>
            <p:ph idx="1"/>
          </p:nvPr>
        </p:nvSpPr>
        <p:spPr>
          <a:xfrm>
            <a:off x="448235" y="1192306"/>
            <a:ext cx="10905565" cy="4572001"/>
          </a:xfrm>
        </p:spPr>
        <p:txBody>
          <a:bodyPr>
            <a:normAutofit fontScale="92500" lnSpcReduction="10000"/>
          </a:bodyPr>
          <a:lstStyle/>
          <a:p>
            <a:pPr algn="just"/>
            <a:r>
              <a:rPr lang="en-US" dirty="0"/>
              <a:t>Any hospital can use the </a:t>
            </a:r>
            <a:r>
              <a:rPr lang="en-US" dirty="0" err="1"/>
              <a:t>DoctorAppointmentApp</a:t>
            </a:r>
            <a:r>
              <a:rPr lang="en-US" dirty="0"/>
              <a:t> to replace their current manual, paper-based system. </a:t>
            </a:r>
          </a:p>
          <a:p>
            <a:pPr algn="just"/>
            <a:r>
              <a:rPr lang="en-US" dirty="0"/>
              <a:t> The following data will be under the control of the new system:</a:t>
            </a:r>
          </a:p>
          <a:p>
            <a:pPr marL="0" indent="0" algn="just">
              <a:buNone/>
            </a:pPr>
            <a:r>
              <a:rPr lang="en-US" dirty="0"/>
              <a:t>    1. Patient data </a:t>
            </a:r>
          </a:p>
          <a:p>
            <a:pPr marL="0" indent="0" algn="just">
              <a:buNone/>
            </a:pPr>
            <a:r>
              <a:rPr lang="en-US" dirty="0"/>
              <a:t>    2. Availability of the doctor</a:t>
            </a:r>
          </a:p>
          <a:p>
            <a:pPr marL="0" indent="0" algn="just">
              <a:buNone/>
            </a:pPr>
            <a:r>
              <a:rPr lang="en-US" dirty="0"/>
              <a:t>    3. The system of appointments</a:t>
            </a:r>
          </a:p>
          <a:p>
            <a:pPr marL="0" indent="0" algn="just">
              <a:buNone/>
            </a:pPr>
            <a:r>
              <a:rPr lang="en-US" dirty="0"/>
              <a:t>    4. Online access to the patient's medication and information</a:t>
            </a:r>
          </a:p>
          <a:p>
            <a:pPr marL="0" indent="0" algn="just">
              <a:buNone/>
            </a:pPr>
            <a:r>
              <a:rPr lang="en-US" dirty="0"/>
              <a:t>    5. The patient's history and appointment can be scheduled online</a:t>
            </a:r>
          </a:p>
          <a:p>
            <a:pPr algn="just"/>
            <a:r>
              <a:rPr lang="en-US" dirty="0"/>
              <a:t>The objective of these services is to minimize the time and resources now needed for similar jobs by offering them in an efficient and cost-effective manner.</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12" y="143434"/>
            <a:ext cx="10950388" cy="1066801"/>
          </a:xfrm>
        </p:spPr>
        <p:txBody>
          <a:bodyPr/>
          <a:lstStyle/>
          <a:p>
            <a:r>
              <a:rPr lang="en-GB" b="1" dirty="0"/>
              <a:t>Objectives</a:t>
            </a:r>
          </a:p>
        </p:txBody>
      </p:sp>
      <p:sp>
        <p:nvSpPr>
          <p:cNvPr id="3" name="Content Placeholder 2"/>
          <p:cNvSpPr>
            <a:spLocks noGrp="1"/>
          </p:cNvSpPr>
          <p:nvPr>
            <p:ph idx="1"/>
          </p:nvPr>
        </p:nvSpPr>
        <p:spPr>
          <a:xfrm>
            <a:off x="403412" y="1210235"/>
            <a:ext cx="10950388" cy="4652683"/>
          </a:xfrm>
        </p:spPr>
        <p:txBody>
          <a:bodyPr>
            <a:noAutofit/>
          </a:bodyPr>
          <a:lstStyle/>
          <a:p>
            <a:pPr marL="0" indent="0" algn="just">
              <a:buNone/>
            </a:pPr>
            <a:r>
              <a:rPr lang="en-US" sz="2400" dirty="0"/>
              <a:t>The following is a summary of a hospital management system's goals:</a:t>
            </a:r>
          </a:p>
          <a:p>
            <a:pPr algn="just"/>
            <a:r>
              <a:rPr lang="en-US" sz="2400" b="1" dirty="0"/>
              <a:t>Efficient Patient Care: </a:t>
            </a:r>
            <a:r>
              <a:rPr lang="en-US" sz="2400" dirty="0"/>
              <a:t>By giving medical personnel immediate access to patient records, treatment histories, and diagnostic data, you may enhance the standard and effectiveness of patient care.</a:t>
            </a:r>
          </a:p>
          <a:p>
            <a:pPr algn="just"/>
            <a:r>
              <a:rPr lang="en-US" sz="2400" b="1" dirty="0"/>
              <a:t>Streamlined Workflow: </a:t>
            </a:r>
            <a:r>
              <a:rPr lang="en-US" sz="2400" dirty="0"/>
              <a:t>To cut down on errors and save time, streamline hospital administrative duties and processes such appointment scheduling, patient admittance, and invoicing.</a:t>
            </a:r>
          </a:p>
          <a:p>
            <a:pPr algn="just"/>
            <a:r>
              <a:rPr lang="en-US" sz="2400" b="1" dirty="0"/>
              <a:t>Accurate Patient Records: </a:t>
            </a:r>
            <a:r>
              <a:rPr lang="en-US" sz="2400" dirty="0"/>
              <a:t>To enable improved patient monitoring, diagnosis, and treatment, keep accurate and current electronic health records (EHR).</a:t>
            </a:r>
          </a:p>
          <a:p>
            <a:pPr algn="just"/>
            <a:r>
              <a:rPr lang="en-US" sz="2400" b="1" dirty="0"/>
              <a:t>Appointment management: </a:t>
            </a:r>
            <a:r>
              <a:rPr lang="en-US" sz="2400" dirty="0"/>
              <a:t>Make it simple for patients to make appointments, cutting down on wait times and guaranteeing that medical professionals' time is used effectively.</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
            <a:ext cx="11129682" cy="1057834"/>
          </a:xfrm>
        </p:spPr>
        <p:txBody>
          <a:bodyPr/>
          <a:lstStyle/>
          <a:p>
            <a:r>
              <a:rPr lang="en-US" b="1" dirty="0"/>
              <a:t>System Design</a:t>
            </a:r>
            <a:endParaRPr lang="en-GB" b="1" dirty="0"/>
          </a:p>
        </p:txBody>
      </p:sp>
      <p:sp>
        <p:nvSpPr>
          <p:cNvPr id="3" name="Content Placeholder 2"/>
          <p:cNvSpPr>
            <a:spLocks noGrp="1"/>
          </p:cNvSpPr>
          <p:nvPr>
            <p:ph idx="1"/>
          </p:nvPr>
        </p:nvSpPr>
        <p:spPr>
          <a:xfrm>
            <a:off x="224118" y="1228165"/>
            <a:ext cx="11438964" cy="4643718"/>
          </a:xfrm>
        </p:spPr>
        <p:txBody>
          <a:bodyPr>
            <a:normAutofit/>
          </a:bodyPr>
          <a:lstStyle/>
          <a:p>
            <a:pPr algn="just"/>
            <a:r>
              <a:rPr lang="en-US" sz="2600" b="1" dirty="0"/>
              <a:t>Conditions Analysis: </a:t>
            </a:r>
            <a:r>
              <a:rPr lang="en-US" sz="2600" dirty="0"/>
              <a:t>Compile and evaluate stakeholder requirements, such as those from hospital employees, managers, and patients. Determine the essential features, including electronic health records (EHR), billing, appointment scheduling, patient registration, inventory management, etc.</a:t>
            </a:r>
          </a:p>
          <a:p>
            <a:pPr algn="just"/>
            <a:r>
              <a:rPr lang="en-US" sz="2600" b="1" dirty="0"/>
              <a:t>System Architecture: </a:t>
            </a:r>
            <a:r>
              <a:rPr lang="en-US" sz="2600" dirty="0"/>
              <a:t>Based on the needs and scalability of the system, select an appropriate architecture (such as client-server or microservices).Specify modules for various functions, such as inventory management, staff management, and patient management.</a:t>
            </a:r>
          </a:p>
          <a:p>
            <a:pPr algn="just"/>
            <a:r>
              <a:rPr lang="en-US" sz="2600" b="1" dirty="0"/>
              <a:t>User Interface Design: </a:t>
            </a:r>
            <a:r>
              <a:rPr lang="en-US" sz="2600" dirty="0"/>
              <a:t>Develop an interface that is simple to use and intuitive for a variety of user roles, including administrators, patients, doctors, and nurses. Prior to deployment, </a:t>
            </a:r>
            <a:r>
              <a:rPr lang="en-US" sz="2600" dirty="0" err="1"/>
              <a:t>visualise</a:t>
            </a:r>
            <a:r>
              <a:rPr lang="en-US" sz="2600" dirty="0"/>
              <a:t> the user interface via wireframes and mockups.</a:t>
            </a:r>
            <a:endParaRPr lang="en-GB" sz="2600"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1"/>
            <a:ext cx="11129682" cy="1120587"/>
          </a:xfrm>
        </p:spPr>
        <p:txBody>
          <a:bodyPr/>
          <a:lstStyle/>
          <a:p>
            <a:r>
              <a:rPr lang="en-US" b="1" dirty="0"/>
              <a:t>System Implementation</a:t>
            </a:r>
            <a:endParaRPr lang="en-GB" b="1" dirty="0"/>
          </a:p>
        </p:txBody>
      </p:sp>
      <p:sp>
        <p:nvSpPr>
          <p:cNvPr id="3" name="Content Placeholder 2"/>
          <p:cNvSpPr>
            <a:spLocks noGrp="1"/>
          </p:cNvSpPr>
          <p:nvPr>
            <p:ph idx="1"/>
          </p:nvPr>
        </p:nvSpPr>
        <p:spPr>
          <a:xfrm>
            <a:off x="224118" y="1308847"/>
            <a:ext cx="11438964" cy="4580965"/>
          </a:xfrm>
        </p:spPr>
        <p:txBody>
          <a:bodyPr>
            <a:normAutofit/>
          </a:bodyPr>
          <a:lstStyle/>
          <a:p>
            <a:pPr algn="just"/>
            <a:r>
              <a:rPr lang="en-US" sz="2600" b="1" dirty="0"/>
              <a:t>Frontend Development: </a:t>
            </a:r>
            <a:r>
              <a:rPr lang="en-US" dirty="0"/>
              <a:t>Apply the design specifications to the user interface's implementation. Employ suitable technologies, like XML.</a:t>
            </a:r>
          </a:p>
          <a:p>
            <a:pPr algn="just"/>
            <a:r>
              <a:rPr lang="en-US" b="1" dirty="0"/>
              <a:t>Backend Development: </a:t>
            </a:r>
            <a:r>
              <a:rPr lang="en-US" dirty="0"/>
              <a:t>Construct the backend logic necessary to manage various functionalities. Select Java as your programming language.</a:t>
            </a:r>
          </a:p>
          <a:p>
            <a:pPr algn="just"/>
            <a:r>
              <a:rPr lang="en-US" b="1" dirty="0"/>
              <a:t>Database Implementation: </a:t>
            </a:r>
            <a:r>
              <a:rPr lang="en-US" dirty="0"/>
              <a:t>Build and configure the database in accordance with the schema that has been created. For data manipulation, use the CRUD (Create, Read, Update, Delete) methods.</a:t>
            </a:r>
          </a:p>
          <a:p>
            <a:pPr algn="just"/>
            <a:r>
              <a:rPr lang="en-US" b="1" dirty="0"/>
              <a:t>System deployment: </a:t>
            </a:r>
            <a:r>
              <a:rPr lang="en-US" dirty="0"/>
              <a:t>Set up the system on a scalable, secure infrastructure. Once the system is deployed, keep an eye on its performance.</a:t>
            </a:r>
          </a:p>
        </p:txBody>
      </p:sp>
    </p:spTree>
    <p:extLst>
      <p:ext uri="{BB962C8B-B14F-4D97-AF65-F5344CB8AC3E}">
        <p14:creationId xmlns:p14="http://schemas.microsoft.com/office/powerpoint/2010/main" val="320799031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247</TotalTime>
  <Words>1220</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Verdana</vt:lpstr>
      <vt:lpstr>Presidency University 45 Yrs</vt:lpstr>
      <vt:lpstr>DOCTORAPPOINTMENTAPP</vt:lpstr>
      <vt:lpstr>Introduction</vt:lpstr>
      <vt:lpstr>Literature Review</vt:lpstr>
      <vt:lpstr>Literature Review</vt:lpstr>
      <vt:lpstr>Research Gaps Identified</vt:lpstr>
      <vt:lpstr>Proposed Methodology</vt:lpstr>
      <vt:lpstr>Objectives</vt:lpstr>
      <vt:lpstr>System Design</vt:lpstr>
      <vt:lpstr>System Implementation</vt:lpstr>
      <vt:lpstr>Timeline of Project</vt:lpstr>
      <vt:lpstr>Outcomes / Results Obtained</vt:lpstr>
      <vt:lpstr>Outcomes / Results Obtained</vt:lpstr>
      <vt:lpstr>Outcomes / Results Obtained</vt:lpstr>
      <vt:lpstr>Outcomes / Results Obtained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Anjali reddy</cp:lastModifiedBy>
  <cp:revision>33</cp:revision>
  <dcterms:created xsi:type="dcterms:W3CDTF">2023-03-16T03:26:27Z</dcterms:created>
  <dcterms:modified xsi:type="dcterms:W3CDTF">2024-01-11T09:35:40Z</dcterms:modified>
</cp:coreProperties>
</file>