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2" r:id="rId2"/>
  </p:sldMasterIdLst>
  <p:notesMasterIdLst>
    <p:notesMasterId r:id="rId9"/>
  </p:notesMasterIdLst>
  <p:sldIdLst>
    <p:sldId id="256" r:id="rId3"/>
    <p:sldId id="2147308753" r:id="rId4"/>
    <p:sldId id="2147308754" r:id="rId5"/>
    <p:sldId id="2147308755" r:id="rId6"/>
    <p:sldId id="2147308756" r:id="rId7"/>
    <p:sldId id="2147308757"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1549"/>
    <a:srgbClr val="442C6F"/>
    <a:srgbClr val="825000"/>
    <a:srgbClr val="F7DDA3"/>
    <a:srgbClr val="362357"/>
    <a:srgbClr val="FFFFFF"/>
    <a:srgbClr val="E5D4FC"/>
    <a:srgbClr val="9D02AA"/>
    <a:srgbClr val="ECAE24"/>
    <a:srgbClr val="AE20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9" autoAdjust="0"/>
    <p:restoredTop sz="86399" autoAdjust="0"/>
  </p:normalViewPr>
  <p:slideViewPr>
    <p:cSldViewPr snapToGrid="0">
      <p:cViewPr varScale="1">
        <p:scale>
          <a:sx n="58" d="100"/>
          <a:sy n="58" d="100"/>
        </p:scale>
        <p:origin x="231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DF7F2-0762-450E-9CCC-C94792193AC3}" type="datetimeFigureOut">
              <a:rPr lang="en-CA" smtClean="0"/>
              <a:t>2024-02-06</a:t>
            </a:fld>
            <a:endParaRPr lang="en-CA"/>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78DFF-D143-4EFD-A500-1B222EAB681F}" type="slidenum">
              <a:rPr lang="en-CA" smtClean="0"/>
              <a:t>‹#›</a:t>
            </a:fld>
            <a:endParaRPr lang="en-CA"/>
          </a:p>
        </p:txBody>
      </p:sp>
    </p:spTree>
    <p:extLst>
      <p:ext uri="{BB962C8B-B14F-4D97-AF65-F5344CB8AC3E}">
        <p14:creationId xmlns:p14="http://schemas.microsoft.com/office/powerpoint/2010/main" val="291704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8178DFF-D143-4EFD-A500-1B222EAB681F}" type="slidenum">
              <a:rPr lang="en-CA" smtClean="0"/>
              <a:t>1</a:t>
            </a:fld>
            <a:endParaRPr lang="en-CA"/>
          </a:p>
        </p:txBody>
      </p:sp>
    </p:spTree>
    <p:extLst>
      <p:ext uri="{BB962C8B-B14F-4D97-AF65-F5344CB8AC3E}">
        <p14:creationId xmlns:p14="http://schemas.microsoft.com/office/powerpoint/2010/main" val="1387207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113048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5833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187662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7526-EB09-9491-7750-664FA1618068}"/>
              </a:ext>
            </a:extLst>
          </p:cNvPr>
          <p:cNvSpPr>
            <a:spLocks noGrp="1"/>
          </p:cNvSpPr>
          <p:nvPr>
            <p:ph type="title"/>
          </p:nvPr>
        </p:nvSpPr>
        <p:spPr/>
        <p:txBody>
          <a:bodyPr/>
          <a:lstStyle/>
          <a:p>
            <a:r>
              <a:rPr lang="en-US"/>
              <a:t>Click to edit Master title style</a:t>
            </a:r>
          </a:p>
        </p:txBody>
      </p:sp>
      <p:cxnSp>
        <p:nvCxnSpPr>
          <p:cNvPr id="4" name="Straight Connector 3">
            <a:extLst>
              <a:ext uri="{FF2B5EF4-FFF2-40B4-BE49-F238E27FC236}">
                <a16:creationId xmlns:a16="http://schemas.microsoft.com/office/drawing/2014/main" id="{792534DF-5DBE-B8A1-DC00-B3C351E8D12E}"/>
              </a:ext>
            </a:extLst>
          </p:cNvPr>
          <p:cNvCxnSpPr>
            <a:cxnSpLocks/>
          </p:cNvCxnSpPr>
          <p:nvPr userDrawn="1"/>
        </p:nvCxnSpPr>
        <p:spPr>
          <a:xfrm flipH="1">
            <a:off x="0" y="1449959"/>
            <a:ext cx="6858000" cy="0"/>
          </a:xfrm>
          <a:prstGeom prst="line">
            <a:avLst/>
          </a:prstGeom>
          <a:ln w="34925" cap="rnd">
            <a:gradFill flip="none" rotWithShape="1">
              <a:gsLst>
                <a:gs pos="0">
                  <a:srgbClr val="ECAE1F">
                    <a:lumMod val="93000"/>
                    <a:alpha val="67000"/>
                  </a:srgbClr>
                </a:gs>
                <a:gs pos="100000">
                  <a:srgbClr val="EF2969"/>
                </a:gs>
              </a:gsLst>
              <a:path path="circle">
                <a:fillToRect l="100000" t="100000"/>
              </a:path>
              <a:tileRect r="-100000" b="-100000"/>
            </a:gra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7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21904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60460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DD7C3-25E5-4A47-9558-406A1F6C0B8B}" type="datetimeFigureOut">
              <a:rPr lang="en-CA" smtClean="0"/>
              <a:t>2024-02-06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59161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DD7C3-25E5-4A47-9558-406A1F6C0B8B}" type="datetimeFigureOut">
              <a:rPr lang="en-CA" smtClean="0"/>
              <a:t>2024-02-06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87963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DD7C3-25E5-4A47-9558-406A1F6C0B8B}" type="datetimeFigureOut">
              <a:rPr lang="en-CA" smtClean="0"/>
              <a:t>2024-02-06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11742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DD7C3-25E5-4A47-9558-406A1F6C0B8B}" type="datetimeFigureOut">
              <a:rPr lang="en-CA" smtClean="0"/>
              <a:t>2024-02-06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37561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0DD7C3-25E5-4A47-9558-406A1F6C0B8B}" type="datetimeFigureOut">
              <a:rPr lang="en-CA" smtClean="0"/>
              <a:t>2024-02-06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85863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0DD7C3-25E5-4A47-9558-406A1F6C0B8B}" type="datetimeFigureOut">
              <a:rPr lang="en-CA" smtClean="0"/>
              <a:t>2024-02-06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48988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E0DD7C3-25E5-4A47-9558-406A1F6C0B8B}" type="datetimeFigureOut">
              <a:rPr lang="en-CA" smtClean="0"/>
              <a:t>2024-02-06</a:t>
            </a:fld>
            <a:endParaRPr lang="en-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C5ADE23-2071-414C-8CA5-E553DBEABB00}" type="slidenum">
              <a:rPr lang="en-CA" smtClean="0"/>
              <a:t>‹#›</a:t>
            </a:fld>
            <a:endParaRPr lang="en-CA"/>
          </a:p>
        </p:txBody>
      </p:sp>
    </p:spTree>
    <p:extLst>
      <p:ext uri="{BB962C8B-B14F-4D97-AF65-F5344CB8AC3E}">
        <p14:creationId xmlns:p14="http://schemas.microsoft.com/office/powerpoint/2010/main" val="379929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9F9F9"/>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53E009-0EE5-9461-C9AF-C5AB1CC4D688}"/>
              </a:ext>
              <a:ext uri="{C183D7F6-B498-43B3-948B-1728B52AA6E4}">
                <adec:decorative xmlns:adec="http://schemas.microsoft.com/office/drawing/2017/decorative" val="1"/>
              </a:ext>
            </a:extLst>
          </p:cNvPr>
          <p:cNvSpPr/>
          <p:nvPr userDrawn="1"/>
        </p:nvSpPr>
        <p:spPr>
          <a:xfrm>
            <a:off x="0" y="0"/>
            <a:ext cx="6858000" cy="1516912"/>
          </a:xfrm>
          <a:prstGeom prst="rect">
            <a:avLst/>
          </a:prstGeom>
          <a:solidFill>
            <a:srgbClr val="230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Placeholder 1">
            <a:extLst>
              <a:ext uri="{FF2B5EF4-FFF2-40B4-BE49-F238E27FC236}">
                <a16:creationId xmlns:a16="http://schemas.microsoft.com/office/drawing/2014/main" id="{A8C7E38A-8E9E-6BCA-3F18-3B846B18FE0B}"/>
              </a:ext>
            </a:extLst>
          </p:cNvPr>
          <p:cNvSpPr>
            <a:spLocks noGrp="1"/>
          </p:cNvSpPr>
          <p:nvPr>
            <p:ph type="title"/>
          </p:nvPr>
        </p:nvSpPr>
        <p:spPr>
          <a:xfrm>
            <a:off x="220294" y="477927"/>
            <a:ext cx="5915025" cy="698744"/>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a:extLst>
              <a:ext uri="{FF2B5EF4-FFF2-40B4-BE49-F238E27FC236}">
                <a16:creationId xmlns:a16="http://schemas.microsoft.com/office/drawing/2014/main" id="{C84647D9-C0B5-B8E5-6CF9-63BDDC75133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1516913"/>
            <a:ext cx="6858000" cy="185935"/>
          </a:xfrm>
          <a:prstGeom prst="rect">
            <a:avLst/>
          </a:prstGeom>
        </p:spPr>
      </p:pic>
      <p:sp>
        <p:nvSpPr>
          <p:cNvPr id="5" name="Rectangle 4">
            <a:extLst>
              <a:ext uri="{FF2B5EF4-FFF2-40B4-BE49-F238E27FC236}">
                <a16:creationId xmlns:a16="http://schemas.microsoft.com/office/drawing/2014/main" id="{AE0411A2-59B7-C509-F13C-4B182801C682}"/>
              </a:ext>
              <a:ext uri="{C183D7F6-B498-43B3-948B-1728B52AA6E4}">
                <adec:decorative xmlns:adec="http://schemas.microsoft.com/office/drawing/2017/decorative" val="1"/>
              </a:ext>
            </a:extLst>
          </p:cNvPr>
          <p:cNvSpPr/>
          <p:nvPr userDrawn="1"/>
        </p:nvSpPr>
        <p:spPr>
          <a:xfrm>
            <a:off x="0" y="8455184"/>
            <a:ext cx="6858000" cy="70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4" name="Straight Connector 3">
            <a:extLst>
              <a:ext uri="{FF2B5EF4-FFF2-40B4-BE49-F238E27FC236}">
                <a16:creationId xmlns:a16="http://schemas.microsoft.com/office/drawing/2014/main" id="{BA29010B-3278-97C6-DA2C-236D131428D6}"/>
              </a:ext>
            </a:extLst>
          </p:cNvPr>
          <p:cNvCxnSpPr>
            <a:cxnSpLocks/>
          </p:cNvCxnSpPr>
          <p:nvPr userDrawn="1"/>
        </p:nvCxnSpPr>
        <p:spPr>
          <a:xfrm flipH="1">
            <a:off x="-10715" y="1619997"/>
            <a:ext cx="6857999" cy="0"/>
          </a:xfrm>
          <a:prstGeom prst="line">
            <a:avLst/>
          </a:prstGeom>
          <a:ln w="184150">
            <a:gradFill flip="none" rotWithShape="1">
              <a:gsLst>
                <a:gs pos="0">
                  <a:srgbClr val="ECAE1F"/>
                </a:gs>
                <a:gs pos="100000">
                  <a:srgbClr val="EF2969"/>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207221-FBDC-938F-545C-23DF20556E26}"/>
              </a:ext>
            </a:extLst>
          </p:cNvPr>
          <p:cNvSpPr txBox="1"/>
          <p:nvPr userDrawn="1"/>
        </p:nvSpPr>
        <p:spPr>
          <a:xfrm>
            <a:off x="2758202" y="8621480"/>
            <a:ext cx="3920484" cy="196208"/>
          </a:xfrm>
          <a:prstGeom prst="rect">
            <a:avLst/>
          </a:prstGeom>
          <a:noFill/>
        </p:spPr>
        <p:txBody>
          <a:bodyPr wrap="square">
            <a:spAutoFit/>
          </a:bodyPr>
          <a:lstStyle/>
          <a:p>
            <a:pPr algn="r"/>
            <a:r>
              <a:rPr lang="en-US" sz="675" kern="0" spc="0">
                <a:solidFill>
                  <a:srgbClr val="3B2369"/>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675" b="1" i="0" u="none" strike="noStrike" kern="0" cap="none" spc="0" normalizeH="0" baseline="0" noProof="0">
                <a:ln>
                  <a:noFill/>
                </a:ln>
                <a:solidFill>
                  <a:srgbClr val="3B2369"/>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675" b="1">
              <a:solidFill>
                <a:srgbClr val="3B2369"/>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CDF567F3-56AF-210B-B24E-3506EDDDB926}"/>
              </a:ext>
            </a:extLst>
          </p:cNvPr>
          <p:cNvCxnSpPr>
            <a:cxnSpLocks/>
          </p:cNvCxnSpPr>
          <p:nvPr userDrawn="1"/>
        </p:nvCxnSpPr>
        <p:spPr>
          <a:xfrm flipH="1">
            <a:off x="0" y="1449959"/>
            <a:ext cx="6858000" cy="0"/>
          </a:xfrm>
          <a:prstGeom prst="line">
            <a:avLst/>
          </a:prstGeom>
          <a:ln w="34925" cap="rnd">
            <a:gradFill flip="none" rotWithShape="1">
              <a:gsLst>
                <a:gs pos="0">
                  <a:srgbClr val="ECAE1F">
                    <a:lumMod val="93000"/>
                    <a:alpha val="67000"/>
                  </a:srgbClr>
                </a:gs>
                <a:gs pos="100000">
                  <a:srgbClr val="EF2969"/>
                </a:gs>
              </a:gsLst>
              <a:path path="circle">
                <a:fillToRect l="100000" t="100000"/>
              </a:path>
              <a:tileRect r="-100000" b="-100000"/>
            </a:gra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339506-C85B-8B80-FC12-5B823C351738}"/>
              </a:ext>
            </a:extLst>
          </p:cNvPr>
          <p:cNvSpPr>
            <a:spLocks noGrp="1"/>
          </p:cNvSpPr>
          <p:nvPr>
            <p:ph type="body" idx="1"/>
          </p:nvPr>
        </p:nvSpPr>
        <p:spPr>
          <a:xfrm>
            <a:off x="471488" y="2433638"/>
            <a:ext cx="5915025" cy="580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32108325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514350" rtl="0" eaLnBrk="1" latinLnBrk="0" hangingPunct="1">
        <a:lnSpc>
          <a:spcPct val="90000"/>
        </a:lnSpc>
        <a:spcBef>
          <a:spcPct val="0"/>
        </a:spcBef>
        <a:buNone/>
        <a:defRPr sz="2800" b="1" i="0" kern="120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p:titleStyle>
    <p:bodyStyle>
      <a:lvl1pPr marL="0" indent="0" algn="l" defTabSz="514350" rtl="0" eaLnBrk="1" latinLnBrk="0" hangingPunct="1">
        <a:lnSpc>
          <a:spcPct val="90000"/>
        </a:lnSpc>
        <a:spcBef>
          <a:spcPts val="563"/>
        </a:spcBef>
        <a:buFont typeface="Arial" panose="020B0604020202020204" pitchFamily="34" charset="0"/>
        <a:buNone/>
        <a:defRPr sz="2138"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257175" indent="0" algn="l" defTabSz="514350" rtl="0" eaLnBrk="1" latinLnBrk="0" hangingPunct="1">
        <a:lnSpc>
          <a:spcPct val="90000"/>
        </a:lnSpc>
        <a:spcBef>
          <a:spcPts val="281"/>
        </a:spcBef>
        <a:buFont typeface="Arial" panose="020B0604020202020204" pitchFamily="34" charset="0"/>
        <a:buNone/>
        <a:defRPr sz="1575"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514350" indent="0" algn="l" defTabSz="514350" rtl="0" eaLnBrk="1" latinLnBrk="0" hangingPunct="1">
        <a:lnSpc>
          <a:spcPct val="90000"/>
        </a:lnSpc>
        <a:spcBef>
          <a:spcPts val="281"/>
        </a:spcBef>
        <a:buFont typeface="Arial" panose="020B0604020202020204" pitchFamily="34" charset="0"/>
        <a:buNone/>
        <a:defRPr sz="1013" b="1" i="0" kern="1200">
          <a:solidFill>
            <a:schemeClr val="tx1"/>
          </a:solidFill>
          <a:latin typeface="Open Sans Extrabold" panose="020B0606030504020204" pitchFamily="34" charset="0"/>
          <a:ea typeface="Open Sans Extrabold" panose="020B0606030504020204" pitchFamily="34" charset="0"/>
          <a:cs typeface="Open Sans Extrabold" panose="020B0606030504020204" pitchFamily="34" charset="0"/>
        </a:defRPr>
      </a:lvl3pPr>
      <a:lvl4pPr marL="771525" indent="0" algn="l" defTabSz="514350" rtl="0" eaLnBrk="1" latinLnBrk="0" hangingPunct="1">
        <a:lnSpc>
          <a:spcPct val="90000"/>
        </a:lnSpc>
        <a:spcBef>
          <a:spcPts val="281"/>
        </a:spcBef>
        <a:buFont typeface="Arial" panose="020B0604020202020204" pitchFamily="34" charset="0"/>
        <a:buNone/>
        <a:defRPr sz="1013"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028700" indent="0" algn="l" defTabSz="514350" rtl="0" eaLnBrk="1" latinLnBrk="0" hangingPunct="1">
        <a:lnSpc>
          <a:spcPct val="90000"/>
        </a:lnSpc>
        <a:spcBef>
          <a:spcPts val="281"/>
        </a:spcBef>
        <a:buFont typeface="Arial" panose="020B0604020202020204" pitchFamily="34" charset="0"/>
        <a:buNone/>
        <a:defRPr sz="788"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canada.ca/fr/secretariat-conseil-tresor/services/avis-information/programme-apprentissage-ti-personnes-autochtones-autres-exigences-etudes.html"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mailto:edsc.patipa.jumelage.emplois-itapip.job.matching.esdc@hrsdc-rhdcc.gc.ca"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mailto:edsc.patipa.jumelage.emplois-itapip.job.matching.esdc@hrsdc-rhdcc.gc.ca." TargetMode="External"/><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hyperlink" Target="https://talent.canada.ca/fr/indigenous-it-apprentice/hi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DD151F-480E-39C3-D63A-0A2476AD1082}"/>
              </a:ext>
            </a:extLst>
          </p:cNvPr>
          <p:cNvSpPr>
            <a:spLocks noGrp="1"/>
          </p:cNvSpPr>
          <p:nvPr>
            <p:ph type="title"/>
          </p:nvPr>
        </p:nvSpPr>
        <p:spPr>
          <a:xfrm>
            <a:off x="-11845" y="585805"/>
            <a:ext cx="6881690" cy="1393673"/>
          </a:xfrm>
          <a:solidFill>
            <a:srgbClr val="362357"/>
          </a:solidFill>
        </p:spPr>
        <p:txBody>
          <a:bodyPr anchor="t">
            <a:normAutofit/>
          </a:bodyPr>
          <a:lstStyle/>
          <a:p>
            <a:pPr>
              <a:lnSpc>
                <a:spcPct val="150000"/>
              </a:lnSpc>
              <a:spcBef>
                <a:spcPts val="1200"/>
              </a:spcBef>
              <a:tabLst>
                <a:tab pos="1543050" algn="l"/>
              </a:tabLst>
            </a:pPr>
            <a:r>
              <a:rPr lang="en-US" sz="3200" b="1"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3000" b="1" kern="1400" spc="-5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Trousse</a:t>
            </a:r>
            <a:r>
              <a:rPr lang="en-US" sz="3000" b="1"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 du </a:t>
            </a:r>
            <a:r>
              <a:rPr lang="fr-CA" sz="3000" b="1"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gestionnaire</a:t>
            </a:r>
            <a:endParaRPr lang="fr-CA" sz="3000" dirty="0">
              <a:solidFill>
                <a:schemeClr val="bg1"/>
              </a:solidFill>
            </a:endParaRPr>
          </a:p>
        </p:txBody>
      </p:sp>
      <p:pic>
        <p:nvPicPr>
          <p:cNvPr id="2" name="Picture 1" descr="Un cercle avec un groupe d'oiseaux et de poissons">
            <a:extLst>
              <a:ext uri="{FF2B5EF4-FFF2-40B4-BE49-F238E27FC236}">
                <a16:creationId xmlns:a16="http://schemas.microsoft.com/office/drawing/2014/main" id="{B6EFDAC1-DBC2-2737-9257-D072A0433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0" y="559808"/>
            <a:ext cx="1419673" cy="1419673"/>
          </a:xfrm>
          <a:prstGeom prst="rect">
            <a:avLst/>
          </a:prstGeom>
        </p:spPr>
      </p:pic>
      <p:pic>
        <p:nvPicPr>
          <p:cNvPr id="52" name="Picture 51" descr="Mot symbol du Canada">
            <a:extLst>
              <a:ext uri="{FF2B5EF4-FFF2-40B4-BE49-F238E27FC236}">
                <a16:creationId xmlns:a16="http://schemas.microsoft.com/office/drawing/2014/main" id="{165F63A0-6BF7-42DC-09C3-E7BB8F0EE296}"/>
              </a:ext>
              <a:ext uri="{C183D7F6-B498-43B3-948B-1728B52AA6E4}">
                <adec:decorative xmlns:adec="http://schemas.microsoft.com/office/drawing/2017/decorative" val="0"/>
              </a:ext>
            </a:extLst>
          </p:cNvPr>
          <p:cNvPicPr>
            <a:picLocks noChangeAspect="1"/>
          </p:cNvPicPr>
          <p:nvPr/>
        </p:nvPicPr>
        <p:blipFill rotWithShape="1">
          <a:blip r:embed="rId4"/>
          <a:srcRect l="76250" t="2971" b="93490"/>
          <a:stretch/>
        </p:blipFill>
        <p:spPr>
          <a:xfrm>
            <a:off x="5391465" y="253360"/>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5" name="TextBox 4">
            <a:extLst>
              <a:ext uri="{FF2B5EF4-FFF2-40B4-BE49-F238E27FC236}">
                <a16:creationId xmlns:a16="http://schemas.microsoft.com/office/drawing/2014/main" id="{19951FD5-D434-E671-3E10-F282379A2EDD}"/>
              </a:ext>
            </a:extLst>
          </p:cNvPr>
          <p:cNvSpPr txBox="1"/>
          <p:nvPr/>
        </p:nvSpPr>
        <p:spPr>
          <a:xfrm>
            <a:off x="1598021" y="1305859"/>
            <a:ext cx="4909112" cy="461665"/>
          </a:xfrm>
          <a:prstGeom prst="rect">
            <a:avLst/>
          </a:prstGeom>
          <a:noFill/>
        </p:spPr>
        <p:txBody>
          <a:bodyPr wrap="square">
            <a:spAutoFit/>
          </a:bodyPr>
          <a:lstStyle/>
          <a:p>
            <a:r>
              <a:rPr lang="fr-CA" sz="1200" kern="1400" spc="-5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Ressource pour gestionnaires et superviseur·es qui embauchent auprès </a:t>
            </a:r>
            <a:r>
              <a:rPr lang="fr-CA" sz="1200"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du Programme d’apprentissage en TI  pour les personnes autochtones</a:t>
            </a:r>
            <a:endParaRPr lang="fr-CA" sz="1200" kern="1400" spc="-5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93BFC11B-77A6-2788-D36B-5E716C3A7353}"/>
              </a:ext>
              <a:ext uri="{C183D7F6-B498-43B3-948B-1728B52AA6E4}">
                <adec:decorative xmlns:adec="http://schemas.microsoft.com/office/drawing/2017/decorative" val="1"/>
              </a:ext>
            </a:extLst>
          </p:cNvPr>
          <p:cNvSpPr/>
          <p:nvPr/>
        </p:nvSpPr>
        <p:spPr>
          <a:xfrm>
            <a:off x="0" y="1971675"/>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54" name="TextBox 2053">
            <a:extLst>
              <a:ext uri="{FF2B5EF4-FFF2-40B4-BE49-F238E27FC236}">
                <a16:creationId xmlns:a16="http://schemas.microsoft.com/office/drawing/2014/main" id="{03389297-8000-7C34-B0F9-574277CF0D37}"/>
              </a:ext>
            </a:extLst>
          </p:cNvPr>
          <p:cNvSpPr txBox="1"/>
          <p:nvPr/>
        </p:nvSpPr>
        <p:spPr>
          <a:xfrm>
            <a:off x="463283" y="2272025"/>
            <a:ext cx="5931434" cy="769441"/>
          </a:xfrm>
          <a:prstGeom prst="rect">
            <a:avLst/>
          </a:prstGeom>
          <a:noFill/>
        </p:spPr>
        <p:txBody>
          <a:bodyPr wrap="square" numCol="1" spcCol="180000">
            <a:spAutoFit/>
          </a:bodyPr>
          <a:lstStyle/>
          <a:p>
            <a:r>
              <a:rPr lang="fr-FR" sz="1100" dirty="0">
                <a:effectLst/>
                <a:latin typeface="Open Sans" panose="020B0606030504020204" pitchFamily="34" charset="0"/>
                <a:ea typeface="Open Sans" panose="020B0606030504020204" pitchFamily="34" charset="0"/>
                <a:cs typeface="Open Sans" panose="020B0606030504020204" pitchFamily="34" charset="0"/>
              </a:rPr>
              <a:t>Bienvenue au programme d’apprentissage en TI du gouvernement du Canada (GC) pour les personnes autochtones! Vous avez pris une excellente décision en faisant le premier pas pour embaucher u</a:t>
            </a:r>
            <a:r>
              <a:rPr lang="fr-CA" sz="1100" dirty="0">
                <a:effectLst/>
                <a:latin typeface="Open Sans" panose="020B0606030504020204" pitchFamily="34" charset="0"/>
                <a:ea typeface="Open Sans" panose="020B0606030504020204" pitchFamily="34" charset="0"/>
                <a:cs typeface="Open Sans" panose="020B0606030504020204" pitchFamily="34" charset="0"/>
              </a:rPr>
              <a:t>n</a:t>
            </a:r>
            <a:r>
              <a:rPr lang="fr-FR" sz="1100" dirty="0">
                <a:effectLst/>
                <a:latin typeface="Open Sans" panose="020B0606030504020204" pitchFamily="34" charset="0"/>
                <a:ea typeface="Open Sans" panose="020B0606030504020204" pitchFamily="34" charset="0"/>
                <a:cs typeface="Open Sans" panose="020B0606030504020204" pitchFamily="34" charset="0"/>
              </a:rPr>
              <a:t>·e apprenti·e dans le cadre du programme et l’équipe du Bureau des initiatives autochtones (BIA) est là pour vous aider.</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A667A36-9590-49E1-0E58-79C685192976}"/>
              </a:ext>
              <a:ext uri="{C183D7F6-B498-43B3-948B-1728B52AA6E4}">
                <adec:decorative xmlns:adec="http://schemas.microsoft.com/office/drawing/2017/decorative" val="0"/>
              </a:ext>
            </a:extLst>
          </p:cNvPr>
          <p:cNvSpPr txBox="1"/>
          <p:nvPr/>
        </p:nvSpPr>
        <p:spPr>
          <a:xfrm>
            <a:off x="447198" y="3200383"/>
            <a:ext cx="3256701" cy="4493538"/>
          </a:xfrm>
          <a:prstGeom prst="rect">
            <a:avLst/>
          </a:prstGeom>
          <a:noFill/>
        </p:spPr>
        <p:txBody>
          <a:bodyPr wrap="square" rtlCol="0">
            <a:spAutoFit/>
          </a:bodyPr>
          <a:lstStyle/>
          <a:p>
            <a:pPr lvl="0">
              <a:spcAft>
                <a:spcPts val="1200"/>
              </a:spcAft>
              <a:tabLst>
                <a:tab pos="3870325" algn="l"/>
              </a:tabLst>
              <a:defRPr/>
            </a:pPr>
            <a:r>
              <a:rPr lang="fr-CA" sz="1200" b="1" kern="0" dirty="0">
                <a:solidFill>
                  <a:srgbClr val="442C6F"/>
                </a:solidFill>
                <a:latin typeface="Open Sans" panose="020B0606030504020204" pitchFamily="34" charset="0"/>
                <a:ea typeface="Open Sans" panose="020B0606030504020204" pitchFamily="34" charset="0"/>
                <a:cs typeface="Open Sans" panose="020B0606030504020204" pitchFamily="34" charset="0"/>
              </a:rPr>
              <a:t>Aperçu du programme                                                 </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Ce programme clé en main, conçu par, avec et pour les Premières Nations, les Inuit et les Métis, permet de recruter des Autochtones qui se joindront à la main-d’œuvre informatique du gouvernement du Canada. Les apprenti·es sont embauché·es par une organisation d’accueil du gouvernement du Canada au niveau d’entrée du groupe TI (IT-01 ou équivalent) pour une période déterminée de 24 mois. </a:t>
            </a:r>
          </a:p>
          <a:p>
            <a:pPr lvl="0">
              <a:defRP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L’apprentissage permet aux participant·es d’accéder à une formation en ligne à leur propre rythme et à l’expérience professionnelle pratique nécessaire pour devenir professionnel de l’informatique. </a:t>
            </a:r>
          </a:p>
          <a:p>
            <a:pPr lvl="0">
              <a:defRPr/>
            </a:pPr>
            <a:endPar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Après avoir terminé le programme avec succès, les diplômé·es sont réputé·es satisfaire à la combinaison d’études, de formation et/ou d’expérience prévue par </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5"/>
              </a:rPr>
              <a:t>l’alternative aux exigences d’études de la norme de qualification minimale IT du GC</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Cette initiative pangouvernementale est soutenue par le BIA d’Emploi et Développement social Canada.</a:t>
            </a:r>
            <a:endParaRPr lang="fr-CA" sz="1100" b="1" dirty="0">
              <a:solidFill>
                <a:srgbClr val="C87C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060" name="Picture 2059" descr="Gestionnaire autochtone quiéchange virtuellement avec ses apprentis par l'entremise d'un portable. Un artisanat de confectionné à la main de fleurs et de feuilles perlées Une fleur est posé à côté de son portable.">
            <a:extLst>
              <a:ext uri="{FF2B5EF4-FFF2-40B4-BE49-F238E27FC236}">
                <a16:creationId xmlns:a16="http://schemas.microsoft.com/office/drawing/2014/main" id="{AD2EBB65-6F1D-98D1-C5E7-9CB0797C85A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647" b="98145" l="6321" r="89842">
                        <a14:foregroundMark x1="18284" y1="65863" x2="14898" y2="78664"/>
                        <a14:foregroundMark x1="14898" y1="78664" x2="20316" y2="94063"/>
                        <a14:foregroundMark x1="20316" y1="94063" x2="6546" y2="85529"/>
                        <a14:foregroundMark x1="6546" y1="85529" x2="16704" y2="90353"/>
                        <a14:foregroundMark x1="18510" y1="94249" x2="18284" y2="98145"/>
                        <a14:foregroundMark x1="17833" y1="92208" x2="18510" y2="98145"/>
                        <a14:foregroundMark x1="11512" y1="87384" x2="6772" y2="81633"/>
                        <a14:foregroundMark x1="20542" y1="91280" x2="9481" y2="64193"/>
                        <a14:foregroundMark x1="9481" y1="64193" x2="14447" y2="49536"/>
                        <a14:foregroundMark x1="14447" y1="49536" x2="16704" y2="47681"/>
                      </a14:backgroundRemoval>
                    </a14:imgEffect>
                  </a14:imgLayer>
                </a14:imgProps>
              </a:ext>
            </a:extLst>
          </a:blip>
          <a:stretch>
            <a:fillRect/>
          </a:stretch>
        </p:blipFill>
        <p:spPr>
          <a:xfrm>
            <a:off x="3598606" y="2919268"/>
            <a:ext cx="2936265" cy="3572567"/>
          </a:xfrm>
          <a:prstGeom prst="rect">
            <a:avLst/>
          </a:prstGeom>
        </p:spPr>
      </p:pic>
      <p:sp>
        <p:nvSpPr>
          <p:cNvPr id="2064" name="TextBox 2063">
            <a:extLst>
              <a:ext uri="{FF2B5EF4-FFF2-40B4-BE49-F238E27FC236}">
                <a16:creationId xmlns:a16="http://schemas.microsoft.com/office/drawing/2014/main" id="{A4E531FA-5363-9880-E314-2FDEC44BB556}"/>
              </a:ext>
            </a:extLst>
          </p:cNvPr>
          <p:cNvSpPr txBox="1"/>
          <p:nvPr/>
        </p:nvSpPr>
        <p:spPr>
          <a:xfrm>
            <a:off x="3857825" y="6312309"/>
            <a:ext cx="2649308" cy="1779590"/>
          </a:xfrm>
          <a:prstGeom prst="rect">
            <a:avLst/>
          </a:prstGeom>
          <a:solidFill>
            <a:srgbClr val="F7DDA3"/>
          </a:solidFill>
        </p:spPr>
        <p:txBody>
          <a:bodyPr wrap="square">
            <a:spAutoFit/>
          </a:bodyPr>
          <a:lstStyle/>
          <a:p>
            <a:pPr marL="0" marR="0" lvl="0" indent="0" algn="l" defTabSz="457200" rtl="0" eaLnBrk="1" fontAlgn="auto" latinLnBrk="0" hangingPunct="1">
              <a:lnSpc>
                <a:spcPct val="115000"/>
              </a:lnSpc>
              <a:buClrTx/>
              <a:buSzTx/>
              <a:buFontTx/>
              <a:buNone/>
              <a:tabLst/>
              <a:defRPr/>
            </a:pPr>
            <a:r>
              <a:rPr kumimoji="0" lang="en-US" sz="1200" b="1" i="0" u="none" strike="noStrike" kern="1200" cap="none" spc="0" normalizeH="0" baseline="0" noProof="0" dirty="0">
                <a:ln>
                  <a:noFill/>
                </a:ln>
                <a:solidFill>
                  <a:srgbClr val="825000"/>
                </a:solidFill>
                <a:effectLst/>
                <a:uLnTx/>
                <a:uFillTx/>
                <a:latin typeface="Open Sans" panose="020B0606030504020204" pitchFamily="34" charset="0"/>
                <a:ea typeface="Open Sans" panose="020B0606030504020204" pitchFamily="34" charset="0"/>
                <a:cs typeface="Open Sans" panose="020B0606030504020204" pitchFamily="34" charset="0"/>
              </a:rPr>
              <a:t>Cercle de </a:t>
            </a:r>
            <a:r>
              <a:rPr kumimoji="0" lang="en-US" sz="1200" b="1" i="0" u="none" strike="noStrike" kern="1200" cap="none" spc="0" normalizeH="0" baseline="0" noProof="0" dirty="0" err="1">
                <a:ln>
                  <a:noFill/>
                </a:ln>
                <a:solidFill>
                  <a:srgbClr val="825000"/>
                </a:solidFill>
                <a:effectLst/>
                <a:uLnTx/>
                <a:uFillTx/>
                <a:latin typeface="Open Sans" panose="020B0606030504020204" pitchFamily="34" charset="0"/>
                <a:ea typeface="Open Sans" panose="020B0606030504020204" pitchFamily="34" charset="0"/>
                <a:cs typeface="Open Sans" panose="020B0606030504020204" pitchFamily="34" charset="0"/>
              </a:rPr>
              <a:t>soutien</a:t>
            </a:r>
            <a:endParaRPr kumimoji="0" lang="en-US" sz="1200" b="1" i="0" u="none" strike="noStrike" kern="1200" cap="none" spc="0" normalizeH="0" baseline="0" noProof="0" dirty="0">
              <a:ln>
                <a:noFill/>
              </a:ln>
              <a:solidFill>
                <a:srgbClr val="825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457200" rtl="0" eaLnBrk="1" fontAlgn="auto" latinLnBrk="0" hangingPunct="1">
              <a:lnSpc>
                <a:spcPct val="115000"/>
              </a:lnSpc>
              <a:buClrTx/>
              <a:buSzTx/>
              <a:buFontTx/>
              <a:buNone/>
              <a:tabLst/>
              <a:defRPr/>
            </a:pPr>
            <a:r>
              <a:rPr kumimoji="0" lang="fr-FR" sz="105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Le programme a été intentionnellement conçu pour offrir un cercle de soutien afin que les </a:t>
            </a:r>
            <a:r>
              <a:rPr kumimoji="0" lang="fr-FR" sz="105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apprenti</a:t>
            </a:r>
            <a:r>
              <a:rPr kumimoji="0" lang="fr-FR" sz="105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·es puissent réussir leur parcours d’apprentissage. Ces mesures de soutien ont également permis de maintenir le taux de rétention des apprenti·es à plus de 95 %.</a:t>
            </a:r>
            <a:endParaRPr kumimoji="0" lang="en-CA" sz="105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FA5FE83D-D99D-025D-7017-F6A2F33BCBF9}"/>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B4B8FD1-B8A8-329D-BC8D-BCA5AD1D96A6}"/>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TextBox 23">
            <a:extLst>
              <a:ext uri="{FF2B5EF4-FFF2-40B4-BE49-F238E27FC236}">
                <a16:creationId xmlns:a16="http://schemas.microsoft.com/office/drawing/2014/main" id="{F4AB20F2-4D5A-5C1D-F7E9-9330E8966442}"/>
              </a:ext>
            </a:extLst>
          </p:cNvPr>
          <p:cNvSpPr txBox="1"/>
          <p:nvPr/>
        </p:nvSpPr>
        <p:spPr>
          <a:xfrm>
            <a:off x="213630" y="8686801"/>
            <a:ext cx="6478120" cy="230832"/>
          </a:xfrm>
          <a:prstGeom prst="rect">
            <a:avLst/>
          </a:prstGeom>
          <a:noFill/>
        </p:spPr>
        <p:txBody>
          <a:bodyPr wrap="square">
            <a:spAutoFit/>
          </a:bodyPr>
          <a:lstStyle/>
          <a:p>
            <a:pPr algn="r"/>
            <a:r>
              <a:rPr lang="fr-FR"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Programme d’apprentissage en TI pour les personnes autochtones </a:t>
            </a:r>
            <a:r>
              <a:rPr lang="en-US"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900" b="1" i="0" u="none" strike="noStrike" kern="0" cap="none" spc="0" normalizeH="0" baseline="0" noProof="0" dirty="0">
                <a:ln>
                  <a:noFill/>
                </a:ln>
                <a:solidFill>
                  <a:srgbClr val="442C6F"/>
                </a:solidFill>
                <a:effectLst/>
                <a:uLnTx/>
                <a:uFillTx/>
                <a:latin typeface="+mj-lt"/>
                <a:ea typeface="Open Sans ExtraBold" panose="020B0604020202020204" pitchFamily="34" charset="0"/>
                <a:cs typeface="Open Sans ExtraBold" panose="020B0604020202020204" pitchFamily="34" charset="0"/>
              </a:rPr>
              <a:t>#PASSION #POTENTIEL</a:t>
            </a:r>
            <a:endParaRPr lang="en-CA" sz="900" b="1" dirty="0">
              <a:solidFill>
                <a:srgbClr val="442C6F"/>
              </a:solidFill>
              <a:latin typeface="+mj-lt"/>
              <a:ea typeface="Open Sans ExtraBold" panose="020B0604020202020204" pitchFamily="34" charset="0"/>
              <a:cs typeface="Open Sans ExtraBold" panose="020B0604020202020204" pitchFamily="34" charset="0"/>
            </a:endParaRPr>
          </a:p>
        </p:txBody>
      </p:sp>
      <p:cxnSp>
        <p:nvCxnSpPr>
          <p:cNvPr id="23" name="Straight Connector 22">
            <a:extLst>
              <a:ext uri="{FF2B5EF4-FFF2-40B4-BE49-F238E27FC236}">
                <a16:creationId xmlns:a16="http://schemas.microsoft.com/office/drawing/2014/main" id="{A0E47BE8-DBFE-E917-E025-A0AE2A26A704}"/>
              </a:ext>
              <a:ext uri="{C183D7F6-B498-43B3-948B-1728B52AA6E4}">
                <adec:decorative xmlns:adec="http://schemas.microsoft.com/office/drawing/2017/decorative" val="1"/>
              </a:ext>
            </a:extLst>
          </p:cNvPr>
          <p:cNvCxnSpPr>
            <a:cxnSpLocks/>
          </p:cNvCxnSpPr>
          <p:nvPr/>
        </p:nvCxnSpPr>
        <p:spPr>
          <a:xfrm>
            <a:off x="4972" y="1889468"/>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14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C047EC-A9CD-635F-511F-0FAE27D43F68}"/>
              </a:ext>
              <a:ext uri="{C183D7F6-B498-43B3-948B-1728B52AA6E4}">
                <adec:decorative xmlns:adec="http://schemas.microsoft.com/office/drawing/2017/decorative" val="1"/>
              </a:ext>
            </a:extLst>
          </p:cNvPr>
          <p:cNvSpPr/>
          <p:nvPr/>
        </p:nvSpPr>
        <p:spPr>
          <a:xfrm>
            <a:off x="304358" y="6313520"/>
            <a:ext cx="3070684" cy="1704973"/>
          </a:xfrm>
          <a:prstGeom prst="rect">
            <a:avLst/>
          </a:prstGeom>
          <a:solidFill>
            <a:srgbClr val="F7DD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highlight>
                <a:srgbClr val="442C6F"/>
              </a:highlight>
            </a:endParaRPr>
          </a:p>
        </p:txBody>
      </p:sp>
      <p:sp>
        <p:nvSpPr>
          <p:cNvPr id="3" name="Title 2">
            <a:extLst>
              <a:ext uri="{FF2B5EF4-FFF2-40B4-BE49-F238E27FC236}">
                <a16:creationId xmlns:a16="http://schemas.microsoft.com/office/drawing/2014/main" id="{90CD6506-27B8-8C68-8118-8BF5454C38C6}"/>
              </a:ext>
            </a:extLst>
          </p:cNvPr>
          <p:cNvSpPr>
            <a:spLocks noGrp="1"/>
          </p:cNvSpPr>
          <p:nvPr>
            <p:ph type="title"/>
          </p:nvPr>
        </p:nvSpPr>
        <p:spPr>
          <a:xfrm>
            <a:off x="213630" y="386739"/>
            <a:ext cx="6061506" cy="424839"/>
          </a:xfrm>
        </p:spPr>
        <p:txBody>
          <a:bodyPr>
            <a:normAutofit/>
          </a:bodyPr>
          <a:lstStyle/>
          <a:p>
            <a:r>
              <a:rPr lang="en-US" sz="2000" b="1" dirty="0">
                <a:solidFill>
                  <a:srgbClr val="501549"/>
                </a:solidFill>
                <a:latin typeface="Open Sans" panose="020B0606030504020204" pitchFamily="34" charset="0"/>
                <a:ea typeface="Open Sans" panose="020B0606030504020204" pitchFamily="34" charset="0"/>
                <a:cs typeface="Open Sans" panose="020B0606030504020204" pitchFamily="34" charset="0"/>
              </a:rPr>
              <a:t>Cercle de </a:t>
            </a:r>
            <a:r>
              <a:rPr lang="en-US" sz="2000" b="1" dirty="0" err="1">
                <a:solidFill>
                  <a:srgbClr val="501549"/>
                </a:solidFill>
                <a:latin typeface="Open Sans" panose="020B0606030504020204" pitchFamily="34" charset="0"/>
                <a:ea typeface="Open Sans" panose="020B0606030504020204" pitchFamily="34" charset="0"/>
                <a:cs typeface="Open Sans" panose="020B0606030504020204" pitchFamily="34" charset="0"/>
              </a:rPr>
              <a:t>soutien</a:t>
            </a:r>
            <a:r>
              <a:rPr lang="en-US" sz="2000" b="1" dirty="0">
                <a:solidFill>
                  <a:srgbClr val="501549"/>
                </a:solidFill>
                <a:latin typeface="Open Sans" panose="020B0606030504020204" pitchFamily="34" charset="0"/>
                <a:ea typeface="Open Sans" panose="020B0606030504020204" pitchFamily="34" charset="0"/>
                <a:cs typeface="Open Sans" panose="020B0606030504020204" pitchFamily="34" charset="0"/>
              </a:rPr>
              <a:t> </a:t>
            </a:r>
            <a:endParaRPr lang="en-CA" sz="2000" dirty="0"/>
          </a:p>
        </p:txBody>
      </p:sp>
      <p:pic>
        <p:nvPicPr>
          <p:cNvPr id="52" name="Picture 51" descr="Mot symbol du Canada">
            <a:extLst>
              <a:ext uri="{FF2B5EF4-FFF2-40B4-BE49-F238E27FC236}">
                <a16:creationId xmlns:a16="http://schemas.microsoft.com/office/drawing/2014/main" id="{165F63A0-6BF7-42DC-09C3-E7BB8F0EE296}"/>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graphicFrame>
        <p:nvGraphicFramePr>
          <p:cNvPr id="9" name="Table 8">
            <a:extLst>
              <a:ext uri="{FF2B5EF4-FFF2-40B4-BE49-F238E27FC236}">
                <a16:creationId xmlns:a16="http://schemas.microsoft.com/office/drawing/2014/main" id="{E2F08F51-9F87-0165-D0AD-CCC75EBC47D4}"/>
              </a:ext>
            </a:extLst>
          </p:cNvPr>
          <p:cNvGraphicFramePr>
            <a:graphicFrameLocks noGrp="1"/>
          </p:cNvGraphicFramePr>
          <p:nvPr>
            <p:extLst>
              <p:ext uri="{D42A27DB-BD31-4B8C-83A1-F6EECF244321}">
                <p14:modId xmlns:p14="http://schemas.microsoft.com/office/powerpoint/2010/main" val="2113856535"/>
              </p:ext>
            </p:extLst>
          </p:nvPr>
        </p:nvGraphicFramePr>
        <p:xfrm>
          <a:off x="304358" y="648202"/>
          <a:ext cx="6209969" cy="7882323"/>
        </p:xfrm>
        <a:graphic>
          <a:graphicData uri="http://schemas.openxmlformats.org/drawingml/2006/table">
            <a:tbl>
              <a:tblPr firstRow="1" firstCol="1"/>
              <a:tblGrid>
                <a:gridCol w="3089281">
                  <a:extLst>
                    <a:ext uri="{9D8B030D-6E8A-4147-A177-3AD203B41FA5}">
                      <a16:colId xmlns:a16="http://schemas.microsoft.com/office/drawing/2014/main" val="2059221185"/>
                    </a:ext>
                  </a:extLst>
                </a:gridCol>
                <a:gridCol w="3120688">
                  <a:extLst>
                    <a:ext uri="{9D8B030D-6E8A-4147-A177-3AD203B41FA5}">
                      <a16:colId xmlns:a16="http://schemas.microsoft.com/office/drawing/2014/main" val="864812742"/>
                    </a:ext>
                  </a:extLst>
                </a:gridCol>
              </a:tblGrid>
              <a:tr h="635703">
                <a:tc>
                  <a:txBody>
                    <a:bodyPr/>
                    <a:lstStyle/>
                    <a:p>
                      <a:pPr>
                        <a:tabLst>
                          <a:tab pos="1816735" algn="l"/>
                        </a:tabLst>
                      </a:pPr>
                      <a:r>
                        <a:rPr lang="fr-FR" sz="12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Soutien apporté par le Bureau des initiatives autochtones</a:t>
                      </a:r>
                      <a:r>
                        <a:rPr lang="en-US" sz="105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nchor="ctr">
                    <a:lnL>
                      <a:noFill/>
                    </a:lnL>
                    <a:lnR>
                      <a:noFill/>
                    </a:lnR>
                    <a:lnT>
                      <a:noFill/>
                    </a:lnT>
                    <a:lnB>
                      <a:noFill/>
                    </a:lnB>
                  </a:tcPr>
                </a:tc>
                <a:tc>
                  <a:txBody>
                    <a:bodyPr/>
                    <a:lstStyle/>
                    <a:p>
                      <a:pPr algn="ctr"/>
                      <a:r>
                        <a:rPr lang="en-US"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fr-FR" sz="120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Soutien apporté par les organisations d’accueil</a:t>
                      </a:r>
                      <a:endParaRPr lang="en-CA" sz="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lnL>
                      <a:noFill/>
                    </a:lnL>
                    <a:lnR>
                      <a:noFill/>
                    </a:lnR>
                    <a:lnT>
                      <a:noFill/>
                    </a:lnT>
                    <a:lnB>
                      <a:noFill/>
                    </a:lnB>
                  </a:tcPr>
                </a:tc>
                <a:extLst>
                  <a:ext uri="{0D108BD9-81ED-4DB2-BD59-A6C34878D82A}">
                    <a16:rowId xmlns:a16="http://schemas.microsoft.com/office/drawing/2014/main" val="1696553264"/>
                  </a:ext>
                </a:extLst>
              </a:tr>
              <a:tr h="7058875">
                <a:tc>
                  <a:txBody>
                    <a:bodyPr/>
                    <a:lstStyle/>
                    <a:p>
                      <a:r>
                        <a:rPr lang="fr-FR" sz="1050" dirty="0">
                          <a:effectLst/>
                          <a:latin typeface="Open Sans" panose="020B0606030504020204" pitchFamily="34" charset="0"/>
                          <a:ea typeface="Open Sans" panose="020B0606030504020204" pitchFamily="34" charset="0"/>
                          <a:cs typeface="Open Sans" panose="020B0606030504020204" pitchFamily="34" charset="0"/>
                        </a:rPr>
                        <a:t>Le BIA a une approche positive et pratique avec des personnes qui se consacrent à offrir une expérience d’embauche simple et efficace et un parcours d’apprentissage réussi :</a:t>
                      </a:r>
                    </a:p>
                    <a:p>
                      <a:endParaRPr lang="fr-FR"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Équipe d’accueil : </a:t>
                      </a:r>
                      <a:r>
                        <a:rPr lang="fr-FR" sz="1050" dirty="0">
                          <a:effectLst/>
                          <a:latin typeface="Open Sans" panose="020B0606030504020204" pitchFamily="34" charset="0"/>
                          <a:ea typeface="Open Sans" panose="020B0606030504020204" pitchFamily="34" charset="0"/>
                          <a:cs typeface="Open Sans" panose="020B0606030504020204" pitchFamily="34" charset="0"/>
                        </a:rPr>
                        <a:t>cette équipe rencontre les candidat·es et établit des relations de confiance avec elles, eux. Ils accomplissent également les formalités préliminaires en matière de ressources humaines, notamment l’évaluation des candidat·es potentiel·les par rapport à l’énoncé des critères de mérite du programme et la coordination de la procédure d’attribution de la cote de sécurité. Les candidat·es à l’apprentissage qui sont prêt·es à être orienté·es vers des organisations d’accueil disposent d’une cote de sécurité valide sur le plan Fiabilité et d’un Code d'identification de dossier personnel (CIDP).</a:t>
                      </a:r>
                    </a:p>
                    <a:p>
                      <a:endParaRPr lang="fr-FR"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L’équipe « Jumelage-emploi » : </a:t>
                      </a:r>
                      <a:r>
                        <a:rPr lang="fr-FR" sz="1050" dirty="0">
                          <a:effectLst/>
                          <a:latin typeface="Open Sans" panose="020B0606030504020204" pitchFamily="34" charset="0"/>
                          <a:ea typeface="Open Sans" panose="020B0606030504020204" pitchFamily="34" charset="0"/>
                          <a:cs typeface="Open Sans" panose="020B0606030504020204" pitchFamily="34" charset="0"/>
                        </a:rPr>
                        <a:t>cette équipe rencontre les responsables du recrutement et leur conseiller·ère en RH afin de déterminer les besoins pour chaque poste prêt à être pourvu et de trouver ensuite le, la candidat·e idéal·e.</a:t>
                      </a:r>
                    </a:p>
                    <a:p>
                      <a:endParaRPr lang="fr-FR"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Facilitateur·rices de réussite : </a:t>
                      </a:r>
                      <a:r>
                        <a:rPr lang="fr-FR" sz="1050" dirty="0">
                          <a:effectLst/>
                          <a:latin typeface="Open Sans" panose="020B0606030504020204" pitchFamily="34" charset="0"/>
                          <a:ea typeface="Open Sans" panose="020B0606030504020204" pitchFamily="34" charset="0"/>
                          <a:cs typeface="Open Sans" panose="020B0606030504020204" pitchFamily="34" charset="0"/>
                        </a:rPr>
                        <a:t>ces personnes soutiennent les apprenti·es et les gestionnaires tout au long du parcours de 24 mois par un soutien et des conseils individuels, des cercles de partage hebdomadaires pour les apprenti·es et des réunions avec les gestionnaires.</a:t>
                      </a:r>
                    </a:p>
                    <a:p>
                      <a:endParaRPr lang="fr-FR" sz="10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dirty="0">
                          <a:effectLst/>
                          <a:latin typeface="Open Sans" panose="020B0606030504020204" pitchFamily="34" charset="0"/>
                          <a:ea typeface="Open Sans" panose="020B0606030504020204" pitchFamily="34" charset="0"/>
                          <a:cs typeface="Open Sans" panose="020B0606030504020204" pitchFamily="34" charset="0"/>
                        </a:rPr>
                        <a:t>Le </a:t>
                      </a:r>
                      <a:r>
                        <a:rPr lang="fr-FR" sz="1050" b="1" dirty="0">
                          <a:effectLst/>
                          <a:latin typeface="Open Sans" panose="020B0606030504020204" pitchFamily="34" charset="0"/>
                          <a:ea typeface="Open Sans" panose="020B0606030504020204" pitchFamily="34" charset="0"/>
                          <a:cs typeface="Open Sans" panose="020B0606030504020204" pitchFamily="34" charset="0"/>
                        </a:rPr>
                        <a:t>BIA</a:t>
                      </a:r>
                      <a:r>
                        <a:rPr lang="fr-FR" sz="1050" dirty="0">
                          <a:effectLst/>
                          <a:latin typeface="Open Sans" panose="020B0606030504020204" pitchFamily="34" charset="0"/>
                          <a:ea typeface="Open Sans" panose="020B0606030504020204" pitchFamily="34" charset="0"/>
                          <a:cs typeface="Open Sans" panose="020B0606030504020204" pitchFamily="34" charset="0"/>
                        </a:rPr>
                        <a:t> est également disponible pour répondre aux questions et fournir des conseils et orientations sur la sélection des collègues pairs et des mentors. </a:t>
                      </a:r>
                    </a:p>
                    <a:p>
                      <a:endParaRPr lang="fr-FR" sz="7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endParaRPr lang="fr-FR" sz="70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r>
                        <a:rPr lang="fr-FR" sz="105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Si vous êtes prêt à entamer le parcours ou si vous avez des questions supplémentaires, veuillez envoyer un courriel au </a:t>
                      </a:r>
                      <a:r>
                        <a:rPr lang="fr-FR" sz="105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3"/>
                        </a:rPr>
                        <a:t>Bureau des initiatives autochtones</a:t>
                      </a:r>
                      <a:r>
                        <a:rPr lang="fr-FR" sz="1050" b="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endParaRPr lang="fr-FR" sz="1100" dirty="0">
                        <a:effectLst/>
                        <a:latin typeface="Open Sans" panose="020B0606030504020204" pitchFamily="34" charset="0"/>
                        <a:ea typeface="Open Sans" panose="020B0606030504020204" pitchFamily="34" charset="0"/>
                        <a:cs typeface="Open Sans" panose="020B0606030504020204" pitchFamily="34" charset="0"/>
                      </a:endParaRPr>
                    </a:p>
                    <a:p>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lnL>
                      <a:noFill/>
                    </a:lnL>
                    <a:lnR>
                      <a:noFill/>
                    </a:lnR>
                    <a:lnT>
                      <a:noFill/>
                    </a:lnT>
                    <a:lnB>
                      <a:noFill/>
                    </a:lnB>
                  </a:tcPr>
                </a:tc>
                <a:tc>
                  <a:txBody>
                    <a:bodyPr/>
                    <a:lstStyle/>
                    <a:p>
                      <a:r>
                        <a:rPr lang="fr-FR" sz="1050" dirty="0">
                          <a:effectLst/>
                          <a:latin typeface="Open Sans" panose="020B0606030504020204" pitchFamily="34" charset="0"/>
                          <a:ea typeface="Open Sans" panose="020B0606030504020204" pitchFamily="34" charset="0"/>
                          <a:cs typeface="Open Sans" panose="020B0606030504020204" pitchFamily="34" charset="0"/>
                        </a:rPr>
                        <a:t>Chaque ministère, agence et société d’État d’accueil participant est invité à fournir le soutien nécessaire pour assurer aux apprenti·es un parcours de développement réussi. Ces appuis se traduisent de la façon suivante :</a:t>
                      </a:r>
                      <a:r>
                        <a:rPr lang="en-US" sz="1050"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endParaRPr lang="en-CA"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Collègues Pairs : </a:t>
                      </a:r>
                      <a:r>
                        <a:rPr lang="fr-FR" sz="1050" dirty="0">
                          <a:effectLst/>
                          <a:latin typeface="Open Sans" panose="020B0606030504020204" pitchFamily="34" charset="0"/>
                          <a:ea typeface="Open Sans" panose="020B0606030504020204" pitchFamily="34" charset="0"/>
                          <a:cs typeface="Open Sans" panose="020B0606030504020204" pitchFamily="34" charset="0"/>
                        </a:rPr>
                        <a:t>les organisations d’accueil associent les apprenti·es à un·e collègue pair expérimenté·e qui les aide et les guide dans leur apprentissage en cours d’emploi. Cet apprentissage fondamental en cours d’emploi représente 80 % du programme d’apprentissage et aide les apprenti·es à acquérir de l’expérience et à développer des compétences recherchées dans le domaine des TI, nécessaires pour contribuer à la main-d’œuvre numérique du Canada, tant à l’intérieur qu’à l’extérieur de la fonction publique fédérale.</a:t>
                      </a:r>
                    </a:p>
                    <a:p>
                      <a:endParaRPr lang="fr-FR"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Mentor·e : </a:t>
                      </a:r>
                      <a:r>
                        <a:rPr lang="fr-FR" sz="1050" dirty="0">
                          <a:effectLst/>
                          <a:latin typeface="Open Sans" panose="020B0606030504020204" pitchFamily="34" charset="0"/>
                          <a:ea typeface="Open Sans" panose="020B0606030504020204" pitchFamily="34" charset="0"/>
                          <a:cs typeface="Open Sans" panose="020B0606030504020204" pitchFamily="34" charset="0"/>
                        </a:rPr>
                        <a:t>le programme s’appuie sur le mentorat comme élément essentiel du soutien aux apprenti·es. Pour la plupart des apprenti·es, il s’agira probablement de leur premier emploi au sein d’une grande organisation ou d’une bureaucratie comme le gouvernement du Canada. Il est fort probable qu’elles, qu’ils ne connaissent pas la structure des organisations fédérales, les procédures administratives et la dynamique du travail dans la fonction publique. La, le mentor·e peut fournir des avis et des conseils de confiance, en complément du soutien normal apporté par les superviseur·es, les gestionnaires et les pairs.</a:t>
                      </a:r>
                    </a:p>
                    <a:p>
                      <a:endParaRPr lang="fr-FR"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Consacrer du temps à l’apprentissage : </a:t>
                      </a:r>
                      <a:r>
                        <a:rPr lang="fr-FR" sz="1050" dirty="0">
                          <a:effectLst/>
                          <a:latin typeface="Open Sans" panose="020B0606030504020204" pitchFamily="34" charset="0"/>
                          <a:ea typeface="Open Sans" panose="020B0606030504020204" pitchFamily="34" charset="0"/>
                          <a:cs typeface="Open Sans" panose="020B0606030504020204" pitchFamily="34" charset="0"/>
                        </a:rPr>
                        <a:t>20 % (7,5 heures par semaine) du temps de l’apprentissage est consacré à l’apprentissage en ligne à son propre rythme, en suivant un programme de cours sélectionné. Il convient de prévoir du temps pour permettre aux apprenti·es de suivre ces cours.</a:t>
                      </a:r>
                    </a:p>
                    <a:p>
                      <a:endParaRPr lang="fr-FR" sz="600" dirty="0">
                        <a:effectLst/>
                        <a:latin typeface="Open Sans" panose="020B0606030504020204" pitchFamily="34" charset="0"/>
                        <a:ea typeface="Open Sans" panose="020B0606030504020204" pitchFamily="34" charset="0"/>
                        <a:cs typeface="Open Sans" panose="020B0606030504020204" pitchFamily="34" charset="0"/>
                      </a:endParaRPr>
                    </a:p>
                    <a:p>
                      <a:r>
                        <a:rPr lang="fr-FR" sz="1050" dirty="0">
                          <a:effectLst/>
                          <a:latin typeface="Open Sans" panose="020B0606030504020204" pitchFamily="34" charset="0"/>
                          <a:ea typeface="Open Sans" panose="020B0606030504020204" pitchFamily="34" charset="0"/>
                          <a:cs typeface="Open Sans" panose="020B0606030504020204" pitchFamily="34" charset="0"/>
                        </a:rPr>
                        <a:t>Pour réussir le programme d’apprentissage, les participant·es doivent compléter l’apprentissage autodirigé (20 %) et la formation en cours d’emploi (80 %).</a:t>
                      </a:r>
                    </a:p>
                    <a:p>
                      <a:endParaRPr lang="en-US" sz="1050" dirty="0">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lnL>
                      <a:noFill/>
                    </a:lnL>
                    <a:lnR>
                      <a:noFill/>
                    </a:lnR>
                    <a:lnT>
                      <a:noFill/>
                    </a:lnT>
                    <a:lnB>
                      <a:noFill/>
                    </a:lnB>
                  </a:tcPr>
                </a:tc>
                <a:extLst>
                  <a:ext uri="{0D108BD9-81ED-4DB2-BD59-A6C34878D82A}">
                    <a16:rowId xmlns:a16="http://schemas.microsoft.com/office/drawing/2014/main" val="1742919231"/>
                  </a:ext>
                </a:extLst>
              </a:tr>
            </a:tbl>
          </a:graphicData>
        </a:graphic>
      </p:graphicFrame>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420347"/>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76FBBBF9-887C-811C-DAD6-C55578CA6E58}"/>
              </a:ext>
            </a:extLst>
          </p:cNvPr>
          <p:cNvSpPr txBox="1"/>
          <p:nvPr/>
        </p:nvSpPr>
        <p:spPr>
          <a:xfrm>
            <a:off x="213630" y="8686801"/>
            <a:ext cx="6478120" cy="230832"/>
          </a:xfrm>
          <a:prstGeom prst="rect">
            <a:avLst/>
          </a:prstGeom>
          <a:noFill/>
        </p:spPr>
        <p:txBody>
          <a:bodyPr wrap="square">
            <a:spAutoFit/>
          </a:bodyPr>
          <a:lstStyle/>
          <a:p>
            <a:pPr algn="r"/>
            <a:r>
              <a:rPr lang="fr-FR"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Programme d’apprentissage en TI pour les personnes autochtones </a:t>
            </a:r>
            <a:r>
              <a:rPr lang="en-US"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900" b="1" i="0" u="none" strike="noStrike" kern="0" cap="none" spc="0" normalizeH="0" baseline="0" noProof="0" dirty="0">
                <a:ln>
                  <a:noFill/>
                </a:ln>
                <a:solidFill>
                  <a:srgbClr val="442C6F"/>
                </a:solidFill>
                <a:effectLst/>
                <a:uLnTx/>
                <a:uFillTx/>
                <a:latin typeface="+mj-lt"/>
                <a:ea typeface="Open Sans ExtraBold" panose="020B0604020202020204" pitchFamily="34" charset="0"/>
                <a:cs typeface="Open Sans ExtraBold" panose="020B0604020202020204" pitchFamily="34" charset="0"/>
              </a:rPr>
              <a:t>#PASSION #POTENTIEL</a:t>
            </a:r>
            <a:endParaRPr lang="en-CA" sz="900" b="1" dirty="0">
              <a:solidFill>
                <a:srgbClr val="442C6F"/>
              </a:solidFill>
              <a:latin typeface="+mj-lt"/>
              <a:ea typeface="Open Sans ExtraBold" panose="020B0604020202020204" pitchFamily="34" charset="0"/>
              <a:cs typeface="Open Sans ExtraBold" panose="020B0604020202020204" pitchFamily="34" charset="0"/>
            </a:endParaRPr>
          </a:p>
        </p:txBody>
      </p:sp>
    </p:spTree>
    <p:extLst>
      <p:ext uri="{BB962C8B-B14F-4D97-AF65-F5344CB8AC3E}">
        <p14:creationId xmlns:p14="http://schemas.microsoft.com/office/powerpoint/2010/main" val="71430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AF141-AE39-0236-246E-8BC31973ED83}"/>
              </a:ext>
            </a:extLst>
          </p:cNvPr>
          <p:cNvSpPr>
            <a:spLocks noGrp="1"/>
          </p:cNvSpPr>
          <p:nvPr>
            <p:ph type="title"/>
          </p:nvPr>
        </p:nvSpPr>
        <p:spPr>
          <a:xfrm>
            <a:off x="315772" y="468765"/>
            <a:ext cx="6179076" cy="491367"/>
          </a:xfrm>
        </p:spPr>
        <p:txBody>
          <a:bodyPr>
            <a:normAutofit/>
          </a:bodyPr>
          <a:lstStyle/>
          <a:p>
            <a:r>
              <a:rPr lang="fr-CA" sz="2000" b="1" dirty="0">
                <a:solidFill>
                  <a:srgbClr val="501549"/>
                </a:solidFill>
                <a:latin typeface="Open Sans" panose="020B0606030504020204" pitchFamily="34" charset="0"/>
                <a:ea typeface="Open Sans" panose="020B0606030504020204" pitchFamily="34" charset="0"/>
                <a:cs typeface="Open Sans" panose="020B0606030504020204" pitchFamily="34" charset="0"/>
              </a:rPr>
              <a:t>Foire aux questions </a:t>
            </a:r>
            <a:r>
              <a:rPr lang="fr-CA"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(1 de 4)</a:t>
            </a:r>
          </a:p>
        </p:txBody>
      </p:sp>
      <p:pic>
        <p:nvPicPr>
          <p:cNvPr id="52" name="Picture 51" descr="Mot symbol du Canada">
            <a:extLst>
              <a:ext uri="{FF2B5EF4-FFF2-40B4-BE49-F238E27FC236}">
                <a16:creationId xmlns:a16="http://schemas.microsoft.com/office/drawing/2014/main" id="{165F63A0-6BF7-42DC-09C3-E7BB8F0EE296}"/>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363152" y="849472"/>
            <a:ext cx="6086168" cy="7853432"/>
          </a:xfrm>
          <a:prstGeom prst="rect">
            <a:avLst/>
          </a:prstGeom>
          <a:noFill/>
        </p:spPr>
        <p:txBody>
          <a:bodyPr wrap="square">
            <a:spAutoFit/>
          </a:bodyPr>
          <a:lstStyle/>
          <a:p>
            <a:pPr>
              <a:spcBef>
                <a:spcPts val="10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Pourquoi ce programme n’est-il ouvert uniquement aux candidats autochtones et non à d’autres groupes d’équité?</a:t>
            </a:r>
            <a:endParaRPr lang="en-CA" sz="1200" b="1"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100" dirty="0">
                <a:effectLst/>
                <a:latin typeface="Open Sans" panose="020B0606030504020204" pitchFamily="34" charset="0"/>
                <a:ea typeface="Open Sans" panose="020B0606030504020204" pitchFamily="34" charset="0"/>
                <a:cs typeface="Open Sans" panose="020B0606030504020204" pitchFamily="34" charset="0"/>
              </a:rPr>
              <a:t>Les données montrent qu’au 31 mars 2022, la représentation autochtone dans le groupe des TI n’était que de 3,3 %. En fait, sur les 17 913 employés des TI (CS) employés dans la fonction publique fédérale à cette date, seuls 9 étaient des Inuit. Nous devons faire mieux. Ce programme d’apprentissage vise à remédier à cette situation en recrutant plus particulièrement des candidats autochtones. Nous encourageons d’autres groupes à suivre notre exemple et nous sommes heureux de partager notre documentation et les leçons apprises.</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Existe-t-il un bureau du programme d’apprentissage en TI?</a:t>
            </a:r>
          </a:p>
          <a:p>
            <a:pPr>
              <a:spcBef>
                <a:spcPts val="600"/>
              </a:spcBef>
              <a:spcAft>
                <a:spcPts val="600"/>
              </a:spcAft>
            </a:pPr>
            <a:r>
              <a:rPr lang="fr-CA" sz="1100" dirty="0">
                <a:effectLst/>
                <a:latin typeface="Open Sans" panose="020B0606030504020204" pitchFamily="34" charset="0"/>
                <a:ea typeface="Open Sans" panose="020B0606030504020204" pitchFamily="34" charset="0"/>
                <a:cs typeface="Open Sans" panose="020B0606030504020204" pitchFamily="34" charset="0"/>
              </a:rPr>
              <a:t>Le Bureau des initiatives autochtones d’EDSC agit à titre de bureau du programme, fournissant des services de coordination et de soutien à tous les participant·es.</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Qui choisit les candidat·es admissibles?</a:t>
            </a:r>
          </a:p>
          <a:p>
            <a:pPr>
              <a:spcBef>
                <a:spcPts val="600"/>
              </a:spcBef>
              <a:spcAft>
                <a:spcPts val="600"/>
              </a:spcAft>
            </a:pPr>
            <a:r>
              <a:rPr lang="fr-CA" sz="1100" dirty="0">
                <a:effectLst/>
                <a:latin typeface="Open Sans" panose="020B0606030504020204" pitchFamily="34" charset="0"/>
                <a:ea typeface="Open Sans" panose="020B0606030504020204" pitchFamily="34" charset="0"/>
                <a:cs typeface="Open Sans" panose="020B0606030504020204" pitchFamily="34" charset="0"/>
              </a:rPr>
              <a:t>Le Bureau des initiatives autochtones reçoit et évalue toutes les demandes à l’aide de l’énoncé des critères de mérite du programme. Le Bureau aide également les demandeurs en répondant à leurs questions et en les aidant dans leurs candidatures.</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Quelles sont les qualifications et les compétences utilisées pour les évaluer?</a:t>
            </a:r>
          </a:p>
          <a:p>
            <a:pPr>
              <a:spcBef>
                <a:spcPts val="600"/>
              </a:spcBef>
              <a:spcAft>
                <a:spcPts val="600"/>
              </a:spcAft>
            </a:pPr>
            <a:r>
              <a:rPr lang="fr-CA" sz="1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Le programme met l’accent sur le potentiel de l’individu et sur les compétences nécessaires pour occuper des postes technologiques de niveau débutant. Cette approche novatrice vise à réduire les obstacles et à permettre aux personnes autochtones d’accéder aux emplois de la fonction publique fédérale. Le programme vise également directement l’obstacle auquel sont confrontés de nombreux Autochtones en ce qui concerne les exigences en matière d’éducation pour entrer dans la main-d’œuvre en TI du gouvernement du Canada.</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Comment les candidat·es sont-elles, ils recommandé·es ou sélectionné·es?</a:t>
            </a:r>
          </a:p>
          <a:p>
            <a:pPr>
              <a:spcBef>
                <a:spcPts val="600"/>
              </a:spcBef>
              <a:spcAft>
                <a:spcPts val="600"/>
              </a:spcAft>
            </a:pPr>
            <a:r>
              <a:rPr lang="fr-CA" sz="1100" dirty="0">
                <a:effectLst/>
                <a:latin typeface="Open Sans" panose="020B0606030504020204" pitchFamily="34" charset="0"/>
                <a:ea typeface="Open Sans" panose="020B0606030504020204" pitchFamily="34" charset="0"/>
                <a:cs typeface="Open Sans" panose="020B0606030504020204" pitchFamily="34" charset="0"/>
              </a:rPr>
              <a:t>Le Bureau des initiatives autochtones collabore avec les ministères/organismes pour effectuer leurs sélections. Ce sera selon le principe de premier arrivé, premier servi; il est donc préférable de s’inscrire le plus tôt possible. Les organisations responsables du recrutement pourront rencontrer les candidat·es dans un cadre informel afin de déterminer la bonne personne.</a:t>
            </a:r>
          </a:p>
          <a:p>
            <a:pPr lvl="0">
              <a:spcBef>
                <a:spcPts val="1000"/>
              </a:spcBef>
              <a:spcAft>
                <a:spcPts val="600"/>
              </a:spcAft>
              <a:defRPr/>
            </a:pPr>
            <a:r>
              <a:rPr lang="fr-FR" sz="1200" b="1" dirty="0">
                <a:solidFill>
                  <a:srgbClr val="280A24"/>
                </a:solidFill>
                <a:latin typeface="Open Sans" panose="020B0606030504020204" pitchFamily="34" charset="0"/>
                <a:ea typeface="Open Sans" panose="020B0606030504020204" pitchFamily="34" charset="0"/>
                <a:cs typeface="Open Sans" panose="020B0606030504020204" pitchFamily="34" charset="0"/>
              </a:rPr>
              <a:t>Y a-t-il une période probatoire?</a:t>
            </a:r>
          </a:p>
          <a:p>
            <a:pPr lvl="0">
              <a:spcBef>
                <a:spcPts val="600"/>
              </a:spcBef>
              <a:spcAft>
                <a:spcPts val="600"/>
              </a:spcAft>
              <a:defRPr/>
            </a:pPr>
            <a:r>
              <a:rPr lang="fr-FR" sz="1100" dirty="0">
                <a:solidFill>
                  <a:srgbClr val="280A24"/>
                </a:solidFill>
                <a:latin typeface="Open Sans" panose="020B0606030504020204" pitchFamily="34" charset="0"/>
                <a:ea typeface="Open Sans" panose="020B0606030504020204" pitchFamily="34" charset="0"/>
                <a:cs typeface="Open Sans" panose="020B0606030504020204" pitchFamily="34" charset="0"/>
              </a:rPr>
              <a:t>Oui, comme il s’agit d’un engagement à période déterminée de 24 mois, la période probatoire est égale à la durée totale de l’apprentissage.</a:t>
            </a:r>
          </a:p>
          <a:p>
            <a:pPr>
              <a:spcBef>
                <a:spcPts val="600"/>
              </a:spcBef>
              <a:spcAft>
                <a:spcPts val="600"/>
              </a:spcAft>
            </a:pPr>
            <a:endParaRPr lang="fr-CA" sz="1100" b="1"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E61D1663-625D-D580-FB2C-34B410E736C9}"/>
              </a:ext>
            </a:extLst>
          </p:cNvPr>
          <p:cNvSpPr txBox="1"/>
          <p:nvPr/>
        </p:nvSpPr>
        <p:spPr>
          <a:xfrm>
            <a:off x="213630" y="8686801"/>
            <a:ext cx="6478120" cy="230832"/>
          </a:xfrm>
          <a:prstGeom prst="rect">
            <a:avLst/>
          </a:prstGeom>
          <a:noFill/>
        </p:spPr>
        <p:txBody>
          <a:bodyPr wrap="square">
            <a:spAutoFit/>
          </a:bodyPr>
          <a:lstStyle/>
          <a:p>
            <a:pPr algn="r"/>
            <a:r>
              <a:rPr lang="fr-FR"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Programme d’apprentissage en TI pour les personnes autochtones </a:t>
            </a:r>
            <a:r>
              <a:rPr lang="en-US"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900" b="1" i="0" u="none" strike="noStrike" kern="0" cap="none" spc="0" normalizeH="0" baseline="0" noProof="0" dirty="0">
                <a:ln>
                  <a:noFill/>
                </a:ln>
                <a:solidFill>
                  <a:srgbClr val="442C6F"/>
                </a:solidFill>
                <a:effectLst/>
                <a:uLnTx/>
                <a:uFillTx/>
                <a:latin typeface="+mj-lt"/>
                <a:ea typeface="Open Sans ExtraBold" panose="020B0604020202020204" pitchFamily="34" charset="0"/>
                <a:cs typeface="Open Sans ExtraBold" panose="020B0604020202020204" pitchFamily="34" charset="0"/>
              </a:rPr>
              <a:t>#PASSION #POTENTIEL</a:t>
            </a:r>
            <a:endParaRPr lang="en-CA" sz="900" b="1" dirty="0">
              <a:solidFill>
                <a:srgbClr val="442C6F"/>
              </a:solidFill>
              <a:latin typeface="+mj-lt"/>
              <a:ea typeface="Open Sans ExtraBold" panose="020B0604020202020204" pitchFamily="34" charset="0"/>
              <a:cs typeface="Open Sans ExtraBold" panose="020B0604020202020204" pitchFamily="34" charset="0"/>
            </a:endParaRPr>
          </a:p>
        </p:txBody>
      </p:sp>
    </p:spTree>
    <p:extLst>
      <p:ext uri="{BB962C8B-B14F-4D97-AF65-F5344CB8AC3E}">
        <p14:creationId xmlns:p14="http://schemas.microsoft.com/office/powerpoint/2010/main" val="286822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8DAF-FDB5-E612-9A18-D6BC9DED1F5C}"/>
              </a:ext>
            </a:extLst>
          </p:cNvPr>
          <p:cNvSpPr>
            <a:spLocks noGrp="1"/>
          </p:cNvSpPr>
          <p:nvPr>
            <p:ph type="title"/>
          </p:nvPr>
        </p:nvSpPr>
        <p:spPr>
          <a:xfrm>
            <a:off x="335230" y="702587"/>
            <a:ext cx="6021657" cy="504402"/>
          </a:xfrm>
        </p:spPr>
        <p:txBody>
          <a:bodyPr>
            <a:normAutofit/>
          </a:bodyPr>
          <a:lstStyle/>
          <a:p>
            <a:r>
              <a:rPr lang="fr-CA"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rPr>
              <a:t>Foire aux questions </a:t>
            </a:r>
            <a:r>
              <a:rPr lang="fr-CA" sz="2000" b="1"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(2 de 4)</a:t>
            </a:r>
            <a:endParaRPr lang="fr-CA" sz="2000" dirty="0">
              <a:solidFill>
                <a:schemeClr val="bg1"/>
              </a:solidFill>
            </a:endParaRPr>
          </a:p>
        </p:txBody>
      </p:sp>
      <p:pic>
        <p:nvPicPr>
          <p:cNvPr id="52" name="Picture 51" descr="Mot symbol du Canada">
            <a:extLst>
              <a:ext uri="{FF2B5EF4-FFF2-40B4-BE49-F238E27FC236}">
                <a16:creationId xmlns:a16="http://schemas.microsoft.com/office/drawing/2014/main" id="{165F63A0-6BF7-42DC-09C3-E7BB8F0EE296}"/>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335229" y="1242625"/>
            <a:ext cx="6021658" cy="6832640"/>
          </a:xfrm>
          <a:prstGeom prst="rect">
            <a:avLst/>
          </a:prstGeom>
          <a:noFill/>
        </p:spPr>
        <p:txBody>
          <a:bodyPr wrap="square">
            <a:spAutoFit/>
          </a:bodyPr>
          <a:lstStyle/>
          <a:p>
            <a:pPr>
              <a:spcBef>
                <a:spcPts val="10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Faut-il créer un poste pour l’apprenti·e?</a:t>
            </a:r>
          </a:p>
          <a:p>
            <a:pPr>
              <a:spcBef>
                <a:spcPts val="600"/>
              </a:spcBef>
              <a:spcAft>
                <a:spcPts val="600"/>
              </a:spcAft>
            </a:pPr>
            <a:r>
              <a:rPr lang="fr-CA" sz="11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Oui, les organisations auront besoin d'un poste temporaire d'IT-01 pour chaque apprenti·e qu'ils embarqueront.</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200" b="1" dirty="0">
                <a:effectLst/>
                <a:latin typeface="Open Sans" panose="020B0606030504020204" pitchFamily="34" charset="0"/>
                <a:ea typeface="Open Sans" panose="020B0606030504020204" pitchFamily="34" charset="0"/>
                <a:cs typeface="Open Sans" panose="020B0606030504020204" pitchFamily="34" charset="0"/>
              </a:rPr>
              <a:t>Qui paie les salaires des apprenti·es?</a:t>
            </a:r>
            <a:endParaRPr lang="en-CA" sz="1200" b="1"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CA" sz="1100" dirty="0">
                <a:effectLst/>
                <a:latin typeface="Open Sans" panose="020B0606030504020204" pitchFamily="34" charset="0"/>
                <a:ea typeface="Open Sans" panose="020B0606030504020204" pitchFamily="34" charset="0"/>
                <a:cs typeface="Open Sans" panose="020B0606030504020204" pitchFamily="34" charset="0"/>
              </a:rPr>
              <a:t>Étant donné que les apprenti·es sont des employé·es des ministères, agences et sociétés d’État qui les embauchent, chaque organisme d’embauche est responsable de la prise en charge de leur salaire</a:t>
            </a:r>
            <a:r>
              <a:rPr lang="fr-CA" sz="1050" dirty="0">
                <a:effectLst/>
                <a:latin typeface="Open Sans" panose="020B0606030504020204" pitchFamily="34" charset="0"/>
                <a:ea typeface="Open Sans" panose="020B0606030504020204" pitchFamily="34" charset="0"/>
                <a:cs typeface="Open Sans" panose="020B0606030504020204" pitchFamily="34" charset="0"/>
              </a:rPr>
              <a:t>.</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600"/>
              </a:spcBef>
              <a:spcAft>
                <a:spcPts val="600"/>
              </a:spcAft>
            </a:pPr>
            <a:r>
              <a:rPr lang="fr-FR"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Qui désigne les partenaires pairs et les mentors?</a:t>
            </a:r>
          </a:p>
          <a:p>
            <a:pPr>
              <a:spcBef>
                <a:spcPts val="600"/>
              </a:spcBef>
              <a:spcAft>
                <a:spcPts val="600"/>
              </a:spcAft>
            </a:pPr>
            <a:r>
              <a:rPr lang="fr-FR" sz="1100"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Étant donné que les apprenti·es travailleront dans leurs organisations respectives, il incombera à chaque ministère, agence et société d’État de nommer des partenaires pairs et des mentors et de veiller à ce que ces relations soient productives. Le Bureau des initiatives autochtones a préparé des renseignements pour aider les organisations à sélectionner des partenaires pairs et des mentors appropriés et à expliquer la différence entre leurs rôles.</a:t>
            </a:r>
          </a:p>
          <a:p>
            <a:pPr>
              <a:spcBef>
                <a:spcPts val="600"/>
              </a:spcBef>
              <a:spcAft>
                <a:spcPts val="600"/>
              </a:spcAft>
            </a:pPr>
            <a:r>
              <a:rPr lang="fr-FR"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Existe-t-il une formation en salle de classe?</a:t>
            </a:r>
          </a:p>
          <a:p>
            <a:pPr>
              <a:spcBef>
                <a:spcPts val="600"/>
              </a:spcBef>
              <a:spcAft>
                <a:spcPts val="600"/>
              </a:spcAft>
            </a:pPr>
            <a:r>
              <a:rPr lang="fr-FR" sz="1100"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Au cours des 24 mois, les apprenti·es sont exposé·es à un environnement d’apprentissage intégré. Quatre jours par semaine (80 %) passés à travailler avec un partenaire pair, un jour par semaine (20 %) consacré à l’apprentissage en ligne à son propre rythme et au perfectionnement professionnel.</a:t>
            </a:r>
          </a:p>
          <a:p>
            <a:pPr>
              <a:spcBef>
                <a:spcPts val="600"/>
              </a:spcBef>
              <a:spcAft>
                <a:spcPts val="600"/>
              </a:spcAft>
            </a:pPr>
            <a:r>
              <a:rPr lang="fr-FR"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Qui organise et paie l’apprentissage en ligne à son propre rythme?</a:t>
            </a:r>
          </a:p>
          <a:p>
            <a:pPr>
              <a:spcBef>
                <a:spcPts val="600"/>
              </a:spcBef>
              <a:spcAft>
                <a:spcPts val="600"/>
              </a:spcAft>
            </a:pPr>
            <a:r>
              <a:rPr lang="fr-FR" sz="1100"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Le Bureau des initiatives autochtones organise l’apprentissage en ligne en fournissant un programme d’études normalisé qui s’harmonise sur les emplois de niveau d’entrée et le cadre de compétences pour les IT-01 (ou équivalent). Le programme a été conçu en collaboration avec le Bureau du dirigeant principal de l’information du Secrétariat du Conseil du Trésor du Canada, Services </a:t>
            </a:r>
            <a:r>
              <a:rPr lang="fr-CA" sz="1100"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partagés</a:t>
            </a:r>
            <a:r>
              <a:rPr lang="fr-FR" sz="1100"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 Canada, l’École de la fonction publique du Canada, des chefs d’entreprise du secteur privé, des experts autochtones, des organismes à but non lucratif et des établissements d’enseignement supérieur. Le Bureau des initiatives autochtones prend en charge tous les coûts de formation liée au programme d’études.</a:t>
            </a:r>
          </a:p>
          <a:p>
            <a:pPr>
              <a:spcBef>
                <a:spcPts val="1200"/>
              </a:spcBef>
              <a:spcAft>
                <a:spcPts val="600"/>
              </a:spcAft>
            </a:pPr>
            <a:endParaRPr lang="fr-FR"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 name="TextBox 2">
            <a:extLst>
              <a:ext uri="{FF2B5EF4-FFF2-40B4-BE49-F238E27FC236}">
                <a16:creationId xmlns:a16="http://schemas.microsoft.com/office/drawing/2014/main" id="{751C0ACD-A02D-ECC4-BBBB-F9B9C14A4DD6}"/>
              </a:ext>
            </a:extLst>
          </p:cNvPr>
          <p:cNvSpPr txBox="1"/>
          <p:nvPr/>
        </p:nvSpPr>
        <p:spPr>
          <a:xfrm>
            <a:off x="213630" y="8686801"/>
            <a:ext cx="6478120" cy="230832"/>
          </a:xfrm>
          <a:prstGeom prst="rect">
            <a:avLst/>
          </a:prstGeom>
          <a:noFill/>
        </p:spPr>
        <p:txBody>
          <a:bodyPr wrap="square">
            <a:spAutoFit/>
          </a:bodyPr>
          <a:lstStyle/>
          <a:p>
            <a:pPr algn="r"/>
            <a:r>
              <a:rPr lang="fr-FR"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Programme d’apprentissage en TI pour les personnes autochtones </a:t>
            </a:r>
            <a:r>
              <a:rPr lang="en-US"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900" b="1" i="0" u="none" strike="noStrike" kern="0" cap="none" spc="0" normalizeH="0" baseline="0" noProof="0" dirty="0">
                <a:ln>
                  <a:noFill/>
                </a:ln>
                <a:solidFill>
                  <a:srgbClr val="442C6F"/>
                </a:solidFill>
                <a:effectLst/>
                <a:uLnTx/>
                <a:uFillTx/>
                <a:latin typeface="+mj-lt"/>
                <a:ea typeface="Open Sans ExtraBold" panose="020B0604020202020204" pitchFamily="34" charset="0"/>
                <a:cs typeface="Open Sans ExtraBold" panose="020B0604020202020204" pitchFamily="34" charset="0"/>
              </a:rPr>
              <a:t>#PASSION #POTENTIEL</a:t>
            </a:r>
            <a:endParaRPr lang="en-CA" sz="900" b="1" dirty="0">
              <a:solidFill>
                <a:srgbClr val="442C6F"/>
              </a:solidFill>
              <a:latin typeface="+mj-lt"/>
              <a:ea typeface="Open Sans ExtraBold" panose="020B0604020202020204" pitchFamily="34" charset="0"/>
              <a:cs typeface="Open Sans ExtraBold" panose="020B0604020202020204" pitchFamily="34" charset="0"/>
            </a:endParaRPr>
          </a:p>
        </p:txBody>
      </p:sp>
    </p:spTree>
    <p:extLst>
      <p:ext uri="{BB962C8B-B14F-4D97-AF65-F5344CB8AC3E}">
        <p14:creationId xmlns:p14="http://schemas.microsoft.com/office/powerpoint/2010/main" val="56654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690E66-488E-F543-32E2-2922D83513B1}"/>
              </a:ext>
            </a:extLst>
          </p:cNvPr>
          <p:cNvSpPr>
            <a:spLocks noGrp="1"/>
          </p:cNvSpPr>
          <p:nvPr>
            <p:ph type="title"/>
          </p:nvPr>
        </p:nvSpPr>
        <p:spPr>
          <a:xfrm>
            <a:off x="418171" y="677581"/>
            <a:ext cx="5915025" cy="545548"/>
          </a:xfrm>
        </p:spPr>
        <p:txBody>
          <a:bodyPr>
            <a:normAutofit/>
          </a:bodyPr>
          <a:lstStyle/>
          <a:p>
            <a:r>
              <a:rPr lang="en-US" sz="2000" b="1" dirty="0" err="1">
                <a:solidFill>
                  <a:srgbClr val="501549"/>
                </a:solidFill>
                <a:latin typeface="Open Sans" panose="020B0606030504020204" pitchFamily="34" charset="0"/>
                <a:ea typeface="Open Sans" panose="020B0606030504020204" pitchFamily="34" charset="0"/>
                <a:cs typeface="Open Sans" panose="020B0606030504020204" pitchFamily="34" charset="0"/>
              </a:rPr>
              <a:t>Foire</a:t>
            </a:r>
            <a:r>
              <a:rPr lang="en-US" sz="2000" b="1" dirty="0">
                <a:solidFill>
                  <a:srgbClr val="501549"/>
                </a:solidFill>
                <a:latin typeface="Open Sans" panose="020B0606030504020204" pitchFamily="34" charset="0"/>
                <a:ea typeface="Open Sans" panose="020B0606030504020204" pitchFamily="34" charset="0"/>
                <a:cs typeface="Open Sans" panose="020B0606030504020204" pitchFamily="34" charset="0"/>
              </a:rPr>
              <a:t> aux questions </a:t>
            </a: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(3 de 4)</a:t>
            </a:r>
            <a:endParaRPr lang="en-CA" sz="2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Mot symbol du Canada">
            <a:extLst>
              <a:ext uri="{FF2B5EF4-FFF2-40B4-BE49-F238E27FC236}">
                <a16:creationId xmlns:a16="http://schemas.microsoft.com/office/drawing/2014/main" id="{C86327FA-F6C4-0DA0-0BC6-FDF49C8ED6CA}"/>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418171" y="1243604"/>
            <a:ext cx="6021658" cy="6909584"/>
          </a:xfrm>
          <a:prstGeom prst="rect">
            <a:avLst/>
          </a:prstGeom>
          <a:noFill/>
        </p:spPr>
        <p:txBody>
          <a:bodyPr wrap="square">
            <a:spAutoFit/>
          </a:bodyPr>
          <a:lstStyle/>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200" b="1"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Que se passe-t-il à la fin de l’apprentissage de deux ans?</a:t>
            </a:r>
          </a:p>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100"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Une fois l’apprentissage terminé avec succès, les diplômés reçoivent un certificat numérique ainsi qu’un certificat vérifiable portable. Ce certificat est sanctionné par la, le dirigeant·e principal·e de l’information du Canada et officiellement reconnu comme répondant à l’alternative aux exigences d’études de la norme de qualification minimale IT du gouvernement du Canada pour le groupe professionnel Technologies de l’information (IT).</a:t>
            </a:r>
          </a:p>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100"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Nous espérons qu’à l’issue de cette période de deux ans, l’apprenti·e se verra proposer un poste à durée indéterminée au sein de l’organisation qui l’accueille. Si un organisme d’embauche n’est pas en mesure d’offrir un poste à son apprenti, nous lui demandons d’en informer le Bureau des initiatives autochtones au moins six mois avant la fin de l’apprentissage afin qu’il puisse aider l’apprenti·e à trouver un poste ailleurs. La, le facilitatrice·eur de la réussite des apprentis communiquera avec vous tout au long de l’apprentissage pour discuter du parcours de l’apprenti·e.</a:t>
            </a:r>
          </a:p>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200" b="1"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Que se passe-t-il si un·e apprenti·e ne réussit pas?</a:t>
            </a:r>
          </a:p>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100"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Les apprenti·es seront suivis de près pendant leur apprentissage et bénéficieront d’une rétroaction régulière et d’une évaluation continue de leurs performances par l’organisme qui les embauche. En cas de problème, nous demandons aux organismes d’embauche de mettre immédiatement à contribution le Bureau des initiatives autochtones afin de résoudre les problèmes de rendement ou de comportement et de donner à l’apprenti·e la possibilité de s’adapter tout en s’assurant qu’il, elle dispose des outils et du soutien nécessaires pour le faire.</a:t>
            </a:r>
          </a:p>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200" b="1"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Qui fournit aux apprenti·es l’équipement et l’accès à l’internet?</a:t>
            </a:r>
          </a:p>
          <a:p>
            <a:pPr marL="0" marR="0" lvl="0" indent="0" algn="l" defTabSz="457200" rtl="0" eaLnBrk="1" fontAlgn="auto" latinLnBrk="0" hangingPunct="1">
              <a:lnSpc>
                <a:spcPct val="100000"/>
              </a:lnSpc>
              <a:spcBef>
                <a:spcPts val="600"/>
              </a:spcBef>
              <a:spcAft>
                <a:spcPts val="600"/>
              </a:spcAft>
              <a:buClrTx/>
              <a:buSzTx/>
              <a:buFontTx/>
              <a:buNone/>
              <a:tabLst/>
              <a:defRPr/>
            </a:pPr>
            <a:r>
              <a:rPr kumimoji="0" lang="fr-FR" sz="1100"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Comme pour tout autre employé·e, l’organisme d’embauche doit fournir aux apprenti·es l’équipement nécessaire à leur travail. Si le poste offre la possibilité de travailler à domicile ou de suivre la formation en ligne à son propre rythme depuis son domicile, l’accès à l’internet est à la charge de l’apprenti·e. Il est important de garder à l’esprit que l’accès à l’internet à domicile n’est pas toujours acquis dans certaines communautés. Le Bureau des initiatives autochtones évaluera cette situation avec les candidat·es lorsqu’ils, elles postuleront et demandera l’aide de la communauté (par exemple, le bureau de bande, l’école, les gouvernements territoriaux et provinciaux, etc.) selon les besoins.</a:t>
            </a:r>
          </a:p>
          <a:p>
            <a:pPr marL="0" marR="0" lvl="0" indent="0" algn="l" defTabSz="457200" rtl="0" eaLnBrk="1" fontAlgn="auto" latinLnBrk="0" hangingPunct="1">
              <a:lnSpc>
                <a:spcPct val="100000"/>
              </a:lnSpc>
              <a:spcBef>
                <a:spcPts val="1200"/>
              </a:spcBef>
              <a:spcAft>
                <a:spcPts val="600"/>
              </a:spcAft>
              <a:buClrTx/>
              <a:buSzTx/>
              <a:buFontTx/>
              <a:buNone/>
              <a:tabLst/>
              <a:defRPr/>
            </a:pPr>
            <a:endParaRPr kumimoji="0" lang="fr-FR" sz="1050"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C78044D5-6450-E0DA-57F7-9189B6113273}"/>
              </a:ext>
            </a:extLst>
          </p:cNvPr>
          <p:cNvSpPr txBox="1"/>
          <p:nvPr/>
        </p:nvSpPr>
        <p:spPr>
          <a:xfrm>
            <a:off x="213630" y="8686801"/>
            <a:ext cx="6478120" cy="230832"/>
          </a:xfrm>
          <a:prstGeom prst="rect">
            <a:avLst/>
          </a:prstGeom>
          <a:noFill/>
        </p:spPr>
        <p:txBody>
          <a:bodyPr wrap="square">
            <a:spAutoFit/>
          </a:bodyPr>
          <a:lstStyle/>
          <a:p>
            <a:pPr algn="r"/>
            <a:r>
              <a:rPr lang="fr-FR"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Programme d’apprentissage en TI pour les personnes autochtones </a:t>
            </a:r>
            <a:r>
              <a:rPr lang="en-US"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900" b="1" i="0" u="none" strike="noStrike" kern="0" cap="none" spc="0" normalizeH="0" baseline="0" noProof="0" dirty="0">
                <a:ln>
                  <a:noFill/>
                </a:ln>
                <a:solidFill>
                  <a:srgbClr val="442C6F"/>
                </a:solidFill>
                <a:effectLst/>
                <a:uLnTx/>
                <a:uFillTx/>
                <a:latin typeface="+mj-lt"/>
                <a:ea typeface="Open Sans ExtraBold" panose="020B0604020202020204" pitchFamily="34" charset="0"/>
                <a:cs typeface="Open Sans ExtraBold" panose="020B0604020202020204" pitchFamily="34" charset="0"/>
              </a:rPr>
              <a:t>#PASSION #POTENTIEL</a:t>
            </a:r>
            <a:endParaRPr lang="en-CA" sz="900" b="1" dirty="0">
              <a:solidFill>
                <a:srgbClr val="442C6F"/>
              </a:solidFill>
              <a:latin typeface="+mj-lt"/>
              <a:ea typeface="Open Sans ExtraBold" panose="020B0604020202020204" pitchFamily="34" charset="0"/>
              <a:cs typeface="Open Sans ExtraBold" panose="020B0604020202020204" pitchFamily="34" charset="0"/>
            </a:endParaRPr>
          </a:p>
        </p:txBody>
      </p:sp>
    </p:spTree>
    <p:extLst>
      <p:ext uri="{BB962C8B-B14F-4D97-AF65-F5344CB8AC3E}">
        <p14:creationId xmlns:p14="http://schemas.microsoft.com/office/powerpoint/2010/main" val="384199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B4E7F5C-29CF-8060-414E-42A07A38469D}"/>
              </a:ext>
            </a:extLst>
          </p:cNvPr>
          <p:cNvSpPr>
            <a:spLocks noGrp="1"/>
          </p:cNvSpPr>
          <p:nvPr>
            <p:ph type="title"/>
          </p:nvPr>
        </p:nvSpPr>
        <p:spPr>
          <a:xfrm>
            <a:off x="503064" y="641631"/>
            <a:ext cx="5915025" cy="433877"/>
          </a:xfrm>
        </p:spPr>
        <p:txBody>
          <a:bodyPr>
            <a:normAutofit/>
          </a:bodyPr>
          <a:lstStyle/>
          <a:p>
            <a:r>
              <a:rPr lang="en-US" sz="2000" b="1" dirty="0" err="1">
                <a:solidFill>
                  <a:srgbClr val="501549"/>
                </a:solidFill>
                <a:latin typeface="Open Sans" panose="020B0606030504020204" pitchFamily="34" charset="0"/>
                <a:ea typeface="Open Sans" panose="020B0606030504020204" pitchFamily="34" charset="0"/>
                <a:cs typeface="Open Sans" panose="020B0606030504020204" pitchFamily="34" charset="0"/>
              </a:rPr>
              <a:t>Foire</a:t>
            </a:r>
            <a:r>
              <a:rPr lang="en-US" sz="2000" b="1" dirty="0">
                <a:solidFill>
                  <a:srgbClr val="501549"/>
                </a:solidFill>
                <a:latin typeface="Open Sans" panose="020B0606030504020204" pitchFamily="34" charset="0"/>
                <a:ea typeface="Open Sans" panose="020B0606030504020204" pitchFamily="34" charset="0"/>
                <a:cs typeface="Open Sans" panose="020B0606030504020204" pitchFamily="34" charset="0"/>
              </a:rPr>
              <a:t> aux questions </a:t>
            </a:r>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(4 de 4)</a:t>
            </a:r>
            <a:endParaRPr lang="en-CA" sz="2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descr="Mot symbol du Canada">
            <a:extLst>
              <a:ext uri="{FF2B5EF4-FFF2-40B4-BE49-F238E27FC236}">
                <a16:creationId xmlns:a16="http://schemas.microsoft.com/office/drawing/2014/main" id="{E2E93307-F2B5-CFE3-3E91-AED6ABD9EA11}"/>
              </a:ext>
              <a:ext uri="{C183D7F6-B498-43B3-948B-1728B52AA6E4}">
                <adec:decorative xmlns:adec="http://schemas.microsoft.com/office/drawing/2017/decorative" val="0"/>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503064" y="1179051"/>
            <a:ext cx="6021658" cy="1692771"/>
          </a:xfrm>
          <a:prstGeom prst="rect">
            <a:avLst/>
          </a:prstGeom>
          <a:noFill/>
        </p:spPr>
        <p:txBody>
          <a:bodyPr wrap="square">
            <a:spAutoFit/>
          </a:bodyPr>
          <a:lstStyle/>
          <a:p>
            <a:pPr marL="0" marR="0" lvl="0" indent="0" algn="l" defTabSz="457200" rtl="0" eaLnBrk="1" fontAlgn="auto" latinLnBrk="0" hangingPunct="1">
              <a:lnSpc>
                <a:spcPct val="100000"/>
              </a:lnSpc>
              <a:spcBef>
                <a:spcPts val="1200"/>
              </a:spcBef>
              <a:spcAft>
                <a:spcPts val="600"/>
              </a:spcAft>
              <a:buClrTx/>
              <a:buSzTx/>
              <a:buFontTx/>
              <a:buNone/>
              <a:tabLst/>
              <a:defRPr/>
            </a:pPr>
            <a:r>
              <a:rPr kumimoji="0" lang="fr-FR" sz="1200" b="1"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Où seront situés les apprenti·es?</a:t>
            </a:r>
          </a:p>
          <a:p>
            <a:pPr marL="0" marR="0" lvl="0" indent="0" algn="l" defTabSz="457200" rtl="0" eaLnBrk="1" fontAlgn="auto" latinLnBrk="0" hangingPunct="1">
              <a:lnSpc>
                <a:spcPct val="100000"/>
              </a:lnSpc>
              <a:spcBef>
                <a:spcPts val="1200"/>
              </a:spcBef>
              <a:spcAft>
                <a:spcPts val="600"/>
              </a:spcAft>
              <a:buClrTx/>
              <a:buSzTx/>
              <a:buFontTx/>
              <a:buNone/>
              <a:tabLst/>
              <a:defRPr/>
            </a:pPr>
            <a:r>
              <a:rPr kumimoji="0" lang="fr-FR" sz="1100" i="0" u="none" strike="noStrike" kern="1200" cap="none" spc="0" normalizeH="0" baseline="0" noProof="0" dirty="0">
                <a:ln>
                  <a:noFill/>
                </a:ln>
                <a:solidFill>
                  <a:srgbClr val="280A24"/>
                </a:solidFill>
                <a:effectLst/>
                <a:uLnTx/>
                <a:uFillTx/>
                <a:latin typeface="Open Sans" panose="020B0606030504020204" pitchFamily="34" charset="0"/>
                <a:ea typeface="Open Sans" panose="020B0606030504020204" pitchFamily="34" charset="0"/>
                <a:cs typeface="Open Sans" panose="020B0606030504020204" pitchFamily="34" charset="0"/>
              </a:rPr>
              <a:t>Le programme est ouvert aux Premières Nations, aux Inuit et aux Métis de tout le Canada. L’un des objectifs du programme est d’accroître les possibilités d’emploi et de développement économique au sein des communautés autochtones. C’est pourquoi nous encourageons le travail à distance afin que les apprenti·es puissent travailler depuis leur communauté d’origine. Cela dit, les responsables seront en mesure de déterminer, dans le cadre du processus d’embauche, les exigences géographiques particulières à un poste.</a:t>
            </a:r>
          </a:p>
        </p:txBody>
      </p:sp>
      <p:sp>
        <p:nvSpPr>
          <p:cNvPr id="2" name="TextBox 1">
            <a:extLst>
              <a:ext uri="{FF2B5EF4-FFF2-40B4-BE49-F238E27FC236}">
                <a16:creationId xmlns:a16="http://schemas.microsoft.com/office/drawing/2014/main" id="{3B11B17B-7EA5-2CC1-A3DE-9EF45EA1E383}"/>
              </a:ext>
            </a:extLst>
          </p:cNvPr>
          <p:cNvSpPr txBox="1"/>
          <p:nvPr/>
        </p:nvSpPr>
        <p:spPr>
          <a:xfrm>
            <a:off x="503064" y="2935378"/>
            <a:ext cx="5851872" cy="3831818"/>
          </a:xfrm>
          <a:prstGeom prst="rect">
            <a:avLst/>
          </a:prstGeom>
          <a:noFill/>
        </p:spPr>
        <p:txBody>
          <a:bodyPr wrap="square" rtlCol="0">
            <a:spAutoFit/>
          </a:bodyPr>
          <a:lstStyle/>
          <a:p>
            <a:pPr lvl="0">
              <a:lnSpc>
                <a:spcPct val="115000"/>
              </a:lnSpc>
              <a:spcBef>
                <a:spcPts val="1800"/>
              </a:spcBef>
              <a:spcAft>
                <a:spcPts val="1200"/>
              </a:spcAft>
              <a:tabLst>
                <a:tab pos="3870325" algn="l"/>
              </a:tabLst>
            </a:pPr>
            <a:r>
              <a:rPr lang="fr-FR"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rPr>
              <a:t>Liste de vérification de l’état de préparation du programme</a:t>
            </a:r>
          </a:p>
          <a:p>
            <a:pPr lvl="0"/>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Afin d’assurer une expérience uniforme aux </a:t>
            </a:r>
            <a:r>
              <a:rPr lang="fr-CA"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apprenti·es</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dans l’ensemble du gouvernement du Canada, cette liste de vérification utile permettra de s’assurer que les bases appropriées sont en place :</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Wingdings" panose="05000000000000000000" pitchFamily="2" charset="2"/>
              <a:buChar cha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Sensibilisation du, de la </a:t>
            </a:r>
            <a:r>
              <a:rPr lang="fr-CA"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dirigeant·e</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fr-CA"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principal·e</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de l’information (DPI) ou du, de la </a:t>
            </a:r>
            <a:r>
              <a:rPr lang="fr-CA"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directeur·trice</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de la stratégie numérique</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Wingdings" panose="05000000000000000000" pitchFamily="2" charset="2"/>
              <a:buChar cha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Création d’un poste à période déterminée (terme) et crédits salariaux disponibles</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Wingdings" panose="05000000000000000000" pitchFamily="2" charset="2"/>
              <a:buChar cha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Il existe une possibilité d’apprentissage, comme l’a confirmé le, la responsable du recrutement</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Wingdings" panose="05000000000000000000" pitchFamily="2" charset="2"/>
              <a:buChar cha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Partenaire pair sélectionné</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Wingdings" panose="05000000000000000000" pitchFamily="2" charset="2"/>
              <a:buChar cha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Mentor sélectionné</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buFont typeface="Wingdings" panose="05000000000000000000" pitchFamily="2" charset="2"/>
              <a:buChar char=""/>
            </a:pP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Acceptation de suivre les lignes directrices du programme et de participer aux réunions de la communauté de pratique</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Si vous êtes prêt à entamer le parcours ou si vous avez des questions supplémentaires, veuillez envoyer un courriel au </a:t>
            </a:r>
            <a:r>
              <a:rPr lang="fr-CA" sz="1100" u="sng" dirty="0">
                <a:solidFill>
                  <a:srgbClr val="5C1036"/>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Bureau des initiatives autochtones.</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fr-CA"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Un·e</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fr-CA" sz="1100" dirty="0" err="1">
                <a:solidFill>
                  <a:prstClr val="black"/>
                </a:solidFill>
                <a:latin typeface="Open Sans" panose="020B0606030504020204" pitchFamily="34" charset="0"/>
                <a:ea typeface="Open Sans" panose="020B0606030504020204" pitchFamily="34" charset="0"/>
                <a:cs typeface="Open Sans" panose="020B0606030504020204" pitchFamily="34" charset="0"/>
              </a:rPr>
              <a:t>expert·e</a:t>
            </a:r>
            <a:r>
              <a:rPr lang="fr-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en recherche d’emploi communiquera avec vous dans les plus brefs délais.</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2F75ED89-23A3-097A-7DA3-8C386AA16DF2}"/>
              </a:ext>
            </a:extLst>
          </p:cNvPr>
          <p:cNvSpPr txBox="1"/>
          <p:nvPr/>
        </p:nvSpPr>
        <p:spPr>
          <a:xfrm>
            <a:off x="1779608" y="7124330"/>
            <a:ext cx="3298784" cy="338554"/>
          </a:xfrm>
          <a:prstGeom prst="rect">
            <a:avLst/>
          </a:prstGeom>
          <a:noFill/>
        </p:spPr>
        <p:txBody>
          <a:bodyPr wrap="square">
            <a:spAutoFit/>
          </a:bodyPr>
          <a:lstStyle/>
          <a:p>
            <a:r>
              <a:rPr lang="fr-CA" sz="1600" b="1" dirty="0">
                <a:effectLst/>
                <a:latin typeface="Open Sans" panose="020B0606030504020204" pitchFamily="34" charset="0"/>
                <a:ea typeface="Open Sans" panose="020B0606030504020204" pitchFamily="34" charset="0"/>
                <a:cs typeface="Open Sans" panose="020B0606030504020204" pitchFamily="34" charset="0"/>
                <a:hlinkClick r:id="rId4"/>
              </a:rPr>
              <a:t>Embauchez </a:t>
            </a:r>
            <a:r>
              <a:rPr lang="fr-CA" sz="1600" b="1" dirty="0" err="1">
                <a:effectLst/>
                <a:latin typeface="Open Sans" panose="020B0606030504020204" pitchFamily="34" charset="0"/>
                <a:ea typeface="Open Sans" panose="020B0606030504020204" pitchFamily="34" charset="0"/>
                <a:cs typeface="Open Sans" panose="020B0606030504020204" pitchFamily="34" charset="0"/>
                <a:hlinkClick r:id="rId4"/>
              </a:rPr>
              <a:t>un·e</a:t>
            </a:r>
            <a:r>
              <a:rPr lang="fr-CA" sz="1600" b="1" dirty="0">
                <a:effectLst/>
                <a:latin typeface="Open Sans" panose="020B0606030504020204" pitchFamily="34" charset="0"/>
                <a:ea typeface="Open Sans" panose="020B0606030504020204" pitchFamily="34" charset="0"/>
                <a:cs typeface="Open Sans" panose="020B0606030504020204" pitchFamily="34" charset="0"/>
                <a:hlinkClick r:id="rId4"/>
              </a:rPr>
              <a:t> </a:t>
            </a:r>
            <a:r>
              <a:rPr lang="fr-CA" sz="1600" b="1" dirty="0" err="1">
                <a:effectLst/>
                <a:latin typeface="Open Sans" panose="020B0606030504020204" pitchFamily="34" charset="0"/>
                <a:ea typeface="Open Sans" panose="020B0606030504020204" pitchFamily="34" charset="0"/>
                <a:cs typeface="Open Sans" panose="020B0606030504020204" pitchFamily="34" charset="0"/>
                <a:hlinkClick r:id="rId4"/>
              </a:rPr>
              <a:t>apprenti·e</a:t>
            </a:r>
            <a:r>
              <a:rPr lang="fr-CA" sz="1600" b="1" dirty="0">
                <a:effectLst/>
                <a:latin typeface="Open Sans" panose="020B0606030504020204" pitchFamily="34" charset="0"/>
                <a:ea typeface="Open Sans" panose="020B0606030504020204" pitchFamily="34" charset="0"/>
                <a:cs typeface="Open Sans" panose="020B0606030504020204" pitchFamily="34" charset="0"/>
                <a:hlinkClick r:id="rId4"/>
              </a:rPr>
              <a:t>!</a:t>
            </a:r>
            <a:endParaRPr lang="fr-CA" sz="1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981ED844-BD65-0BF7-AF36-F3BD33119630}"/>
              </a:ext>
            </a:extLst>
          </p:cNvPr>
          <p:cNvSpPr txBox="1"/>
          <p:nvPr/>
        </p:nvSpPr>
        <p:spPr>
          <a:xfrm>
            <a:off x="213630" y="8686801"/>
            <a:ext cx="6478120" cy="230832"/>
          </a:xfrm>
          <a:prstGeom prst="rect">
            <a:avLst/>
          </a:prstGeom>
          <a:noFill/>
        </p:spPr>
        <p:txBody>
          <a:bodyPr wrap="square">
            <a:spAutoFit/>
          </a:bodyPr>
          <a:lstStyle/>
          <a:p>
            <a:pPr algn="r"/>
            <a:r>
              <a:rPr lang="fr-FR"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Programme d’apprentissage en TI pour les personnes autochtones </a:t>
            </a:r>
            <a:r>
              <a:rPr lang="en-US" sz="900" kern="0" spc="0" dirty="0">
                <a:solidFill>
                  <a:srgbClr val="442C6F"/>
                </a:solidFill>
                <a:latin typeface="Open Sans Light" panose="020B0306030504020204" pitchFamily="34" charset="0"/>
                <a:ea typeface="Open Sans Light" panose="020B0306030504020204" pitchFamily="34" charset="0"/>
                <a:cs typeface="Open Sans Light" panose="020B0306030504020204" pitchFamily="34" charset="0"/>
              </a:rPr>
              <a:t>| </a:t>
            </a:r>
            <a:r>
              <a:rPr kumimoji="0" lang="en-US" sz="900" b="1" i="0" u="none" strike="noStrike" kern="0" cap="none" spc="0" normalizeH="0" baseline="0" noProof="0" dirty="0">
                <a:ln>
                  <a:noFill/>
                </a:ln>
                <a:solidFill>
                  <a:srgbClr val="442C6F"/>
                </a:solidFill>
                <a:effectLst/>
                <a:uLnTx/>
                <a:uFillTx/>
                <a:latin typeface="+mj-lt"/>
                <a:ea typeface="Open Sans ExtraBold" panose="020B0604020202020204" pitchFamily="34" charset="0"/>
                <a:cs typeface="Open Sans ExtraBold" panose="020B0604020202020204" pitchFamily="34" charset="0"/>
              </a:rPr>
              <a:t>#PASSION #POTENTIEL</a:t>
            </a:r>
            <a:endParaRPr lang="en-CA" sz="900" b="1" dirty="0">
              <a:solidFill>
                <a:srgbClr val="442C6F"/>
              </a:solidFill>
              <a:latin typeface="+mj-lt"/>
              <a:ea typeface="Open Sans ExtraBold" panose="020B0604020202020204" pitchFamily="34" charset="0"/>
              <a:cs typeface="Open Sans ExtraBold" panose="020B0604020202020204" pitchFamily="34" charset="0"/>
            </a:endParaRPr>
          </a:p>
        </p:txBody>
      </p:sp>
    </p:spTree>
    <p:extLst>
      <p:ext uri="{BB962C8B-B14F-4D97-AF65-F5344CB8AC3E}">
        <p14:creationId xmlns:p14="http://schemas.microsoft.com/office/powerpoint/2010/main" val="232618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1_GC Digital toned background">
  <a:themeElements>
    <a:clrScheme name="Custom 1">
      <a:dk1>
        <a:srgbClr val="000000"/>
      </a:dk1>
      <a:lt1>
        <a:srgbClr val="FFFFFF"/>
      </a:lt1>
      <a:dk2>
        <a:srgbClr val="000000"/>
      </a:dk2>
      <a:lt2>
        <a:srgbClr val="F8F8F8"/>
      </a:lt2>
      <a:accent1>
        <a:srgbClr val="58BFB5"/>
      </a:accent1>
      <a:accent2>
        <a:srgbClr val="8D4BF6"/>
      </a:accent2>
      <a:accent3>
        <a:srgbClr val="EB645F"/>
      </a:accent3>
      <a:accent4>
        <a:srgbClr val="C9F3F0"/>
      </a:accent4>
      <a:accent5>
        <a:srgbClr val="E0CDFB"/>
      </a:accent5>
      <a:accent6>
        <a:srgbClr val="F8D3D2"/>
      </a:accent6>
      <a:hlink>
        <a:srgbClr val="469E95"/>
      </a:hlink>
      <a:folHlink>
        <a:srgbClr val="662C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2446</Words>
  <Application>Microsoft Office PowerPoint</Application>
  <PresentationFormat>Letter Paper (8.5x11 in)</PresentationFormat>
  <Paragraphs>88</Paragraphs>
  <Slides>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Calibri Light</vt:lpstr>
      <vt:lpstr>Open Sans</vt:lpstr>
      <vt:lpstr>Open Sans Extrabold</vt:lpstr>
      <vt:lpstr>Open Sans Light</vt:lpstr>
      <vt:lpstr>Wingdings</vt:lpstr>
      <vt:lpstr>Office Theme</vt:lpstr>
      <vt:lpstr>1_GC Digital toned background</vt:lpstr>
      <vt:lpstr> Trousse du gestionnaire</vt:lpstr>
      <vt:lpstr>Cercle de soutien </vt:lpstr>
      <vt:lpstr>Foire aux questions (1 de 4)</vt:lpstr>
      <vt:lpstr>Foire aux questions (2 de 4)</vt:lpstr>
      <vt:lpstr>Foire aux questions (3 de 4)</vt:lpstr>
      <vt:lpstr>Foire aux questions (4 de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2024-02-02T15:11:43Z</dcterms:created>
  <dcterms:modified xsi:type="dcterms:W3CDTF">2024-02-06T16:47:36Z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515d617-256d-4284-aedb-1064be1c4b48_Enabled">
    <vt:lpwstr>true</vt:lpwstr>
  </property>
  <property fmtid="{D5CDD505-2E9C-101B-9397-08002B2CF9AE}" pid="3" name="MSIP_Label_3515d617-256d-4284-aedb-1064be1c4b48_SetDate">
    <vt:lpwstr>2024-02-02T15:12:00Z</vt:lpwstr>
  </property>
  <property fmtid="{D5CDD505-2E9C-101B-9397-08002B2CF9AE}" pid="4" name="MSIP_Label_3515d617-256d-4284-aedb-1064be1c4b48_Method">
    <vt:lpwstr>Privileged</vt:lpwstr>
  </property>
  <property fmtid="{D5CDD505-2E9C-101B-9397-08002B2CF9AE}" pid="5" name="MSIP_Label_3515d617-256d-4284-aedb-1064be1c4b48_Name">
    <vt:lpwstr>3515d617-256d-4284-aedb-1064be1c4b48</vt:lpwstr>
  </property>
  <property fmtid="{D5CDD505-2E9C-101B-9397-08002B2CF9AE}" pid="6" name="MSIP_Label_3515d617-256d-4284-aedb-1064be1c4b48_SiteId">
    <vt:lpwstr>6397df10-4595-4047-9c4f-03311282152b</vt:lpwstr>
  </property>
  <property fmtid="{D5CDD505-2E9C-101B-9397-08002B2CF9AE}" pid="7" name="MSIP_Label_3515d617-256d-4284-aedb-1064be1c4b48_ActionId">
    <vt:lpwstr>644f10a2-da04-48b9-9b4b-bf71f98ab991</vt:lpwstr>
  </property>
  <property fmtid="{D5CDD505-2E9C-101B-9397-08002B2CF9AE}" pid="8" name="MSIP_Label_3515d617-256d-4284-aedb-1064be1c4b48_ContentBits">
    <vt:lpwstr>0</vt:lpwstr>
  </property>
</Properties>
</file>