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Lst>
  <p:notesMasterIdLst>
    <p:notesMasterId r:id="rId13"/>
  </p:notesMasterIdLst>
  <p:sldIdLst>
    <p:sldId id="256" r:id="rId7"/>
    <p:sldId id="2147308753" r:id="rId8"/>
    <p:sldId id="2147308754" r:id="rId9"/>
    <p:sldId id="2147308755" r:id="rId10"/>
    <p:sldId id="2147308756" r:id="rId11"/>
    <p:sldId id="2147308757" r:id="rId12"/>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2357"/>
    <a:srgbClr val="442C6F"/>
    <a:srgbClr val="420042"/>
    <a:srgbClr val="660066"/>
    <a:srgbClr val="501549"/>
    <a:srgbClr val="15081E"/>
    <a:srgbClr val="0B0410"/>
    <a:srgbClr val="666666"/>
    <a:srgbClr val="230C35"/>
    <a:srgbClr val="E5D4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C7F634-79FA-4DB7-9132-F6E5ED3856E9}" v="1084" dt="2024-02-02T17:48:30.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58" d="100"/>
          <a:sy n="58" d="100"/>
        </p:scale>
        <p:origin x="1701" y="5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DF7F2-0762-450E-9CCC-C94792193AC3}" type="datetimeFigureOut">
              <a:rPr lang="en-CA" smtClean="0"/>
              <a:t>2024-02-06</a:t>
            </a:fld>
            <a:endParaRPr lang="en-CA"/>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78DFF-D143-4EFD-A500-1B222EAB681F}" type="slidenum">
              <a:rPr lang="en-CA" smtClean="0"/>
              <a:t>‹#›</a:t>
            </a:fld>
            <a:endParaRPr lang="en-CA"/>
          </a:p>
        </p:txBody>
      </p:sp>
    </p:spTree>
    <p:extLst>
      <p:ext uri="{BB962C8B-B14F-4D97-AF65-F5344CB8AC3E}">
        <p14:creationId xmlns:p14="http://schemas.microsoft.com/office/powerpoint/2010/main" val="2917048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8178DFF-D143-4EFD-A500-1B222EAB681F}" type="slidenum">
              <a:rPr lang="en-CA" smtClean="0"/>
              <a:t>3</a:t>
            </a:fld>
            <a:endParaRPr lang="en-CA"/>
          </a:p>
        </p:txBody>
      </p:sp>
    </p:spTree>
    <p:extLst>
      <p:ext uri="{BB962C8B-B14F-4D97-AF65-F5344CB8AC3E}">
        <p14:creationId xmlns:p14="http://schemas.microsoft.com/office/powerpoint/2010/main" val="307594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113048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58334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1876629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7526-EB09-9491-7750-664FA1618068}"/>
              </a:ext>
            </a:extLst>
          </p:cNvPr>
          <p:cNvSpPr>
            <a:spLocks noGrp="1"/>
          </p:cNvSpPr>
          <p:nvPr>
            <p:ph type="title"/>
          </p:nvPr>
        </p:nvSpPr>
        <p:spPr/>
        <p:txBody>
          <a:bodyPr/>
          <a:lstStyle/>
          <a:p>
            <a:r>
              <a:rPr lang="en-US"/>
              <a:t>Click to edit Master title style</a:t>
            </a:r>
          </a:p>
        </p:txBody>
      </p:sp>
      <p:cxnSp>
        <p:nvCxnSpPr>
          <p:cNvPr id="4" name="Straight Connector 3">
            <a:extLst>
              <a:ext uri="{FF2B5EF4-FFF2-40B4-BE49-F238E27FC236}">
                <a16:creationId xmlns:a16="http://schemas.microsoft.com/office/drawing/2014/main" id="{792534DF-5DBE-B8A1-DC00-B3C351E8D12E}"/>
              </a:ext>
            </a:extLst>
          </p:cNvPr>
          <p:cNvCxnSpPr>
            <a:cxnSpLocks/>
          </p:cNvCxnSpPr>
          <p:nvPr userDrawn="1"/>
        </p:nvCxnSpPr>
        <p:spPr>
          <a:xfrm flipH="1">
            <a:off x="0" y="1449959"/>
            <a:ext cx="6858000" cy="0"/>
          </a:xfrm>
          <a:prstGeom prst="line">
            <a:avLst/>
          </a:prstGeom>
          <a:ln w="34925" cap="rnd">
            <a:gradFill flip="none" rotWithShape="1">
              <a:gsLst>
                <a:gs pos="0">
                  <a:srgbClr val="ECAE1F">
                    <a:lumMod val="93000"/>
                    <a:alpha val="67000"/>
                  </a:srgbClr>
                </a:gs>
                <a:gs pos="100000">
                  <a:srgbClr val="EF2969"/>
                </a:gs>
              </a:gsLst>
              <a:path path="circle">
                <a:fillToRect l="100000" t="100000"/>
              </a:path>
              <a:tileRect r="-100000" b="-100000"/>
            </a:gra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57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21904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DD7C3-25E5-4A47-9558-406A1F6C0B8B}" type="datetimeFigureOut">
              <a:rPr lang="en-CA" smtClean="0"/>
              <a:t>2024-02-06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604606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DD7C3-25E5-4A47-9558-406A1F6C0B8B}" type="datetimeFigureOut">
              <a:rPr lang="en-CA" smtClean="0"/>
              <a:t>2024-02-06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591611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DD7C3-25E5-4A47-9558-406A1F6C0B8B}" type="datetimeFigureOut">
              <a:rPr lang="en-CA" smtClean="0"/>
              <a:t>2024-02-06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87963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DD7C3-25E5-4A47-9558-406A1F6C0B8B}" type="datetimeFigureOut">
              <a:rPr lang="en-CA" smtClean="0"/>
              <a:t>2024-02-06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117427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DD7C3-25E5-4A47-9558-406A1F6C0B8B}" type="datetimeFigureOut">
              <a:rPr lang="en-CA" smtClean="0"/>
              <a:t>2024-02-06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37561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0DD7C3-25E5-4A47-9558-406A1F6C0B8B}" type="datetimeFigureOut">
              <a:rPr lang="en-CA" smtClean="0"/>
              <a:t>2024-02-06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3858630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0DD7C3-25E5-4A47-9558-406A1F6C0B8B}" type="datetimeFigureOut">
              <a:rPr lang="en-CA" smtClean="0"/>
              <a:t>2024-02-06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C5ADE23-2071-414C-8CA5-E553DBEABB00}" type="slidenum">
              <a:rPr lang="en-CA" smtClean="0"/>
              <a:t>‹#›</a:t>
            </a:fld>
            <a:endParaRPr lang="en-CA"/>
          </a:p>
        </p:txBody>
      </p:sp>
    </p:spTree>
    <p:extLst>
      <p:ext uri="{BB962C8B-B14F-4D97-AF65-F5344CB8AC3E}">
        <p14:creationId xmlns:p14="http://schemas.microsoft.com/office/powerpoint/2010/main" val="48988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CE0DD7C3-25E5-4A47-9558-406A1F6C0B8B}" type="datetimeFigureOut">
              <a:rPr lang="en-CA" smtClean="0"/>
              <a:t>2024-02-06</a:t>
            </a:fld>
            <a:endParaRPr lang="en-CA"/>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8C5ADE23-2071-414C-8CA5-E553DBEABB00}" type="slidenum">
              <a:rPr lang="en-CA" smtClean="0"/>
              <a:t>‹#›</a:t>
            </a:fld>
            <a:endParaRPr lang="en-CA"/>
          </a:p>
        </p:txBody>
      </p:sp>
    </p:spTree>
    <p:extLst>
      <p:ext uri="{BB962C8B-B14F-4D97-AF65-F5344CB8AC3E}">
        <p14:creationId xmlns:p14="http://schemas.microsoft.com/office/powerpoint/2010/main" val="379929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9F9F9"/>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53E009-0EE5-9461-C9AF-C5AB1CC4D688}"/>
              </a:ext>
              <a:ext uri="{C183D7F6-B498-43B3-948B-1728B52AA6E4}">
                <adec:decorative xmlns:adec="http://schemas.microsoft.com/office/drawing/2017/decorative" val="1"/>
              </a:ext>
            </a:extLst>
          </p:cNvPr>
          <p:cNvSpPr/>
          <p:nvPr userDrawn="1"/>
        </p:nvSpPr>
        <p:spPr>
          <a:xfrm>
            <a:off x="0" y="0"/>
            <a:ext cx="6858000" cy="1516912"/>
          </a:xfrm>
          <a:prstGeom prst="rect">
            <a:avLst/>
          </a:prstGeom>
          <a:solidFill>
            <a:srgbClr val="230C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Placeholder 1">
            <a:extLst>
              <a:ext uri="{FF2B5EF4-FFF2-40B4-BE49-F238E27FC236}">
                <a16:creationId xmlns:a16="http://schemas.microsoft.com/office/drawing/2014/main" id="{A8C7E38A-8E9E-6BCA-3F18-3B846B18FE0B}"/>
              </a:ext>
            </a:extLst>
          </p:cNvPr>
          <p:cNvSpPr>
            <a:spLocks noGrp="1"/>
          </p:cNvSpPr>
          <p:nvPr>
            <p:ph type="title"/>
          </p:nvPr>
        </p:nvSpPr>
        <p:spPr>
          <a:xfrm>
            <a:off x="220294" y="477927"/>
            <a:ext cx="5915025" cy="698744"/>
          </a:xfrm>
          <a:prstGeom prst="rect">
            <a:avLst/>
          </a:prstGeom>
        </p:spPr>
        <p:txBody>
          <a:bodyPr vert="horz" lIns="91440" tIns="45720" rIns="91440" bIns="45720" rtlCol="0" anchor="ctr">
            <a:normAutofit/>
          </a:bodyPr>
          <a:lstStyle/>
          <a:p>
            <a:r>
              <a:rPr lang="en-US" dirty="0"/>
              <a:t>Click to edit Master title style</a:t>
            </a:r>
          </a:p>
        </p:txBody>
      </p:sp>
      <p:pic>
        <p:nvPicPr>
          <p:cNvPr id="7" name="Picture 6">
            <a:extLst>
              <a:ext uri="{FF2B5EF4-FFF2-40B4-BE49-F238E27FC236}">
                <a16:creationId xmlns:a16="http://schemas.microsoft.com/office/drawing/2014/main" id="{C84647D9-C0B5-B8E5-6CF9-63BDDC75133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1516913"/>
            <a:ext cx="6858000" cy="185935"/>
          </a:xfrm>
          <a:prstGeom prst="rect">
            <a:avLst/>
          </a:prstGeom>
        </p:spPr>
      </p:pic>
      <p:sp>
        <p:nvSpPr>
          <p:cNvPr id="5" name="Rectangle 4">
            <a:extLst>
              <a:ext uri="{FF2B5EF4-FFF2-40B4-BE49-F238E27FC236}">
                <a16:creationId xmlns:a16="http://schemas.microsoft.com/office/drawing/2014/main" id="{AE0411A2-59B7-C509-F13C-4B182801C682}"/>
              </a:ext>
              <a:ext uri="{C183D7F6-B498-43B3-948B-1728B52AA6E4}">
                <adec:decorative xmlns:adec="http://schemas.microsoft.com/office/drawing/2017/decorative" val="1"/>
              </a:ext>
            </a:extLst>
          </p:cNvPr>
          <p:cNvSpPr/>
          <p:nvPr userDrawn="1"/>
        </p:nvSpPr>
        <p:spPr>
          <a:xfrm>
            <a:off x="0" y="8455184"/>
            <a:ext cx="6858000" cy="70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cxnSp>
        <p:nvCxnSpPr>
          <p:cNvPr id="4" name="Straight Connector 3">
            <a:extLst>
              <a:ext uri="{FF2B5EF4-FFF2-40B4-BE49-F238E27FC236}">
                <a16:creationId xmlns:a16="http://schemas.microsoft.com/office/drawing/2014/main" id="{BA29010B-3278-97C6-DA2C-236D131428D6}"/>
              </a:ext>
            </a:extLst>
          </p:cNvPr>
          <p:cNvCxnSpPr>
            <a:cxnSpLocks/>
          </p:cNvCxnSpPr>
          <p:nvPr userDrawn="1"/>
        </p:nvCxnSpPr>
        <p:spPr>
          <a:xfrm flipH="1">
            <a:off x="-10715" y="1619997"/>
            <a:ext cx="6857999" cy="0"/>
          </a:xfrm>
          <a:prstGeom prst="line">
            <a:avLst/>
          </a:prstGeom>
          <a:ln w="184150">
            <a:gradFill flip="none" rotWithShape="1">
              <a:gsLst>
                <a:gs pos="0">
                  <a:srgbClr val="ECAE1F"/>
                </a:gs>
                <a:gs pos="100000">
                  <a:srgbClr val="EF2969"/>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9207221-FBDC-938F-545C-23DF20556E26}"/>
              </a:ext>
            </a:extLst>
          </p:cNvPr>
          <p:cNvSpPr txBox="1"/>
          <p:nvPr userDrawn="1"/>
        </p:nvSpPr>
        <p:spPr>
          <a:xfrm>
            <a:off x="2758202" y="8621480"/>
            <a:ext cx="3920484" cy="196208"/>
          </a:xfrm>
          <a:prstGeom prst="rect">
            <a:avLst/>
          </a:prstGeom>
          <a:noFill/>
        </p:spPr>
        <p:txBody>
          <a:bodyPr wrap="square">
            <a:spAutoFit/>
          </a:bodyPr>
          <a:lstStyle/>
          <a:p>
            <a:pPr algn="r"/>
            <a:r>
              <a:rPr lang="en-US" sz="675" kern="0" spc="0">
                <a:solidFill>
                  <a:srgbClr val="3B2369"/>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675" b="1" i="0" u="none" strike="noStrike" kern="0" cap="none" spc="0" normalizeH="0" baseline="0" noProof="0">
                <a:ln>
                  <a:noFill/>
                </a:ln>
                <a:solidFill>
                  <a:srgbClr val="3B2369"/>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lang="en-CA" sz="675" b="1">
              <a:solidFill>
                <a:srgbClr val="3B2369"/>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6" name="Straight Connector 5">
            <a:extLst>
              <a:ext uri="{FF2B5EF4-FFF2-40B4-BE49-F238E27FC236}">
                <a16:creationId xmlns:a16="http://schemas.microsoft.com/office/drawing/2014/main" id="{CDF567F3-56AF-210B-B24E-3506EDDDB926}"/>
              </a:ext>
            </a:extLst>
          </p:cNvPr>
          <p:cNvCxnSpPr>
            <a:cxnSpLocks/>
          </p:cNvCxnSpPr>
          <p:nvPr userDrawn="1"/>
        </p:nvCxnSpPr>
        <p:spPr>
          <a:xfrm flipH="1">
            <a:off x="0" y="1449959"/>
            <a:ext cx="6858000" cy="0"/>
          </a:xfrm>
          <a:prstGeom prst="line">
            <a:avLst/>
          </a:prstGeom>
          <a:ln w="34925" cap="rnd">
            <a:gradFill flip="none" rotWithShape="1">
              <a:gsLst>
                <a:gs pos="0">
                  <a:srgbClr val="ECAE1F">
                    <a:lumMod val="93000"/>
                    <a:alpha val="67000"/>
                  </a:srgbClr>
                </a:gs>
                <a:gs pos="100000">
                  <a:srgbClr val="EF2969"/>
                </a:gs>
              </a:gsLst>
              <a:path path="circle">
                <a:fillToRect l="100000" t="100000"/>
              </a:path>
              <a:tileRect r="-100000" b="-100000"/>
            </a:gradFill>
            <a:prstDash val="sysDot"/>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0B339506-C85B-8B80-FC12-5B823C351738}"/>
              </a:ext>
            </a:extLst>
          </p:cNvPr>
          <p:cNvSpPr>
            <a:spLocks noGrp="1"/>
          </p:cNvSpPr>
          <p:nvPr>
            <p:ph type="body" idx="1"/>
          </p:nvPr>
        </p:nvSpPr>
        <p:spPr>
          <a:xfrm>
            <a:off x="471488" y="2433638"/>
            <a:ext cx="5915025" cy="580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extLst>
      <p:ext uri="{BB962C8B-B14F-4D97-AF65-F5344CB8AC3E}">
        <p14:creationId xmlns:p14="http://schemas.microsoft.com/office/powerpoint/2010/main" val="1321083253"/>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514350" rtl="0" eaLnBrk="1" latinLnBrk="0" hangingPunct="1">
        <a:lnSpc>
          <a:spcPct val="90000"/>
        </a:lnSpc>
        <a:spcBef>
          <a:spcPct val="0"/>
        </a:spcBef>
        <a:buNone/>
        <a:defRPr sz="2800" b="1" i="0" kern="120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p:titleStyle>
    <p:bodyStyle>
      <a:lvl1pPr marL="0" indent="0" algn="l" defTabSz="514350" rtl="0" eaLnBrk="1" latinLnBrk="0" hangingPunct="1">
        <a:lnSpc>
          <a:spcPct val="90000"/>
        </a:lnSpc>
        <a:spcBef>
          <a:spcPts val="563"/>
        </a:spcBef>
        <a:buFont typeface="Arial" panose="020B0604020202020204" pitchFamily="34" charset="0"/>
        <a:buNone/>
        <a:defRPr sz="2138"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257175" indent="0" algn="l" defTabSz="514350" rtl="0" eaLnBrk="1" latinLnBrk="0" hangingPunct="1">
        <a:lnSpc>
          <a:spcPct val="90000"/>
        </a:lnSpc>
        <a:spcBef>
          <a:spcPts val="281"/>
        </a:spcBef>
        <a:buFont typeface="Arial" panose="020B0604020202020204" pitchFamily="34" charset="0"/>
        <a:buNone/>
        <a:defRPr sz="1575"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514350" indent="0" algn="l" defTabSz="514350" rtl="0" eaLnBrk="1" latinLnBrk="0" hangingPunct="1">
        <a:lnSpc>
          <a:spcPct val="90000"/>
        </a:lnSpc>
        <a:spcBef>
          <a:spcPts val="281"/>
        </a:spcBef>
        <a:buFont typeface="Arial" panose="020B0604020202020204" pitchFamily="34" charset="0"/>
        <a:buNone/>
        <a:defRPr sz="1013" b="1" i="0" kern="1200">
          <a:solidFill>
            <a:schemeClr val="tx1"/>
          </a:solidFill>
          <a:latin typeface="Open Sans Extrabold" panose="020B0606030504020204" pitchFamily="34" charset="0"/>
          <a:ea typeface="Open Sans Extrabold" panose="020B0606030504020204" pitchFamily="34" charset="0"/>
          <a:cs typeface="Open Sans Extrabold" panose="020B0606030504020204" pitchFamily="34" charset="0"/>
        </a:defRPr>
      </a:lvl3pPr>
      <a:lvl4pPr marL="771525" indent="0" algn="l" defTabSz="514350" rtl="0" eaLnBrk="1" latinLnBrk="0" hangingPunct="1">
        <a:lnSpc>
          <a:spcPct val="90000"/>
        </a:lnSpc>
        <a:spcBef>
          <a:spcPts val="281"/>
        </a:spcBef>
        <a:buFont typeface="Arial" panose="020B0604020202020204" pitchFamily="34" charset="0"/>
        <a:buNone/>
        <a:defRPr sz="1013"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028700" indent="0" algn="l" defTabSz="514350" rtl="0" eaLnBrk="1" latinLnBrk="0" hangingPunct="1">
        <a:lnSpc>
          <a:spcPct val="90000"/>
        </a:lnSpc>
        <a:spcBef>
          <a:spcPts val="281"/>
        </a:spcBef>
        <a:buFont typeface="Arial" panose="020B0604020202020204" pitchFamily="34" charset="0"/>
        <a:buNone/>
        <a:defRPr sz="788" b="1"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nada.ca/en/treasury-board-secretariat/services/information-notice/it-apprenticeship-program--indigenous-peoples-alternative-educational-requirements.html" TargetMode="Externa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edsc.patipa.jumelage.emplois-itapip.job.matching.esdc@hrsdc-rhdcc.gc.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20edsc.patipa.jumelage.emplois-itapip.job.matching.esdc@hrsdc-rhdcc.gc.ca"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talent.canada.ca/en/indigenous-it-apprentice/hi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EECD-E2A1-6331-3468-EFCE014BB334}"/>
              </a:ext>
            </a:extLst>
          </p:cNvPr>
          <p:cNvSpPr>
            <a:spLocks noGrp="1"/>
          </p:cNvSpPr>
          <p:nvPr>
            <p:ph type="title"/>
          </p:nvPr>
        </p:nvSpPr>
        <p:spPr>
          <a:xfrm>
            <a:off x="0" y="617502"/>
            <a:ext cx="6858000" cy="1430195"/>
          </a:xfrm>
          <a:solidFill>
            <a:srgbClr val="362357"/>
          </a:solidFill>
        </p:spPr>
        <p:txBody>
          <a:bodyPr>
            <a:normAutofit/>
          </a:bodyPr>
          <a:lstStyle/>
          <a:p>
            <a:pPr>
              <a:tabLst>
                <a:tab pos="1595438" algn="l"/>
              </a:tabLst>
            </a:pPr>
            <a:r>
              <a:rPr lang="en-US" sz="3200" b="1"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t>	Manager’s Package</a:t>
            </a:r>
            <a:br>
              <a:rPr lang="en-US" sz="3200" b="1"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br>
            <a:endParaRPr lang="en-CA" sz="3200" dirty="0"/>
          </a:p>
        </p:txBody>
      </p:sp>
      <p:pic>
        <p:nvPicPr>
          <p:cNvPr id="52" name="Picture 51" descr="Canada wordmark">
            <a:extLst>
              <a:ext uri="{FF2B5EF4-FFF2-40B4-BE49-F238E27FC236}">
                <a16:creationId xmlns:a16="http://schemas.microsoft.com/office/drawing/2014/main" id="{165F63A0-6BF7-42DC-09C3-E7BB8F0EE296}"/>
              </a:ext>
              <a:ext uri="{C183D7F6-B498-43B3-948B-1728B52AA6E4}">
                <adec:decorative xmlns:adec="http://schemas.microsoft.com/office/drawing/2017/decorative" val="0"/>
              </a:ext>
            </a:extLst>
          </p:cNvPr>
          <p:cNvPicPr>
            <a:picLocks noChangeAspect="1"/>
          </p:cNvPicPr>
          <p:nvPr/>
        </p:nvPicPr>
        <p:blipFill rotWithShape="1">
          <a:blip r:embed="rId2"/>
          <a:srcRect l="76250" t="2971" r="4112" b="93504"/>
          <a:stretch/>
        </p:blipFill>
        <p:spPr>
          <a:xfrm>
            <a:off x="5461805" y="239583"/>
            <a:ext cx="1075197" cy="317862"/>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60" name="TextBox 59">
            <a:extLst>
              <a:ext uri="{FF2B5EF4-FFF2-40B4-BE49-F238E27FC236}">
                <a16:creationId xmlns:a16="http://schemas.microsoft.com/office/drawing/2014/main" id="{4E74886A-8B75-8399-0F0D-5959E686F09C}"/>
              </a:ext>
            </a:extLst>
          </p:cNvPr>
          <p:cNvSpPr txBox="1"/>
          <p:nvPr/>
        </p:nvSpPr>
        <p:spPr>
          <a:xfrm>
            <a:off x="1600671" y="1289704"/>
            <a:ext cx="3938954" cy="646331"/>
          </a:xfrm>
          <a:prstGeom prst="rect">
            <a:avLst/>
          </a:prstGeom>
          <a:noFill/>
        </p:spPr>
        <p:txBody>
          <a:bodyPr wrap="square">
            <a:spAutoFit/>
          </a:bodyPr>
          <a:lstStyle/>
          <a:p>
            <a:r>
              <a:rPr lang="en-US" sz="1200"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t>Resource for Managers and Supervisors hiring from the  </a:t>
            </a:r>
          </a:p>
          <a:p>
            <a:r>
              <a:rPr lang="en-US" sz="1200" kern="1400" spc="-50" dirty="0">
                <a:solidFill>
                  <a:schemeClr val="bg1"/>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a:t>
            </a:r>
          </a:p>
          <a:p>
            <a:endParaRPr lang="en-US" sz="1200" kern="1400" spc="-5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3" name="Rectangle 42" descr="separator">
            <a:extLst>
              <a:ext uri="{FF2B5EF4-FFF2-40B4-BE49-F238E27FC236}">
                <a16:creationId xmlns:a16="http://schemas.microsoft.com/office/drawing/2014/main" id="{93BFC11B-77A6-2788-D36B-5E716C3A7353}"/>
              </a:ext>
              <a:ext uri="{C183D7F6-B498-43B3-948B-1728B52AA6E4}">
                <adec:decorative xmlns:adec="http://schemas.microsoft.com/office/drawing/2017/decorative" val="0"/>
              </a:ext>
            </a:extLst>
          </p:cNvPr>
          <p:cNvSpPr/>
          <p:nvPr/>
        </p:nvSpPr>
        <p:spPr>
          <a:xfrm>
            <a:off x="-11845" y="2021646"/>
            <a:ext cx="688169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54" name="TextBox 2053">
            <a:extLst>
              <a:ext uri="{FF2B5EF4-FFF2-40B4-BE49-F238E27FC236}">
                <a16:creationId xmlns:a16="http://schemas.microsoft.com/office/drawing/2014/main" id="{03389297-8000-7C34-B0F9-574277CF0D37}"/>
              </a:ext>
            </a:extLst>
          </p:cNvPr>
          <p:cNvSpPr txBox="1"/>
          <p:nvPr/>
        </p:nvSpPr>
        <p:spPr>
          <a:xfrm>
            <a:off x="293390" y="2327624"/>
            <a:ext cx="5931434" cy="830997"/>
          </a:xfrm>
          <a:prstGeom prst="rect">
            <a:avLst/>
          </a:prstGeom>
          <a:noFill/>
        </p:spPr>
        <p:txBody>
          <a:bodyPr wrap="square" numCol="1" spcCol="180000">
            <a:spAutoFit/>
          </a:bodyPr>
          <a:lstStyle/>
          <a:p>
            <a:r>
              <a:rPr lang="en-US" sz="1200" dirty="0">
                <a:effectLst/>
                <a:latin typeface="Open Sans" panose="020B0606030504020204" pitchFamily="34" charset="0"/>
                <a:ea typeface="Open Sans" panose="020B0606030504020204" pitchFamily="34" charset="0"/>
                <a:cs typeface="Open Sans" panose="020B0606030504020204" pitchFamily="34" charset="0"/>
              </a:rPr>
              <a:t>Welcome to the Government of Canada’s (GoC)</a:t>
            </a:r>
            <a:r>
              <a:rPr lang="en-US" sz="1200" dirty="0">
                <a:solidFill>
                  <a:srgbClr val="FF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dirty="0">
                <a:effectLst/>
                <a:latin typeface="Open Sans" panose="020B0606030504020204" pitchFamily="34" charset="0"/>
                <a:ea typeface="Open Sans" panose="020B0606030504020204" pitchFamily="34" charset="0"/>
                <a:cs typeface="Open Sans" panose="020B0606030504020204" pitchFamily="34" charset="0"/>
              </a:rPr>
              <a:t>IT Apprenticeship Program for Indigenous Peoples! You have made a great decision by taking the first step to hire an apprentice through the program, and the Office of Indigenous Initiatives (OII) team is here to support you.</a:t>
            </a:r>
            <a:endParaRPr lang="en-CA" sz="120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0EADD440-54EA-ED95-DF39-6BB6ED5C5CF6}"/>
              </a:ext>
            </a:extLst>
          </p:cNvPr>
          <p:cNvSpPr txBox="1"/>
          <p:nvPr/>
        </p:nvSpPr>
        <p:spPr>
          <a:xfrm>
            <a:off x="293390" y="3248250"/>
            <a:ext cx="3024487" cy="4890570"/>
          </a:xfrm>
          <a:prstGeom prst="rect">
            <a:avLst/>
          </a:prstGeom>
          <a:noFill/>
        </p:spPr>
        <p:txBody>
          <a:bodyPr wrap="square" rtlCol="0">
            <a:spAutoFit/>
          </a:bodyPr>
          <a:lstStyle/>
          <a:p>
            <a:pPr lvl="0">
              <a:lnSpc>
                <a:spcPct val="115000"/>
              </a:lnSpc>
              <a:spcBef>
                <a:spcPts val="1800"/>
              </a:spcBef>
              <a:spcAft>
                <a:spcPts val="1200"/>
              </a:spcAft>
              <a:tabLst>
                <a:tab pos="3870325" algn="l"/>
              </a:tabLst>
              <a:defRPr/>
            </a:pPr>
            <a:r>
              <a:rPr lang="en-US" sz="1200" b="1" kern="0" dirty="0">
                <a:solidFill>
                  <a:srgbClr val="442C6F"/>
                </a:solidFill>
                <a:latin typeface="Open Sans" panose="020B0606030504020204" pitchFamily="34" charset="0"/>
                <a:ea typeface="Open Sans" panose="020B0606030504020204" pitchFamily="34" charset="0"/>
                <a:cs typeface="Open Sans" panose="020B0606030504020204" pitchFamily="34" charset="0"/>
              </a:rPr>
              <a:t>Overview of the Program </a:t>
            </a:r>
            <a:endParaRPr lang="en-CA" sz="1200" b="1" kern="0" dirty="0">
              <a:solidFill>
                <a:srgbClr val="442C6F"/>
              </a:solidFill>
              <a:latin typeface="Open Sans" panose="020B0606030504020204" pitchFamily="34" charset="0"/>
              <a:ea typeface="Open Sans" panose="020B0606030504020204" pitchFamily="34" charset="0"/>
              <a:cs typeface="Open Sans" panose="020B0606030504020204" pitchFamily="34" charset="0"/>
            </a:endParaRPr>
          </a:p>
          <a:p>
            <a:pPr lvl="0">
              <a:defRPr/>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This turnkey program, designed by, with and for First Nations, Inuit and Métis Peoples recruits Indigenous Peoples to join the GoC’s IT workforce. Apprentices are hired by a GoC host organization at the entry level of the IT group (IT-01 or equivalent) for a 24-month Term appointment. </a:t>
            </a:r>
          </a:p>
          <a:p>
            <a:pPr lvl="0">
              <a:defRPr/>
            </a:pPr>
            <a:endPar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defRPr/>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The apprenticeship provides participants access to self-paced developmental online training and the hands-on work experience needed to develop into an IT professional. </a:t>
            </a:r>
          </a:p>
          <a:p>
            <a:pPr lvl="0">
              <a:defRPr/>
            </a:pPr>
            <a:endPar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defRPr/>
            </a:pP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After the successful completion of the program, graduates</a:t>
            </a:r>
            <a:r>
              <a:rPr lang="en-US" sz="1200" dirty="0">
                <a:solidFill>
                  <a:srgbClr val="333333"/>
                </a:solidFill>
                <a:latin typeface="Open Sans" panose="020B0606030504020204" pitchFamily="34" charset="0"/>
                <a:ea typeface="Open Sans" panose="020B0606030504020204" pitchFamily="34" charset="0"/>
                <a:cs typeface="Open Sans" panose="020B0606030504020204" pitchFamily="34" charset="0"/>
              </a:rPr>
              <a:t> are deemed to meet the combination of education, training and/or experience as per the </a:t>
            </a:r>
            <a:r>
              <a:rPr lang="en-US" sz="1200" u="sng" dirty="0">
                <a:solidFill>
                  <a:srgbClr val="467886"/>
                </a:solidFill>
                <a:latin typeface="Open Sans" panose="020B0606030504020204" pitchFamily="34" charset="0"/>
                <a:ea typeface="Open Sans" panose="020B0606030504020204" pitchFamily="34" charset="0"/>
                <a:cs typeface="Open Sans" panose="020B0606030504020204" pitchFamily="34" charset="0"/>
                <a:hlinkClick r:id="rId3"/>
              </a:rPr>
              <a:t>GC Qualification Standard alternative for the IT Occupational Group</a:t>
            </a:r>
            <a:r>
              <a:rPr lang="en-US" sz="1200" dirty="0">
                <a:solidFill>
                  <a:srgbClr val="333333"/>
                </a:solidFill>
                <a:latin typeface="Open Sans" panose="020B0606030504020204" pitchFamily="34" charset="0"/>
                <a:ea typeface="Open Sans" panose="020B0606030504020204" pitchFamily="34" charset="0"/>
                <a:cs typeface="Open Sans" panose="020B0606030504020204" pitchFamily="34" charset="0"/>
              </a:rPr>
              <a:t>.</a:t>
            </a:r>
            <a:r>
              <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rPr>
              <a:t> This whole-of-government offering is supported by the OII at Employment and Social Development Canada.</a:t>
            </a:r>
            <a:endParaRPr lang="en-CA"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Photo of an  Indigenous manager exchanging virtually with apprentices on a laptop. Beside her portrait is a traditional handmade artwork of a beaded flower and leaves.">
            <a:extLst>
              <a:ext uri="{FF2B5EF4-FFF2-40B4-BE49-F238E27FC236}">
                <a16:creationId xmlns:a16="http://schemas.microsoft.com/office/drawing/2014/main" id="{4C324997-CEEE-0700-8B26-D9F55A7D751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647" b="98145" l="6321" r="89842">
                        <a14:foregroundMark x1="18284" y1="65863" x2="14898" y2="78664"/>
                        <a14:foregroundMark x1="14898" y1="78664" x2="20316" y2="94063"/>
                        <a14:foregroundMark x1="20316" y1="94063" x2="6546" y2="85529"/>
                        <a14:foregroundMark x1="6546" y1="85529" x2="16704" y2="90353"/>
                        <a14:foregroundMark x1="18510" y1="94249" x2="18284" y2="98145"/>
                        <a14:foregroundMark x1="17833" y1="92208" x2="18510" y2="98145"/>
                        <a14:foregroundMark x1="11512" y1="87384" x2="6772" y2="81633"/>
                        <a14:foregroundMark x1="20542" y1="91280" x2="9481" y2="64193"/>
                        <a14:foregroundMark x1="9481" y1="64193" x2="14447" y2="49536"/>
                        <a14:foregroundMark x1="14447" y1="49536" x2="16704" y2="47681"/>
                      </a14:backgroundRemoval>
                    </a14:imgEffect>
                  </a14:imgLayer>
                </a14:imgProps>
              </a:ext>
            </a:extLst>
          </a:blip>
          <a:stretch>
            <a:fillRect/>
          </a:stretch>
        </p:blipFill>
        <p:spPr>
          <a:xfrm>
            <a:off x="3169642" y="2522193"/>
            <a:ext cx="3688358" cy="4487641"/>
          </a:xfrm>
          <a:prstGeom prst="rect">
            <a:avLst/>
          </a:prstGeom>
        </p:spPr>
      </p:pic>
      <p:sp>
        <p:nvSpPr>
          <p:cNvPr id="2064" name="TextBox 2063">
            <a:extLst>
              <a:ext uri="{FF2B5EF4-FFF2-40B4-BE49-F238E27FC236}">
                <a16:creationId xmlns:a16="http://schemas.microsoft.com/office/drawing/2014/main" id="{A4E531FA-5363-9880-E314-2FDEC44BB556}"/>
              </a:ext>
            </a:extLst>
          </p:cNvPr>
          <p:cNvSpPr txBox="1"/>
          <p:nvPr/>
        </p:nvSpPr>
        <p:spPr>
          <a:xfrm>
            <a:off x="3429000" y="6815306"/>
            <a:ext cx="3024487" cy="1489639"/>
          </a:xfrm>
          <a:prstGeom prst="rect">
            <a:avLst/>
          </a:prstGeom>
          <a:solidFill>
            <a:schemeClr val="accent4">
              <a:lumMod val="20000"/>
              <a:lumOff val="80000"/>
            </a:schemeClr>
          </a:solidFill>
        </p:spPr>
        <p:txBody>
          <a:bodyPr wrap="square">
            <a:spAutoFit/>
          </a:bodyPr>
          <a:lstStyle/>
          <a:p>
            <a:pPr marL="0" marR="0" lvl="0" indent="0" algn="l" defTabSz="457200" rtl="0" eaLnBrk="1" fontAlgn="auto" latinLnBrk="0" hangingPunct="1">
              <a:lnSpc>
                <a:spcPct val="115000"/>
              </a:lnSpc>
              <a:spcBef>
                <a:spcPts val="1200"/>
              </a:spcBef>
              <a:spcAft>
                <a:spcPts val="600"/>
              </a:spcAft>
              <a:buClrTx/>
              <a:buSzTx/>
              <a:buFontTx/>
              <a:buNone/>
              <a:tabLst/>
              <a:defRPr/>
            </a:pPr>
            <a:r>
              <a:rPr kumimoji="0" lang="en-US" sz="1200" b="1" i="0" u="none" strike="noStrike" kern="1200" cap="none" spc="0" normalizeH="0" baseline="0" noProof="0" dirty="0">
                <a:ln>
                  <a:noFill/>
                </a:ln>
                <a:solidFill>
                  <a:schemeClr val="accent2">
                    <a:lumMod val="50000"/>
                  </a:schemeClr>
                </a:solidFill>
                <a:effectLst/>
                <a:uLnTx/>
                <a:uFillTx/>
                <a:latin typeface="Open Sans" panose="020B0606030504020204" pitchFamily="34" charset="0"/>
                <a:ea typeface="Open Sans" panose="020B0606030504020204" pitchFamily="34" charset="0"/>
                <a:cs typeface="Open Sans" panose="020B0606030504020204" pitchFamily="34" charset="0"/>
              </a:rPr>
              <a:t>Circle of Support</a:t>
            </a:r>
            <a:endParaRPr kumimoji="0" lang="en-CA" sz="1200" b="1" i="0" u="none" strike="noStrike" kern="1200" cap="none" spc="0" normalizeH="0" baseline="0" noProof="0" dirty="0">
              <a:ln>
                <a:noFill/>
              </a:ln>
              <a:solidFill>
                <a:schemeClr val="accent2">
                  <a:lumMod val="50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 program has been intentionally designed to offer a circle of support so that apprentices can have a successful learning journey. These supports have also helped keep the apprentice retention rate consistently at over 95%.</a:t>
            </a: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Straight Connector 5">
            <a:extLst>
              <a:ext uri="{FF2B5EF4-FFF2-40B4-BE49-F238E27FC236}">
                <a16:creationId xmlns:a16="http://schemas.microsoft.com/office/drawing/2014/main" id="{FA5FE83D-D99D-025D-7017-F6A2F33BCBF9}"/>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B4B8FD1-B8A8-329D-BC8D-BCA5AD1D96A6}"/>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 name="Picture 2">
            <a:extLst>
              <a:ext uri="{FF2B5EF4-FFF2-40B4-BE49-F238E27FC236}">
                <a16:creationId xmlns:a16="http://schemas.microsoft.com/office/drawing/2014/main" id="{1521A375-754F-90F0-1CBB-715E2DA6B389}"/>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91" y="624527"/>
            <a:ext cx="1366960" cy="1366960"/>
          </a:xfrm>
          <a:prstGeom prst="rect">
            <a:avLst/>
          </a:prstGeom>
        </p:spPr>
      </p:pic>
      <p:sp>
        <p:nvSpPr>
          <p:cNvPr id="24" name="TextBox 23">
            <a:extLst>
              <a:ext uri="{FF2B5EF4-FFF2-40B4-BE49-F238E27FC236}">
                <a16:creationId xmlns:a16="http://schemas.microsoft.com/office/drawing/2014/main" id="{F4AB20F2-4D5A-5C1D-F7E9-9330E8966442}"/>
              </a:ext>
            </a:extLst>
          </p:cNvPr>
          <p:cNvSpPr txBox="1"/>
          <p:nvPr/>
        </p:nvSpPr>
        <p:spPr>
          <a:xfrm>
            <a:off x="213630" y="8686801"/>
            <a:ext cx="6478120" cy="230832"/>
          </a:xfrm>
          <a:prstGeom prst="rect">
            <a:avLst/>
          </a:prstGeom>
          <a:noFill/>
        </p:spPr>
        <p:txBody>
          <a:bodyPr wrap="square">
            <a:spAutoFit/>
          </a:bodyPr>
          <a:lstStyle/>
          <a:p>
            <a:pPr algn="r"/>
            <a:r>
              <a:rPr lang="en-US" sz="900" kern="0" spc="0" dirty="0">
                <a:solidFill>
                  <a:srgbClr val="442C6F"/>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900" b="1" i="0" u="none" strike="noStrike" kern="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lang="en-CA" sz="900" b="1" dirty="0">
              <a:solidFill>
                <a:srgbClr val="442C6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3" name="Straight Connector 22">
            <a:extLst>
              <a:ext uri="{FF2B5EF4-FFF2-40B4-BE49-F238E27FC236}">
                <a16:creationId xmlns:a16="http://schemas.microsoft.com/office/drawing/2014/main" id="{A0E47BE8-DBFE-E917-E025-A0AE2A26A704}"/>
              </a:ext>
              <a:ext uri="{C183D7F6-B498-43B3-948B-1728B52AA6E4}">
                <adec:decorative xmlns:adec="http://schemas.microsoft.com/office/drawing/2017/decorative" val="1"/>
              </a:ext>
            </a:extLst>
          </p:cNvPr>
          <p:cNvCxnSpPr>
            <a:cxnSpLocks/>
          </p:cNvCxnSpPr>
          <p:nvPr/>
        </p:nvCxnSpPr>
        <p:spPr>
          <a:xfrm>
            <a:off x="17884" y="193323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14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360457-E60C-77C5-069F-0B0F1038DE10}"/>
              </a:ext>
              <a:ext uri="{C183D7F6-B498-43B3-948B-1728B52AA6E4}">
                <adec:decorative xmlns:adec="http://schemas.microsoft.com/office/drawing/2017/decorative" val="1"/>
              </a:ext>
            </a:extLst>
          </p:cNvPr>
          <p:cNvSpPr/>
          <p:nvPr/>
        </p:nvSpPr>
        <p:spPr>
          <a:xfrm>
            <a:off x="413025" y="6038392"/>
            <a:ext cx="2910133" cy="1428848"/>
          </a:xfrm>
          <a:prstGeom prst="rect">
            <a:avLst/>
          </a:prstGeom>
          <a:solidFill>
            <a:srgbClr val="F7DD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highlight>
                <a:srgbClr val="442C6F"/>
              </a:highlight>
            </a:endParaRPr>
          </a:p>
        </p:txBody>
      </p:sp>
      <p:graphicFrame>
        <p:nvGraphicFramePr>
          <p:cNvPr id="9" name="Table 8" descr="2 column table">
            <a:extLst>
              <a:ext uri="{FF2B5EF4-FFF2-40B4-BE49-F238E27FC236}">
                <a16:creationId xmlns:a16="http://schemas.microsoft.com/office/drawing/2014/main" id="{E2F08F51-9F87-0165-D0AD-CCC75EBC47D4}"/>
              </a:ext>
            </a:extLst>
          </p:cNvPr>
          <p:cNvGraphicFramePr>
            <a:graphicFrameLocks noGrp="1"/>
          </p:cNvGraphicFramePr>
          <p:nvPr>
            <p:extLst>
              <p:ext uri="{D42A27DB-BD31-4B8C-83A1-F6EECF244321}">
                <p14:modId xmlns:p14="http://schemas.microsoft.com/office/powerpoint/2010/main" val="2361251167"/>
              </p:ext>
            </p:extLst>
          </p:nvPr>
        </p:nvGraphicFramePr>
        <p:xfrm>
          <a:off x="413025" y="1093327"/>
          <a:ext cx="6079329" cy="7050494"/>
        </p:xfrm>
        <a:graphic>
          <a:graphicData uri="http://schemas.openxmlformats.org/drawingml/2006/table">
            <a:tbl>
              <a:tblPr firstRow="1" firstCol="1"/>
              <a:tblGrid>
                <a:gridCol w="3061589">
                  <a:extLst>
                    <a:ext uri="{9D8B030D-6E8A-4147-A177-3AD203B41FA5}">
                      <a16:colId xmlns:a16="http://schemas.microsoft.com/office/drawing/2014/main" val="2059221185"/>
                    </a:ext>
                  </a:extLst>
                </a:gridCol>
                <a:gridCol w="3017740">
                  <a:extLst>
                    <a:ext uri="{9D8B030D-6E8A-4147-A177-3AD203B41FA5}">
                      <a16:colId xmlns:a16="http://schemas.microsoft.com/office/drawing/2014/main" val="864812742"/>
                    </a:ext>
                  </a:extLst>
                </a:gridCol>
              </a:tblGrid>
              <a:tr h="624564">
                <a:tc>
                  <a:txBody>
                    <a:bodyPr/>
                    <a:lstStyle/>
                    <a:p>
                      <a:pPr>
                        <a:tabLst>
                          <a:tab pos="1816735" algn="l"/>
                        </a:tabLst>
                      </a:pPr>
                      <a:r>
                        <a:rPr lang="en-US" sz="110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 </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r>
                        <a:rPr lang="en-US" sz="110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Support provided by the Office of Indigenous Initiatives (OII)</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lgn="ctr"/>
                      <a:r>
                        <a:rPr lang="en-US" sz="110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 </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txBody>
                  <a:tcPr marL="56272" marR="56272"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 </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r>
                        <a:rPr lang="en-US" sz="110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Support provided by host </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r>
                        <a:rPr lang="en-US" sz="110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organization</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txBody>
                  <a:tcPr marL="56272" marR="5627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6553264"/>
                  </a:ext>
                </a:extLst>
              </a:tr>
              <a:tr h="6379934">
                <a:tc>
                  <a:txBody>
                    <a:bodyPr/>
                    <a:lstStyle/>
                    <a:p>
                      <a:pPr>
                        <a:spcBef>
                          <a:spcPts val="600"/>
                        </a:spcBef>
                      </a:pPr>
                      <a:r>
                        <a:rPr lang="en-US" sz="1050" dirty="0">
                          <a:effectLst/>
                          <a:latin typeface="Open Sans" panose="020B0606030504020204" pitchFamily="34" charset="0"/>
                          <a:ea typeface="Open Sans" panose="020B0606030504020204" pitchFamily="34" charset="0"/>
                          <a:cs typeface="Open Sans" panose="020B0606030504020204" pitchFamily="34" charset="0"/>
                        </a:rPr>
                        <a:t>The OII has a very supportive, hands-on approach with individuals dedicated to offering a simple and effective hiring experience and successful apprenticeship journey:</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dirty="0">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Intake team</a:t>
                      </a:r>
                      <a:r>
                        <a:rPr lang="en-US" sz="1050"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a:t>
                      </a:r>
                      <a:r>
                        <a:rPr lang="en-US"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dirty="0">
                          <a:effectLst/>
                          <a:latin typeface="Open Sans" panose="020B0606030504020204" pitchFamily="34" charset="0"/>
                          <a:ea typeface="Open Sans" panose="020B0606030504020204" pitchFamily="34" charset="0"/>
                          <a:cs typeface="Open Sans" panose="020B0606030504020204" pitchFamily="34" charset="0"/>
                        </a:rPr>
                        <a:t>this team meets with applicants and builds relationships with them. They also complete preliminary HR paperwork including assessing potential candidates against the program’s Statement of Merit Criteria and coordinating the security clearance process. Apprenticeship candidates who are ready for referral to host organizations have a valid Reliability level security clearance and a PRI.</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b="1" u="none" strike="noStrike" dirty="0">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Job matching team</a:t>
                      </a:r>
                      <a:r>
                        <a:rPr lang="en-US" sz="1050" dirty="0">
                          <a:effectLst/>
                          <a:latin typeface="Open Sans" panose="020B0606030504020204" pitchFamily="34" charset="0"/>
                          <a:ea typeface="Open Sans" panose="020B0606030504020204" pitchFamily="34" charset="0"/>
                          <a:cs typeface="Open Sans" panose="020B0606030504020204" pitchFamily="34" charset="0"/>
                        </a:rPr>
                        <a:t>: this team</a:t>
                      </a:r>
                      <a:r>
                        <a:rPr lang="en-US" sz="1050" b="1" dirty="0">
                          <a:effectLst/>
                          <a:latin typeface="Open Sans" panose="020B0606030504020204" pitchFamily="34" charset="0"/>
                          <a:ea typeface="Open Sans" panose="020B0606030504020204" pitchFamily="34" charset="0"/>
                          <a:cs typeface="Open Sans" panose="020B0606030504020204" pitchFamily="34" charset="0"/>
                        </a:rPr>
                        <a:t> </a:t>
                      </a:r>
                      <a:r>
                        <a:rPr lang="en-US" sz="1050" dirty="0">
                          <a:effectLst/>
                          <a:latin typeface="Open Sans" panose="020B0606030504020204" pitchFamily="34" charset="0"/>
                          <a:ea typeface="Open Sans" panose="020B0606030504020204" pitchFamily="34" charset="0"/>
                          <a:cs typeface="Open Sans" panose="020B0606030504020204" pitchFamily="34" charset="0"/>
                        </a:rPr>
                        <a:t>meets with hiring managers and their HR Advisor to determine the needs for each job opportunity that is ready to be filled and then locate the ideal candidate.</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dirty="0">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CA"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Success facilitators</a:t>
                      </a:r>
                      <a:r>
                        <a:rPr lang="en-CA" sz="1050"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a:t>
                      </a:r>
                      <a:r>
                        <a:rPr lang="en-CA"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 </a:t>
                      </a:r>
                      <a:r>
                        <a:rPr lang="en-CA" sz="1050" dirty="0">
                          <a:effectLst/>
                          <a:latin typeface="Open Sans" panose="020B0606030504020204" pitchFamily="34" charset="0"/>
                          <a:ea typeface="Open Sans" panose="020B0606030504020204" pitchFamily="34" charset="0"/>
                          <a:cs typeface="Open Sans" panose="020B0606030504020204" pitchFamily="34" charset="0"/>
                        </a:rPr>
                        <a:t>these individuals support apprentices and managers throughout the 24-month journey with one-on-one support and guidance, weekly apprentice sharing circles, and manager check-ins.</a:t>
                      </a:r>
                    </a:p>
                    <a:p>
                      <a:r>
                        <a:rPr lang="en-CA" sz="1050" dirty="0">
                          <a:effectLst/>
                          <a:latin typeface="Open Sans" panose="020B0606030504020204" pitchFamily="34" charset="0"/>
                          <a:ea typeface="Open Sans" panose="020B0606030504020204" pitchFamily="34" charset="0"/>
                          <a:cs typeface="Open Sans" panose="020B0606030504020204" pitchFamily="34" charset="0"/>
                        </a:rPr>
                        <a:t> </a:t>
                      </a:r>
                    </a:p>
                    <a:p>
                      <a:r>
                        <a:rPr lang="en-US" sz="1050" dirty="0">
                          <a:effectLst/>
                          <a:latin typeface="Open Sans" panose="020B0606030504020204" pitchFamily="34" charset="0"/>
                          <a:ea typeface="Open Sans" panose="020B0606030504020204" pitchFamily="34" charset="0"/>
                          <a:cs typeface="Open Sans" panose="020B0606030504020204" pitchFamily="34" charset="0"/>
                        </a:rPr>
                        <a:t>The </a:t>
                      </a:r>
                      <a:r>
                        <a:rPr lang="en-US" sz="1050" b="1" dirty="0">
                          <a:effectLst/>
                          <a:latin typeface="Open Sans" panose="020B0606030504020204" pitchFamily="34" charset="0"/>
                          <a:ea typeface="Open Sans" panose="020B0606030504020204" pitchFamily="34" charset="0"/>
                          <a:cs typeface="Open Sans" panose="020B0606030504020204" pitchFamily="34" charset="0"/>
                        </a:rPr>
                        <a:t>OII</a:t>
                      </a:r>
                      <a:r>
                        <a:rPr lang="en-US" sz="1050" dirty="0">
                          <a:effectLst/>
                          <a:latin typeface="Open Sans" panose="020B0606030504020204" pitchFamily="34" charset="0"/>
                          <a:ea typeface="Open Sans" panose="020B0606030504020204" pitchFamily="34" charset="0"/>
                          <a:cs typeface="Open Sans" panose="020B0606030504020204" pitchFamily="34" charset="0"/>
                        </a:rPr>
                        <a:t> is also available to answer questions and provide advice and guidance on selecting Peer partners and mentors as well as provide support for any questions that may arise.</a:t>
                      </a:r>
                    </a:p>
                    <a:p>
                      <a:endParaRPr lang="en-US" sz="1050" dirty="0">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050" dirty="0">
                          <a:effectLst/>
                          <a:latin typeface="Open Sans" panose="020B0606030504020204" pitchFamily="34" charset="0"/>
                          <a:ea typeface="Open Sans" panose="020B0606030504020204" pitchFamily="34" charset="0"/>
                          <a:cs typeface="Open Sans" panose="020B0606030504020204" pitchFamily="34" charset="0"/>
                        </a:rPr>
                        <a:t>Once you are ready to start the journey or if you have additional questions, please email the </a:t>
                      </a:r>
                      <a:r>
                        <a:rPr lang="en-US" sz="1050" u="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hlinkClick r:id="rId2"/>
                        </a:rPr>
                        <a:t>Office of Indigenous Initiatives</a:t>
                      </a:r>
                      <a:r>
                        <a:rPr lang="en-US" sz="1050" u="none"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r>
                        <a:rPr lang="en-CA" sz="1050" dirty="0">
                          <a:effectLst/>
                          <a:latin typeface="Open Sans" panose="020B0606030504020204" pitchFamily="34" charset="0"/>
                          <a:ea typeface="Open Sans" panose="020B0606030504020204" pitchFamily="34" charset="0"/>
                          <a:cs typeface="Open Sans" panose="020B0606030504020204" pitchFamily="34" charset="0"/>
                        </a:rPr>
                        <a:t> </a:t>
                      </a:r>
                    </a:p>
                  </a:txBody>
                  <a:tcPr marL="56272" marR="5627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dirty="0">
                          <a:effectLst/>
                          <a:latin typeface="Open Sans" panose="020B0606030504020204" pitchFamily="34" charset="0"/>
                          <a:ea typeface="Open Sans" panose="020B0606030504020204" pitchFamily="34" charset="0"/>
                          <a:cs typeface="Open Sans" panose="020B0606030504020204" pitchFamily="34" charset="0"/>
                        </a:rPr>
                        <a:t>Each participating host department, agency and Crown corporation is asked to provide the necessary support to ensure that apprentices have a successful developmental journey. These supports include:</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dirty="0">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Peer partner</a:t>
                      </a:r>
                      <a:r>
                        <a:rPr lang="en-US" sz="1050"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 </a:t>
                      </a:r>
                      <a:r>
                        <a:rPr lang="en-US" sz="1050" dirty="0">
                          <a:effectLst/>
                          <a:latin typeface="Open Sans" panose="020B0606030504020204" pitchFamily="34" charset="0"/>
                          <a:ea typeface="Open Sans" panose="020B0606030504020204" pitchFamily="34" charset="0"/>
                          <a:cs typeface="Open Sans" panose="020B0606030504020204" pitchFamily="34" charset="0"/>
                        </a:rPr>
                        <a:t>host departments pair apprentices with an experienced peer who assist and guide them in their on-the-job learning. This foundational on-the-job learning represents 80% of the apprenticeship program and supports the apprentices in gaining experience and developing marketable and in-demand skills in IT necessary to contribute to Canada’s digital workforce, both within and outside the federal public service.</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dirty="0">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b="1"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Mentor</a:t>
                      </a:r>
                      <a:r>
                        <a:rPr lang="en-US" sz="1050" dirty="0">
                          <a:effectLst/>
                          <a:latin typeface="Open Sans" panose="020B0606030504020204" pitchFamily="34" charset="0"/>
                          <a:ea typeface="Open Sans" panose="020B0606030504020204" pitchFamily="34" charset="0"/>
                          <a:cs typeface="Open Sans" panose="020B0606030504020204" pitchFamily="34" charset="0"/>
                        </a:rPr>
                        <a:t>: the program relies on mentoring as a critical element of supporting apprentices. For most apprentices, this is likely to be their first real job in any kind of a large organization or bureaucracy like the Government of Canada. They will most likely be unfamiliar with government </a:t>
                      </a:r>
                      <a:r>
                        <a:rPr lang="en-US" sz="105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organizational structures, office </a:t>
                      </a:r>
                      <a:r>
                        <a:rPr lang="en-US" sz="1050" dirty="0">
                          <a:effectLst/>
                          <a:latin typeface="Open Sans" panose="020B0606030504020204" pitchFamily="34" charset="0"/>
                          <a:ea typeface="Open Sans" panose="020B0606030504020204" pitchFamily="34" charset="0"/>
                          <a:cs typeface="Open Sans" panose="020B0606030504020204" pitchFamily="34" charset="0"/>
                        </a:rPr>
                        <a:t>procedures, and federal public service work dynamics. The mentor can provide trusted advice and counsel, augmenting the normal support provided by supervisors, managers and peers.</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r>
                        <a:rPr lang="en-US" sz="1050" dirty="0">
                          <a:effectLst/>
                          <a:latin typeface="Open Sans" panose="020B0606030504020204" pitchFamily="34" charset="0"/>
                          <a:ea typeface="Open Sans" panose="020B0606030504020204" pitchFamily="34" charset="0"/>
                          <a:cs typeface="Open Sans" panose="020B0606030504020204" pitchFamily="34" charset="0"/>
                        </a:rPr>
                        <a:t>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p>
                      <a:pPr>
                        <a:spcAft>
                          <a:spcPts val="200"/>
                        </a:spcAft>
                      </a:pPr>
                      <a:r>
                        <a:rPr lang="en-CA" sz="1050" b="1"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a:t>
                      </a:r>
                      <a:r>
                        <a:rPr lang="en-US" sz="1050" b="1" dirty="0">
                          <a:solidFill>
                            <a:srgbClr val="240A21"/>
                          </a:solidFill>
                          <a:effectLst/>
                          <a:latin typeface="Open Sans" panose="020B0606030504020204" pitchFamily="34" charset="0"/>
                          <a:ea typeface="Open Sans" panose="020B0606030504020204" pitchFamily="34" charset="0"/>
                          <a:cs typeface="Open Sans" panose="020B0606030504020204" pitchFamily="34" charset="0"/>
                        </a:rPr>
                        <a:t>edicated time to learn</a:t>
                      </a:r>
                      <a:r>
                        <a:rPr lang="en-US" sz="1050" dirty="0">
                          <a:effectLst/>
                          <a:latin typeface="Open Sans" panose="020B0606030504020204" pitchFamily="34" charset="0"/>
                          <a:ea typeface="Open Sans" panose="020B0606030504020204" pitchFamily="34" charset="0"/>
                          <a:cs typeface="Open Sans" panose="020B0606030504020204" pitchFamily="34" charset="0"/>
                        </a:rPr>
                        <a:t>: 20% (7.5 hours per week) of the time apprenticeship is dedicated for self-paced online learning, following a curated curriculum of courses. Time should be allocated for apprentices to complete these courses. To successfully complete the apprenticeship program, participants must complete the combination of self-paced learning (20%) and on-the-job training (80%) </a:t>
                      </a:r>
                      <a:endParaRPr lang="en-CA" sz="1050" dirty="0">
                        <a:effectLst/>
                        <a:latin typeface="Open Sans" panose="020B0606030504020204" pitchFamily="34" charset="0"/>
                        <a:ea typeface="Open Sans" panose="020B0606030504020204" pitchFamily="34" charset="0"/>
                        <a:cs typeface="Open Sans" panose="020B0606030504020204" pitchFamily="34" charset="0"/>
                      </a:endParaRPr>
                    </a:p>
                  </a:txBody>
                  <a:tcPr marL="56272" marR="56272"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2919231"/>
                  </a:ext>
                </a:extLst>
              </a:tr>
            </a:tbl>
          </a:graphicData>
        </a:graphic>
      </p:graphicFrame>
      <p:sp>
        <p:nvSpPr>
          <p:cNvPr id="2" name="Title 1">
            <a:extLst>
              <a:ext uri="{FF2B5EF4-FFF2-40B4-BE49-F238E27FC236}">
                <a16:creationId xmlns:a16="http://schemas.microsoft.com/office/drawing/2014/main" id="{124CFC71-B09D-33E3-2D06-C5D123AD5D08}"/>
              </a:ext>
            </a:extLst>
          </p:cNvPr>
          <p:cNvSpPr>
            <a:spLocks noGrp="1"/>
          </p:cNvSpPr>
          <p:nvPr>
            <p:ph type="title"/>
          </p:nvPr>
        </p:nvSpPr>
        <p:spPr>
          <a:xfrm>
            <a:off x="321467" y="752808"/>
            <a:ext cx="6215063" cy="393413"/>
          </a:xfrm>
        </p:spPr>
        <p:txBody>
          <a:bodyPr>
            <a:normAutofit/>
          </a:bodyPr>
          <a:lstStyle/>
          <a:p>
            <a:r>
              <a:rPr lang="en-US" sz="2000" b="1" dirty="0">
                <a:solidFill>
                  <a:srgbClr val="501549"/>
                </a:solidFill>
                <a:latin typeface="Open Sans" panose="020B0606030504020204" pitchFamily="34" charset="0"/>
                <a:ea typeface="Open Sans" panose="020B0606030504020204" pitchFamily="34" charset="0"/>
                <a:cs typeface="Open Sans" panose="020B0606030504020204" pitchFamily="34" charset="0"/>
              </a:rPr>
              <a:t>Circle of Support </a:t>
            </a:r>
            <a:endParaRPr lang="en-CA" sz="2000" b="1" dirty="0">
              <a:solidFill>
                <a:srgbClr val="501549"/>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Canada wordmark">
            <a:extLst>
              <a:ext uri="{FF2B5EF4-FFF2-40B4-BE49-F238E27FC236}">
                <a16:creationId xmlns:a16="http://schemas.microsoft.com/office/drawing/2014/main" id="{9735888D-8B8A-A461-5E1D-0CC17F036E3F}"/>
              </a:ext>
              <a:ext uri="{C183D7F6-B498-43B3-948B-1728B52AA6E4}">
                <adec:decorative xmlns:adec="http://schemas.microsoft.com/office/drawing/2017/decorative" val="0"/>
              </a:ext>
            </a:extLst>
          </p:cNvPr>
          <p:cNvPicPr>
            <a:picLocks noChangeAspect="1"/>
          </p:cNvPicPr>
          <p:nvPr/>
        </p:nvPicPr>
        <p:blipFill rotWithShape="1">
          <a:blip r:embed="rId3"/>
          <a:srcRect l="76250" t="2971" r="4112" b="93504"/>
          <a:stretch/>
        </p:blipFill>
        <p:spPr>
          <a:xfrm>
            <a:off x="5616553" y="343840"/>
            <a:ext cx="1075197" cy="317862"/>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TextBox 23">
            <a:extLst>
              <a:ext uri="{FF2B5EF4-FFF2-40B4-BE49-F238E27FC236}">
                <a16:creationId xmlns:a16="http://schemas.microsoft.com/office/drawing/2014/main" id="{F4AB20F2-4D5A-5C1D-F7E9-9330E8966442}"/>
              </a:ext>
            </a:extLst>
          </p:cNvPr>
          <p:cNvSpPr txBox="1">
            <a:spLocks/>
          </p:cNvSpPr>
          <p:nvPr/>
        </p:nvSpPr>
        <p:spPr>
          <a:xfrm>
            <a:off x="213630" y="8686801"/>
            <a:ext cx="6478120" cy="2308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900" b="1" i="0" u="none" strike="noStrike" kern="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kumimoji="0" lang="en-CA" sz="900" b="1" i="0" u="none" strike="noStrike" kern="120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430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8C0-8378-7962-9467-8C3C75EEFB33}"/>
              </a:ext>
            </a:extLst>
          </p:cNvPr>
          <p:cNvSpPr>
            <a:spLocks noGrp="1"/>
          </p:cNvSpPr>
          <p:nvPr>
            <p:ph type="title"/>
          </p:nvPr>
        </p:nvSpPr>
        <p:spPr>
          <a:xfrm>
            <a:off x="441862" y="482756"/>
            <a:ext cx="5915024" cy="568240"/>
          </a:xfrm>
        </p:spPr>
        <p:txBody>
          <a:bodyPr>
            <a:normAutofit/>
          </a:bodyPr>
          <a:lstStyle/>
          <a:p>
            <a:r>
              <a:rPr lang="en-US" sz="2000" b="1" kern="0" dirty="0">
                <a:solidFill>
                  <a:srgbClr val="501549"/>
                </a:solidFill>
                <a:latin typeface="Open Sans" panose="020B0606030504020204" pitchFamily="34" charset="0"/>
                <a:ea typeface="Open Sans" panose="020B0606030504020204" pitchFamily="34" charset="0"/>
                <a:cs typeface="Open Sans" panose="020B0606030504020204" pitchFamily="34" charset="0"/>
              </a:rPr>
              <a:t>Frequently Asked Questions </a:t>
            </a:r>
            <a:r>
              <a:rPr lang="en-US" sz="2000" b="1"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(1 of 4)</a:t>
            </a:r>
            <a:endParaRPr lang="en-CA" sz="2000" dirty="0">
              <a:solidFill>
                <a:schemeClr val="bg1"/>
              </a:solidFill>
            </a:endParaRPr>
          </a:p>
        </p:txBody>
      </p:sp>
      <p:pic>
        <p:nvPicPr>
          <p:cNvPr id="52" name="Picture 51" descr="Canada Wordmark">
            <a:extLst>
              <a:ext uri="{FF2B5EF4-FFF2-40B4-BE49-F238E27FC236}">
                <a16:creationId xmlns:a16="http://schemas.microsoft.com/office/drawing/2014/main" id="{165F63A0-6BF7-42DC-09C3-E7BB8F0EE296}"/>
              </a:ext>
            </a:extLst>
          </p:cNvPr>
          <p:cNvPicPr>
            <a:picLocks noChangeAspect="1"/>
          </p:cNvPicPr>
          <p:nvPr/>
        </p:nvPicPr>
        <p:blipFill rotWithShape="1">
          <a:blip r:embed="rId3"/>
          <a:srcRect l="76250" t="2971" b="93490"/>
          <a:stretch/>
        </p:blipFill>
        <p:spPr>
          <a:xfrm>
            <a:off x="5391465" y="246882"/>
            <a:ext cx="1300285" cy="319063"/>
          </a:xfrm>
          <a:prstGeom prst="rect">
            <a:avLst/>
          </a:prstGeom>
          <a:extLst>
            <a:ext uri="{FAA26D3D-D897-4be2-8F04-BA451C77F1D7}">
              <ma14:placeholderFlag xmlns:lc="http://schemas.openxmlformats.org/drawingml/2006/lockedCanvas" xmlns="" xmlns:mo="http://schemas.microsoft.com/office/mac/office/2008/main" xmlns:mv="urn:schemas-microsoft-com:mac:vml" xmlns:o="urn:schemas-microsoft-com:office:office" xmlns:v="urn:schemas-microsoft-com:vml" xmlns:w10="urn:schemas-microsoft-com:office:word" xmlns:w="http://schemas.openxmlformats.org/wordprocessingml/2006/main" xmlns:ma14="http://schemas.microsoft.com/office/mac/drawingml/2011/main" xmlns:pic="http://schemas.openxmlformats.org/drawingml/2006/picture"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441862" y="980087"/>
            <a:ext cx="5915024" cy="7448193"/>
          </a:xfrm>
          <a:prstGeom prst="rect">
            <a:avLst/>
          </a:prstGeom>
          <a:noFill/>
        </p:spPr>
        <p:txBody>
          <a:bodyPr wrap="square">
            <a:spAutoFit/>
          </a:bodyPr>
          <a:lstStyle/>
          <a:p>
            <a:pPr>
              <a:spcBef>
                <a:spcPts val="1200"/>
              </a:spcBef>
              <a:spcAft>
                <a:spcPts val="600"/>
              </a:spcAft>
            </a:pPr>
            <a:r>
              <a:rPr lang="en-US" sz="1200" b="1" dirty="0">
                <a:effectLst/>
                <a:latin typeface="Open Sans" panose="020B0606030504020204" pitchFamily="34" charset="0"/>
                <a:ea typeface="Open Sans" panose="020B0606030504020204" pitchFamily="34" charset="0"/>
                <a:cs typeface="Open Sans" panose="020B0606030504020204" pitchFamily="34" charset="0"/>
              </a:rPr>
              <a:t>Why is this program only open to Indigenous applicants and not to other equity seeking groups?  </a:t>
            </a:r>
            <a:endParaRPr lang="en-CA" sz="1200" b="1" dirty="0">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Data shows that as of March 31, 2022, the Indigenous representation for the IT group was only 3.3%. In fact, of the 17,913 IT (CS) employed in the federal public service at that date, only 9 were Inuit.  We must do better. This apprenticeship program seeks to remedy this by specifically recruiting Indigenous candidates. We encourage other groups to follow our lead and we are happy to share our documentation and lessons learned.</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Is there an IT Apprenticeship Program Office?</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The Office of Indigenous Initiatives acts as the Program Office, providing coordination and support services for all participants</a:t>
            </a:r>
            <a:r>
              <a:rPr lang="en-US" sz="1200" dirty="0">
                <a:effectLst/>
                <a:latin typeface="Open Sans" panose="020B0606030504020204" pitchFamily="34" charset="0"/>
                <a:ea typeface="Open Sans" panose="020B0606030504020204" pitchFamily="34" charset="0"/>
                <a:cs typeface="Open Sans" panose="020B0606030504020204" pitchFamily="34" charset="0"/>
              </a:rPr>
              <a:t>.</a:t>
            </a:r>
            <a:endParaRPr lang="en-CA" sz="12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Who chooses which candidates are eligible?</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The Office of Indigenous Initiatives receives and assesses all applications using the program’s Statement of Merit Criteria. The Office also assists applicants by answering questions and helping them with their applications.</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What qualifications / competencies are being used to assess them? </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CA" sz="1100" kern="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program focuses on individual’s potential combined with the competencies for entry level technology positions. This innovative approach is designed to decrease barriers and to provide Indigenous peoples with better access to federal public service jobs. The program also takes direct aim at the barriers faced by many Indigenous peoples related to the educational requirement to enter the IT workforce of the Government of Canada. </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How are candidates referred / selected?</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The Office of Indigenous Initiatives works with hiring organizations to make their selections. It will be on a first come first serve basis, so it is best to sign on as soon as possible. Hiring managers will be able to meet with candidates in an informal setting to determine right fit.</a:t>
            </a:r>
          </a:p>
          <a:p>
            <a:pPr>
              <a:spcBef>
                <a:spcPts val="1200"/>
              </a:spcBef>
              <a:spcAft>
                <a:spcPts val="600"/>
              </a:spcAft>
            </a:pPr>
            <a:r>
              <a:rPr lang="en-US" sz="1200" b="1" dirty="0">
                <a:solidFill>
                  <a:srgbClr val="280A24"/>
                </a:solidFill>
                <a:latin typeface="Open Sans" panose="020B0606030504020204" pitchFamily="34" charset="0"/>
                <a:ea typeface="Open Sans" panose="020B0606030504020204" pitchFamily="34" charset="0"/>
                <a:cs typeface="Open Sans" panose="020B0606030504020204" pitchFamily="34" charset="0"/>
              </a:rPr>
              <a:t>Do we have to create a position for the apprentice?</a:t>
            </a:r>
            <a:endParaRPr lang="en-CA" sz="1200" b="1" dirty="0">
              <a:solidFill>
                <a:srgbClr val="280A24"/>
              </a:solidFill>
              <a:latin typeface="Open Sans" panose="020B0606030504020204" pitchFamily="34" charset="0"/>
              <a:ea typeface="Open Sans" panose="020B0606030504020204" pitchFamily="34" charset="0"/>
              <a:cs typeface="Open Sans" panose="020B0606030504020204" pitchFamily="34" charset="0"/>
            </a:endParaRPr>
          </a:p>
          <a:p>
            <a:r>
              <a:rPr lang="en-US" sz="1100" dirty="0">
                <a:latin typeface="Open Sans" panose="020B0606030504020204" pitchFamily="34" charset="0"/>
                <a:ea typeface="Open Sans" panose="020B0606030504020204" pitchFamily="34" charset="0"/>
                <a:cs typeface="Open Sans" panose="020B0606030504020204" pitchFamily="34" charset="0"/>
              </a:rPr>
              <a:t>Yes, </a:t>
            </a:r>
            <a:r>
              <a:rPr lang="en-CA"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apprentices are hired at the </a:t>
            </a:r>
            <a:r>
              <a:rPr lang="en-US" sz="1100" dirty="0">
                <a:latin typeface="Open Sans" panose="020B0606030504020204" pitchFamily="34" charset="0"/>
                <a:ea typeface="Open Sans" panose="020B0606030504020204" pitchFamily="34" charset="0"/>
                <a:cs typeface="Open Sans" panose="020B0606030504020204" pitchFamily="34" charset="0"/>
              </a:rPr>
              <a:t>entry level of IT </a:t>
            </a:r>
            <a:r>
              <a:rPr lang="en-CA" sz="1100" dirty="0">
                <a:solidFill>
                  <a:srgbClr val="000000"/>
                </a:solidFill>
                <a:latin typeface="Open Sans" panose="020B0606030504020204" pitchFamily="34" charset="0"/>
                <a:ea typeface="Open Sans" panose="020B0606030504020204" pitchFamily="34" charset="0"/>
                <a:cs typeface="Open Sans" panose="020B0606030504020204" pitchFamily="34" charset="0"/>
              </a:rPr>
              <a:t>positions (IT-01 or equivalent) for a 24-month Term via an external non-advertised appointment</a:t>
            </a:r>
            <a:r>
              <a:rPr lang="en-US" sz="1100" dirty="0">
                <a:latin typeface="Open Sans" panose="020B0606030504020204" pitchFamily="34" charset="0"/>
                <a:ea typeface="Open Sans" panose="020B0606030504020204" pitchFamily="34" charset="0"/>
                <a:cs typeface="Open Sans" panose="020B0606030504020204" pitchFamily="34" charset="0"/>
              </a:rPr>
              <a:t>.</a:t>
            </a:r>
          </a:p>
          <a:p>
            <a:pPr>
              <a:spcBef>
                <a:spcPts val="1200"/>
              </a:spcBef>
              <a:spcAft>
                <a:spcPts val="600"/>
              </a:spcAft>
            </a:pPr>
            <a:r>
              <a:rPr lang="en-US" sz="1200" b="1" dirty="0">
                <a:solidFill>
                  <a:srgbClr val="280A24"/>
                </a:solidFill>
                <a:latin typeface="Open Sans" panose="020B0606030504020204" pitchFamily="34" charset="0"/>
                <a:ea typeface="Open Sans" panose="020B0606030504020204" pitchFamily="34" charset="0"/>
                <a:cs typeface="Open Sans" panose="020B0606030504020204" pitchFamily="34" charset="0"/>
              </a:rPr>
              <a:t>Who pays the apprentices’ salaries?</a:t>
            </a:r>
            <a:endParaRPr lang="en-CA" sz="1200" b="1" dirty="0">
              <a:solidFill>
                <a:srgbClr val="280A24"/>
              </a:solidFill>
              <a:latin typeface="Open Sans" panose="020B0606030504020204" pitchFamily="34" charset="0"/>
              <a:ea typeface="Open Sans" panose="020B0606030504020204" pitchFamily="34" charset="0"/>
              <a:cs typeface="Open Sans" panose="020B0606030504020204" pitchFamily="34" charset="0"/>
            </a:endParaRPr>
          </a:p>
          <a:p>
            <a:r>
              <a:rPr lang="en-US" sz="1100" dirty="0">
                <a:latin typeface="Open Sans" panose="020B0606030504020204" pitchFamily="34" charset="0"/>
                <a:ea typeface="Open Sans" panose="020B0606030504020204" pitchFamily="34" charset="0"/>
                <a:cs typeface="Open Sans" panose="020B0606030504020204" pitchFamily="34" charset="0"/>
              </a:rPr>
              <a:t>Since apprentices are employees of their respective hiring departments, agencies, and Crown corporations, each hiring organization is responsible for covering their salaries.</a:t>
            </a:r>
            <a:endParaRPr lang="en-CA" sz="11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TextBox 14">
            <a:extLst>
              <a:ext uri="{FF2B5EF4-FFF2-40B4-BE49-F238E27FC236}">
                <a16:creationId xmlns:a16="http://schemas.microsoft.com/office/drawing/2014/main" id="{7D940404-F29B-759D-CE11-F151A80337D0}"/>
              </a:ext>
            </a:extLst>
          </p:cNvPr>
          <p:cNvSpPr txBox="1"/>
          <p:nvPr/>
        </p:nvSpPr>
        <p:spPr>
          <a:xfrm>
            <a:off x="213630" y="8686801"/>
            <a:ext cx="6478120" cy="230832"/>
          </a:xfrm>
          <a:prstGeom prst="rect">
            <a:avLst/>
          </a:prstGeom>
          <a:noFill/>
        </p:spPr>
        <p:txBody>
          <a:bodyPr wrap="square">
            <a:spAutoFit/>
          </a:bodyPr>
          <a:lstStyle/>
          <a:p>
            <a:pPr algn="r"/>
            <a:r>
              <a:rPr lang="en-US" sz="900" kern="0" spc="0" dirty="0">
                <a:solidFill>
                  <a:srgbClr val="442C6F"/>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900" b="1" i="0" u="none" strike="noStrike" kern="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lang="en-CA" sz="900" b="1" dirty="0">
              <a:solidFill>
                <a:srgbClr val="442C6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822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17DE25-C732-7983-2B4F-67C0AE99229F}"/>
              </a:ext>
            </a:extLst>
          </p:cNvPr>
          <p:cNvSpPr>
            <a:spLocks noGrp="1"/>
          </p:cNvSpPr>
          <p:nvPr>
            <p:ph type="title"/>
          </p:nvPr>
        </p:nvSpPr>
        <p:spPr>
          <a:xfrm>
            <a:off x="418171" y="662079"/>
            <a:ext cx="6021658" cy="521064"/>
          </a:xfrm>
        </p:spPr>
        <p:txBody>
          <a:bodyPr>
            <a:noAutofit/>
          </a:bodyPr>
          <a:lstStyle/>
          <a:p>
            <a:r>
              <a:rPr lang="en-US" sz="2000" b="1" kern="0" dirty="0">
                <a:solidFill>
                  <a:srgbClr val="501549"/>
                </a:solidFill>
                <a:latin typeface="Open Sans" panose="020B0606030504020204" pitchFamily="34" charset="0"/>
                <a:ea typeface="Open Sans" panose="020B0606030504020204" pitchFamily="34" charset="0"/>
                <a:cs typeface="Open Sans" panose="020B0606030504020204" pitchFamily="34" charset="0"/>
              </a:rPr>
              <a:t>Frequently Asked Questions </a:t>
            </a:r>
            <a:r>
              <a:rPr lang="en-US" sz="2000" b="1"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(2 of 4)</a:t>
            </a:r>
            <a:endParaRPr lang="en-CA" sz="2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2" name="Picture 51" descr="Canada wordmark">
            <a:extLst>
              <a:ext uri="{FF2B5EF4-FFF2-40B4-BE49-F238E27FC236}">
                <a16:creationId xmlns:a16="http://schemas.microsoft.com/office/drawing/2014/main" id="{165F63A0-6BF7-42DC-09C3-E7BB8F0EE296}"/>
              </a:ext>
            </a:extLst>
          </p:cNvPr>
          <p:cNvPicPr>
            <a:picLocks noChangeAspect="1"/>
          </p:cNvPicPr>
          <p:nvPr/>
        </p:nvPicPr>
        <p:blipFill rotWithShape="1">
          <a:blip r:embed="rId2"/>
          <a:srcRect l="76250" t="2971" b="93490"/>
          <a:stretch/>
        </p:blipFill>
        <p:spPr>
          <a:xfrm>
            <a:off x="5391465" y="246882"/>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418171" y="1135822"/>
            <a:ext cx="6021658" cy="6924973"/>
          </a:xfrm>
          <a:prstGeom prst="rect">
            <a:avLst/>
          </a:prstGeom>
          <a:noFill/>
        </p:spPr>
        <p:txBody>
          <a:bodyPr wrap="square">
            <a:spAutoFit/>
          </a:bodyPr>
          <a:lstStyle/>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Who identifies the peer partners and mentors?</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Because the apprentices will be working in their respective organizations, it will be up to each department, agency, and Crown corporation to identify peer partner(s) and mentors(s) and ensure that these are productive relationships. The Office of Indigenous Initiatives has prepared information to help organizations select appropriate peer partners and mentors and explain the difference between their roles.</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Is there any classroom style training? </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CA" sz="1100" kern="12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Over the course of the 24 months, apprentices are exposed to an integrated learning environment. Four days per week (80%) spent working with a peer partner, one day per week (20%) dedicated to self-paced online learning and professional development. </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Who organizes and pays for the self-paced online learning?</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The Office of Indigenous Initiatives organizes the online learning by providing a standardized curriculum that aligns with entry level jobs and competency framework for IT-01s (or equivalent). The curriculum was designed in collaboration with the Treasury Board of Canda Secretariat’s Office of the Chief Information Officer, Shared Services Canada, the Canada School of Public Service, private sector industry leaders, Indigenous experts, non-profit and post-secondary institutions. The Office of Indigenous Initiatives covers all training costs associated with the curriculum.</a:t>
            </a:r>
          </a:p>
          <a:p>
            <a:pPr lvl="0">
              <a:spcBef>
                <a:spcPts val="1200"/>
              </a:spcBef>
              <a:spcAft>
                <a:spcPts val="600"/>
              </a:spcAft>
              <a:defRPr/>
            </a:pPr>
            <a:r>
              <a:rPr lang="en-US" sz="1200" b="1" dirty="0">
                <a:solidFill>
                  <a:srgbClr val="280A24"/>
                </a:solidFill>
                <a:latin typeface="Open Sans" panose="020B0606030504020204" pitchFamily="34" charset="0"/>
                <a:ea typeface="Open Sans" panose="020B0606030504020204" pitchFamily="34" charset="0"/>
                <a:cs typeface="Open Sans" panose="020B0606030504020204" pitchFamily="34" charset="0"/>
              </a:rPr>
              <a:t>Is there a Probationary Period? </a:t>
            </a:r>
            <a:endParaRPr lang="en-CA" sz="1200" b="1" dirty="0">
              <a:solidFill>
                <a:srgbClr val="280A24"/>
              </a:solidFill>
              <a:latin typeface="Open Sans" panose="020B0606030504020204" pitchFamily="34" charset="0"/>
              <a:ea typeface="Open Sans" panose="020B0606030504020204" pitchFamily="34" charset="0"/>
              <a:cs typeface="Open Sans" panose="020B0606030504020204" pitchFamily="34" charset="0"/>
            </a:endParaRPr>
          </a:p>
          <a:p>
            <a:pPr lvl="0">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Yes, as it is a </a:t>
            </a:r>
            <a:r>
              <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24-month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Term appointment, the probationary period is equal to the full length of the apprenticeship.</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spcBef>
                <a:spcPts val="1200"/>
              </a:spcBef>
              <a:spcAft>
                <a:spcPts val="600"/>
              </a:spcAft>
              <a:defRPr/>
            </a:pPr>
            <a:r>
              <a:rPr lang="en-US" sz="1200" b="1" dirty="0">
                <a:solidFill>
                  <a:srgbClr val="280A24"/>
                </a:solidFill>
                <a:latin typeface="Open Sans" panose="020B0606030504020204" pitchFamily="34" charset="0"/>
                <a:ea typeface="Open Sans" panose="020B0606030504020204" pitchFamily="34" charset="0"/>
                <a:cs typeface="Open Sans" panose="020B0606030504020204" pitchFamily="34" charset="0"/>
              </a:rPr>
              <a:t>What happens at the end of the two-year apprenticeship?</a:t>
            </a:r>
            <a:endParaRPr lang="en-CA" sz="1200" b="1" dirty="0">
              <a:solidFill>
                <a:srgbClr val="280A24"/>
              </a:solidFill>
              <a:latin typeface="Open Sans" panose="020B0606030504020204" pitchFamily="34" charset="0"/>
              <a:ea typeface="Open Sans" panose="020B0606030504020204" pitchFamily="34" charset="0"/>
              <a:cs typeface="Open Sans" panose="020B0606030504020204" pitchFamily="34" charset="0"/>
            </a:endParaRPr>
          </a:p>
          <a:p>
            <a:pPr lvl="0">
              <a:defRPr/>
            </a:pPr>
            <a:r>
              <a:rPr lang="en-US" sz="1100" dirty="0">
                <a:solidFill>
                  <a:srgbClr val="333333"/>
                </a:solidFill>
                <a:latin typeface="Open Sans" panose="020B0606030504020204" pitchFamily="34" charset="0"/>
                <a:ea typeface="Open Sans" panose="020B0606030504020204" pitchFamily="34" charset="0"/>
                <a:cs typeface="Open Sans" panose="020B0606030504020204" pitchFamily="34" charset="0"/>
              </a:rPr>
              <a:t>After successfully completing the apprenticeship, graduates are issued a digital certificate and a portable verifiable credential. It is endorsed by the Chief Information Officer of Canada and </a:t>
            </a:r>
            <a:r>
              <a:rPr lang="en-US" sz="1100" u="sng" dirty="0">
                <a:solidFill>
                  <a:srgbClr val="333333"/>
                </a:solidFill>
                <a:latin typeface="Open Sans" panose="020B0606030504020204" pitchFamily="34" charset="0"/>
                <a:ea typeface="Open Sans" panose="020B0606030504020204" pitchFamily="34" charset="0"/>
                <a:cs typeface="Open Sans" panose="020B0606030504020204" pitchFamily="34" charset="0"/>
              </a:rPr>
              <a:t>formally recognized</a:t>
            </a:r>
            <a:r>
              <a:rPr lang="en-US" sz="1100" dirty="0">
                <a:solidFill>
                  <a:srgbClr val="333333"/>
                </a:solidFill>
                <a:latin typeface="Open Sans" panose="020B0606030504020204" pitchFamily="34" charset="0"/>
                <a:ea typeface="Open Sans" panose="020B0606030504020204" pitchFamily="34" charset="0"/>
                <a:cs typeface="Open Sans" panose="020B0606030504020204" pitchFamily="34" charset="0"/>
              </a:rPr>
              <a:t> as meeting the GC Qualification Standard alternative for the IT Occupational Group. </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defRP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It is our hope that at the end of the two-year period, the apprentice will be offered an indeterminate position within their host organization. If a hiring organization is unable to offer a position to their apprentice, we will ask that they advise the Office of Indigenous Initiatives at </a:t>
            </a:r>
            <a:r>
              <a:rPr lang="en-US" sz="1100" dirty="0">
                <a:latin typeface="Open Sans" panose="020B0606030504020204" pitchFamily="34" charset="0"/>
                <a:ea typeface="Open Sans" panose="020B0606030504020204" pitchFamily="34" charset="0"/>
                <a:cs typeface="Open Sans" panose="020B0606030504020204" pitchFamily="34" charset="0"/>
              </a:rPr>
              <a:t>least 6 months prior to the end of the apprenticeship so that they can help the apprentice find a position elsewhere. The Apprentice Success Facilitator will connect with you throughout the apprenticeship to discuss apprentice’s journey.</a:t>
            </a:r>
            <a:endParaRPr lang="en-CA"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69C065F8-2FFC-70F8-60FE-E04003E27907}"/>
              </a:ext>
            </a:extLst>
          </p:cNvPr>
          <p:cNvSpPr txBox="1"/>
          <p:nvPr/>
        </p:nvSpPr>
        <p:spPr>
          <a:xfrm>
            <a:off x="213630" y="8686801"/>
            <a:ext cx="6478120" cy="230832"/>
          </a:xfrm>
          <a:prstGeom prst="rect">
            <a:avLst/>
          </a:prstGeom>
          <a:noFill/>
        </p:spPr>
        <p:txBody>
          <a:bodyPr wrap="square">
            <a:spAutoFit/>
          </a:bodyPr>
          <a:lstStyle/>
          <a:p>
            <a:pPr algn="r"/>
            <a:r>
              <a:rPr lang="en-US" sz="900" kern="0" spc="0" dirty="0">
                <a:solidFill>
                  <a:srgbClr val="442C6F"/>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900" b="1" i="0" u="none" strike="noStrike" kern="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lang="en-CA" sz="900" b="1" dirty="0">
              <a:solidFill>
                <a:srgbClr val="442C6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6654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FA94-DD43-BC11-D633-CDF98CE13B83}"/>
              </a:ext>
            </a:extLst>
          </p:cNvPr>
          <p:cNvSpPr>
            <a:spLocks noGrp="1"/>
          </p:cNvSpPr>
          <p:nvPr>
            <p:ph type="title"/>
          </p:nvPr>
        </p:nvSpPr>
        <p:spPr>
          <a:xfrm>
            <a:off x="401444" y="642477"/>
            <a:ext cx="6021658" cy="562760"/>
          </a:xfrm>
        </p:spPr>
        <p:txBody>
          <a:bodyPr>
            <a:noAutofit/>
          </a:bodyPr>
          <a:lstStyle/>
          <a:p>
            <a:r>
              <a:rPr lang="en-US" sz="2000" b="1" kern="0" dirty="0">
                <a:solidFill>
                  <a:srgbClr val="501549"/>
                </a:solidFill>
                <a:latin typeface="Open Sans" panose="020B0606030504020204" pitchFamily="34" charset="0"/>
                <a:ea typeface="Open Sans" panose="020B0606030504020204" pitchFamily="34" charset="0"/>
                <a:cs typeface="Open Sans" panose="020B0606030504020204" pitchFamily="34" charset="0"/>
              </a:rPr>
              <a:t>Frequently Asked Questions </a:t>
            </a:r>
            <a:r>
              <a:rPr lang="en-US" sz="2000" b="1" kern="0" dirty="0">
                <a:solidFill>
                  <a:schemeClr val="bg1"/>
                </a:solidFill>
                <a:latin typeface="Open Sans" panose="020B0606030504020204" pitchFamily="34" charset="0"/>
                <a:ea typeface="Open Sans" panose="020B0606030504020204" pitchFamily="34" charset="0"/>
                <a:cs typeface="Open Sans" panose="020B0606030504020204" pitchFamily="34" charset="0"/>
              </a:rPr>
              <a:t>(3</a:t>
            </a:r>
            <a:r>
              <a:rPr lang="en-US" sz="2000" b="1" kern="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 of 4)</a:t>
            </a:r>
            <a:endParaRPr lang="en-CA" sz="2000" dirty="0">
              <a:solidFill>
                <a:schemeClr val="bg1"/>
              </a:solidFill>
            </a:endParaRPr>
          </a:p>
        </p:txBody>
      </p:sp>
      <p:pic>
        <p:nvPicPr>
          <p:cNvPr id="3" name="Picture 2" descr="Canada wordmark">
            <a:extLst>
              <a:ext uri="{FF2B5EF4-FFF2-40B4-BE49-F238E27FC236}">
                <a16:creationId xmlns:a16="http://schemas.microsoft.com/office/drawing/2014/main" id="{C86327FA-F6C4-0DA0-0BC6-FDF49C8ED6CA}"/>
              </a:ext>
            </a:extLst>
          </p:cNvPr>
          <p:cNvPicPr>
            <a:picLocks noChangeAspect="1"/>
          </p:cNvPicPr>
          <p:nvPr/>
        </p:nvPicPr>
        <p:blipFill rotWithShape="1">
          <a:blip r:embed="rId2"/>
          <a:srcRect l="76250" t="2971" b="93490"/>
          <a:stretch/>
        </p:blipFill>
        <p:spPr>
          <a:xfrm>
            <a:off x="5391465" y="246882"/>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401444" y="1137068"/>
            <a:ext cx="6021658" cy="3323987"/>
          </a:xfrm>
          <a:prstGeom prst="rect">
            <a:avLst/>
          </a:prstGeom>
          <a:noFill/>
        </p:spPr>
        <p:txBody>
          <a:bodyPr wrap="square">
            <a:spAutoFit/>
          </a:bodyPr>
          <a:lstStyle/>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What occurs if an apprentice is not successful?</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Apprentices will be closely monitored during their apprenticeship and provided with regular feedback and ongoing performance appraisals by their hiring organization. If there are any issues, we ask that hiring organizations involve the Office of Indigenous Initiatives immediately to address the performance or behavior issues and to provide the apprentice the opportunity to adjust while ensuring they have the tools and supports needed to do so.</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a:spcBef>
                <a:spcPts val="1200"/>
              </a:spcBef>
              <a:spcAft>
                <a:spcPts val="600"/>
              </a:spcAft>
            </a:pPr>
            <a:r>
              <a:rPr lang="en-US"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rPr>
              <a:t>Who provides apprentices with equipment and internet access?</a:t>
            </a:r>
            <a:endParaRPr lang="en-CA" sz="1200" b="1" dirty="0">
              <a:solidFill>
                <a:srgbClr val="280A24"/>
              </a:solidFill>
              <a:effectLst/>
              <a:latin typeface="Open Sans" panose="020B0606030504020204" pitchFamily="34" charset="0"/>
              <a:ea typeface="Open Sans" panose="020B0606030504020204" pitchFamily="34" charset="0"/>
              <a:cs typeface="Open Sans" panose="020B0606030504020204" pitchFamily="34" charset="0"/>
            </a:endParaRPr>
          </a:p>
          <a:p>
            <a:r>
              <a:rPr lang="en-US" sz="1100" dirty="0">
                <a:effectLst/>
                <a:latin typeface="Open Sans" panose="020B0606030504020204" pitchFamily="34" charset="0"/>
                <a:ea typeface="Open Sans" panose="020B0606030504020204" pitchFamily="34" charset="0"/>
                <a:cs typeface="Open Sans" panose="020B0606030504020204" pitchFamily="34" charset="0"/>
              </a:rPr>
              <a:t>As with any other employee, the hiring organization must provide the apprentices with the necessary equipment for them to work. Should the position offer opportunities to work from home and/or to complete the self-paced online learning from home, internet access is the responsibility of the apprentice. It is important to keep in mind that internet access within the home is not always a given in some communities. The Office of Indigenous Initiatives will assess this with the candidates when they apply and will seek assistance from the community (for example band office, school, territorial and provincial governments, etc.) as needed.</a:t>
            </a:r>
            <a:endParaRPr lang="en-CA" sz="1100" dirty="0">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65B0B924-7D70-4212-1705-54DF08744F5C}"/>
              </a:ext>
            </a:extLst>
          </p:cNvPr>
          <p:cNvSpPr txBox="1"/>
          <p:nvPr/>
        </p:nvSpPr>
        <p:spPr>
          <a:xfrm>
            <a:off x="213630" y="8686801"/>
            <a:ext cx="6478120" cy="230832"/>
          </a:xfrm>
          <a:prstGeom prst="rect">
            <a:avLst/>
          </a:prstGeom>
          <a:noFill/>
        </p:spPr>
        <p:txBody>
          <a:bodyPr wrap="square">
            <a:spAutoFit/>
          </a:bodyPr>
          <a:lstStyle/>
          <a:p>
            <a:pPr algn="r"/>
            <a:r>
              <a:rPr lang="en-US" sz="900" kern="0" spc="0" dirty="0">
                <a:solidFill>
                  <a:srgbClr val="442C6F"/>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900" b="1" i="0" u="none" strike="noStrike" kern="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lang="en-CA" sz="900" b="1" dirty="0">
              <a:solidFill>
                <a:srgbClr val="442C6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4199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DC59-BCBC-8C8E-8A74-A32B34B51D1B}"/>
              </a:ext>
            </a:extLst>
          </p:cNvPr>
          <p:cNvSpPr>
            <a:spLocks noGrp="1"/>
          </p:cNvSpPr>
          <p:nvPr>
            <p:ph type="title"/>
          </p:nvPr>
        </p:nvSpPr>
        <p:spPr>
          <a:xfrm>
            <a:off x="418171" y="650378"/>
            <a:ext cx="5915025" cy="604919"/>
          </a:xfrm>
        </p:spPr>
        <p:txBody>
          <a:bodyPr>
            <a:noAutofit/>
          </a:bodyPr>
          <a:lstStyle/>
          <a:p>
            <a:r>
              <a:rPr lang="en-US" sz="2000" b="1" kern="0" dirty="0">
                <a:solidFill>
                  <a:srgbClr val="501549"/>
                </a:solidFill>
                <a:effectLst/>
                <a:latin typeface="Open Sans" panose="020B0606030504020204" pitchFamily="34" charset="0"/>
                <a:ea typeface="Open Sans" panose="020B0606030504020204" pitchFamily="34" charset="0"/>
                <a:cs typeface="Open Sans" panose="020B0606030504020204" pitchFamily="34" charset="0"/>
              </a:rPr>
              <a:t>Frequently Asked Questions </a:t>
            </a:r>
            <a:r>
              <a:rPr lang="en-US" sz="2000" b="1" kern="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(4 of 4)</a:t>
            </a:r>
            <a:endParaRPr lang="en-CA" sz="2000" dirty="0">
              <a:solidFill>
                <a:schemeClr val="bg1"/>
              </a:solidFill>
            </a:endParaRPr>
          </a:p>
        </p:txBody>
      </p:sp>
      <p:pic>
        <p:nvPicPr>
          <p:cNvPr id="3" name="Picture 2" descr="Canada wordmark">
            <a:extLst>
              <a:ext uri="{FF2B5EF4-FFF2-40B4-BE49-F238E27FC236}">
                <a16:creationId xmlns:a16="http://schemas.microsoft.com/office/drawing/2014/main" id="{E2E93307-F2B5-CFE3-3E91-AED6ABD9EA11}"/>
              </a:ext>
              <a:ext uri="{C183D7F6-B498-43B3-948B-1728B52AA6E4}">
                <adec:decorative xmlns:adec="http://schemas.microsoft.com/office/drawing/2017/decorative" val="0"/>
              </a:ext>
            </a:extLst>
          </p:cNvPr>
          <p:cNvPicPr>
            <a:picLocks noChangeAspect="1"/>
          </p:cNvPicPr>
          <p:nvPr/>
        </p:nvPicPr>
        <p:blipFill rotWithShape="1">
          <a:blip r:embed="rId2"/>
          <a:srcRect l="76250" t="2971" b="93490"/>
          <a:stretch/>
        </p:blipFill>
        <p:spPr>
          <a:xfrm>
            <a:off x="5391465" y="260950"/>
            <a:ext cx="1300285" cy="319063"/>
          </a:xfrm>
          <a:prstGeom prst="rect">
            <a:avLst/>
          </a:prstGeom>
          <a:extLst>
            <a:ext uri="{FAA26D3D-D897-4be2-8F04-BA451C77F1D7}">
              <ma14:placeholderFlag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ma14="http://schemas.microsoft.com/office/mac/drawingml/2011/main" xmlns:w="http://schemas.openxmlformats.org/wordprocessingml/2006/main" xmlns:w10="urn:schemas-microsoft-com:office:word" xmlns:v="urn:schemas-microsoft-com:vml" xmlns:o="urn:schemas-microsoft-com:office:office" xmlns:mv="urn:schemas-microsoft-com:mac:vml" xmlns:mo="http://schemas.microsoft.com/office/mac/office/2008/main" xmlns="" xmlns:lc="http://schemas.openxmlformats.org/drawingml/2006/lockedCanvas"/>
            </a:ext>
          </a:extLst>
        </p:spPr>
      </p:pic>
      <p:sp>
        <p:nvSpPr>
          <p:cNvPr id="14" name="TextBox 13">
            <a:extLst>
              <a:ext uri="{FF2B5EF4-FFF2-40B4-BE49-F238E27FC236}">
                <a16:creationId xmlns:a16="http://schemas.microsoft.com/office/drawing/2014/main" id="{A724CAF9-0E33-A60E-94FE-F6ECB30DB759}"/>
              </a:ext>
            </a:extLst>
          </p:cNvPr>
          <p:cNvSpPr txBox="1"/>
          <p:nvPr/>
        </p:nvSpPr>
        <p:spPr>
          <a:xfrm>
            <a:off x="418171" y="1225728"/>
            <a:ext cx="5915025" cy="1474250"/>
          </a:xfrm>
          <a:prstGeom prst="rect">
            <a:avLst/>
          </a:prstGeom>
          <a:noFill/>
        </p:spPr>
        <p:txBody>
          <a:bodyPr wrap="square">
            <a:spAutoFit/>
          </a:bodyPr>
          <a:lstStyle/>
          <a:p>
            <a:pPr marR="0" lvl="0" indent="0" fontAlgn="auto">
              <a:lnSpc>
                <a:spcPct val="115000"/>
              </a:lnSpc>
              <a:spcBef>
                <a:spcPts val="1800"/>
              </a:spcBef>
              <a:spcAft>
                <a:spcPts val="1200"/>
              </a:spcAft>
              <a:buClrTx/>
              <a:buSzTx/>
              <a:buFontTx/>
              <a:buNone/>
              <a:tabLst>
                <a:tab pos="3870325" algn="l"/>
              </a:tabLst>
              <a:defRPr/>
            </a:pPr>
            <a:r>
              <a:rPr lang="en-US" sz="1200" b="1" kern="0" dirty="0">
                <a:latin typeface="Open Sans" panose="020B0606030504020204" pitchFamily="34" charset="0"/>
                <a:ea typeface="Open Sans" panose="020B0606030504020204" pitchFamily="34" charset="0"/>
                <a:cs typeface="Open Sans" panose="020B0606030504020204" pitchFamily="34" charset="0"/>
              </a:rPr>
              <a:t>Where will apprentices be located?</a:t>
            </a:r>
            <a:endParaRPr lang="en-CA" sz="1200" b="1" kern="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 program is open to First Nations, Inuit, and Métis people from across Canada. One of the objectives of the program is to increase employment and economic development opportunities within Indigenous communities. For this reason, we encourage that remote work be considered so that apprentices can work from their home communities. That said, managers will be able to identify any geographic-specific job requirements as part of the hiring process.</a:t>
            </a:r>
          </a:p>
        </p:txBody>
      </p:sp>
      <p:sp>
        <p:nvSpPr>
          <p:cNvPr id="7" name="TextBox 6">
            <a:extLst>
              <a:ext uri="{FF2B5EF4-FFF2-40B4-BE49-F238E27FC236}">
                <a16:creationId xmlns:a16="http://schemas.microsoft.com/office/drawing/2014/main" id="{DF359251-ADAF-BCB1-B9FE-84179EBA5337}"/>
              </a:ext>
            </a:extLst>
          </p:cNvPr>
          <p:cNvSpPr txBox="1"/>
          <p:nvPr/>
        </p:nvSpPr>
        <p:spPr>
          <a:xfrm>
            <a:off x="418171" y="2844889"/>
            <a:ext cx="5838167" cy="3654847"/>
          </a:xfrm>
          <a:prstGeom prst="rect">
            <a:avLst/>
          </a:prstGeom>
          <a:noFill/>
        </p:spPr>
        <p:txBody>
          <a:bodyPr wrap="square" rtlCol="0">
            <a:spAutoFit/>
          </a:bodyPr>
          <a:lstStyle/>
          <a:p>
            <a:pPr lvl="0">
              <a:lnSpc>
                <a:spcPct val="115000"/>
              </a:lnSpc>
              <a:spcBef>
                <a:spcPts val="1800"/>
              </a:spcBef>
              <a:spcAft>
                <a:spcPts val="1200"/>
              </a:spcAft>
              <a:tabLst>
                <a:tab pos="3870325" algn="l"/>
              </a:tabLst>
            </a:pPr>
            <a:r>
              <a:rPr lang="en-US" sz="2000" b="1" kern="0" dirty="0">
                <a:solidFill>
                  <a:srgbClr val="501549"/>
                </a:solidFill>
                <a:latin typeface="Open Sans" panose="020B0606030504020204" pitchFamily="34" charset="0"/>
                <a:ea typeface="Open Sans" panose="020B0606030504020204" pitchFamily="34" charset="0"/>
                <a:cs typeface="Open Sans" panose="020B0606030504020204" pitchFamily="34" charset="0"/>
              </a:rPr>
              <a:t>Program Readiness Checklist</a:t>
            </a:r>
            <a:endParaRPr lang="en-CA" sz="2000" b="1" kern="0" dirty="0">
              <a:solidFill>
                <a:srgbClr val="501549"/>
              </a:solidFill>
              <a:latin typeface="Open Sans" panose="020B0606030504020204" pitchFamily="34" charset="0"/>
              <a:ea typeface="Open Sans" panose="020B0606030504020204" pitchFamily="34" charset="0"/>
              <a:cs typeface="Open Sans" panose="020B0606030504020204" pitchFamily="34" charset="0"/>
            </a:endParaRPr>
          </a:p>
          <a:p>
            <a:pPr lvl="0">
              <a:spcAft>
                <a:spcPts val="600"/>
              </a:spcAft>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To ensure a consistent experience for apprentices across the Government of Canada, this helpful checklist will make sure the proper foundation is in place:</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50000"/>
              </a:lnSpc>
              <a:buFont typeface="Wingdings" panose="05000000000000000000" pitchFamily="2" charset="2"/>
              <a:buChar cha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Chief Information Officer (CIO) or Chief Digital Officer awareness</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50000"/>
              </a:lnSpc>
              <a:buFont typeface="Wingdings" panose="05000000000000000000" pitchFamily="2" charset="2"/>
              <a:buChar cha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Term position created and salary dollars available</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50000"/>
              </a:lnSpc>
              <a:buFont typeface="Wingdings" panose="05000000000000000000" pitchFamily="2" charset="2"/>
              <a:buChar cha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Opportunity exists for apprentice as confirmed by the hiring manager</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50000"/>
              </a:lnSpc>
              <a:buFont typeface="Wingdings" panose="05000000000000000000" pitchFamily="2" charset="2"/>
              <a:buChar cha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Peer Partner identified</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50000"/>
              </a:lnSpc>
              <a:buFont typeface="Wingdings" panose="05000000000000000000" pitchFamily="2" charset="2"/>
              <a:buChar cha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Mentor identified</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50000"/>
              </a:lnSpc>
              <a:buFont typeface="Wingdings" panose="05000000000000000000" pitchFamily="2" charset="2"/>
              <a:buChar char=""/>
            </a:pP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Agreement to follow program guidelines and to participate in community of practice meetings</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t>
            </a:r>
            <a:endParaRPr lang="en-CA" sz="11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lvl="0"/>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Once you are ready to start the journey or if you have additional questions, please email the </a:t>
            </a:r>
            <a:r>
              <a:rPr lang="en-US" sz="1100" b="1" dirty="0">
                <a:solidFill>
                  <a:prstClr val="black"/>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Office of Indigenous Initiatives</a:t>
            </a:r>
            <a:r>
              <a:rPr lang="en-US" sz="1100" dirty="0">
                <a:solidFill>
                  <a:prstClr val="black"/>
                </a:solidFill>
                <a:latin typeface="Open Sans" panose="020B0606030504020204" pitchFamily="34" charset="0"/>
                <a:ea typeface="Open Sans" panose="020B0606030504020204" pitchFamily="34" charset="0"/>
                <a:cs typeface="Open Sans" panose="020B0606030504020204" pitchFamily="34" charset="0"/>
              </a:rPr>
              <a:t>. A job matching expert will contact you shortly.</a:t>
            </a:r>
          </a:p>
          <a:p>
            <a:pPr lvl="0"/>
            <a:endParaRPr lang="en-US" sz="12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092C602E-33E5-EA89-E5E0-15F8014886CB}"/>
              </a:ext>
            </a:extLst>
          </p:cNvPr>
          <p:cNvSpPr txBox="1"/>
          <p:nvPr/>
        </p:nvSpPr>
        <p:spPr>
          <a:xfrm>
            <a:off x="1689404" y="6842517"/>
            <a:ext cx="3295700" cy="33855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hlinkClick r:id="rId4"/>
              </a:rPr>
              <a:t>Hire an IT apprentice today!</a:t>
            </a:r>
            <a:endParaRPr kumimoji="0" lang="en-CA" sz="1600" b="1"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2" name="Rectangle 41">
            <a:extLst>
              <a:ext uri="{FF2B5EF4-FFF2-40B4-BE49-F238E27FC236}">
                <a16:creationId xmlns:a16="http://schemas.microsoft.com/office/drawing/2014/main" id="{202CF102-15BE-2012-1F37-B2E32E7D8671}"/>
              </a:ext>
              <a:ext uri="{C183D7F6-B498-43B3-948B-1728B52AA6E4}">
                <adec:decorative xmlns:adec="http://schemas.microsoft.com/office/drawing/2017/decorative" val="1"/>
              </a:ext>
            </a:extLst>
          </p:cNvPr>
          <p:cNvSpPr/>
          <p:nvPr/>
        </p:nvSpPr>
        <p:spPr>
          <a:xfrm>
            <a:off x="0" y="8486775"/>
            <a:ext cx="6858000" cy="644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Connector 10">
            <a:extLst>
              <a:ext uri="{FF2B5EF4-FFF2-40B4-BE49-F238E27FC236}">
                <a16:creationId xmlns:a16="http://schemas.microsoft.com/office/drawing/2014/main" id="{3D91B9E2-46B5-FA2E-F3FC-C4086C498ABE}"/>
              </a:ext>
              <a:ext uri="{C183D7F6-B498-43B3-948B-1728B52AA6E4}">
                <adec:decorative xmlns:adec="http://schemas.microsoft.com/office/drawing/2017/decorative" val="1"/>
              </a:ext>
            </a:extLst>
          </p:cNvPr>
          <p:cNvCxnSpPr>
            <a:cxnSpLocks/>
          </p:cNvCxnSpPr>
          <p:nvPr/>
        </p:nvCxnSpPr>
        <p:spPr>
          <a:xfrm>
            <a:off x="23690" y="8385622"/>
            <a:ext cx="6858000" cy="0"/>
          </a:xfrm>
          <a:prstGeom prst="line">
            <a:avLst/>
          </a:prstGeom>
          <a:ln w="28575" cap="rnd" cmpd="dbl">
            <a:gradFill flip="none" rotWithShape="1">
              <a:gsLst>
                <a:gs pos="52000">
                  <a:srgbClr val="9D02AA"/>
                </a:gs>
                <a:gs pos="75000">
                  <a:srgbClr val="EE605E"/>
                </a:gs>
                <a:gs pos="0">
                  <a:srgbClr val="ECAE24"/>
                </a:gs>
                <a:gs pos="25000">
                  <a:srgbClr val="EE924B"/>
                </a:gs>
                <a:gs pos="100000">
                  <a:srgbClr val="EF2C69"/>
                </a:gs>
              </a:gsLst>
              <a:lin ang="0" scaled="1"/>
              <a:tileRect/>
            </a:gradFill>
            <a:prstDash val="sysDot"/>
            <a:roun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6D33BB7-8F33-DF15-4999-4B24757A4D5B}"/>
              </a:ext>
              <a:ext uri="{C183D7F6-B498-43B3-948B-1728B52AA6E4}">
                <adec:decorative xmlns:adec="http://schemas.microsoft.com/office/drawing/2017/decorative" val="1"/>
              </a:ext>
            </a:extLst>
          </p:cNvPr>
          <p:cNvSpPr/>
          <p:nvPr/>
        </p:nvSpPr>
        <p:spPr>
          <a:xfrm>
            <a:off x="0" y="8466300"/>
            <a:ext cx="6858000" cy="144815"/>
          </a:xfrm>
          <a:prstGeom prst="rect">
            <a:avLst/>
          </a:prstGeom>
          <a:gradFill flip="none" rotWithShape="1">
            <a:gsLst>
              <a:gs pos="25000">
                <a:srgbClr val="EE8E50"/>
              </a:gs>
              <a:gs pos="72000">
                <a:srgbClr val="EE665D"/>
              </a:gs>
              <a:gs pos="50000">
                <a:srgbClr val="9C00AC"/>
              </a:gs>
              <a:gs pos="100000">
                <a:srgbClr val="EF2B69"/>
              </a:gs>
              <a:gs pos="5000">
                <a:srgbClr val="ECAE24"/>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 name="TextBox 3">
            <a:extLst>
              <a:ext uri="{FF2B5EF4-FFF2-40B4-BE49-F238E27FC236}">
                <a16:creationId xmlns:a16="http://schemas.microsoft.com/office/drawing/2014/main" id="{41ABAB56-9DA8-FC59-B578-DC0BCF664948}"/>
              </a:ext>
            </a:extLst>
          </p:cNvPr>
          <p:cNvSpPr txBox="1"/>
          <p:nvPr/>
        </p:nvSpPr>
        <p:spPr>
          <a:xfrm>
            <a:off x="213630" y="8686801"/>
            <a:ext cx="6478120" cy="230832"/>
          </a:xfrm>
          <a:prstGeom prst="rect">
            <a:avLst/>
          </a:prstGeom>
          <a:noFill/>
        </p:spPr>
        <p:txBody>
          <a:bodyPr wrap="square">
            <a:spAutoFit/>
          </a:bodyPr>
          <a:lstStyle/>
          <a:p>
            <a:pPr algn="r"/>
            <a:r>
              <a:rPr lang="en-US" sz="900" kern="0" spc="0" dirty="0">
                <a:solidFill>
                  <a:srgbClr val="442C6F"/>
                </a:solidFill>
                <a:latin typeface="Open Sans" panose="020B0606030504020204" pitchFamily="34" charset="0"/>
                <a:ea typeface="Open Sans" panose="020B0606030504020204" pitchFamily="34" charset="0"/>
                <a:cs typeface="Open Sans" panose="020B0606030504020204" pitchFamily="34" charset="0"/>
              </a:rPr>
              <a:t>IT Apprenticeship Program for Indigenous Peoples | </a:t>
            </a:r>
            <a:r>
              <a:rPr kumimoji="0" lang="en-US" sz="900" b="1" i="0" u="none" strike="noStrike" kern="0" cap="none" spc="0" normalizeH="0" baseline="0" noProof="0" dirty="0">
                <a:ln>
                  <a:noFill/>
                </a:ln>
                <a:solidFill>
                  <a:srgbClr val="442C6F"/>
                </a:solidFill>
                <a:effectLst/>
                <a:uLnTx/>
                <a:uFillTx/>
                <a:latin typeface="Open Sans" panose="020B0606030504020204" pitchFamily="34" charset="0"/>
                <a:ea typeface="Open Sans" panose="020B0606030504020204" pitchFamily="34" charset="0"/>
                <a:cs typeface="Open Sans" panose="020B0606030504020204" pitchFamily="34" charset="0"/>
              </a:rPr>
              <a:t>#PASSION #POTENTIAL</a:t>
            </a:r>
            <a:endParaRPr lang="en-CA" sz="900" b="1" dirty="0">
              <a:solidFill>
                <a:srgbClr val="442C6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26189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1_GC Digital toned background">
  <a:themeElements>
    <a:clrScheme name="Custom 1">
      <a:dk1>
        <a:srgbClr val="000000"/>
      </a:dk1>
      <a:lt1>
        <a:srgbClr val="FFFFFF"/>
      </a:lt1>
      <a:dk2>
        <a:srgbClr val="000000"/>
      </a:dk2>
      <a:lt2>
        <a:srgbClr val="F8F8F8"/>
      </a:lt2>
      <a:accent1>
        <a:srgbClr val="58BFB5"/>
      </a:accent1>
      <a:accent2>
        <a:srgbClr val="8D4BF6"/>
      </a:accent2>
      <a:accent3>
        <a:srgbClr val="EB645F"/>
      </a:accent3>
      <a:accent4>
        <a:srgbClr val="C9F3F0"/>
      </a:accent4>
      <a:accent5>
        <a:srgbClr val="E0CDFB"/>
      </a:accent5>
      <a:accent6>
        <a:srgbClr val="F8D3D2"/>
      </a:accent6>
      <a:hlink>
        <a:srgbClr val="469E95"/>
      </a:hlink>
      <a:folHlink>
        <a:srgbClr val="662C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Email_x005f_x0020_Date xmlns="f76aaf80-9812-406c-9dd3-ccb851cf3a75" xsi:nil="true"/>
    <Email_x005f_x0020_Attachments xmlns="f76aaf80-9812-406c-9dd3-ccb851cf3a75" xsi:nil="true"/>
    <Email_x005f_x0020_From xmlns="f76aaf80-9812-406c-9dd3-ccb851cf3a75" xsi:nil="true"/>
    <Email_x005f_x0020_To xmlns="f76aaf80-9812-406c-9dd3-ccb851cf3a75" xsi:nil="true"/>
    <Email_x005f_x0020_Subject xmlns="f76aaf80-9812-406c-9dd3-ccb851cf3a75" xsi:nil="true"/>
    <Email_x005f_x0020_Conversation_x005f_x0020_Topic xmlns="f76aaf80-9812-406c-9dd3-ccb851cf3a75" xsi:nil="true"/>
    <Email_x005f_x0020_CC xmlns="f76aaf80-9812-406c-9dd3-ccb851cf3a75" xsi:nil="true"/>
    <lcf76f155ced4ddcb4097134ff3c332f xmlns="1abcf0e9-f866-4cdd-84d1-6d056a3dbac2">
      <Terms xmlns="http://schemas.microsoft.com/office/infopath/2007/PartnerControls"/>
    </lcf76f155ced4ddcb4097134ff3c332f>
    <TaxCatchAll xmlns="f76aaf80-9812-406c-9dd3-ccb851cf3a75" xsi:nil="true"/>
    <_dlc_DocId xmlns="73817102-0cb2-4a30-9e24-7534f26a4b16">7JRP5SF57W64-1769917739-13462</_dlc_DocId>
    <_dlc_DocIdUrl xmlns="73817102-0cb2-4a30-9e24-7534f26a4b16">
      <Url>https://014gc.sharepoint.com/sites/BU6782097/_layouts/15/DocIdRedir.aspx?ID=7JRP5SF57W64-1769917739-13462</Url>
      <Description>7JRP5SF57W64-1769917739-13462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A6A9A1678AB80740B9797F9B510793CE" ma:contentTypeVersion="33" ma:contentTypeDescription="Create a new document." ma:contentTypeScope="" ma:versionID="eb560767927d147b90ba7c31465f9532">
  <xsd:schema xmlns:xsd="http://www.w3.org/2001/XMLSchema" xmlns:xs="http://www.w3.org/2001/XMLSchema" xmlns:p="http://schemas.microsoft.com/office/2006/metadata/properties" xmlns:ns2="1abcf0e9-f866-4cdd-84d1-6d056a3dbac2" xmlns:ns3="73817102-0cb2-4a30-9e24-7534f26a4b16" xmlns:ns4="f76aaf80-9812-406c-9dd3-ccb851cf3a75" targetNamespace="http://schemas.microsoft.com/office/2006/metadata/properties" ma:root="true" ma:fieldsID="0ca258302632edec60f7f9d25710ad1f" ns2:_="" ns3:_="" ns4:_="">
    <xsd:import namespace="1abcf0e9-f866-4cdd-84d1-6d056a3dbac2"/>
    <xsd:import namespace="73817102-0cb2-4a30-9e24-7534f26a4b16"/>
    <xsd:import namespace="f76aaf80-9812-406c-9dd3-ccb851cf3a7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ServiceOCR" minOccurs="0"/>
                <xsd:element ref="ns3:SharedWithUsers" minOccurs="0"/>
                <xsd:element ref="ns3:SharedWithDetails" minOccurs="0"/>
                <xsd:element ref="ns2:MediaServiceLocation" minOccurs="0"/>
                <xsd:element ref="ns2:lcf76f155ced4ddcb4097134ff3c332f" minOccurs="0"/>
                <xsd:element ref="ns4:TaxCatchAll" minOccurs="0"/>
                <xsd:element ref="ns4:Email_x005f_x0020_To" minOccurs="0"/>
                <xsd:element ref="ns4:Email_x005f_x0020_From" minOccurs="0"/>
                <xsd:element ref="ns4:Email_x005f_x0020_Subject" minOccurs="0"/>
                <xsd:element ref="ns4:Email_x005f_x0020_Conversation_x005f_x0020_Topic" minOccurs="0"/>
                <xsd:element ref="ns4:Email_x005f_x0020_CC" minOccurs="0"/>
                <xsd:element ref="ns4:Email_x005f_x0020_Date" minOccurs="0"/>
                <xsd:element ref="ns4:Email_x005f_x0020_Attachments" minOccurs="0"/>
                <xsd:element ref="ns3:_dlc_DocId" minOccurs="0"/>
                <xsd:element ref="ns3:_dlc_DocIdUrl" minOccurs="0"/>
                <xsd:element ref="ns3:_dlc_DocIdPersistId"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bcf0e9-f866-4cdd-84d1-6d056a3dba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fa6f064-5af2-4239-ab23-685642d5954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33" nillable="true" ma:displayName="MediaServiceObjectDetectorVersions" ma:hidden="true" ma:indexed="true" ma:internalName="MediaServiceObjectDetectorVersions" ma:readOnly="true">
      <xsd:simpleType>
        <xsd:restriction base="dms:Text"/>
      </xsd:simpleType>
    </xsd:element>
    <xsd:element name="MediaServiceSearchProperties" ma:index="3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817102-0cb2-4a30-9e24-7534f26a4b1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_dlc_DocId" ma:index="30" nillable="true" ma:displayName="Document ID Value" ma:description="The value of the document ID assigned to this item." ma:indexed="true" ma:internalName="_dlc_DocId" ma:readOnly="true">
      <xsd:simpleType>
        <xsd:restriction base="dms:Text"/>
      </xsd:simpleType>
    </xsd:element>
    <xsd:element name="_dlc_DocIdUrl" ma:index="3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f76aaf80-9812-406c-9dd3-ccb851cf3a7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287598ed-0e3d-4c95-b89a-3830d33d7b92}" ma:internalName="TaxCatchAll" ma:showField="CatchAllData" ma:web="73817102-0cb2-4a30-9e24-7534f26a4b16">
      <xsd:complexType>
        <xsd:complexContent>
          <xsd:extension base="dms:MultiChoiceLookup">
            <xsd:sequence>
              <xsd:element name="Value" type="dms:Lookup" maxOccurs="unbounded" minOccurs="0" nillable="true"/>
            </xsd:sequence>
          </xsd:extension>
        </xsd:complexContent>
      </xsd:complexType>
    </xsd:element>
    <xsd:element name="Email_x005f_x0020_To" ma:index="23" nillable="true" ma:displayName="Email To" ma:description="Email To" ma:hidden="true" ma:internalName="Email_x0020_To" ma:readOnly="false">
      <xsd:simpleType>
        <xsd:restriction base="dms:Text">
          <xsd:maxLength value="255"/>
        </xsd:restriction>
      </xsd:simpleType>
    </xsd:element>
    <xsd:element name="Email_x005f_x0020_From" ma:index="24" nillable="true" ma:displayName="Email From" ma:description="Email From" ma:hidden="true" ma:internalName="Email_x0020_From" ma:readOnly="false">
      <xsd:simpleType>
        <xsd:restriction base="dms:Text">
          <xsd:maxLength value="255"/>
        </xsd:restriction>
      </xsd:simpleType>
    </xsd:element>
    <xsd:element name="Email_x005f_x0020_Subject" ma:index="25" nillable="true" ma:displayName="Email Subject" ma:description="Email Subject" ma:hidden="true" ma:internalName="Email_x0020_Subject" ma:readOnly="false">
      <xsd:simpleType>
        <xsd:restriction base="dms:Text">
          <xsd:maxLength value="255"/>
        </xsd:restriction>
      </xsd:simpleType>
    </xsd:element>
    <xsd:element name="Email_x005f_x0020_Conversation_x005f_x0020_Topic" ma:index="26" nillable="true" ma:displayName="Email Conversation Topic" ma:description="Email Conversation Topic" ma:hidden="true" ma:internalName="Email_x0020_Conversation_x0020_Topic" ma:readOnly="false">
      <xsd:simpleType>
        <xsd:restriction base="dms:Text">
          <xsd:maxLength value="255"/>
        </xsd:restriction>
      </xsd:simpleType>
    </xsd:element>
    <xsd:element name="Email_x005f_x0020_CC" ma:index="27" nillable="true" ma:displayName="Email CC" ma:description="Email CC" ma:hidden="true" ma:internalName="Email_x0020_CC" ma:readOnly="false">
      <xsd:simpleType>
        <xsd:restriction base="dms:Text">
          <xsd:maxLength value="255"/>
        </xsd:restriction>
      </xsd:simpleType>
    </xsd:element>
    <xsd:element name="Email_x005f_x0020_Date" ma:index="28" nillable="true" ma:displayName="Email Date" ma:description="Email Date" ma:format="DateOnly" ma:hidden="true" ma:internalName="Email_x0020_Date" ma:readOnly="false">
      <xsd:simpleType>
        <xsd:restriction base="dms:DateTime"/>
      </xsd:simpleType>
    </xsd:element>
    <xsd:element name="Email_x005f_x0020_Attachments" ma:index="29" nillable="true" ma:displayName="Email Attachments" ma:description="Email Attachments" ma:hidden="true" ma:internalName="Email_x0020_Attachments" ma:readOnly="fals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E2472C-E93F-4F4D-8F4E-E55147CB6D5A}">
  <ds:schemaRefs>
    <ds:schemaRef ds:uri="http://schemas.microsoft.com/sharepoint/events"/>
  </ds:schemaRefs>
</ds:datastoreItem>
</file>

<file path=customXml/itemProps2.xml><?xml version="1.0" encoding="utf-8"?>
<ds:datastoreItem xmlns:ds="http://schemas.openxmlformats.org/officeDocument/2006/customXml" ds:itemID="{C3998E7B-3A50-4C41-BFEB-93D314F7D7DD}">
  <ds:schemaRefs>
    <ds:schemaRef ds:uri="http://schemas.microsoft.com/sharepoint/v3/contenttype/forms"/>
  </ds:schemaRefs>
</ds:datastoreItem>
</file>

<file path=customXml/itemProps3.xml><?xml version="1.0" encoding="utf-8"?>
<ds:datastoreItem xmlns:ds="http://schemas.openxmlformats.org/officeDocument/2006/customXml" ds:itemID="{D5D924FE-4414-435D-AAB7-E5F807B83180}">
  <ds:schemaRefs>
    <ds:schemaRef ds:uri="http://schemas.microsoft.com/office/2006/metadata/properties"/>
    <ds:schemaRef ds:uri="http://schemas.microsoft.com/office/infopath/2007/PartnerControls"/>
    <ds:schemaRef ds:uri="f76aaf80-9812-406c-9dd3-ccb851cf3a75"/>
    <ds:schemaRef ds:uri="1abcf0e9-f866-4cdd-84d1-6d056a3dbac2"/>
    <ds:schemaRef ds:uri="73817102-0cb2-4a30-9e24-7534f26a4b16"/>
  </ds:schemaRefs>
</ds:datastoreItem>
</file>

<file path=customXml/itemProps4.xml><?xml version="1.0" encoding="utf-8"?>
<ds:datastoreItem xmlns:ds="http://schemas.openxmlformats.org/officeDocument/2006/customXml" ds:itemID="{B0697B76-BFD8-4FCB-B5C2-4F3438453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bcf0e9-f866-4cdd-84d1-6d056a3dbac2"/>
    <ds:schemaRef ds:uri="73817102-0cb2-4a30-9e24-7534f26a4b16"/>
    <ds:schemaRef ds:uri="f76aaf80-9812-406c-9dd3-ccb851cf3a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7902</TotalTime>
  <Words>1996</Words>
  <Application>Microsoft Office PowerPoint</Application>
  <PresentationFormat>Letter Paper (8.5x11 in)</PresentationFormat>
  <Paragraphs>91</Paragraphs>
  <Slides>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Open Sans</vt:lpstr>
      <vt:lpstr>Open Sans Extrabold</vt:lpstr>
      <vt:lpstr>Wingdings</vt:lpstr>
      <vt:lpstr>Office Theme</vt:lpstr>
      <vt:lpstr>1_GC Digital toned background</vt:lpstr>
      <vt:lpstr> Manager’s Package </vt:lpstr>
      <vt:lpstr>Circle of Support </vt:lpstr>
      <vt:lpstr>Frequently Asked Questions (1 of 4)</vt:lpstr>
      <vt:lpstr>Frequently Asked Questions (2 of 4)</vt:lpstr>
      <vt:lpstr>Frequently Asked Questions (3 of 4)</vt:lpstr>
      <vt:lpstr>Frequently Asked Questions (4 of 4)</vt:lpstr>
    </vt:vector>
  </TitlesOfParts>
  <Company>GoC / GdC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Valerie VJ [NC]</dc:creator>
  <cp:lastModifiedBy>Commonda, Meagan</cp:lastModifiedBy>
  <cp:revision>6</cp:revision>
  <dcterms:created xsi:type="dcterms:W3CDTF">2024-01-17T14:16:32Z</dcterms:created>
  <dcterms:modified xsi:type="dcterms:W3CDTF">2024-02-06T16:46:19Z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0x010100A6A9A1678AB80740B9797F9B510793CE</vt:lpwstr>
  </property>
  <property fmtid="{D5CDD505-2E9C-101B-9397-08002B2CF9AE}" pid="3" name="_dlc_DocIdItemGuid">
    <vt:lpwstr>0a614dcd-20dd-4f85-a58c-0a54a50b1ccd</vt:lpwstr>
  </property>
  <property fmtid="{D5CDD505-2E9C-101B-9397-08002B2CF9AE}" pid="4" name="MediaServiceImageTags">
    <vt:lpwstr/>
  </property>
  <property fmtid="{D5CDD505-2E9C-101B-9397-08002B2CF9AE}" pid="5" name="MSIP_Label_3515d617-256d-4284-aedb-1064be1c4b48_Enabled">
    <vt:lpwstr>true</vt:lpwstr>
  </property>
  <property fmtid="{D5CDD505-2E9C-101B-9397-08002B2CF9AE}" pid="6" name="MSIP_Label_3515d617-256d-4284-aedb-1064be1c4b48_SetDate">
    <vt:lpwstr>2024-02-01T19:35:52Z</vt:lpwstr>
  </property>
  <property fmtid="{D5CDD505-2E9C-101B-9397-08002B2CF9AE}" pid="7" name="MSIP_Label_3515d617-256d-4284-aedb-1064be1c4b48_Method">
    <vt:lpwstr>Privileged</vt:lpwstr>
  </property>
  <property fmtid="{D5CDD505-2E9C-101B-9397-08002B2CF9AE}" pid="8" name="MSIP_Label_3515d617-256d-4284-aedb-1064be1c4b48_Name">
    <vt:lpwstr>3515d617-256d-4284-aedb-1064be1c4b48</vt:lpwstr>
  </property>
  <property fmtid="{D5CDD505-2E9C-101B-9397-08002B2CF9AE}" pid="9" name="MSIP_Label_3515d617-256d-4284-aedb-1064be1c4b48_SiteId">
    <vt:lpwstr>6397df10-4595-4047-9c4f-03311282152b</vt:lpwstr>
  </property>
  <property fmtid="{D5CDD505-2E9C-101B-9397-08002B2CF9AE}" pid="10" name="MSIP_Label_3515d617-256d-4284-aedb-1064be1c4b48_ActionId">
    <vt:lpwstr>5068a459-4b95-4b2b-82b6-79b9828b2509</vt:lpwstr>
  </property>
  <property fmtid="{D5CDD505-2E9C-101B-9397-08002B2CF9AE}" pid="11" name="MSIP_Label_3515d617-256d-4284-aedb-1064be1c4b48_ContentBits">
    <vt:lpwstr>0</vt:lpwstr>
  </property>
</Properties>
</file>