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87" autoAdjust="0"/>
  </p:normalViewPr>
  <p:slideViewPr>
    <p:cSldViewPr snapToGrid="0">
      <p:cViewPr varScale="1">
        <p:scale>
          <a:sx n="95" d="100"/>
          <a:sy n="95" d="100"/>
        </p:scale>
        <p:origin x="11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3455F-49CA-42B2-86C8-20BD59AE684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59E02D1-8C50-4EFE-87AF-F22015B49DB4}">
      <dgm:prSet/>
      <dgm:spPr/>
      <dgm:t>
        <a:bodyPr/>
        <a:lstStyle/>
        <a:p>
          <a:r>
            <a:rPr lang="en-US" b="1" baseline="0" dirty="0"/>
            <a:t>Reconnaissance</a:t>
          </a:r>
          <a:endParaRPr lang="en-US" dirty="0"/>
        </a:p>
      </dgm:t>
    </dgm:pt>
    <dgm:pt modelId="{2D7B38F2-DDEA-42A8-864F-029CE3275835}" type="parTrans" cxnId="{3FAEBE4F-C97B-4D9C-8399-9CB734CB5F57}">
      <dgm:prSet/>
      <dgm:spPr/>
      <dgm:t>
        <a:bodyPr/>
        <a:lstStyle/>
        <a:p>
          <a:endParaRPr lang="en-US"/>
        </a:p>
      </dgm:t>
    </dgm:pt>
    <dgm:pt modelId="{6FDA5AD7-BBB0-4844-947D-CAD9E2C1500C}" type="sibTrans" cxnId="{3FAEBE4F-C97B-4D9C-8399-9CB734CB5F57}">
      <dgm:prSet/>
      <dgm:spPr/>
      <dgm:t>
        <a:bodyPr/>
        <a:lstStyle/>
        <a:p>
          <a:endParaRPr lang="en-US"/>
        </a:p>
      </dgm:t>
    </dgm:pt>
    <dgm:pt modelId="{C15D64D8-BB22-4CE6-A534-7EF3ADA89F8C}">
      <dgm:prSet/>
      <dgm:spPr/>
      <dgm:t>
        <a:bodyPr/>
        <a:lstStyle/>
        <a:p>
          <a:r>
            <a:rPr lang="en-US" baseline="0"/>
            <a:t>What is it?</a:t>
          </a:r>
          <a:endParaRPr lang="en-US"/>
        </a:p>
      </dgm:t>
    </dgm:pt>
    <dgm:pt modelId="{39887135-2F96-4A55-9C97-EE750B7A97A9}" type="parTrans" cxnId="{D1088A53-8283-49D7-9790-1F5D9320B22E}">
      <dgm:prSet/>
      <dgm:spPr/>
      <dgm:t>
        <a:bodyPr/>
        <a:lstStyle/>
        <a:p>
          <a:endParaRPr lang="en-US"/>
        </a:p>
      </dgm:t>
    </dgm:pt>
    <dgm:pt modelId="{26D7461A-1737-415E-957F-ADF21A0DE1B6}" type="sibTrans" cxnId="{D1088A53-8283-49D7-9790-1F5D9320B22E}">
      <dgm:prSet/>
      <dgm:spPr/>
      <dgm:t>
        <a:bodyPr/>
        <a:lstStyle/>
        <a:p>
          <a:endParaRPr lang="en-US"/>
        </a:p>
      </dgm:t>
    </dgm:pt>
    <dgm:pt modelId="{8B4BBEA2-DCAC-4816-8134-B071022FF0F5}">
      <dgm:prSet/>
      <dgm:spPr/>
      <dgm:t>
        <a:bodyPr/>
        <a:lstStyle/>
        <a:p>
          <a:r>
            <a:rPr lang="en-US" baseline="0"/>
            <a:t>Research stage of operation</a:t>
          </a:r>
          <a:endParaRPr lang="en-US"/>
        </a:p>
      </dgm:t>
    </dgm:pt>
    <dgm:pt modelId="{754232FF-DD39-4DA1-8435-81E3AB3D8B2B}" type="parTrans" cxnId="{C8A72CE4-1CE5-4C3D-99A4-C11E94BE6793}">
      <dgm:prSet/>
      <dgm:spPr/>
      <dgm:t>
        <a:bodyPr/>
        <a:lstStyle/>
        <a:p>
          <a:endParaRPr lang="en-US"/>
        </a:p>
      </dgm:t>
    </dgm:pt>
    <dgm:pt modelId="{4587139E-3C1D-4ECD-9F22-A1C6B8DD9F45}" type="sibTrans" cxnId="{C8A72CE4-1CE5-4C3D-99A4-C11E94BE6793}">
      <dgm:prSet/>
      <dgm:spPr/>
      <dgm:t>
        <a:bodyPr/>
        <a:lstStyle/>
        <a:p>
          <a:endParaRPr lang="en-US"/>
        </a:p>
      </dgm:t>
    </dgm:pt>
    <dgm:pt modelId="{B0153242-3175-4B71-82B2-D0A7AAAF1172}">
      <dgm:prSet/>
      <dgm:spPr/>
      <dgm:t>
        <a:bodyPr/>
        <a:lstStyle/>
        <a:p>
          <a:r>
            <a:rPr lang="en-US" baseline="0"/>
            <a:t>How is it used?</a:t>
          </a:r>
          <a:endParaRPr lang="en-US"/>
        </a:p>
      </dgm:t>
    </dgm:pt>
    <dgm:pt modelId="{DD48C72F-42F3-4880-B24F-D20F3F1E6D0C}" type="parTrans" cxnId="{DD970972-B484-4C04-8A76-0F9ED45E7D50}">
      <dgm:prSet/>
      <dgm:spPr/>
      <dgm:t>
        <a:bodyPr/>
        <a:lstStyle/>
        <a:p>
          <a:endParaRPr lang="en-US"/>
        </a:p>
      </dgm:t>
    </dgm:pt>
    <dgm:pt modelId="{DC1687DC-D73C-4000-BF06-7DD22C8572EA}" type="sibTrans" cxnId="{DD970972-B484-4C04-8A76-0F9ED45E7D50}">
      <dgm:prSet/>
      <dgm:spPr/>
      <dgm:t>
        <a:bodyPr/>
        <a:lstStyle/>
        <a:p>
          <a:endParaRPr lang="en-US"/>
        </a:p>
      </dgm:t>
    </dgm:pt>
    <dgm:pt modelId="{733A2F09-0ADD-4923-A3FE-F1B154E05CC0}">
      <dgm:prSet/>
      <dgm:spPr/>
      <dgm:t>
        <a:bodyPr/>
        <a:lstStyle/>
        <a:p>
          <a:r>
            <a:rPr lang="en-US" baseline="0"/>
            <a:t>Attacker gathers information on the targeted system</a:t>
          </a:r>
          <a:endParaRPr lang="en-US"/>
        </a:p>
      </dgm:t>
    </dgm:pt>
    <dgm:pt modelId="{DE2AA408-2B33-4B0A-8A92-CFA58CD18232}" type="parTrans" cxnId="{B9284808-AE87-4BAE-9FDE-0EC316C50ED3}">
      <dgm:prSet/>
      <dgm:spPr/>
      <dgm:t>
        <a:bodyPr/>
        <a:lstStyle/>
        <a:p>
          <a:endParaRPr lang="en-US"/>
        </a:p>
      </dgm:t>
    </dgm:pt>
    <dgm:pt modelId="{9850DE60-CB72-4CDE-9C82-F7DF77979913}" type="sibTrans" cxnId="{B9284808-AE87-4BAE-9FDE-0EC316C50ED3}">
      <dgm:prSet/>
      <dgm:spPr/>
      <dgm:t>
        <a:bodyPr/>
        <a:lstStyle/>
        <a:p>
          <a:endParaRPr lang="en-US"/>
        </a:p>
      </dgm:t>
    </dgm:pt>
    <dgm:pt modelId="{B0D12E1F-072F-40A4-9955-F6E2D93B89AB}">
      <dgm:prSet/>
      <dgm:spPr/>
      <dgm:t>
        <a:bodyPr/>
        <a:lstStyle/>
        <a:p>
          <a:r>
            <a:rPr lang="en-US" b="1" baseline="0" dirty="0"/>
            <a:t>Weaponization</a:t>
          </a:r>
          <a:endParaRPr lang="en-US" dirty="0"/>
        </a:p>
      </dgm:t>
    </dgm:pt>
    <dgm:pt modelId="{23BD8253-79B7-4294-994D-53CFC144EC2C}" type="parTrans" cxnId="{F7EF3CA9-AE13-4CD9-A967-2A41E473696C}">
      <dgm:prSet/>
      <dgm:spPr/>
      <dgm:t>
        <a:bodyPr/>
        <a:lstStyle/>
        <a:p>
          <a:endParaRPr lang="en-US"/>
        </a:p>
      </dgm:t>
    </dgm:pt>
    <dgm:pt modelId="{C27B2C6C-8B1D-4F28-8EC6-B9D96D4597F9}" type="sibTrans" cxnId="{F7EF3CA9-AE13-4CD9-A967-2A41E473696C}">
      <dgm:prSet/>
      <dgm:spPr/>
      <dgm:t>
        <a:bodyPr/>
        <a:lstStyle/>
        <a:p>
          <a:endParaRPr lang="en-US"/>
        </a:p>
      </dgm:t>
    </dgm:pt>
    <dgm:pt modelId="{ECA118F4-7CA3-40B7-A6E8-E5A49697BCF5}">
      <dgm:prSet/>
      <dgm:spPr/>
      <dgm:t>
        <a:bodyPr/>
        <a:lstStyle/>
        <a:p>
          <a:r>
            <a:rPr lang="en-US" baseline="0"/>
            <a:t>What is it?</a:t>
          </a:r>
          <a:endParaRPr lang="en-US"/>
        </a:p>
      </dgm:t>
    </dgm:pt>
    <dgm:pt modelId="{8B29EAE5-5511-4B5B-9BC7-9603070C21E3}" type="parTrans" cxnId="{1FB006CB-B491-489F-BBBD-3B1A9D39B1AB}">
      <dgm:prSet/>
      <dgm:spPr/>
      <dgm:t>
        <a:bodyPr/>
        <a:lstStyle/>
        <a:p>
          <a:endParaRPr lang="en-US"/>
        </a:p>
      </dgm:t>
    </dgm:pt>
    <dgm:pt modelId="{9642594C-F7A8-4CCD-AC26-2F6C5DFDDFC6}" type="sibTrans" cxnId="{1FB006CB-B491-489F-BBBD-3B1A9D39B1AB}">
      <dgm:prSet/>
      <dgm:spPr/>
      <dgm:t>
        <a:bodyPr/>
        <a:lstStyle/>
        <a:p>
          <a:endParaRPr lang="en-US"/>
        </a:p>
      </dgm:t>
    </dgm:pt>
    <dgm:pt modelId="{BB05F3A1-25E7-49CE-AF70-3753BDC93126}">
      <dgm:prSet/>
      <dgm:spPr/>
      <dgm:t>
        <a:bodyPr/>
        <a:lstStyle/>
        <a:p>
          <a:r>
            <a:rPr lang="en-US" baseline="0"/>
            <a:t>Creation of malware or malicious payloads</a:t>
          </a:r>
          <a:endParaRPr lang="en-US"/>
        </a:p>
      </dgm:t>
    </dgm:pt>
    <dgm:pt modelId="{E4BA092C-7012-4335-80E9-6A7C09BB8089}" type="parTrans" cxnId="{B91448B9-2EB6-421C-8C1C-1FD9ED1886AF}">
      <dgm:prSet/>
      <dgm:spPr/>
      <dgm:t>
        <a:bodyPr/>
        <a:lstStyle/>
        <a:p>
          <a:endParaRPr lang="en-US"/>
        </a:p>
      </dgm:t>
    </dgm:pt>
    <dgm:pt modelId="{B79AC36D-5976-4933-83AC-98EDABE00095}" type="sibTrans" cxnId="{B91448B9-2EB6-421C-8C1C-1FD9ED1886AF}">
      <dgm:prSet/>
      <dgm:spPr/>
      <dgm:t>
        <a:bodyPr/>
        <a:lstStyle/>
        <a:p>
          <a:endParaRPr lang="en-US"/>
        </a:p>
      </dgm:t>
    </dgm:pt>
    <dgm:pt modelId="{BF6F01C4-0644-47C5-B7C4-EE0F55CD58F1}">
      <dgm:prSet/>
      <dgm:spPr/>
      <dgm:t>
        <a:bodyPr/>
        <a:lstStyle/>
        <a:p>
          <a:r>
            <a:rPr lang="en-US" baseline="0"/>
            <a:t>How is it used?</a:t>
          </a:r>
          <a:endParaRPr lang="en-US"/>
        </a:p>
      </dgm:t>
    </dgm:pt>
    <dgm:pt modelId="{EC764520-3B70-455F-B647-DB7B55BBF312}" type="parTrans" cxnId="{C11E2030-BA3C-4ED8-8BDE-72304BEAECE2}">
      <dgm:prSet/>
      <dgm:spPr/>
      <dgm:t>
        <a:bodyPr/>
        <a:lstStyle/>
        <a:p>
          <a:endParaRPr lang="en-US"/>
        </a:p>
      </dgm:t>
    </dgm:pt>
    <dgm:pt modelId="{B9C18D51-6904-431C-9F3C-39A45927660B}" type="sibTrans" cxnId="{C11E2030-BA3C-4ED8-8BDE-72304BEAECE2}">
      <dgm:prSet/>
      <dgm:spPr/>
      <dgm:t>
        <a:bodyPr/>
        <a:lstStyle/>
        <a:p>
          <a:endParaRPr lang="en-US"/>
        </a:p>
      </dgm:t>
    </dgm:pt>
    <dgm:pt modelId="{573BEBF0-0033-4A2C-B2CB-B15A64553C20}">
      <dgm:prSet/>
      <dgm:spPr/>
      <dgm:t>
        <a:bodyPr/>
        <a:lstStyle/>
        <a:p>
          <a:r>
            <a:rPr lang="en-US" baseline="0"/>
            <a:t>Exploit the identified vulnerabilities</a:t>
          </a:r>
          <a:endParaRPr lang="en-US"/>
        </a:p>
      </dgm:t>
    </dgm:pt>
    <dgm:pt modelId="{6711E5DE-4F3F-42D9-BE68-426B59BDC613}" type="parTrans" cxnId="{478D39BD-3029-4B87-A843-D4D6FCB5956E}">
      <dgm:prSet/>
      <dgm:spPr/>
      <dgm:t>
        <a:bodyPr/>
        <a:lstStyle/>
        <a:p>
          <a:endParaRPr lang="en-US"/>
        </a:p>
      </dgm:t>
    </dgm:pt>
    <dgm:pt modelId="{46DBEF41-42F3-49F4-B65A-6EE1C79BEF3C}" type="sibTrans" cxnId="{478D39BD-3029-4B87-A843-D4D6FCB5956E}">
      <dgm:prSet/>
      <dgm:spPr/>
      <dgm:t>
        <a:bodyPr/>
        <a:lstStyle/>
        <a:p>
          <a:endParaRPr lang="en-US"/>
        </a:p>
      </dgm:t>
    </dgm:pt>
    <dgm:pt modelId="{34D987E2-A491-46D1-9F17-B1D344DFBDE5}" type="pres">
      <dgm:prSet presAssocID="{D983455F-49CA-42B2-86C8-20BD59AE6848}" presName="diagram" presStyleCnt="0">
        <dgm:presLayoutVars>
          <dgm:dir/>
          <dgm:resizeHandles val="exact"/>
        </dgm:presLayoutVars>
      </dgm:prSet>
      <dgm:spPr/>
    </dgm:pt>
    <dgm:pt modelId="{391C214F-9BF1-4A79-A495-BE02F5E722D1}" type="pres">
      <dgm:prSet presAssocID="{E59E02D1-8C50-4EFE-87AF-F22015B49DB4}" presName="node" presStyleLbl="node1" presStyleIdx="0" presStyleCnt="2">
        <dgm:presLayoutVars>
          <dgm:bulletEnabled val="1"/>
        </dgm:presLayoutVars>
      </dgm:prSet>
      <dgm:spPr/>
    </dgm:pt>
    <dgm:pt modelId="{CE5571D6-453C-4EEB-8C1B-8E901015EEA6}" type="pres">
      <dgm:prSet presAssocID="{6FDA5AD7-BBB0-4844-947D-CAD9E2C1500C}" presName="sibTrans" presStyleCnt="0"/>
      <dgm:spPr/>
    </dgm:pt>
    <dgm:pt modelId="{DAEC3EBF-C4AD-4BC0-8DA9-B46E80E5739A}" type="pres">
      <dgm:prSet presAssocID="{B0D12E1F-072F-40A4-9955-F6E2D93B89AB}" presName="node" presStyleLbl="node1" presStyleIdx="1" presStyleCnt="2">
        <dgm:presLayoutVars>
          <dgm:bulletEnabled val="1"/>
        </dgm:presLayoutVars>
      </dgm:prSet>
      <dgm:spPr/>
    </dgm:pt>
  </dgm:ptLst>
  <dgm:cxnLst>
    <dgm:cxn modelId="{B9284808-AE87-4BAE-9FDE-0EC316C50ED3}" srcId="{E59E02D1-8C50-4EFE-87AF-F22015B49DB4}" destId="{733A2F09-0ADD-4923-A3FE-F1B154E05CC0}" srcOrd="3" destOrd="0" parTransId="{DE2AA408-2B33-4B0A-8A92-CFA58CD18232}" sibTransId="{9850DE60-CB72-4CDE-9C82-F7DF77979913}"/>
    <dgm:cxn modelId="{69E27419-AABA-4D57-A7CB-0EBFDB3AE272}" type="presOf" srcId="{BF6F01C4-0644-47C5-B7C4-EE0F55CD58F1}" destId="{DAEC3EBF-C4AD-4BC0-8DA9-B46E80E5739A}" srcOrd="0" destOrd="3" presId="urn:microsoft.com/office/officeart/2005/8/layout/default"/>
    <dgm:cxn modelId="{D1FAEF22-2201-4C85-BA4F-AB80B84ADBC9}" type="presOf" srcId="{B0153242-3175-4B71-82B2-D0A7AAAF1172}" destId="{391C214F-9BF1-4A79-A495-BE02F5E722D1}" srcOrd="0" destOrd="3" presId="urn:microsoft.com/office/officeart/2005/8/layout/default"/>
    <dgm:cxn modelId="{92778828-D3F2-4FA6-A55C-8402664D47FC}" type="presOf" srcId="{733A2F09-0ADD-4923-A3FE-F1B154E05CC0}" destId="{391C214F-9BF1-4A79-A495-BE02F5E722D1}" srcOrd="0" destOrd="4" presId="urn:microsoft.com/office/officeart/2005/8/layout/default"/>
    <dgm:cxn modelId="{C11E2030-BA3C-4ED8-8BDE-72304BEAECE2}" srcId="{B0D12E1F-072F-40A4-9955-F6E2D93B89AB}" destId="{BF6F01C4-0644-47C5-B7C4-EE0F55CD58F1}" srcOrd="2" destOrd="0" parTransId="{EC764520-3B70-455F-B647-DB7B55BBF312}" sibTransId="{B9C18D51-6904-431C-9F3C-39A45927660B}"/>
    <dgm:cxn modelId="{E7C9B038-B56F-478D-9107-A429984E6C85}" type="presOf" srcId="{8B4BBEA2-DCAC-4816-8134-B071022FF0F5}" destId="{391C214F-9BF1-4A79-A495-BE02F5E722D1}" srcOrd="0" destOrd="2" presId="urn:microsoft.com/office/officeart/2005/8/layout/default"/>
    <dgm:cxn modelId="{6262ED3B-F4A9-4F5F-8933-7F6E1D56482D}" type="presOf" srcId="{ECA118F4-7CA3-40B7-A6E8-E5A49697BCF5}" destId="{DAEC3EBF-C4AD-4BC0-8DA9-B46E80E5739A}" srcOrd="0" destOrd="1" presId="urn:microsoft.com/office/officeart/2005/8/layout/default"/>
    <dgm:cxn modelId="{3FAEBE4F-C97B-4D9C-8399-9CB734CB5F57}" srcId="{D983455F-49CA-42B2-86C8-20BD59AE6848}" destId="{E59E02D1-8C50-4EFE-87AF-F22015B49DB4}" srcOrd="0" destOrd="0" parTransId="{2D7B38F2-DDEA-42A8-864F-029CE3275835}" sibTransId="{6FDA5AD7-BBB0-4844-947D-CAD9E2C1500C}"/>
    <dgm:cxn modelId="{DD970972-B484-4C04-8A76-0F9ED45E7D50}" srcId="{E59E02D1-8C50-4EFE-87AF-F22015B49DB4}" destId="{B0153242-3175-4B71-82B2-D0A7AAAF1172}" srcOrd="2" destOrd="0" parTransId="{DD48C72F-42F3-4880-B24F-D20F3F1E6D0C}" sibTransId="{DC1687DC-D73C-4000-BF06-7DD22C8572EA}"/>
    <dgm:cxn modelId="{D1088A53-8283-49D7-9790-1F5D9320B22E}" srcId="{E59E02D1-8C50-4EFE-87AF-F22015B49DB4}" destId="{C15D64D8-BB22-4CE6-A534-7EF3ADA89F8C}" srcOrd="0" destOrd="0" parTransId="{39887135-2F96-4A55-9C97-EE750B7A97A9}" sibTransId="{26D7461A-1737-415E-957F-ADF21A0DE1B6}"/>
    <dgm:cxn modelId="{BDF34479-6739-45E7-9B35-A42F521DDC2C}" type="presOf" srcId="{B0D12E1F-072F-40A4-9955-F6E2D93B89AB}" destId="{DAEC3EBF-C4AD-4BC0-8DA9-B46E80E5739A}" srcOrd="0" destOrd="0" presId="urn:microsoft.com/office/officeart/2005/8/layout/default"/>
    <dgm:cxn modelId="{EC90E37B-4319-46DA-A349-F45AC625D9AB}" type="presOf" srcId="{E59E02D1-8C50-4EFE-87AF-F22015B49DB4}" destId="{391C214F-9BF1-4A79-A495-BE02F5E722D1}" srcOrd="0" destOrd="0" presId="urn:microsoft.com/office/officeart/2005/8/layout/default"/>
    <dgm:cxn modelId="{1A0E567C-5272-41A8-A620-65058CEF222C}" type="presOf" srcId="{573BEBF0-0033-4A2C-B2CB-B15A64553C20}" destId="{DAEC3EBF-C4AD-4BC0-8DA9-B46E80E5739A}" srcOrd="0" destOrd="4" presId="urn:microsoft.com/office/officeart/2005/8/layout/default"/>
    <dgm:cxn modelId="{6AB2FC94-CA95-47F0-A6CD-B449F4CD3A15}" type="presOf" srcId="{BB05F3A1-25E7-49CE-AF70-3753BDC93126}" destId="{DAEC3EBF-C4AD-4BC0-8DA9-B46E80E5739A}" srcOrd="0" destOrd="2" presId="urn:microsoft.com/office/officeart/2005/8/layout/default"/>
    <dgm:cxn modelId="{9C54A2A2-9754-4BE8-96D6-3DD22F05C44D}" type="presOf" srcId="{C15D64D8-BB22-4CE6-A534-7EF3ADA89F8C}" destId="{391C214F-9BF1-4A79-A495-BE02F5E722D1}" srcOrd="0" destOrd="1" presId="urn:microsoft.com/office/officeart/2005/8/layout/default"/>
    <dgm:cxn modelId="{F7EF3CA9-AE13-4CD9-A967-2A41E473696C}" srcId="{D983455F-49CA-42B2-86C8-20BD59AE6848}" destId="{B0D12E1F-072F-40A4-9955-F6E2D93B89AB}" srcOrd="1" destOrd="0" parTransId="{23BD8253-79B7-4294-994D-53CFC144EC2C}" sibTransId="{C27B2C6C-8B1D-4F28-8EC6-B9D96D4597F9}"/>
    <dgm:cxn modelId="{B91448B9-2EB6-421C-8C1C-1FD9ED1886AF}" srcId="{B0D12E1F-072F-40A4-9955-F6E2D93B89AB}" destId="{BB05F3A1-25E7-49CE-AF70-3753BDC93126}" srcOrd="1" destOrd="0" parTransId="{E4BA092C-7012-4335-80E9-6A7C09BB8089}" sibTransId="{B79AC36D-5976-4933-83AC-98EDABE00095}"/>
    <dgm:cxn modelId="{478D39BD-3029-4B87-A843-D4D6FCB5956E}" srcId="{B0D12E1F-072F-40A4-9955-F6E2D93B89AB}" destId="{573BEBF0-0033-4A2C-B2CB-B15A64553C20}" srcOrd="3" destOrd="0" parTransId="{6711E5DE-4F3F-42D9-BE68-426B59BDC613}" sibTransId="{46DBEF41-42F3-49F4-B65A-6EE1C79BEF3C}"/>
    <dgm:cxn modelId="{1FB006CB-B491-489F-BBBD-3B1A9D39B1AB}" srcId="{B0D12E1F-072F-40A4-9955-F6E2D93B89AB}" destId="{ECA118F4-7CA3-40B7-A6E8-E5A49697BCF5}" srcOrd="0" destOrd="0" parTransId="{8B29EAE5-5511-4B5B-9BC7-9603070C21E3}" sibTransId="{9642594C-F7A8-4CCD-AC26-2F6C5DFDDFC6}"/>
    <dgm:cxn modelId="{C8A72CE4-1CE5-4C3D-99A4-C11E94BE6793}" srcId="{E59E02D1-8C50-4EFE-87AF-F22015B49DB4}" destId="{8B4BBEA2-DCAC-4816-8134-B071022FF0F5}" srcOrd="1" destOrd="0" parTransId="{754232FF-DD39-4DA1-8435-81E3AB3D8B2B}" sibTransId="{4587139E-3C1D-4ECD-9F22-A1C6B8DD9F45}"/>
    <dgm:cxn modelId="{071C47EC-2BE1-44B3-BF5A-21A5D8DE075F}" type="presOf" srcId="{D983455F-49CA-42B2-86C8-20BD59AE6848}" destId="{34D987E2-A491-46D1-9F17-B1D344DFBDE5}" srcOrd="0" destOrd="0" presId="urn:microsoft.com/office/officeart/2005/8/layout/default"/>
    <dgm:cxn modelId="{4DB0B392-DA0E-4A45-8FC0-334F1BD4CC75}" type="presParOf" srcId="{34D987E2-A491-46D1-9F17-B1D344DFBDE5}" destId="{391C214F-9BF1-4A79-A495-BE02F5E722D1}" srcOrd="0" destOrd="0" presId="urn:microsoft.com/office/officeart/2005/8/layout/default"/>
    <dgm:cxn modelId="{51C8FE76-BA4B-4BF9-A4FF-5AE0A518FFB4}" type="presParOf" srcId="{34D987E2-A491-46D1-9F17-B1D344DFBDE5}" destId="{CE5571D6-453C-4EEB-8C1B-8E901015EEA6}" srcOrd="1" destOrd="0" presId="urn:microsoft.com/office/officeart/2005/8/layout/default"/>
    <dgm:cxn modelId="{BD885A9E-3F31-4257-AEFF-FA9CC5832D83}" type="presParOf" srcId="{34D987E2-A491-46D1-9F17-B1D344DFBDE5}" destId="{DAEC3EBF-C4AD-4BC0-8DA9-B46E80E5739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0E2EB7-1AB0-4C14-BFF1-3ADBE6FD42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B85114-54B6-4F4D-91D7-3259A7E1ABE8}">
      <dgm:prSet/>
      <dgm:spPr/>
      <dgm:t>
        <a:bodyPr/>
        <a:lstStyle/>
        <a:p>
          <a:r>
            <a:rPr lang="en-US" b="1" baseline="0" dirty="0"/>
            <a:t>Installation</a:t>
          </a:r>
          <a:endParaRPr lang="en-US" dirty="0"/>
        </a:p>
      </dgm:t>
    </dgm:pt>
    <dgm:pt modelId="{7BE751CA-4936-4278-9016-9F7AB839A71D}" type="parTrans" cxnId="{0081D47D-CE62-4965-BB63-DE58712656CD}">
      <dgm:prSet/>
      <dgm:spPr/>
      <dgm:t>
        <a:bodyPr/>
        <a:lstStyle/>
        <a:p>
          <a:endParaRPr lang="en-US"/>
        </a:p>
      </dgm:t>
    </dgm:pt>
    <dgm:pt modelId="{0BC69C45-A759-479A-9230-4613C4ED660F}" type="sibTrans" cxnId="{0081D47D-CE62-4965-BB63-DE58712656CD}">
      <dgm:prSet/>
      <dgm:spPr/>
      <dgm:t>
        <a:bodyPr/>
        <a:lstStyle/>
        <a:p>
          <a:endParaRPr lang="en-US"/>
        </a:p>
      </dgm:t>
    </dgm:pt>
    <dgm:pt modelId="{B9D3976A-D827-4436-A339-01CEBEA320FB}">
      <dgm:prSet/>
      <dgm:spPr/>
      <dgm:t>
        <a:bodyPr/>
        <a:lstStyle/>
        <a:p>
          <a:r>
            <a:rPr lang="en-US" baseline="0" dirty="0"/>
            <a:t>What is it?</a:t>
          </a:r>
          <a:endParaRPr lang="en-US" dirty="0"/>
        </a:p>
      </dgm:t>
    </dgm:pt>
    <dgm:pt modelId="{5BA9863F-A024-4A13-84BA-5C94AA32D51B}" type="parTrans" cxnId="{D163505D-2910-43A7-9417-6C4A25C7E705}">
      <dgm:prSet/>
      <dgm:spPr/>
      <dgm:t>
        <a:bodyPr/>
        <a:lstStyle/>
        <a:p>
          <a:endParaRPr lang="en-US"/>
        </a:p>
      </dgm:t>
    </dgm:pt>
    <dgm:pt modelId="{60C11D1E-D014-442C-80FB-6E2F495706C5}" type="sibTrans" cxnId="{D163505D-2910-43A7-9417-6C4A25C7E705}">
      <dgm:prSet/>
      <dgm:spPr/>
      <dgm:t>
        <a:bodyPr/>
        <a:lstStyle/>
        <a:p>
          <a:endParaRPr lang="en-US"/>
        </a:p>
      </dgm:t>
    </dgm:pt>
    <dgm:pt modelId="{EE1BA92A-37F1-4266-88F5-0BA5F5133A82}">
      <dgm:prSet/>
      <dgm:spPr/>
      <dgm:t>
        <a:bodyPr/>
        <a:lstStyle/>
        <a:p>
          <a:r>
            <a:rPr lang="en-US" baseline="0"/>
            <a:t>Installing any kind of malware onto the network</a:t>
          </a:r>
          <a:endParaRPr lang="en-US"/>
        </a:p>
      </dgm:t>
    </dgm:pt>
    <dgm:pt modelId="{19D9A29E-C907-4BFE-861D-619D7B4D1838}" type="parTrans" cxnId="{47291CD5-F547-4B23-93A3-19A96D237B8B}">
      <dgm:prSet/>
      <dgm:spPr/>
      <dgm:t>
        <a:bodyPr/>
        <a:lstStyle/>
        <a:p>
          <a:endParaRPr lang="en-US"/>
        </a:p>
      </dgm:t>
    </dgm:pt>
    <dgm:pt modelId="{0B811938-DFFD-44E8-8182-ACF3D62FD584}" type="sibTrans" cxnId="{47291CD5-F547-4B23-93A3-19A96D237B8B}">
      <dgm:prSet/>
      <dgm:spPr/>
      <dgm:t>
        <a:bodyPr/>
        <a:lstStyle/>
        <a:p>
          <a:endParaRPr lang="en-US"/>
        </a:p>
      </dgm:t>
    </dgm:pt>
    <dgm:pt modelId="{E2A766EB-F84F-4D1A-8677-34CC0F6FF292}">
      <dgm:prSet/>
      <dgm:spPr/>
      <dgm:t>
        <a:bodyPr/>
        <a:lstStyle/>
        <a:p>
          <a:r>
            <a:rPr lang="en-US" baseline="0"/>
            <a:t>How is it used?</a:t>
          </a:r>
          <a:endParaRPr lang="en-US"/>
        </a:p>
      </dgm:t>
    </dgm:pt>
    <dgm:pt modelId="{999CFDA4-483F-4EB5-AFED-65F7352410EB}" type="parTrans" cxnId="{855FF3F8-BF7B-4A70-9BFE-D86F47C0C45E}">
      <dgm:prSet/>
      <dgm:spPr/>
      <dgm:t>
        <a:bodyPr/>
        <a:lstStyle/>
        <a:p>
          <a:endParaRPr lang="en-US"/>
        </a:p>
      </dgm:t>
    </dgm:pt>
    <dgm:pt modelId="{7034F84C-A0DE-48B9-83BB-12A2B21CABF8}" type="sibTrans" cxnId="{855FF3F8-BF7B-4A70-9BFE-D86F47C0C45E}">
      <dgm:prSet/>
      <dgm:spPr/>
      <dgm:t>
        <a:bodyPr/>
        <a:lstStyle/>
        <a:p>
          <a:endParaRPr lang="en-US"/>
        </a:p>
      </dgm:t>
    </dgm:pt>
    <dgm:pt modelId="{6BE5F874-51B0-49CF-AF2E-93DF444D6EA8}">
      <dgm:prSet/>
      <dgm:spPr/>
      <dgm:t>
        <a:bodyPr/>
        <a:lstStyle/>
        <a:p>
          <a:r>
            <a:rPr lang="en-US" baseline="0" dirty="0"/>
            <a:t>To maintain access to the targeted computer</a:t>
          </a:r>
          <a:endParaRPr lang="en-US" dirty="0"/>
        </a:p>
      </dgm:t>
    </dgm:pt>
    <dgm:pt modelId="{28F09D6A-5F08-400B-911D-7A9650DFBF53}" type="parTrans" cxnId="{3A82B960-7E09-43C4-9468-0AC7338E8F78}">
      <dgm:prSet/>
      <dgm:spPr/>
      <dgm:t>
        <a:bodyPr/>
        <a:lstStyle/>
        <a:p>
          <a:endParaRPr lang="en-US"/>
        </a:p>
      </dgm:t>
    </dgm:pt>
    <dgm:pt modelId="{3DD3E274-7730-4890-87EE-2A7A27DC46B2}" type="sibTrans" cxnId="{3A82B960-7E09-43C4-9468-0AC7338E8F78}">
      <dgm:prSet/>
      <dgm:spPr/>
      <dgm:t>
        <a:bodyPr/>
        <a:lstStyle/>
        <a:p>
          <a:endParaRPr lang="en-US"/>
        </a:p>
      </dgm:t>
    </dgm:pt>
    <dgm:pt modelId="{BEEF659D-D2BE-44AD-97E3-D2B8633E9417}">
      <dgm:prSet/>
      <dgm:spPr/>
      <dgm:t>
        <a:bodyPr/>
        <a:lstStyle/>
        <a:p>
          <a:r>
            <a:rPr lang="en-US" b="1" baseline="0"/>
            <a:t>Command and Control (C2)</a:t>
          </a:r>
          <a:endParaRPr lang="en-US"/>
        </a:p>
      </dgm:t>
    </dgm:pt>
    <dgm:pt modelId="{7CC55B3D-D578-48B4-BF21-F6DA6CD7A64D}" type="parTrans" cxnId="{E9D9A4EB-3548-4DE8-9A08-CEE78F20D75C}">
      <dgm:prSet/>
      <dgm:spPr/>
      <dgm:t>
        <a:bodyPr/>
        <a:lstStyle/>
        <a:p>
          <a:endParaRPr lang="en-US"/>
        </a:p>
      </dgm:t>
    </dgm:pt>
    <dgm:pt modelId="{BEB17FB1-6572-4E43-82AF-A36FFB6239B3}" type="sibTrans" cxnId="{E9D9A4EB-3548-4DE8-9A08-CEE78F20D75C}">
      <dgm:prSet/>
      <dgm:spPr/>
      <dgm:t>
        <a:bodyPr/>
        <a:lstStyle/>
        <a:p>
          <a:endParaRPr lang="en-US"/>
        </a:p>
      </dgm:t>
    </dgm:pt>
    <dgm:pt modelId="{90836D0D-B491-412C-AB99-2930B24B5EAB}">
      <dgm:prSet/>
      <dgm:spPr/>
      <dgm:t>
        <a:bodyPr/>
        <a:lstStyle/>
        <a:p>
          <a:r>
            <a:rPr lang="en-US" baseline="0"/>
            <a:t>What is it?</a:t>
          </a:r>
          <a:endParaRPr lang="en-US"/>
        </a:p>
      </dgm:t>
    </dgm:pt>
    <dgm:pt modelId="{A27420A1-7145-4C4B-802C-3AF8FF21352E}" type="parTrans" cxnId="{E348113B-0ED2-4E61-8467-786474DE2AB1}">
      <dgm:prSet/>
      <dgm:spPr/>
      <dgm:t>
        <a:bodyPr/>
        <a:lstStyle/>
        <a:p>
          <a:endParaRPr lang="en-US"/>
        </a:p>
      </dgm:t>
    </dgm:pt>
    <dgm:pt modelId="{678B61F7-D4B3-47BA-9016-F6B96D8922E8}" type="sibTrans" cxnId="{E348113B-0ED2-4E61-8467-786474DE2AB1}">
      <dgm:prSet/>
      <dgm:spPr/>
      <dgm:t>
        <a:bodyPr/>
        <a:lstStyle/>
        <a:p>
          <a:endParaRPr lang="en-US"/>
        </a:p>
      </dgm:t>
    </dgm:pt>
    <dgm:pt modelId="{211B03AF-9714-4F8C-B890-4E41CC09ED78}">
      <dgm:prSet/>
      <dgm:spPr/>
      <dgm:t>
        <a:bodyPr/>
        <a:lstStyle/>
        <a:p>
          <a:r>
            <a:rPr lang="en-US" baseline="0"/>
            <a:t>The command channel for remote manipulation </a:t>
          </a:r>
          <a:endParaRPr lang="en-US"/>
        </a:p>
      </dgm:t>
    </dgm:pt>
    <dgm:pt modelId="{14D16E34-5CF6-422A-899A-26CE69A4A38D}" type="parTrans" cxnId="{34B669F8-BD35-41A1-B54C-7BF378049CEB}">
      <dgm:prSet/>
      <dgm:spPr/>
      <dgm:t>
        <a:bodyPr/>
        <a:lstStyle/>
        <a:p>
          <a:endParaRPr lang="en-US"/>
        </a:p>
      </dgm:t>
    </dgm:pt>
    <dgm:pt modelId="{5B9B9959-31B0-41EF-A000-68CEFF68AB4B}" type="sibTrans" cxnId="{34B669F8-BD35-41A1-B54C-7BF378049CEB}">
      <dgm:prSet/>
      <dgm:spPr/>
      <dgm:t>
        <a:bodyPr/>
        <a:lstStyle/>
        <a:p>
          <a:endParaRPr lang="en-US"/>
        </a:p>
      </dgm:t>
    </dgm:pt>
    <dgm:pt modelId="{384C95E6-856D-40F0-8201-630985A0A498}">
      <dgm:prSet/>
      <dgm:spPr/>
      <dgm:t>
        <a:bodyPr/>
        <a:lstStyle/>
        <a:p>
          <a:r>
            <a:rPr lang="en-US" baseline="0"/>
            <a:t>How is it used?</a:t>
          </a:r>
          <a:endParaRPr lang="en-US"/>
        </a:p>
      </dgm:t>
    </dgm:pt>
    <dgm:pt modelId="{E8A6BCF2-9B3C-4FF6-9356-B7ACA75B3BFD}" type="parTrans" cxnId="{0BD8F2C0-7950-4410-8F8F-EF9B7F021C2A}">
      <dgm:prSet/>
      <dgm:spPr/>
      <dgm:t>
        <a:bodyPr/>
        <a:lstStyle/>
        <a:p>
          <a:endParaRPr lang="en-US"/>
        </a:p>
      </dgm:t>
    </dgm:pt>
    <dgm:pt modelId="{AFF66002-5FEC-4F83-8C81-94B1170E9F65}" type="sibTrans" cxnId="{0BD8F2C0-7950-4410-8F8F-EF9B7F021C2A}">
      <dgm:prSet/>
      <dgm:spPr/>
      <dgm:t>
        <a:bodyPr/>
        <a:lstStyle/>
        <a:p>
          <a:endParaRPr lang="en-US"/>
        </a:p>
      </dgm:t>
    </dgm:pt>
    <dgm:pt modelId="{31C6273D-65FE-4A74-9D99-0FAAA990B61C}">
      <dgm:prSet/>
      <dgm:spPr/>
      <dgm:t>
        <a:bodyPr/>
        <a:lstStyle/>
        <a:p>
          <a:r>
            <a:rPr lang="en-US" baseline="0"/>
            <a:t>Connection to a remote server that the attackers can control</a:t>
          </a:r>
          <a:endParaRPr lang="en-US"/>
        </a:p>
      </dgm:t>
    </dgm:pt>
    <dgm:pt modelId="{5B6321C9-2351-4843-84F6-D2ABDC6A873A}" type="parTrans" cxnId="{D5DED574-1D0B-4BE9-8202-CB0BA3CA9499}">
      <dgm:prSet/>
      <dgm:spPr/>
      <dgm:t>
        <a:bodyPr/>
        <a:lstStyle/>
        <a:p>
          <a:endParaRPr lang="en-US"/>
        </a:p>
      </dgm:t>
    </dgm:pt>
    <dgm:pt modelId="{08C7F8DB-C099-49DB-9791-4F42D56F62D2}" type="sibTrans" cxnId="{D5DED574-1D0B-4BE9-8202-CB0BA3CA9499}">
      <dgm:prSet/>
      <dgm:spPr/>
      <dgm:t>
        <a:bodyPr/>
        <a:lstStyle/>
        <a:p>
          <a:endParaRPr lang="en-US"/>
        </a:p>
      </dgm:t>
    </dgm:pt>
    <dgm:pt modelId="{F459B6D2-F86F-4ADA-B6D6-8BBA9FF52A67}" type="pres">
      <dgm:prSet presAssocID="{730E2EB7-1AB0-4C14-BFF1-3ADBE6FD4285}" presName="linear" presStyleCnt="0">
        <dgm:presLayoutVars>
          <dgm:animLvl val="lvl"/>
          <dgm:resizeHandles val="exact"/>
        </dgm:presLayoutVars>
      </dgm:prSet>
      <dgm:spPr/>
    </dgm:pt>
    <dgm:pt modelId="{C38EF0C8-F1CF-4296-AD36-E90FA072E8AE}" type="pres">
      <dgm:prSet presAssocID="{26B85114-54B6-4F4D-91D7-3259A7E1ABE8}" presName="parentText" presStyleLbl="node1" presStyleIdx="0" presStyleCnt="2" custLinFactNeighborX="-15486">
        <dgm:presLayoutVars>
          <dgm:chMax val="0"/>
          <dgm:bulletEnabled val="1"/>
        </dgm:presLayoutVars>
      </dgm:prSet>
      <dgm:spPr/>
    </dgm:pt>
    <dgm:pt modelId="{B50E1B32-29D7-4256-963C-F980742DA90C}" type="pres">
      <dgm:prSet presAssocID="{26B85114-54B6-4F4D-91D7-3259A7E1ABE8}" presName="childText" presStyleLbl="revTx" presStyleIdx="0" presStyleCnt="2">
        <dgm:presLayoutVars>
          <dgm:bulletEnabled val="1"/>
        </dgm:presLayoutVars>
      </dgm:prSet>
      <dgm:spPr/>
    </dgm:pt>
    <dgm:pt modelId="{B0CC84C1-BF1E-4132-956D-3A4E452E23B9}" type="pres">
      <dgm:prSet presAssocID="{BEEF659D-D2BE-44AD-97E3-D2B8633E9417}" presName="parentText" presStyleLbl="node1" presStyleIdx="1" presStyleCnt="2">
        <dgm:presLayoutVars>
          <dgm:chMax val="0"/>
          <dgm:bulletEnabled val="1"/>
        </dgm:presLayoutVars>
      </dgm:prSet>
      <dgm:spPr/>
    </dgm:pt>
    <dgm:pt modelId="{FC23B619-F775-4843-9BFB-017BFF84551A}" type="pres">
      <dgm:prSet presAssocID="{BEEF659D-D2BE-44AD-97E3-D2B8633E9417}" presName="childText" presStyleLbl="revTx" presStyleIdx="1" presStyleCnt="2">
        <dgm:presLayoutVars>
          <dgm:bulletEnabled val="1"/>
        </dgm:presLayoutVars>
      </dgm:prSet>
      <dgm:spPr/>
    </dgm:pt>
  </dgm:ptLst>
  <dgm:cxnLst>
    <dgm:cxn modelId="{9A975200-95AC-41FF-BD51-BAD6E7E1DDD4}" type="presOf" srcId="{BEEF659D-D2BE-44AD-97E3-D2B8633E9417}" destId="{B0CC84C1-BF1E-4132-956D-3A4E452E23B9}" srcOrd="0" destOrd="0" presId="urn:microsoft.com/office/officeart/2005/8/layout/vList2"/>
    <dgm:cxn modelId="{BDE99A2B-81CB-49EF-8CFE-A90C38ABC445}" type="presOf" srcId="{31C6273D-65FE-4A74-9D99-0FAAA990B61C}" destId="{FC23B619-F775-4843-9BFB-017BFF84551A}" srcOrd="0" destOrd="3" presId="urn:microsoft.com/office/officeart/2005/8/layout/vList2"/>
    <dgm:cxn modelId="{E348113B-0ED2-4E61-8467-786474DE2AB1}" srcId="{BEEF659D-D2BE-44AD-97E3-D2B8633E9417}" destId="{90836D0D-B491-412C-AB99-2930B24B5EAB}" srcOrd="0" destOrd="0" parTransId="{A27420A1-7145-4C4B-802C-3AF8FF21352E}" sibTransId="{678B61F7-D4B3-47BA-9016-F6B96D8922E8}"/>
    <dgm:cxn modelId="{B5F0335C-CA19-48E1-8400-96A3EBD5E2CF}" type="presOf" srcId="{B9D3976A-D827-4436-A339-01CEBEA320FB}" destId="{B50E1B32-29D7-4256-963C-F980742DA90C}" srcOrd="0" destOrd="0" presId="urn:microsoft.com/office/officeart/2005/8/layout/vList2"/>
    <dgm:cxn modelId="{D163505D-2910-43A7-9417-6C4A25C7E705}" srcId="{26B85114-54B6-4F4D-91D7-3259A7E1ABE8}" destId="{B9D3976A-D827-4436-A339-01CEBEA320FB}" srcOrd="0" destOrd="0" parTransId="{5BA9863F-A024-4A13-84BA-5C94AA32D51B}" sibTransId="{60C11D1E-D014-442C-80FB-6E2F495706C5}"/>
    <dgm:cxn modelId="{C055515E-1AA3-48FE-80CC-97C3CB804B7D}" type="presOf" srcId="{26B85114-54B6-4F4D-91D7-3259A7E1ABE8}" destId="{C38EF0C8-F1CF-4296-AD36-E90FA072E8AE}" srcOrd="0" destOrd="0" presId="urn:microsoft.com/office/officeart/2005/8/layout/vList2"/>
    <dgm:cxn modelId="{3A82B960-7E09-43C4-9468-0AC7338E8F78}" srcId="{26B85114-54B6-4F4D-91D7-3259A7E1ABE8}" destId="{6BE5F874-51B0-49CF-AF2E-93DF444D6EA8}" srcOrd="3" destOrd="0" parTransId="{28F09D6A-5F08-400B-911D-7A9650DFBF53}" sibTransId="{3DD3E274-7730-4890-87EE-2A7A27DC46B2}"/>
    <dgm:cxn modelId="{7E78C366-057C-4C8F-917C-FA607D24CF6A}" type="presOf" srcId="{211B03AF-9714-4F8C-B890-4E41CC09ED78}" destId="{FC23B619-F775-4843-9BFB-017BFF84551A}" srcOrd="0" destOrd="1" presId="urn:microsoft.com/office/officeart/2005/8/layout/vList2"/>
    <dgm:cxn modelId="{7CB5EC4E-A556-4A46-B0DC-DCF6696C0B4A}" type="presOf" srcId="{6BE5F874-51B0-49CF-AF2E-93DF444D6EA8}" destId="{B50E1B32-29D7-4256-963C-F980742DA90C}" srcOrd="0" destOrd="3" presId="urn:microsoft.com/office/officeart/2005/8/layout/vList2"/>
    <dgm:cxn modelId="{5B95A272-8527-4521-BE97-5A9DD1BD9C92}" type="presOf" srcId="{730E2EB7-1AB0-4C14-BFF1-3ADBE6FD4285}" destId="{F459B6D2-F86F-4ADA-B6D6-8BBA9FF52A67}" srcOrd="0" destOrd="0" presId="urn:microsoft.com/office/officeart/2005/8/layout/vList2"/>
    <dgm:cxn modelId="{D5DED574-1D0B-4BE9-8202-CB0BA3CA9499}" srcId="{BEEF659D-D2BE-44AD-97E3-D2B8633E9417}" destId="{31C6273D-65FE-4A74-9D99-0FAAA990B61C}" srcOrd="3" destOrd="0" parTransId="{5B6321C9-2351-4843-84F6-D2ABDC6A873A}" sibTransId="{08C7F8DB-C099-49DB-9791-4F42D56F62D2}"/>
    <dgm:cxn modelId="{0081D47D-CE62-4965-BB63-DE58712656CD}" srcId="{730E2EB7-1AB0-4C14-BFF1-3ADBE6FD4285}" destId="{26B85114-54B6-4F4D-91D7-3259A7E1ABE8}" srcOrd="0" destOrd="0" parTransId="{7BE751CA-4936-4278-9016-9F7AB839A71D}" sibTransId="{0BC69C45-A759-479A-9230-4613C4ED660F}"/>
    <dgm:cxn modelId="{0BD8F2C0-7950-4410-8F8F-EF9B7F021C2A}" srcId="{BEEF659D-D2BE-44AD-97E3-D2B8633E9417}" destId="{384C95E6-856D-40F0-8201-630985A0A498}" srcOrd="2" destOrd="0" parTransId="{E8A6BCF2-9B3C-4FF6-9356-B7ACA75B3BFD}" sibTransId="{AFF66002-5FEC-4F83-8C81-94B1170E9F65}"/>
    <dgm:cxn modelId="{0ED8E6D1-4C00-471E-8501-FAA490C01363}" type="presOf" srcId="{EE1BA92A-37F1-4266-88F5-0BA5F5133A82}" destId="{B50E1B32-29D7-4256-963C-F980742DA90C}" srcOrd="0" destOrd="1" presId="urn:microsoft.com/office/officeart/2005/8/layout/vList2"/>
    <dgm:cxn modelId="{47291CD5-F547-4B23-93A3-19A96D237B8B}" srcId="{26B85114-54B6-4F4D-91D7-3259A7E1ABE8}" destId="{EE1BA92A-37F1-4266-88F5-0BA5F5133A82}" srcOrd="1" destOrd="0" parTransId="{19D9A29E-C907-4BFE-861D-619D7B4D1838}" sibTransId="{0B811938-DFFD-44E8-8182-ACF3D62FD584}"/>
    <dgm:cxn modelId="{0663E1E3-E608-4BD1-8FBD-3C5CCA1F9DBF}" type="presOf" srcId="{90836D0D-B491-412C-AB99-2930B24B5EAB}" destId="{FC23B619-F775-4843-9BFB-017BFF84551A}" srcOrd="0" destOrd="0" presId="urn:microsoft.com/office/officeart/2005/8/layout/vList2"/>
    <dgm:cxn modelId="{E9D9A4EB-3548-4DE8-9A08-CEE78F20D75C}" srcId="{730E2EB7-1AB0-4C14-BFF1-3ADBE6FD4285}" destId="{BEEF659D-D2BE-44AD-97E3-D2B8633E9417}" srcOrd="1" destOrd="0" parTransId="{7CC55B3D-D578-48B4-BF21-F6DA6CD7A64D}" sibTransId="{BEB17FB1-6572-4E43-82AF-A36FFB6239B3}"/>
    <dgm:cxn modelId="{6611A1F0-51E1-46E9-A16C-CBE4F0DF8971}" type="presOf" srcId="{384C95E6-856D-40F0-8201-630985A0A498}" destId="{FC23B619-F775-4843-9BFB-017BFF84551A}" srcOrd="0" destOrd="2" presId="urn:microsoft.com/office/officeart/2005/8/layout/vList2"/>
    <dgm:cxn modelId="{95EB26F8-CFDA-4A04-89AD-27AF9E20FC4C}" type="presOf" srcId="{E2A766EB-F84F-4D1A-8677-34CC0F6FF292}" destId="{B50E1B32-29D7-4256-963C-F980742DA90C}" srcOrd="0" destOrd="2" presId="urn:microsoft.com/office/officeart/2005/8/layout/vList2"/>
    <dgm:cxn modelId="{34B669F8-BD35-41A1-B54C-7BF378049CEB}" srcId="{BEEF659D-D2BE-44AD-97E3-D2B8633E9417}" destId="{211B03AF-9714-4F8C-B890-4E41CC09ED78}" srcOrd="1" destOrd="0" parTransId="{14D16E34-5CF6-422A-899A-26CE69A4A38D}" sibTransId="{5B9B9959-31B0-41EF-A000-68CEFF68AB4B}"/>
    <dgm:cxn modelId="{855FF3F8-BF7B-4A70-9BFE-D86F47C0C45E}" srcId="{26B85114-54B6-4F4D-91D7-3259A7E1ABE8}" destId="{E2A766EB-F84F-4D1A-8677-34CC0F6FF292}" srcOrd="2" destOrd="0" parTransId="{999CFDA4-483F-4EB5-AFED-65F7352410EB}" sibTransId="{7034F84C-A0DE-48B9-83BB-12A2B21CABF8}"/>
    <dgm:cxn modelId="{961ABB86-2B4D-478E-BBE2-93472F5DFFEB}" type="presParOf" srcId="{F459B6D2-F86F-4ADA-B6D6-8BBA9FF52A67}" destId="{C38EF0C8-F1CF-4296-AD36-E90FA072E8AE}" srcOrd="0" destOrd="0" presId="urn:microsoft.com/office/officeart/2005/8/layout/vList2"/>
    <dgm:cxn modelId="{8F64CB43-F20F-4068-90D8-5A03F7B94D37}" type="presParOf" srcId="{F459B6D2-F86F-4ADA-B6D6-8BBA9FF52A67}" destId="{B50E1B32-29D7-4256-963C-F980742DA90C}" srcOrd="1" destOrd="0" presId="urn:microsoft.com/office/officeart/2005/8/layout/vList2"/>
    <dgm:cxn modelId="{1CCB980F-DD2D-47B0-978F-719B1E82F7F6}" type="presParOf" srcId="{F459B6D2-F86F-4ADA-B6D6-8BBA9FF52A67}" destId="{B0CC84C1-BF1E-4132-956D-3A4E452E23B9}" srcOrd="2" destOrd="0" presId="urn:microsoft.com/office/officeart/2005/8/layout/vList2"/>
    <dgm:cxn modelId="{87BC7BB8-1819-439B-8F4E-D1B1FA3C5B7A}" type="presParOf" srcId="{F459B6D2-F86F-4ADA-B6D6-8BBA9FF52A67}" destId="{FC23B619-F775-4843-9BFB-017BFF84551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949C88-78B1-4D7D-812B-53429F9E7920}"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2F7C84B1-34DB-4883-A124-D108AFC1BDCB}">
      <dgm:prSet/>
      <dgm:spPr/>
      <dgm:t>
        <a:bodyPr/>
        <a:lstStyle/>
        <a:p>
          <a:r>
            <a:rPr lang="en-US" b="1" baseline="0"/>
            <a:t>Actions on Objectives</a:t>
          </a:r>
          <a:endParaRPr lang="en-US"/>
        </a:p>
      </dgm:t>
    </dgm:pt>
    <dgm:pt modelId="{A1E14EC5-9384-470F-83B7-32A062BDE54A}" type="parTrans" cxnId="{CA3D2E3A-1220-4B9F-95F0-36DB632EF70E}">
      <dgm:prSet/>
      <dgm:spPr/>
      <dgm:t>
        <a:bodyPr/>
        <a:lstStyle/>
        <a:p>
          <a:endParaRPr lang="en-US"/>
        </a:p>
      </dgm:t>
    </dgm:pt>
    <dgm:pt modelId="{0FABC5EB-D39D-4BB1-B334-73868C85FE16}" type="sibTrans" cxnId="{CA3D2E3A-1220-4B9F-95F0-36DB632EF70E}">
      <dgm:prSet/>
      <dgm:spPr/>
      <dgm:t>
        <a:bodyPr/>
        <a:lstStyle/>
        <a:p>
          <a:endParaRPr lang="en-US"/>
        </a:p>
      </dgm:t>
    </dgm:pt>
    <dgm:pt modelId="{10741AE9-61AA-481A-A77A-451D04899CBB}">
      <dgm:prSet/>
      <dgm:spPr/>
      <dgm:t>
        <a:bodyPr/>
        <a:lstStyle/>
        <a:p>
          <a:r>
            <a:rPr lang="en-US" baseline="0"/>
            <a:t>What is it?</a:t>
          </a:r>
          <a:endParaRPr lang="en-US"/>
        </a:p>
      </dgm:t>
    </dgm:pt>
    <dgm:pt modelId="{4385D186-F388-4F4D-BC86-20C654E4D822}" type="parTrans" cxnId="{4A18B5C7-4724-4845-9592-CF9450E84F34}">
      <dgm:prSet/>
      <dgm:spPr/>
      <dgm:t>
        <a:bodyPr/>
        <a:lstStyle/>
        <a:p>
          <a:endParaRPr lang="en-US"/>
        </a:p>
      </dgm:t>
    </dgm:pt>
    <dgm:pt modelId="{E09AC20B-1159-4EC2-9DE8-18ED400344A5}" type="sibTrans" cxnId="{4A18B5C7-4724-4845-9592-CF9450E84F34}">
      <dgm:prSet/>
      <dgm:spPr/>
      <dgm:t>
        <a:bodyPr/>
        <a:lstStyle/>
        <a:p>
          <a:endParaRPr lang="en-US"/>
        </a:p>
      </dgm:t>
    </dgm:pt>
    <dgm:pt modelId="{742785E6-A295-47BE-B00B-1B74A7681948}">
      <dgm:prSet/>
      <dgm:spPr/>
      <dgm:t>
        <a:bodyPr/>
        <a:lstStyle/>
        <a:p>
          <a:r>
            <a:rPr lang="en-US" baseline="0" dirty="0"/>
            <a:t>Full access to the system</a:t>
          </a:r>
          <a:endParaRPr lang="en-US" dirty="0"/>
        </a:p>
      </dgm:t>
    </dgm:pt>
    <dgm:pt modelId="{CD214A49-547E-4973-974B-F237846D61D9}" type="parTrans" cxnId="{D26FC658-2A2F-49B7-A464-04C5F07572D6}">
      <dgm:prSet/>
      <dgm:spPr/>
      <dgm:t>
        <a:bodyPr/>
        <a:lstStyle/>
        <a:p>
          <a:endParaRPr lang="en-US"/>
        </a:p>
      </dgm:t>
    </dgm:pt>
    <dgm:pt modelId="{046CE64A-89DF-4F09-80D4-576FBB43767C}" type="sibTrans" cxnId="{D26FC658-2A2F-49B7-A464-04C5F07572D6}">
      <dgm:prSet/>
      <dgm:spPr/>
      <dgm:t>
        <a:bodyPr/>
        <a:lstStyle/>
        <a:p>
          <a:endParaRPr lang="en-US"/>
        </a:p>
      </dgm:t>
    </dgm:pt>
    <dgm:pt modelId="{77871CED-9C70-4FB4-8E38-D0DCEE803906}">
      <dgm:prSet/>
      <dgm:spPr/>
      <dgm:t>
        <a:bodyPr/>
        <a:lstStyle/>
        <a:p>
          <a:r>
            <a:rPr lang="en-US" baseline="0"/>
            <a:t>How is it used?</a:t>
          </a:r>
          <a:endParaRPr lang="en-US"/>
        </a:p>
      </dgm:t>
    </dgm:pt>
    <dgm:pt modelId="{8DEBC533-C8BD-4968-954F-DACD6110BF0D}" type="parTrans" cxnId="{C5DA26C1-5DC6-43E2-B09F-63EF56FD5473}">
      <dgm:prSet/>
      <dgm:spPr/>
      <dgm:t>
        <a:bodyPr/>
        <a:lstStyle/>
        <a:p>
          <a:endParaRPr lang="en-US"/>
        </a:p>
      </dgm:t>
    </dgm:pt>
    <dgm:pt modelId="{FB177127-3F68-4AF7-8CA6-5016651A28CC}" type="sibTrans" cxnId="{C5DA26C1-5DC6-43E2-B09F-63EF56FD5473}">
      <dgm:prSet/>
      <dgm:spPr/>
      <dgm:t>
        <a:bodyPr/>
        <a:lstStyle/>
        <a:p>
          <a:endParaRPr lang="en-US"/>
        </a:p>
      </dgm:t>
    </dgm:pt>
    <dgm:pt modelId="{221C7715-1862-4206-935B-CC8C0861280E}">
      <dgm:prSet/>
      <dgm:spPr/>
      <dgm:t>
        <a:bodyPr/>
        <a:lstStyle/>
        <a:p>
          <a:r>
            <a:rPr lang="en-US" baseline="0"/>
            <a:t>The attackers have full control of your system, and they can do whatever they want.</a:t>
          </a:r>
          <a:endParaRPr lang="en-US"/>
        </a:p>
      </dgm:t>
    </dgm:pt>
    <dgm:pt modelId="{931A59EF-3592-4662-B3EB-791BB2758BDA}" type="parTrans" cxnId="{C0294955-035C-4077-8E02-C41628C76BDE}">
      <dgm:prSet/>
      <dgm:spPr/>
      <dgm:t>
        <a:bodyPr/>
        <a:lstStyle/>
        <a:p>
          <a:endParaRPr lang="en-US"/>
        </a:p>
      </dgm:t>
    </dgm:pt>
    <dgm:pt modelId="{CAA43D87-AF5D-462E-8AFF-DE5DF49A5A7A}" type="sibTrans" cxnId="{C0294955-035C-4077-8E02-C41628C76BDE}">
      <dgm:prSet/>
      <dgm:spPr/>
      <dgm:t>
        <a:bodyPr/>
        <a:lstStyle/>
        <a:p>
          <a:endParaRPr lang="en-US"/>
        </a:p>
      </dgm:t>
    </dgm:pt>
    <dgm:pt modelId="{2CA9D4BE-9EA1-4788-8826-3421E99555D4}" type="pres">
      <dgm:prSet presAssocID="{B4949C88-78B1-4D7D-812B-53429F9E7920}" presName="Name0" presStyleCnt="0">
        <dgm:presLayoutVars>
          <dgm:dir/>
          <dgm:resizeHandles val="exact"/>
        </dgm:presLayoutVars>
      </dgm:prSet>
      <dgm:spPr/>
    </dgm:pt>
    <dgm:pt modelId="{654BBA0A-1214-4B90-8B0A-A2AAC1C975C8}" type="pres">
      <dgm:prSet presAssocID="{2F7C84B1-34DB-4883-A124-D108AFC1BDCB}" presName="parAndChTx" presStyleLbl="node1" presStyleIdx="0" presStyleCnt="1">
        <dgm:presLayoutVars>
          <dgm:bulletEnabled val="1"/>
        </dgm:presLayoutVars>
      </dgm:prSet>
      <dgm:spPr/>
    </dgm:pt>
  </dgm:ptLst>
  <dgm:cxnLst>
    <dgm:cxn modelId="{7CC5CF01-66F4-41DA-BA17-B674E3DB606D}" type="presOf" srcId="{77871CED-9C70-4FB4-8E38-D0DCEE803906}" destId="{654BBA0A-1214-4B90-8B0A-A2AAC1C975C8}" srcOrd="0" destOrd="3" presId="urn:microsoft.com/office/officeart/2005/8/layout/hChevron3"/>
    <dgm:cxn modelId="{95E5AB22-FBDB-433A-8741-B2EA6207CB1E}" type="presOf" srcId="{742785E6-A295-47BE-B00B-1B74A7681948}" destId="{654BBA0A-1214-4B90-8B0A-A2AAC1C975C8}" srcOrd="0" destOrd="2" presId="urn:microsoft.com/office/officeart/2005/8/layout/hChevron3"/>
    <dgm:cxn modelId="{77A5212A-9E81-46B3-ACCF-43F947DAA092}" type="presOf" srcId="{B4949C88-78B1-4D7D-812B-53429F9E7920}" destId="{2CA9D4BE-9EA1-4788-8826-3421E99555D4}" srcOrd="0" destOrd="0" presId="urn:microsoft.com/office/officeart/2005/8/layout/hChevron3"/>
    <dgm:cxn modelId="{CA3D2E3A-1220-4B9F-95F0-36DB632EF70E}" srcId="{B4949C88-78B1-4D7D-812B-53429F9E7920}" destId="{2F7C84B1-34DB-4883-A124-D108AFC1BDCB}" srcOrd="0" destOrd="0" parTransId="{A1E14EC5-9384-470F-83B7-32A062BDE54A}" sibTransId="{0FABC5EB-D39D-4BB1-B334-73868C85FE16}"/>
    <dgm:cxn modelId="{D944D45F-4E26-4381-B540-72BF7E2F5361}" type="presOf" srcId="{10741AE9-61AA-481A-A77A-451D04899CBB}" destId="{654BBA0A-1214-4B90-8B0A-A2AAC1C975C8}" srcOrd="0" destOrd="1" presId="urn:microsoft.com/office/officeart/2005/8/layout/hChevron3"/>
    <dgm:cxn modelId="{1E2CF74F-4508-418C-A3D4-F096AA53A871}" type="presOf" srcId="{2F7C84B1-34DB-4883-A124-D108AFC1BDCB}" destId="{654BBA0A-1214-4B90-8B0A-A2AAC1C975C8}" srcOrd="0" destOrd="0" presId="urn:microsoft.com/office/officeart/2005/8/layout/hChevron3"/>
    <dgm:cxn modelId="{C0294955-035C-4077-8E02-C41628C76BDE}" srcId="{2F7C84B1-34DB-4883-A124-D108AFC1BDCB}" destId="{221C7715-1862-4206-935B-CC8C0861280E}" srcOrd="3" destOrd="0" parTransId="{931A59EF-3592-4662-B3EB-791BB2758BDA}" sibTransId="{CAA43D87-AF5D-462E-8AFF-DE5DF49A5A7A}"/>
    <dgm:cxn modelId="{D26FC658-2A2F-49B7-A464-04C5F07572D6}" srcId="{2F7C84B1-34DB-4883-A124-D108AFC1BDCB}" destId="{742785E6-A295-47BE-B00B-1B74A7681948}" srcOrd="1" destOrd="0" parTransId="{CD214A49-547E-4973-974B-F237846D61D9}" sibTransId="{046CE64A-89DF-4F09-80D4-576FBB43767C}"/>
    <dgm:cxn modelId="{C5DA26C1-5DC6-43E2-B09F-63EF56FD5473}" srcId="{2F7C84B1-34DB-4883-A124-D108AFC1BDCB}" destId="{77871CED-9C70-4FB4-8E38-D0DCEE803906}" srcOrd="2" destOrd="0" parTransId="{8DEBC533-C8BD-4968-954F-DACD6110BF0D}" sibTransId="{FB177127-3F68-4AF7-8CA6-5016651A28CC}"/>
    <dgm:cxn modelId="{4A18B5C7-4724-4845-9592-CF9450E84F34}" srcId="{2F7C84B1-34DB-4883-A124-D108AFC1BDCB}" destId="{10741AE9-61AA-481A-A77A-451D04899CBB}" srcOrd="0" destOrd="0" parTransId="{4385D186-F388-4F4D-BC86-20C654E4D822}" sibTransId="{E09AC20B-1159-4EC2-9DE8-18ED400344A5}"/>
    <dgm:cxn modelId="{2E6F79EF-9FFD-48D3-913E-43987DF09703}" type="presOf" srcId="{221C7715-1862-4206-935B-CC8C0861280E}" destId="{654BBA0A-1214-4B90-8B0A-A2AAC1C975C8}" srcOrd="0" destOrd="4" presId="urn:microsoft.com/office/officeart/2005/8/layout/hChevron3"/>
    <dgm:cxn modelId="{1D7553B3-AFE2-44D5-AF4F-AB45315F42BB}" type="presParOf" srcId="{2CA9D4BE-9EA1-4788-8826-3421E99555D4}" destId="{654BBA0A-1214-4B90-8B0A-A2AAC1C975C8}"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C214F-9BF1-4A79-A495-BE02F5E722D1}">
      <dsp:nvSpPr>
        <dsp:cNvPr id="0" name=""/>
        <dsp:cNvSpPr/>
      </dsp:nvSpPr>
      <dsp:spPr>
        <a:xfrm>
          <a:off x="1355" y="304393"/>
          <a:ext cx="5285084" cy="3171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baseline="0" dirty="0"/>
            <a:t>Reconnaissance</a:t>
          </a:r>
          <a:endParaRPr lang="en-US" sz="3200" kern="1200" dirty="0"/>
        </a:p>
        <a:p>
          <a:pPr marL="228600" lvl="1" indent="-228600" algn="l" defTabSz="1111250">
            <a:lnSpc>
              <a:spcPct val="90000"/>
            </a:lnSpc>
            <a:spcBef>
              <a:spcPct val="0"/>
            </a:spcBef>
            <a:spcAft>
              <a:spcPct val="15000"/>
            </a:spcAft>
            <a:buChar char="•"/>
          </a:pPr>
          <a:r>
            <a:rPr lang="en-US" sz="2500" kern="1200" baseline="0"/>
            <a:t>What is it?</a:t>
          </a:r>
          <a:endParaRPr lang="en-US" sz="2500" kern="1200"/>
        </a:p>
        <a:p>
          <a:pPr marL="228600" lvl="1" indent="-228600" algn="l" defTabSz="1111250">
            <a:lnSpc>
              <a:spcPct val="90000"/>
            </a:lnSpc>
            <a:spcBef>
              <a:spcPct val="0"/>
            </a:spcBef>
            <a:spcAft>
              <a:spcPct val="15000"/>
            </a:spcAft>
            <a:buChar char="•"/>
          </a:pPr>
          <a:r>
            <a:rPr lang="en-US" sz="2500" kern="1200" baseline="0"/>
            <a:t>Research stage of operation</a:t>
          </a:r>
          <a:endParaRPr lang="en-US" sz="2500" kern="1200"/>
        </a:p>
        <a:p>
          <a:pPr marL="228600" lvl="1" indent="-228600" algn="l" defTabSz="1111250">
            <a:lnSpc>
              <a:spcPct val="90000"/>
            </a:lnSpc>
            <a:spcBef>
              <a:spcPct val="0"/>
            </a:spcBef>
            <a:spcAft>
              <a:spcPct val="15000"/>
            </a:spcAft>
            <a:buChar char="•"/>
          </a:pPr>
          <a:r>
            <a:rPr lang="en-US" sz="2500" kern="1200" baseline="0"/>
            <a:t>How is it used?</a:t>
          </a:r>
          <a:endParaRPr lang="en-US" sz="2500" kern="1200"/>
        </a:p>
        <a:p>
          <a:pPr marL="228600" lvl="1" indent="-228600" algn="l" defTabSz="1111250">
            <a:lnSpc>
              <a:spcPct val="90000"/>
            </a:lnSpc>
            <a:spcBef>
              <a:spcPct val="0"/>
            </a:spcBef>
            <a:spcAft>
              <a:spcPct val="15000"/>
            </a:spcAft>
            <a:buChar char="•"/>
          </a:pPr>
          <a:r>
            <a:rPr lang="en-US" sz="2500" kern="1200" baseline="0"/>
            <a:t>Attacker gathers information on the targeted system</a:t>
          </a:r>
          <a:endParaRPr lang="en-US" sz="2500" kern="1200"/>
        </a:p>
      </dsp:txBody>
      <dsp:txXfrm>
        <a:off x="1355" y="304393"/>
        <a:ext cx="5285084" cy="3171050"/>
      </dsp:txXfrm>
    </dsp:sp>
    <dsp:sp modelId="{DAEC3EBF-C4AD-4BC0-8DA9-B46E80E5739A}">
      <dsp:nvSpPr>
        <dsp:cNvPr id="0" name=""/>
        <dsp:cNvSpPr/>
      </dsp:nvSpPr>
      <dsp:spPr>
        <a:xfrm>
          <a:off x="5814948" y="304393"/>
          <a:ext cx="5285084" cy="31710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baseline="0" dirty="0"/>
            <a:t>Weaponization</a:t>
          </a:r>
          <a:endParaRPr lang="en-US" sz="3200" kern="1200" dirty="0"/>
        </a:p>
        <a:p>
          <a:pPr marL="228600" lvl="1" indent="-228600" algn="l" defTabSz="1111250">
            <a:lnSpc>
              <a:spcPct val="90000"/>
            </a:lnSpc>
            <a:spcBef>
              <a:spcPct val="0"/>
            </a:spcBef>
            <a:spcAft>
              <a:spcPct val="15000"/>
            </a:spcAft>
            <a:buChar char="•"/>
          </a:pPr>
          <a:r>
            <a:rPr lang="en-US" sz="2500" kern="1200" baseline="0"/>
            <a:t>What is it?</a:t>
          </a:r>
          <a:endParaRPr lang="en-US" sz="2500" kern="1200"/>
        </a:p>
        <a:p>
          <a:pPr marL="228600" lvl="1" indent="-228600" algn="l" defTabSz="1111250">
            <a:lnSpc>
              <a:spcPct val="90000"/>
            </a:lnSpc>
            <a:spcBef>
              <a:spcPct val="0"/>
            </a:spcBef>
            <a:spcAft>
              <a:spcPct val="15000"/>
            </a:spcAft>
            <a:buChar char="•"/>
          </a:pPr>
          <a:r>
            <a:rPr lang="en-US" sz="2500" kern="1200" baseline="0"/>
            <a:t>Creation of malware or malicious payloads</a:t>
          </a:r>
          <a:endParaRPr lang="en-US" sz="2500" kern="1200"/>
        </a:p>
        <a:p>
          <a:pPr marL="228600" lvl="1" indent="-228600" algn="l" defTabSz="1111250">
            <a:lnSpc>
              <a:spcPct val="90000"/>
            </a:lnSpc>
            <a:spcBef>
              <a:spcPct val="0"/>
            </a:spcBef>
            <a:spcAft>
              <a:spcPct val="15000"/>
            </a:spcAft>
            <a:buChar char="•"/>
          </a:pPr>
          <a:r>
            <a:rPr lang="en-US" sz="2500" kern="1200" baseline="0"/>
            <a:t>How is it used?</a:t>
          </a:r>
          <a:endParaRPr lang="en-US" sz="2500" kern="1200"/>
        </a:p>
        <a:p>
          <a:pPr marL="228600" lvl="1" indent="-228600" algn="l" defTabSz="1111250">
            <a:lnSpc>
              <a:spcPct val="90000"/>
            </a:lnSpc>
            <a:spcBef>
              <a:spcPct val="0"/>
            </a:spcBef>
            <a:spcAft>
              <a:spcPct val="15000"/>
            </a:spcAft>
            <a:buChar char="•"/>
          </a:pPr>
          <a:r>
            <a:rPr lang="en-US" sz="2500" kern="1200" baseline="0"/>
            <a:t>Exploit the identified vulnerabilities</a:t>
          </a:r>
          <a:endParaRPr lang="en-US" sz="2500" kern="1200"/>
        </a:p>
      </dsp:txBody>
      <dsp:txXfrm>
        <a:off x="5814948" y="304393"/>
        <a:ext cx="5285084" cy="3171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EF0C8-F1CF-4296-AD36-E90FA072E8AE}">
      <dsp:nvSpPr>
        <dsp:cNvPr id="0" name=""/>
        <dsp:cNvSpPr/>
      </dsp:nvSpPr>
      <dsp:spPr>
        <a:xfrm>
          <a:off x="0" y="44575"/>
          <a:ext cx="11101136"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Installation</a:t>
          </a:r>
          <a:endParaRPr lang="en-US" sz="3100" kern="1200" dirty="0"/>
        </a:p>
      </dsp:txBody>
      <dsp:txXfrm>
        <a:off x="36296" y="80871"/>
        <a:ext cx="11028544" cy="670943"/>
      </dsp:txXfrm>
    </dsp:sp>
    <dsp:sp modelId="{B50E1B32-29D7-4256-963C-F980742DA90C}">
      <dsp:nvSpPr>
        <dsp:cNvPr id="0" name=""/>
        <dsp:cNvSpPr/>
      </dsp:nvSpPr>
      <dsp:spPr>
        <a:xfrm>
          <a:off x="0" y="788110"/>
          <a:ext cx="11101136" cy="163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46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What is it?</a:t>
          </a:r>
          <a:endParaRPr lang="en-US" sz="2400" kern="1200" dirty="0"/>
        </a:p>
        <a:p>
          <a:pPr marL="228600" lvl="1" indent="-228600" algn="l" defTabSz="1066800">
            <a:lnSpc>
              <a:spcPct val="90000"/>
            </a:lnSpc>
            <a:spcBef>
              <a:spcPct val="0"/>
            </a:spcBef>
            <a:spcAft>
              <a:spcPct val="20000"/>
            </a:spcAft>
            <a:buChar char="•"/>
          </a:pPr>
          <a:r>
            <a:rPr lang="en-US" sz="2400" kern="1200" baseline="0"/>
            <a:t>Installing any kind of malware onto the network</a:t>
          </a:r>
          <a:endParaRPr lang="en-US" sz="2400" kern="1200"/>
        </a:p>
        <a:p>
          <a:pPr marL="228600" lvl="1" indent="-228600" algn="l" defTabSz="1066800">
            <a:lnSpc>
              <a:spcPct val="90000"/>
            </a:lnSpc>
            <a:spcBef>
              <a:spcPct val="0"/>
            </a:spcBef>
            <a:spcAft>
              <a:spcPct val="20000"/>
            </a:spcAft>
            <a:buChar char="•"/>
          </a:pPr>
          <a:r>
            <a:rPr lang="en-US" sz="2400" kern="1200" baseline="0"/>
            <a:t>How is it used?</a:t>
          </a:r>
          <a:endParaRPr lang="en-US" sz="2400" kern="1200"/>
        </a:p>
        <a:p>
          <a:pPr marL="228600" lvl="1" indent="-228600" algn="l" defTabSz="1066800">
            <a:lnSpc>
              <a:spcPct val="90000"/>
            </a:lnSpc>
            <a:spcBef>
              <a:spcPct val="0"/>
            </a:spcBef>
            <a:spcAft>
              <a:spcPct val="20000"/>
            </a:spcAft>
            <a:buChar char="•"/>
          </a:pPr>
          <a:r>
            <a:rPr lang="en-US" sz="2400" kern="1200" baseline="0" dirty="0"/>
            <a:t>To maintain access to the targeted computer</a:t>
          </a:r>
          <a:endParaRPr lang="en-US" sz="2400" kern="1200" dirty="0"/>
        </a:p>
      </dsp:txBody>
      <dsp:txXfrm>
        <a:off x="0" y="788110"/>
        <a:ext cx="11101136" cy="1636335"/>
      </dsp:txXfrm>
    </dsp:sp>
    <dsp:sp modelId="{B0CC84C1-BF1E-4132-956D-3A4E452E23B9}">
      <dsp:nvSpPr>
        <dsp:cNvPr id="0" name=""/>
        <dsp:cNvSpPr/>
      </dsp:nvSpPr>
      <dsp:spPr>
        <a:xfrm>
          <a:off x="0" y="2424446"/>
          <a:ext cx="11101136"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a:t>Command and Control (C2)</a:t>
          </a:r>
          <a:endParaRPr lang="en-US" sz="3100" kern="1200"/>
        </a:p>
      </dsp:txBody>
      <dsp:txXfrm>
        <a:off x="36296" y="2460742"/>
        <a:ext cx="11028544" cy="670943"/>
      </dsp:txXfrm>
    </dsp:sp>
    <dsp:sp modelId="{FC23B619-F775-4843-9BFB-017BFF84551A}">
      <dsp:nvSpPr>
        <dsp:cNvPr id="0" name=""/>
        <dsp:cNvSpPr/>
      </dsp:nvSpPr>
      <dsp:spPr>
        <a:xfrm>
          <a:off x="0" y="3167981"/>
          <a:ext cx="11101136" cy="163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46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What is it?</a:t>
          </a:r>
          <a:endParaRPr lang="en-US" sz="2400" kern="1200"/>
        </a:p>
        <a:p>
          <a:pPr marL="228600" lvl="1" indent="-228600" algn="l" defTabSz="1066800">
            <a:lnSpc>
              <a:spcPct val="90000"/>
            </a:lnSpc>
            <a:spcBef>
              <a:spcPct val="0"/>
            </a:spcBef>
            <a:spcAft>
              <a:spcPct val="20000"/>
            </a:spcAft>
            <a:buChar char="•"/>
          </a:pPr>
          <a:r>
            <a:rPr lang="en-US" sz="2400" kern="1200" baseline="0"/>
            <a:t>The command channel for remote manipulation </a:t>
          </a:r>
          <a:endParaRPr lang="en-US" sz="2400" kern="1200"/>
        </a:p>
        <a:p>
          <a:pPr marL="228600" lvl="1" indent="-228600" algn="l" defTabSz="1066800">
            <a:lnSpc>
              <a:spcPct val="90000"/>
            </a:lnSpc>
            <a:spcBef>
              <a:spcPct val="0"/>
            </a:spcBef>
            <a:spcAft>
              <a:spcPct val="20000"/>
            </a:spcAft>
            <a:buChar char="•"/>
          </a:pPr>
          <a:r>
            <a:rPr lang="en-US" sz="2400" kern="1200" baseline="0"/>
            <a:t>How is it used?</a:t>
          </a:r>
          <a:endParaRPr lang="en-US" sz="2400" kern="1200"/>
        </a:p>
        <a:p>
          <a:pPr marL="228600" lvl="1" indent="-228600" algn="l" defTabSz="1066800">
            <a:lnSpc>
              <a:spcPct val="90000"/>
            </a:lnSpc>
            <a:spcBef>
              <a:spcPct val="0"/>
            </a:spcBef>
            <a:spcAft>
              <a:spcPct val="20000"/>
            </a:spcAft>
            <a:buChar char="•"/>
          </a:pPr>
          <a:r>
            <a:rPr lang="en-US" sz="2400" kern="1200" baseline="0"/>
            <a:t>Connection to a remote server that the attackers can control</a:t>
          </a:r>
          <a:endParaRPr lang="en-US" sz="2400" kern="1200"/>
        </a:p>
      </dsp:txBody>
      <dsp:txXfrm>
        <a:off x="0" y="3167981"/>
        <a:ext cx="11101136" cy="1636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BBA0A-1214-4B90-8B0A-A2AAC1C975C8}">
      <dsp:nvSpPr>
        <dsp:cNvPr id="0" name=""/>
        <dsp:cNvSpPr/>
      </dsp:nvSpPr>
      <dsp:spPr>
        <a:xfrm>
          <a:off x="5420" y="0"/>
          <a:ext cx="11090546" cy="3779837"/>
        </a:xfrm>
        <a:prstGeom prst="homePlate">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250" tIns="104140" rIns="1564999" bIns="104140" numCol="1" spcCol="1270" anchor="t" anchorCtr="0">
          <a:noAutofit/>
        </a:bodyPr>
        <a:lstStyle/>
        <a:p>
          <a:pPr marL="0" lvl="0" indent="0" algn="l" defTabSz="1822450">
            <a:lnSpc>
              <a:spcPct val="90000"/>
            </a:lnSpc>
            <a:spcBef>
              <a:spcPct val="0"/>
            </a:spcBef>
            <a:spcAft>
              <a:spcPct val="35000"/>
            </a:spcAft>
            <a:buNone/>
          </a:pPr>
          <a:r>
            <a:rPr lang="en-US" sz="4100" b="1" kern="1200" baseline="0"/>
            <a:t>Actions on Objectives</a:t>
          </a:r>
          <a:endParaRPr lang="en-US" sz="4100" kern="1200"/>
        </a:p>
        <a:p>
          <a:pPr marL="285750" lvl="1" indent="-285750" algn="l" defTabSz="1422400">
            <a:lnSpc>
              <a:spcPct val="90000"/>
            </a:lnSpc>
            <a:spcBef>
              <a:spcPct val="0"/>
            </a:spcBef>
            <a:spcAft>
              <a:spcPct val="15000"/>
            </a:spcAft>
            <a:buChar char="•"/>
          </a:pPr>
          <a:r>
            <a:rPr lang="en-US" sz="3200" kern="1200" baseline="0"/>
            <a:t>What is it?</a:t>
          </a:r>
          <a:endParaRPr lang="en-US" sz="3200" kern="1200"/>
        </a:p>
        <a:p>
          <a:pPr marL="285750" lvl="1" indent="-285750" algn="l" defTabSz="1422400">
            <a:lnSpc>
              <a:spcPct val="90000"/>
            </a:lnSpc>
            <a:spcBef>
              <a:spcPct val="0"/>
            </a:spcBef>
            <a:spcAft>
              <a:spcPct val="15000"/>
            </a:spcAft>
            <a:buChar char="•"/>
          </a:pPr>
          <a:r>
            <a:rPr lang="en-US" sz="3200" kern="1200" baseline="0" dirty="0"/>
            <a:t>Full access to the system</a:t>
          </a:r>
          <a:endParaRPr lang="en-US" sz="3200" kern="1200" dirty="0"/>
        </a:p>
        <a:p>
          <a:pPr marL="285750" lvl="1" indent="-285750" algn="l" defTabSz="1422400">
            <a:lnSpc>
              <a:spcPct val="90000"/>
            </a:lnSpc>
            <a:spcBef>
              <a:spcPct val="0"/>
            </a:spcBef>
            <a:spcAft>
              <a:spcPct val="15000"/>
            </a:spcAft>
            <a:buChar char="•"/>
          </a:pPr>
          <a:r>
            <a:rPr lang="en-US" sz="3200" kern="1200" baseline="0"/>
            <a:t>How is it used?</a:t>
          </a:r>
          <a:endParaRPr lang="en-US" sz="3200" kern="1200"/>
        </a:p>
        <a:p>
          <a:pPr marL="285750" lvl="1" indent="-285750" algn="l" defTabSz="1422400">
            <a:lnSpc>
              <a:spcPct val="90000"/>
            </a:lnSpc>
            <a:spcBef>
              <a:spcPct val="0"/>
            </a:spcBef>
            <a:spcAft>
              <a:spcPct val="15000"/>
            </a:spcAft>
            <a:buChar char="•"/>
          </a:pPr>
          <a:r>
            <a:rPr lang="en-US" sz="3200" kern="1200" baseline="0"/>
            <a:t>The attackers have full control of your system, and they can do whatever they want.</a:t>
          </a:r>
          <a:endParaRPr lang="en-US" sz="3200" kern="1200"/>
        </a:p>
      </dsp:txBody>
      <dsp:txXfrm>
        <a:off x="5420" y="0"/>
        <a:ext cx="10618066" cy="37798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7892A-896B-43D1-9ABB-61C92BAFCE7B}"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D3A8D-4305-493D-8F18-FB061EE244DC}" type="slidenum">
              <a:rPr lang="en-US" smtClean="0"/>
              <a:t>‹#›</a:t>
            </a:fld>
            <a:endParaRPr lang="en-US"/>
          </a:p>
        </p:txBody>
      </p:sp>
    </p:spTree>
    <p:extLst>
      <p:ext uri="{BB962C8B-B14F-4D97-AF65-F5344CB8AC3E}">
        <p14:creationId xmlns:p14="http://schemas.microsoft.com/office/powerpoint/2010/main" val="350992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CIA triad is a widely recognized and accepted model for information security. CIA stands for confidentiality, integrity, and availability, which are the three core tenets of information security. Confidentiality refers to protecting sensitive information from unauthorized access, disclosure, or theft. Integrity ensures that data is accurate, complete, and trustworthy, and has not been tampered with or altered. Availability ensures that data and resources are accessible to authorized users when needed. The CIA triad is important because it provides a framework for organizations to evaluate and implement security measures that protect their valuable assets and minimize the risk of security breaches. Security measures should be designed to address all three elements of the CIA triad to ensure the comprehensive protection of an organization's data and resources.</a:t>
            </a:r>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2</a:t>
            </a:fld>
            <a:endParaRPr lang="en-US"/>
          </a:p>
        </p:txBody>
      </p:sp>
    </p:spTree>
    <p:extLst>
      <p:ext uri="{BB962C8B-B14F-4D97-AF65-F5344CB8AC3E}">
        <p14:creationId xmlns:p14="http://schemas.microsoft.com/office/powerpoint/2010/main" val="399348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IAAA, which stands for Identification, Authentication, Authorization, and Accountability, is a critical concept in information security that should be considered when creating security measures. Identification refers to the process of identifying a user, device, or entity attempting to access a system or resource. Authentication ensures that the user or entity is whom they claim to be through the use of credentials or biometric data. Authorization specifies what actions a user is allowed to perform on a system or resource based on their identity and authentication. Finally, accountability involves tracking and logging all actions taken on a system or resource to be audited and traced back to specific users or entities. Incorporating IAAA principles into security measures provides a robust and layered approach to protecting information assets and minimizing the risk of security breaches.</a:t>
            </a:r>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3</a:t>
            </a:fld>
            <a:endParaRPr lang="en-US"/>
          </a:p>
        </p:txBody>
      </p:sp>
    </p:spTree>
    <p:extLst>
      <p:ext uri="{BB962C8B-B14F-4D97-AF65-F5344CB8AC3E}">
        <p14:creationId xmlns:p14="http://schemas.microsoft.com/office/powerpoint/2010/main" val="392922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cyber kill chain is a framework that describes the stages of a cyber-attack. There are 7 stages of the cyber kill chain: reconnaissance, weaponization, delivery, exploitation, installation, command and control, and actions on objectives. There are ways to stop the cyber kill chain from happening. The security control strategy you can use to stop the cyber kill chain is to detect, deny, disrupt, degrade, and deceive.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Detect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find out what’s going on and scan the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Deny</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 Stop the attack from happening.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Disrupt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 Intercept and stop data communications carried out by the attacker.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Degrade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Develop methods to minimize an attack's efficacy.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Times New Roman" panose="02020603050405020304" pitchFamily="18" charset="0"/>
                <a:ea typeface="Times New Roman" panose="02020603050405020304" pitchFamily="18" charset="0"/>
              </a:rPr>
              <a:t>Deceive </a:t>
            </a:r>
            <a:r>
              <a:rPr lang="en-US" sz="1800" dirty="0">
                <a:effectLst/>
                <a:latin typeface="Times New Roman" panose="02020603050405020304" pitchFamily="18" charset="0"/>
                <a:ea typeface="Times New Roman" panose="02020603050405020304" pitchFamily="18" charset="0"/>
              </a:rPr>
              <a:t>- Deceive an attacker by supplying misleading information or deploying fake assets.</a:t>
            </a:r>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4</a:t>
            </a:fld>
            <a:endParaRPr lang="en-US"/>
          </a:p>
        </p:txBody>
      </p:sp>
    </p:spTree>
    <p:extLst>
      <p:ext uri="{BB962C8B-B14F-4D97-AF65-F5344CB8AC3E}">
        <p14:creationId xmlns:p14="http://schemas.microsoft.com/office/powerpoint/2010/main" val="326998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Reconnaissance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Reconnaissance is the research stage of the operation by harvesting email addresses, conference information,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 gathers information about the target system, including identifying vulnerabilities and potential entry points.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200000"/>
              </a:lnSpc>
              <a:spcBef>
                <a:spcPts val="0"/>
              </a:spcBef>
              <a:spcAft>
                <a:spcPts val="800"/>
              </a:spcAft>
              <a:buFont typeface="+mj-lt"/>
              <a:buNone/>
            </a:pPr>
            <a:endParaRPr lang="en-US" sz="1200" u="none" dirty="0">
              <a:effectLst/>
              <a:latin typeface="+mn-lt"/>
              <a:ea typeface="+mn-ea"/>
              <a:cs typeface="+mn-cs"/>
            </a:endParaRPr>
          </a:p>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Weaponization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Weaponization is the creation of malware or malicious payloads to use against the targeted device.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 creates malware, ransomware, worms, and much more that can exploit the identified vulnerabilities.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5</a:t>
            </a:fld>
            <a:endParaRPr lang="en-US"/>
          </a:p>
        </p:txBody>
      </p:sp>
    </p:spTree>
    <p:extLst>
      <p:ext uri="{BB962C8B-B14F-4D97-AF65-F5344CB8AC3E}">
        <p14:creationId xmlns:p14="http://schemas.microsoft.com/office/powerpoint/2010/main" val="118762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Delivery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Delivery is a set of tools that are used to infiltrate a targeted network and reach 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 delivers the weapon to the target system like email, social engineering, and ransomware attack.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Exploitation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Exploitation is a vulnerability to executing code on a victim’s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weapon is activated on the target system. This allows the attacker to gain access and control of the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6</a:t>
            </a:fld>
            <a:endParaRPr lang="en-US"/>
          </a:p>
        </p:txBody>
      </p:sp>
    </p:spTree>
    <p:extLst>
      <p:ext uri="{BB962C8B-B14F-4D97-AF65-F5344CB8AC3E}">
        <p14:creationId xmlns:p14="http://schemas.microsoft.com/office/powerpoint/2010/main" val="328296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Installation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Installation is installing any kind of malware onto the targeted network to take control of the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 installs additional tools and software on the targeted computer to maintain access.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Command and Control (C2)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Command and control is the command channel for remote manipulation of the victim.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 has established a connection to a remote server that they can control. This allows the attacker to issue commands to the compromised system, bypassing other security tools.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7</a:t>
            </a:fld>
            <a:endParaRPr lang="en-US"/>
          </a:p>
        </p:txBody>
      </p:sp>
    </p:spTree>
    <p:extLst>
      <p:ext uri="{BB962C8B-B14F-4D97-AF65-F5344CB8AC3E}">
        <p14:creationId xmlns:p14="http://schemas.microsoft.com/office/powerpoint/2010/main" val="412825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800"/>
              </a:spcAft>
              <a:buFont typeface="+mj-lt"/>
              <a:buNone/>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Actions on Objectives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What is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Actions on objectives are full access (hands-on keyboard) to the system, so the attackers can accomplish their goals.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How does it achieve: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attackers are now in and have full control of your system. The attacker has access to the compromised system, and they can do what they want like stealing data, disrupting operations, or just causing damage to the system.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16D3A8D-4305-493D-8F18-FB061EE244DC}" type="slidenum">
              <a:rPr lang="en-US" smtClean="0"/>
              <a:t>8</a:t>
            </a:fld>
            <a:endParaRPr lang="en-US"/>
          </a:p>
        </p:txBody>
      </p:sp>
    </p:spTree>
    <p:extLst>
      <p:ext uri="{BB962C8B-B14F-4D97-AF65-F5344CB8AC3E}">
        <p14:creationId xmlns:p14="http://schemas.microsoft.com/office/powerpoint/2010/main" val="204055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406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9208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9511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48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1789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5520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638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6711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2624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856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8090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4571719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7" name="Rectangle 16">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5" name="Rectangle 24">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3" name="Rectangle 22">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2F0DA13-2908-F994-ED4A-9450AEDB9716}"/>
              </a:ext>
            </a:extLst>
          </p:cNvPr>
          <p:cNvSpPr>
            <a:spLocks noGrp="1"/>
          </p:cNvSpPr>
          <p:nvPr>
            <p:ph type="ctrTitle"/>
          </p:nvPr>
        </p:nvSpPr>
        <p:spPr>
          <a:xfrm>
            <a:off x="7140575" y="540000"/>
            <a:ext cx="4500561" cy="4259814"/>
          </a:xfrm>
        </p:spPr>
        <p:txBody>
          <a:bodyPr>
            <a:normAutofit/>
          </a:bodyPr>
          <a:lstStyle/>
          <a:p>
            <a:r>
              <a:rPr lang="en-US" sz="6800" dirty="0"/>
              <a:t>Information Assurance</a:t>
            </a:r>
          </a:p>
        </p:txBody>
      </p:sp>
      <p:sp>
        <p:nvSpPr>
          <p:cNvPr id="3" name="Subtitle 2">
            <a:extLst>
              <a:ext uri="{FF2B5EF4-FFF2-40B4-BE49-F238E27FC236}">
                <a16:creationId xmlns:a16="http://schemas.microsoft.com/office/drawing/2014/main" id="{16026E37-D1D2-BEB9-B2F3-B1AEE4877D96}"/>
              </a:ext>
            </a:extLst>
          </p:cNvPr>
          <p:cNvSpPr>
            <a:spLocks noGrp="1"/>
          </p:cNvSpPr>
          <p:nvPr>
            <p:ph type="subTitle" idx="1"/>
          </p:nvPr>
        </p:nvSpPr>
        <p:spPr>
          <a:xfrm>
            <a:off x="7140575" y="4988476"/>
            <a:ext cx="4500561" cy="1320249"/>
          </a:xfrm>
        </p:spPr>
        <p:txBody>
          <a:bodyPr>
            <a:normAutofit/>
          </a:bodyPr>
          <a:lstStyle/>
          <a:p>
            <a:r>
              <a:rPr lang="en-US"/>
              <a:t>By: Nestor Rios</a:t>
            </a:r>
          </a:p>
        </p:txBody>
      </p:sp>
      <p:grpSp>
        <p:nvGrpSpPr>
          <p:cNvPr id="30" name="Group 29">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31" name="Oval 30">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E67AA6B5-AD68-0BC7-B5F3-81AB2733A271}"/>
              </a:ext>
            </a:extLst>
          </p:cNvPr>
          <p:cNvPicPr>
            <a:picLocks noChangeAspect="1"/>
          </p:cNvPicPr>
          <p:nvPr/>
        </p:nvPicPr>
        <p:blipFill rotWithShape="1">
          <a:blip r:embed="rId2"/>
          <a:srcRect l="19082" r="13668"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6032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F70B281-E870-C2A5-2DC6-BBD0BED4D3A8}"/>
              </a:ext>
            </a:extLst>
          </p:cNvPr>
          <p:cNvSpPr>
            <a:spLocks noGrp="1"/>
          </p:cNvSpPr>
          <p:nvPr>
            <p:ph type="title"/>
          </p:nvPr>
        </p:nvSpPr>
        <p:spPr>
          <a:xfrm>
            <a:off x="7086315" y="540000"/>
            <a:ext cx="4554821" cy="2186096"/>
          </a:xfrm>
        </p:spPr>
        <p:txBody>
          <a:bodyPr anchor="b">
            <a:normAutofit/>
          </a:bodyPr>
          <a:lstStyle/>
          <a:p>
            <a:r>
              <a:rPr lang="en-US" dirty="0"/>
              <a:t>CIA Triad</a:t>
            </a:r>
          </a:p>
        </p:txBody>
      </p:sp>
      <p:pic>
        <p:nvPicPr>
          <p:cNvPr id="4" name="Picture 3">
            <a:extLst>
              <a:ext uri="{FF2B5EF4-FFF2-40B4-BE49-F238E27FC236}">
                <a16:creationId xmlns:a16="http://schemas.microsoft.com/office/drawing/2014/main" id="{B70910B9-E4EE-BC7F-6268-6807169F0314}"/>
              </a:ext>
            </a:extLst>
          </p:cNvPr>
          <p:cNvPicPr>
            <a:picLocks noChangeAspect="1"/>
          </p:cNvPicPr>
          <p:nvPr/>
        </p:nvPicPr>
        <p:blipFill rotWithShape="1">
          <a:blip r:embed="rId3">
            <a:extLst>
              <a:ext uri="{28A0092B-C50C-407E-A947-70E740481C1C}">
                <a14:useLocalDpi xmlns:a14="http://schemas.microsoft.com/office/drawing/2010/main" val="0"/>
              </a:ext>
            </a:extLst>
          </a:blip>
          <a:srcRect l="17324" r="12666" b="-2"/>
          <a:stretch/>
        </p:blipFill>
        <p:spPr>
          <a:xfrm>
            <a:off x="20" y="10"/>
            <a:ext cx="6444556" cy="6857990"/>
          </a:xfrm>
          <a:prstGeom prst="rect">
            <a:avLst/>
          </a:prstGeom>
        </p:spPr>
      </p:pic>
      <p:sp>
        <p:nvSpPr>
          <p:cNvPr id="3" name="Content Placeholder 2">
            <a:extLst>
              <a:ext uri="{FF2B5EF4-FFF2-40B4-BE49-F238E27FC236}">
                <a16:creationId xmlns:a16="http://schemas.microsoft.com/office/drawing/2014/main" id="{E7415351-5FB4-907B-835E-548CBCC04C98}"/>
              </a:ext>
            </a:extLst>
          </p:cNvPr>
          <p:cNvSpPr>
            <a:spLocks noGrp="1"/>
          </p:cNvSpPr>
          <p:nvPr>
            <p:ph idx="1"/>
          </p:nvPr>
        </p:nvSpPr>
        <p:spPr>
          <a:xfrm>
            <a:off x="7104063" y="2947121"/>
            <a:ext cx="4537073" cy="3361604"/>
          </a:xfrm>
        </p:spPr>
        <p:txBody>
          <a:bodyPr anchor="t">
            <a:normAutofit/>
          </a:bodyPr>
          <a:lstStyle/>
          <a:p>
            <a:pPr>
              <a:lnSpc>
                <a:spcPct val="115000"/>
              </a:lnSpc>
            </a:pPr>
            <a:r>
              <a:rPr lang="en-US" dirty="0"/>
              <a:t>Confidentiality – Protects sensitive information from unauthorized users.</a:t>
            </a:r>
          </a:p>
          <a:p>
            <a:pPr>
              <a:lnSpc>
                <a:spcPct val="115000"/>
              </a:lnSpc>
            </a:pPr>
            <a:r>
              <a:rPr lang="en-US" dirty="0"/>
              <a:t>Integrity – Data is accurate, trustworthy, and has not been altered with.</a:t>
            </a:r>
          </a:p>
          <a:p>
            <a:pPr>
              <a:lnSpc>
                <a:spcPct val="115000"/>
              </a:lnSpc>
            </a:pPr>
            <a:r>
              <a:rPr lang="en-US" dirty="0"/>
              <a:t>Availability – Data and resources are accessible to authorized users when needs.</a:t>
            </a:r>
          </a:p>
        </p:txBody>
      </p:sp>
    </p:spTree>
    <p:extLst>
      <p:ext uri="{BB962C8B-B14F-4D97-AF65-F5344CB8AC3E}">
        <p14:creationId xmlns:p14="http://schemas.microsoft.com/office/powerpoint/2010/main" val="111683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9AD2609-8939-ADD4-264A-42B8B4B20737}"/>
              </a:ext>
            </a:extLst>
          </p:cNvPr>
          <p:cNvSpPr>
            <a:spLocks noGrp="1"/>
          </p:cNvSpPr>
          <p:nvPr>
            <p:ph type="title"/>
          </p:nvPr>
        </p:nvSpPr>
        <p:spPr>
          <a:xfrm>
            <a:off x="7086315" y="545127"/>
            <a:ext cx="4554821" cy="1094988"/>
          </a:xfrm>
        </p:spPr>
        <p:txBody>
          <a:bodyPr anchor="t">
            <a:normAutofit/>
          </a:bodyPr>
          <a:lstStyle/>
          <a:p>
            <a:r>
              <a:rPr lang="en-US" dirty="0"/>
              <a:t>IAAA</a:t>
            </a:r>
            <a:endParaRPr lang="en-US"/>
          </a:p>
        </p:txBody>
      </p:sp>
      <p:pic>
        <p:nvPicPr>
          <p:cNvPr id="5" name="Picture 4">
            <a:extLst>
              <a:ext uri="{FF2B5EF4-FFF2-40B4-BE49-F238E27FC236}">
                <a16:creationId xmlns:a16="http://schemas.microsoft.com/office/drawing/2014/main" id="{51A3EEAE-D783-4E2B-B786-BEC42869CB53}"/>
              </a:ext>
            </a:extLst>
          </p:cNvPr>
          <p:cNvPicPr>
            <a:picLocks noChangeAspect="1"/>
          </p:cNvPicPr>
          <p:nvPr/>
        </p:nvPicPr>
        <p:blipFill>
          <a:blip r:embed="rId3">
            <a:extLst>
              <a:ext uri="{28A0092B-C50C-407E-A947-70E740481C1C}">
                <a14:useLocalDpi xmlns:a14="http://schemas.microsoft.com/office/drawing/2010/main" val="0"/>
              </a:ext>
            </a:extLst>
          </a:blip>
          <a:srcRect t="3685"/>
          <a:stretch>
            <a:fillRect/>
          </a:stretch>
        </p:blipFill>
        <p:spPr>
          <a:xfrm>
            <a:off x="540000" y="1457823"/>
            <a:ext cx="6049714" cy="3933078"/>
          </a:xfrm>
          <a:prstGeom prst="rect">
            <a:avLst/>
          </a:prstGeom>
        </p:spPr>
      </p:pic>
      <p:sp>
        <p:nvSpPr>
          <p:cNvPr id="3" name="Content Placeholder 2">
            <a:extLst>
              <a:ext uri="{FF2B5EF4-FFF2-40B4-BE49-F238E27FC236}">
                <a16:creationId xmlns:a16="http://schemas.microsoft.com/office/drawing/2014/main" id="{2EF2E896-1DBD-99A6-06CE-E26B7A97E68E}"/>
              </a:ext>
            </a:extLst>
          </p:cNvPr>
          <p:cNvSpPr>
            <a:spLocks noGrp="1"/>
          </p:cNvSpPr>
          <p:nvPr>
            <p:ph idx="1"/>
          </p:nvPr>
        </p:nvSpPr>
        <p:spPr>
          <a:xfrm>
            <a:off x="7104063" y="1640115"/>
            <a:ext cx="4537073" cy="3245922"/>
          </a:xfrm>
        </p:spPr>
        <p:txBody>
          <a:bodyPr anchor="t">
            <a:normAutofit/>
          </a:bodyPr>
          <a:lstStyle/>
          <a:p>
            <a:pPr>
              <a:lnSpc>
                <a:spcPct val="115000"/>
              </a:lnSpc>
            </a:pPr>
            <a:r>
              <a:rPr lang="en-US" sz="1700" dirty="0"/>
              <a:t>Identification - Identifying a user, device, or entity attempting to access a system.</a:t>
            </a:r>
          </a:p>
          <a:p>
            <a:pPr>
              <a:lnSpc>
                <a:spcPct val="115000"/>
              </a:lnSpc>
            </a:pPr>
            <a:r>
              <a:rPr lang="en-US" sz="1700" dirty="0"/>
              <a:t>Authentication – The user is who they claim to be.</a:t>
            </a:r>
          </a:p>
          <a:p>
            <a:pPr>
              <a:lnSpc>
                <a:spcPct val="115000"/>
              </a:lnSpc>
            </a:pPr>
            <a:r>
              <a:rPr lang="en-US" sz="1700" dirty="0"/>
              <a:t>Authorization - What actions a user is allowed to perform on a system.</a:t>
            </a:r>
          </a:p>
          <a:p>
            <a:pPr>
              <a:lnSpc>
                <a:spcPct val="115000"/>
              </a:lnSpc>
            </a:pPr>
            <a:r>
              <a:rPr lang="en-US" sz="1700" dirty="0"/>
              <a:t>Accountability - Tracking and logging all actions taken on a system.</a:t>
            </a:r>
          </a:p>
          <a:p>
            <a:pPr>
              <a:lnSpc>
                <a:spcPct val="115000"/>
              </a:lnSpc>
            </a:pPr>
            <a:endParaRPr lang="en-US" sz="1700" dirty="0"/>
          </a:p>
        </p:txBody>
      </p:sp>
    </p:spTree>
    <p:extLst>
      <p:ext uri="{BB962C8B-B14F-4D97-AF65-F5344CB8AC3E}">
        <p14:creationId xmlns:p14="http://schemas.microsoft.com/office/powerpoint/2010/main" val="114769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1">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7" name="Rectangle 34">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35">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6">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0" name="Rectangle 42">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3">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38">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3" name="Rectangle 40">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41">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39">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45">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51BC871-6C01-E36D-E55E-9325BD7A7347}"/>
              </a:ext>
            </a:extLst>
          </p:cNvPr>
          <p:cNvSpPr>
            <a:spLocks noGrp="1"/>
          </p:cNvSpPr>
          <p:nvPr>
            <p:ph type="title"/>
          </p:nvPr>
        </p:nvSpPr>
        <p:spPr>
          <a:xfrm>
            <a:off x="7086315" y="545126"/>
            <a:ext cx="4554821" cy="2186096"/>
          </a:xfrm>
        </p:spPr>
        <p:txBody>
          <a:bodyPr anchor="b">
            <a:normAutofit/>
          </a:bodyPr>
          <a:lstStyle/>
          <a:p>
            <a:r>
              <a:rPr lang="en-US" dirty="0"/>
              <a:t>Cyber Kill Chain</a:t>
            </a:r>
            <a:endParaRPr lang="en-US"/>
          </a:p>
        </p:txBody>
      </p:sp>
      <p:sp>
        <p:nvSpPr>
          <p:cNvPr id="67" name="Freeform: Shape 47">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09770310-CB68-1BA3-0E78-3F4B3B2A036D}"/>
              </a:ext>
            </a:extLst>
          </p:cNvPr>
          <p:cNvPicPr>
            <a:picLocks noChangeAspect="1"/>
          </p:cNvPicPr>
          <p:nvPr/>
        </p:nvPicPr>
        <p:blipFill>
          <a:blip r:embed="rId3"/>
          <a:stretch>
            <a:fillRect/>
          </a:stretch>
        </p:blipFill>
        <p:spPr>
          <a:xfrm>
            <a:off x="749012" y="549274"/>
            <a:ext cx="4938728" cy="5759451"/>
          </a:xfrm>
          <a:prstGeom prst="rect">
            <a:avLst/>
          </a:prstGeom>
        </p:spPr>
      </p:pic>
      <p:sp>
        <p:nvSpPr>
          <p:cNvPr id="8" name="Content Placeholder 7">
            <a:extLst>
              <a:ext uri="{FF2B5EF4-FFF2-40B4-BE49-F238E27FC236}">
                <a16:creationId xmlns:a16="http://schemas.microsoft.com/office/drawing/2014/main" id="{0792587A-F5DE-C097-9FB8-ACD842FACE30}"/>
              </a:ext>
            </a:extLst>
          </p:cNvPr>
          <p:cNvSpPr>
            <a:spLocks noGrp="1"/>
          </p:cNvSpPr>
          <p:nvPr>
            <p:ph idx="1"/>
          </p:nvPr>
        </p:nvSpPr>
        <p:spPr>
          <a:xfrm>
            <a:off x="7104063" y="2947121"/>
            <a:ext cx="4537073" cy="3361604"/>
          </a:xfrm>
        </p:spPr>
        <p:txBody>
          <a:bodyPr anchor="t">
            <a:normAutofit fontScale="92500" lnSpcReduction="20000"/>
          </a:bodyPr>
          <a:lstStyle/>
          <a:p>
            <a:pPr marL="0" indent="0">
              <a:buNone/>
            </a:pPr>
            <a:r>
              <a:rPr lang="en-US" dirty="0"/>
              <a:t>The cyber kill chain is a framework that describes the stages of a cyber-attack.</a:t>
            </a:r>
          </a:p>
          <a:p>
            <a:r>
              <a:rPr lang="en-US" dirty="0"/>
              <a:t>There are ways to stop the cyber kill chain from happening.</a:t>
            </a:r>
          </a:p>
          <a:p>
            <a:pPr>
              <a:buFontTx/>
              <a:buChar char="-"/>
            </a:pPr>
            <a:r>
              <a:rPr lang="en-US" dirty="0"/>
              <a:t>Detect</a:t>
            </a:r>
          </a:p>
          <a:p>
            <a:pPr>
              <a:buFontTx/>
              <a:buChar char="-"/>
            </a:pPr>
            <a:r>
              <a:rPr lang="en-US" dirty="0"/>
              <a:t>Deny</a:t>
            </a:r>
          </a:p>
          <a:p>
            <a:pPr>
              <a:buFontTx/>
              <a:buChar char="-"/>
            </a:pPr>
            <a:r>
              <a:rPr lang="en-US" dirty="0"/>
              <a:t>Disrupt</a:t>
            </a:r>
          </a:p>
          <a:p>
            <a:pPr>
              <a:buFontTx/>
              <a:buChar char="-"/>
            </a:pPr>
            <a:r>
              <a:rPr lang="en-US" dirty="0"/>
              <a:t>Degrade </a:t>
            </a:r>
          </a:p>
          <a:p>
            <a:pPr>
              <a:buFontTx/>
              <a:buChar char="-"/>
            </a:pPr>
            <a:r>
              <a:rPr lang="en-US" dirty="0"/>
              <a:t>Deceive </a:t>
            </a:r>
          </a:p>
        </p:txBody>
      </p:sp>
    </p:spTree>
    <p:extLst>
      <p:ext uri="{BB962C8B-B14F-4D97-AF65-F5344CB8AC3E}">
        <p14:creationId xmlns:p14="http://schemas.microsoft.com/office/powerpoint/2010/main" val="46456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D9D95E0-FB12-BC36-6766-1FCD86611785}"/>
              </a:ext>
            </a:extLst>
          </p:cNvPr>
          <p:cNvSpPr>
            <a:spLocks noGrp="1"/>
          </p:cNvSpPr>
          <p:nvPr>
            <p:ph type="title"/>
          </p:nvPr>
        </p:nvSpPr>
        <p:spPr>
          <a:xfrm>
            <a:off x="550863" y="540001"/>
            <a:ext cx="11075080" cy="1809500"/>
          </a:xfrm>
        </p:spPr>
        <p:txBody>
          <a:bodyPr anchor="t">
            <a:normAutofit/>
          </a:bodyPr>
          <a:lstStyle/>
          <a:p>
            <a:r>
              <a:rPr lang="en-US"/>
              <a:t>Stages of Cyber Kill Chain</a:t>
            </a:r>
          </a:p>
        </p:txBody>
      </p:sp>
      <p:graphicFrame>
        <p:nvGraphicFramePr>
          <p:cNvPr id="5" name="Content Placeholder 2">
            <a:extLst>
              <a:ext uri="{FF2B5EF4-FFF2-40B4-BE49-F238E27FC236}">
                <a16:creationId xmlns:a16="http://schemas.microsoft.com/office/drawing/2014/main" id="{89D98918-74AA-180F-BEA4-26C5162D4094}"/>
              </a:ext>
            </a:extLst>
          </p:cNvPr>
          <p:cNvGraphicFramePr>
            <a:graphicFrameLocks noGrp="1"/>
          </p:cNvGraphicFramePr>
          <p:nvPr>
            <p:ph idx="1"/>
            <p:extLst>
              <p:ext uri="{D42A27DB-BD31-4B8C-83A1-F6EECF244321}">
                <p14:modId xmlns:p14="http://schemas.microsoft.com/office/powerpoint/2010/main" val="4018897083"/>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0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9DF5B4A-10AE-D8C4-66BE-BC6DE490D1E9}"/>
              </a:ext>
            </a:extLst>
          </p:cNvPr>
          <p:cNvSpPr>
            <a:spLocks noGrp="1"/>
          </p:cNvSpPr>
          <p:nvPr>
            <p:ph type="title"/>
          </p:nvPr>
        </p:nvSpPr>
        <p:spPr>
          <a:xfrm>
            <a:off x="922020" y="833015"/>
            <a:ext cx="5193960" cy="5202026"/>
          </a:xfrm>
        </p:spPr>
        <p:txBody>
          <a:bodyPr anchor="ctr">
            <a:normAutofit/>
          </a:bodyPr>
          <a:lstStyle/>
          <a:p>
            <a:pPr algn="ctr"/>
            <a:r>
              <a:rPr lang="en-US"/>
              <a:t>Stages of Cyber Kill Chain</a:t>
            </a:r>
            <a:endParaRPr lang="en-US" dirty="0"/>
          </a:p>
        </p:txBody>
      </p:sp>
      <p:sp>
        <p:nvSpPr>
          <p:cNvPr id="3" name="Content Placeholder 2">
            <a:extLst>
              <a:ext uri="{FF2B5EF4-FFF2-40B4-BE49-F238E27FC236}">
                <a16:creationId xmlns:a16="http://schemas.microsoft.com/office/drawing/2014/main" id="{3D6917A6-845F-01A2-1728-0A52E948EC7E}"/>
              </a:ext>
            </a:extLst>
          </p:cNvPr>
          <p:cNvSpPr>
            <a:spLocks noGrp="1"/>
          </p:cNvSpPr>
          <p:nvPr>
            <p:ph idx="1"/>
          </p:nvPr>
        </p:nvSpPr>
        <p:spPr>
          <a:xfrm>
            <a:off x="7104062" y="540347"/>
            <a:ext cx="4537075" cy="5760000"/>
          </a:xfrm>
        </p:spPr>
        <p:txBody>
          <a:bodyPr anchor="ctr">
            <a:normAutofit/>
          </a:bodyPr>
          <a:lstStyle/>
          <a:p>
            <a:pPr marL="0" indent="0">
              <a:buNone/>
            </a:pPr>
            <a:r>
              <a:rPr lang="en-US" b="1" dirty="0"/>
              <a:t>Delivery</a:t>
            </a:r>
          </a:p>
          <a:p>
            <a:r>
              <a:rPr lang="en-US" dirty="0"/>
              <a:t>What is it?</a:t>
            </a:r>
          </a:p>
          <a:p>
            <a:pPr>
              <a:buFontTx/>
              <a:buChar char="-"/>
            </a:pPr>
            <a:r>
              <a:rPr lang="en-US" dirty="0"/>
              <a:t>Set of tools that are used to infiltrate a targeted network.</a:t>
            </a:r>
          </a:p>
          <a:p>
            <a:r>
              <a:rPr lang="en-US" dirty="0"/>
              <a:t>How is it used?</a:t>
            </a:r>
          </a:p>
          <a:p>
            <a:pPr>
              <a:buFontTx/>
              <a:buChar char="-"/>
            </a:pPr>
            <a:r>
              <a:rPr lang="en-US" dirty="0"/>
              <a:t>The attacker delivers the weapon to the target system.</a:t>
            </a:r>
          </a:p>
          <a:p>
            <a:pPr marL="0" indent="0">
              <a:buNone/>
            </a:pPr>
            <a:r>
              <a:rPr lang="en-US" b="1" dirty="0"/>
              <a:t>Exploitation</a:t>
            </a:r>
          </a:p>
          <a:p>
            <a:r>
              <a:rPr lang="en-US" dirty="0"/>
              <a:t>What is it?</a:t>
            </a:r>
          </a:p>
          <a:p>
            <a:pPr>
              <a:buFontTx/>
              <a:buChar char="-"/>
            </a:pPr>
            <a:r>
              <a:rPr lang="en-US" dirty="0"/>
              <a:t>Vulnerability to executing code.</a:t>
            </a:r>
          </a:p>
          <a:p>
            <a:r>
              <a:rPr lang="en-US" dirty="0"/>
              <a:t>How is it used?</a:t>
            </a:r>
          </a:p>
          <a:p>
            <a:pPr>
              <a:buFontTx/>
              <a:buChar char="-"/>
            </a:pPr>
            <a:r>
              <a:rPr lang="en-US" dirty="0"/>
              <a:t>Weapon is activated on the target system.</a:t>
            </a:r>
          </a:p>
          <a:p>
            <a:pPr marL="0" indent="0">
              <a:buNone/>
            </a:pPr>
            <a:endParaRPr lang="en-US" dirty="0"/>
          </a:p>
        </p:txBody>
      </p:sp>
    </p:spTree>
    <p:extLst>
      <p:ext uri="{BB962C8B-B14F-4D97-AF65-F5344CB8AC3E}">
        <p14:creationId xmlns:p14="http://schemas.microsoft.com/office/powerpoint/2010/main" val="166730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5" dur="500"/>
                                        <p:tgtEl>
                                          <p:spTgt spid="3">
                                            <p:txEl>
                                              <p:pRg st="7" end="7"/>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8" dur="500"/>
                                        <p:tgtEl>
                                          <p:spTgt spid="3">
                                            <p:txEl>
                                              <p:pRg st="8" end="8"/>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B20B-84CB-49EB-7406-00748F4E4ECD}"/>
              </a:ext>
            </a:extLst>
          </p:cNvPr>
          <p:cNvSpPr>
            <a:spLocks noGrp="1"/>
          </p:cNvSpPr>
          <p:nvPr>
            <p:ph type="title"/>
          </p:nvPr>
        </p:nvSpPr>
        <p:spPr>
          <a:xfrm>
            <a:off x="540000" y="540000"/>
            <a:ext cx="11101135" cy="1064211"/>
          </a:xfrm>
        </p:spPr>
        <p:txBody>
          <a:bodyPr/>
          <a:lstStyle/>
          <a:p>
            <a:pPr algn="ctr"/>
            <a:r>
              <a:rPr lang="en-US" dirty="0"/>
              <a:t>Stages of Cyber Kill Chain</a:t>
            </a:r>
          </a:p>
        </p:txBody>
      </p:sp>
      <p:graphicFrame>
        <p:nvGraphicFramePr>
          <p:cNvPr id="5" name="Content Placeholder 2">
            <a:extLst>
              <a:ext uri="{FF2B5EF4-FFF2-40B4-BE49-F238E27FC236}">
                <a16:creationId xmlns:a16="http://schemas.microsoft.com/office/drawing/2014/main" id="{188765F4-6AEB-5A68-C81A-2765CD5DBA0A}"/>
              </a:ext>
            </a:extLst>
          </p:cNvPr>
          <p:cNvGraphicFramePr>
            <a:graphicFrameLocks noGrp="1"/>
          </p:cNvGraphicFramePr>
          <p:nvPr>
            <p:ph idx="1"/>
            <p:extLst>
              <p:ext uri="{D42A27DB-BD31-4B8C-83A1-F6EECF244321}">
                <p14:modId xmlns:p14="http://schemas.microsoft.com/office/powerpoint/2010/main" val="2621892984"/>
              </p:ext>
            </p:extLst>
          </p:nvPr>
        </p:nvGraphicFramePr>
        <p:xfrm>
          <a:off x="540000" y="1459833"/>
          <a:ext cx="11101136" cy="4848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573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4673FC6-46AB-9388-F141-D41FB042DE68}"/>
              </a:ext>
            </a:extLst>
          </p:cNvPr>
          <p:cNvSpPr>
            <a:spLocks noGrp="1"/>
          </p:cNvSpPr>
          <p:nvPr>
            <p:ph type="title"/>
          </p:nvPr>
        </p:nvSpPr>
        <p:spPr>
          <a:xfrm>
            <a:off x="550863" y="540001"/>
            <a:ext cx="11075080" cy="1809500"/>
          </a:xfrm>
        </p:spPr>
        <p:txBody>
          <a:bodyPr anchor="t">
            <a:normAutofit/>
          </a:bodyPr>
          <a:lstStyle/>
          <a:p>
            <a:r>
              <a:rPr lang="en-US"/>
              <a:t>Stages of Cyber Kill Chain</a:t>
            </a:r>
          </a:p>
        </p:txBody>
      </p:sp>
      <p:graphicFrame>
        <p:nvGraphicFramePr>
          <p:cNvPr id="5" name="Content Placeholder 2">
            <a:extLst>
              <a:ext uri="{FF2B5EF4-FFF2-40B4-BE49-F238E27FC236}">
                <a16:creationId xmlns:a16="http://schemas.microsoft.com/office/drawing/2014/main" id="{ACDC204E-51F7-76CF-6C98-2BD9F47E98F1}"/>
              </a:ext>
            </a:extLst>
          </p:cNvPr>
          <p:cNvGraphicFramePr>
            <a:graphicFrameLocks noGrp="1"/>
          </p:cNvGraphicFramePr>
          <p:nvPr>
            <p:ph idx="1"/>
            <p:extLst>
              <p:ext uri="{D42A27DB-BD31-4B8C-83A1-F6EECF244321}">
                <p14:modId xmlns:p14="http://schemas.microsoft.com/office/powerpoint/2010/main" val="1751224862"/>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1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Widescreen</PresentationFormat>
  <Paragraphs>111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Bell MT</vt:lpstr>
      <vt:lpstr>Calibri</vt:lpstr>
      <vt:lpstr>Times New Roman</vt:lpstr>
      <vt:lpstr>GlowVTI</vt:lpstr>
      <vt:lpstr>Information Assurance</vt:lpstr>
      <vt:lpstr>CIA Triad</vt:lpstr>
      <vt:lpstr>IAAA</vt:lpstr>
      <vt:lpstr>Cyber Kill Chain</vt:lpstr>
      <vt:lpstr>Stages of Cyber Kill Chain</vt:lpstr>
      <vt:lpstr>Stages of Cyber Kill Chain</vt:lpstr>
      <vt:lpstr>Stages of Cyber Kill Chain</vt:lpstr>
      <vt:lpstr>Stages of Cyber Kill 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dc:title>
  <dc:creator>Nestor Rios</dc:creator>
  <cp:lastModifiedBy>Nestor Rios</cp:lastModifiedBy>
  <cp:revision>2</cp:revision>
  <dcterms:created xsi:type="dcterms:W3CDTF">2023-06-12T16:19:23Z</dcterms:created>
  <dcterms:modified xsi:type="dcterms:W3CDTF">2023-06-21T17:51:07Z</dcterms:modified>
</cp:coreProperties>
</file>