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91" r:id="rId4"/>
    <p:sldId id="286" r:id="rId5"/>
    <p:sldId id="308" r:id="rId6"/>
    <p:sldId id="327" r:id="rId7"/>
    <p:sldId id="328" r:id="rId8"/>
    <p:sldId id="329" r:id="rId9"/>
    <p:sldId id="330" r:id="rId10"/>
    <p:sldId id="309" r:id="rId11"/>
    <p:sldId id="323" r:id="rId12"/>
    <p:sldId id="292" r:id="rId13"/>
    <p:sldId id="302" r:id="rId14"/>
    <p:sldId id="331" r:id="rId15"/>
    <p:sldId id="310" r:id="rId16"/>
    <p:sldId id="325" r:id="rId17"/>
    <p:sldId id="326" r:id="rId18"/>
    <p:sldId id="294" r:id="rId19"/>
    <p:sldId id="312" r:id="rId20"/>
    <p:sldId id="320" r:id="rId21"/>
    <p:sldId id="321" r:id="rId22"/>
    <p:sldId id="317" r:id="rId23"/>
    <p:sldId id="318" r:id="rId24"/>
    <p:sldId id="319" r:id="rId25"/>
    <p:sldId id="296" r:id="rId26"/>
    <p:sldId id="304" r:id="rId27"/>
    <p:sldId id="298" r:id="rId28"/>
    <p:sldId id="305" r:id="rId29"/>
    <p:sldId id="300" r:id="rId30"/>
    <p:sldId id="306" r:id="rId31"/>
    <p:sldId id="280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00868"/>
    <a:srgbClr val="ECECEC"/>
    <a:srgbClr val="6B6B6B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2901" autoAdjust="0"/>
  </p:normalViewPr>
  <p:slideViewPr>
    <p:cSldViewPr>
      <p:cViewPr varScale="1">
        <p:scale>
          <a:sx n="72" d="100"/>
          <a:sy n="72" d="100"/>
        </p:scale>
        <p:origin x="11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9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1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7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05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5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48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08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3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2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4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5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8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4D6F-FE66-49AA-820F-E838D746DE0D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97D-B9FE-4842-989A-F9231C300678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0F7-8EEE-431D-B608-016BF2067FD2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B47-48CF-4166-8A27-F680965F68DB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3C90-6DBD-4CC8-A824-EF9002443EF8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E0F-56C4-4815-8DB4-9F616730FAD2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1D6-2BF3-427A-99EA-70BC5D44EFA4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1E5-EB2C-45F0-8F50-171155DF2CDE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72F4-09FD-434E-91BE-1B152A4CC805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107C-3CF7-4C1F-B760-52C30B3B0BFD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E2FE-9AEE-4BA9-B8FC-F83D16592931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BCCA-9E5A-4BAC-B665-33D86BAE6888}" type="datetime1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1.svg"/><Relationship Id="rId4" Type="http://schemas.openxmlformats.org/officeDocument/2006/relationships/image" Target="../media/image16.sv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32929" y="2068854"/>
            <a:ext cx="6094166" cy="1006952"/>
            <a:chOff x="1842388" y="1851670"/>
            <a:chExt cx="5289078" cy="1006952"/>
          </a:xfrm>
        </p:grpSpPr>
        <p:sp>
          <p:nvSpPr>
            <p:cNvPr id="4" name="TextBox 3"/>
            <p:cNvSpPr txBox="1"/>
            <p:nvPr/>
          </p:nvSpPr>
          <p:spPr>
            <a:xfrm>
              <a:off x="2152094" y="1851670"/>
              <a:ext cx="19774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P-</a:t>
              </a:r>
              <a:r>
                <a:rPr lang="ko-KR" altLang="en-US" sz="10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학기제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프로젝트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2388" y="2211710"/>
              <a:ext cx="493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대피 안내형 스마트 화재 감지기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143358" y="2643178"/>
              <a:ext cx="35622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42195" y="2643178"/>
              <a:ext cx="2175825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43126" y="2643178"/>
              <a:ext cx="1988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문규빈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김윤수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구연우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최지태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979712" y="2356306"/>
            <a:ext cx="380864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13249" y="2356306"/>
            <a:ext cx="2507023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기존 화재 감지기와의 </a:t>
            </a:r>
            <a:r>
              <a:rPr lang="ko-KR" altLang="en-US" sz="1700" b="1" dirty="0" err="1">
                <a:latin typeface="나눔바른고딕" pitchFamily="50" charset="-127"/>
                <a:ea typeface="나눔바른고딕" pitchFamily="50" charset="-127"/>
              </a:rPr>
              <a:t>차별점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1560" y="1131590"/>
            <a:ext cx="8208912" cy="249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>
                <a:latin typeface="+mn-ea"/>
              </a:rPr>
              <a:t> 앱을 통한 화재 발생 위치 및 추천되는 대피 경로 파악</a:t>
            </a:r>
            <a:endParaRPr lang="en-US" altLang="ko-KR" sz="1600" b="1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사용자는 화재 상황을 빠르게 파악하고 효율적인 대피 유도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대피자는 위험 영역에서 벗어나 안전한 경로로 대피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대피자는 시야가 방해되는 상황에서 명확한 대피 방향 파악 가능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화재 상황에서 실내 구조 대상 여부를 감지하여 구조 효율성 증가</a:t>
            </a:r>
            <a:endParaRPr lang="en-US" altLang="ko-KR" sz="1600" b="1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사용자는 구조 대원에게 빠르게 구조 대상의 예상 위치를 전달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시야가 가려진 상황에서 사용하기 어려운 </a:t>
            </a:r>
            <a:r>
              <a:rPr lang="en-US" altLang="ko-KR" sz="1400">
                <a:latin typeface="+mn-ea"/>
              </a:rPr>
              <a:t>CCTV</a:t>
            </a:r>
            <a:r>
              <a:rPr lang="ko-KR" altLang="en-US" sz="1400">
                <a:latin typeface="+mn-ea"/>
              </a:rPr>
              <a:t>와 달리 인공지능을 통한 높은 감지 능력</a:t>
            </a:r>
            <a:endParaRPr lang="en-US" altLang="ko-KR" sz="1600">
              <a:latin typeface="+mn-ea"/>
            </a:endParaRPr>
          </a:p>
        </p:txBody>
      </p:sp>
      <p:sp>
        <p:nvSpPr>
          <p:cNvPr id="45" name="AutoShape 2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AutoShape 4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0" name="Picture 8" descr="announce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38" y="4019704"/>
            <a:ext cx="1000318" cy="10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거래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89" y="3907397"/>
            <a:ext cx="1224931" cy="12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빨간 영화 촬영 카메라, 영화 제작, 영화 촬영, 뉴스 생중계 PNG 이미지 소재와 벡터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13544" r="12270" b="15286"/>
          <a:stretch/>
        </p:blipFill>
        <p:spPr bwMode="auto">
          <a:xfrm>
            <a:off x="1691680" y="4019704"/>
            <a:ext cx="1080120" cy="105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4C23A-A932-4770-8E39-CFDD3F137E6C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1-4.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벤치마킹 사례 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지능형 화재감지기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131590"/>
            <a:ext cx="820891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인공지능 기술을 통해 </a:t>
            </a:r>
            <a:r>
              <a:rPr lang="ko-KR" altLang="en-US" sz="1400" b="1">
                <a:latin typeface="+mn-ea"/>
              </a:rPr>
              <a:t>사람이 사용하는 불과 실제 불을 구분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애플리케이션과 클라우드 서버</a:t>
            </a:r>
            <a:r>
              <a:rPr lang="ko-KR" altLang="en-US" sz="1400">
                <a:latin typeface="+mn-ea"/>
              </a:rPr>
              <a:t>를 통해 화재 경보 상황을 빠르게 인식 가능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1DC67-3005-78A9-A3C8-56D5A608A8C0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5A08A-3EFA-9213-1FA5-8914FE4C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4" y="2154175"/>
            <a:ext cx="4042142" cy="20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4BD818-9B77-3726-6AEC-2B0090E8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2" y="2154174"/>
            <a:ext cx="3465498" cy="20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33EED2-4DB9-5A83-EA10-53D282348A3A}"/>
              </a:ext>
            </a:extLst>
          </p:cNvPr>
          <p:cNvSpPr txBox="1"/>
          <p:nvPr/>
        </p:nvSpPr>
        <p:spPr>
          <a:xfrm>
            <a:off x="805535" y="4524916"/>
            <a:ext cx="340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바른고딕" pitchFamily="50" charset="-127"/>
                <a:ea typeface="나눔바른고딕" pitchFamily="50" charset="-127"/>
              </a:rPr>
              <a:t>지능형 화재감지기 기본 사양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781B5-1C89-043A-EF28-06BE74CB23CE}"/>
              </a:ext>
            </a:extLst>
          </p:cNvPr>
          <p:cNvSpPr txBox="1"/>
          <p:nvPr/>
        </p:nvSpPr>
        <p:spPr>
          <a:xfrm>
            <a:off x="4820550" y="4524915"/>
            <a:ext cx="3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바른고딕" pitchFamily="50" charset="-127"/>
                <a:ea typeface="나눔바른고딕" pitchFamily="50" charset="-127"/>
              </a:rPr>
              <a:t>지능형 화재감지기 시스템 구축 예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endParaRPr lang="en-US" altLang="ko-KR" sz="8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7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3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2490-7605-E00B-16A7-294E9BAFF366}"/>
              </a:ext>
            </a:extLst>
          </p:cNvPr>
          <p:cNvSpPr/>
          <p:nvPr/>
        </p:nvSpPr>
        <p:spPr>
          <a:xfrm>
            <a:off x="2555776" y="1341533"/>
            <a:ext cx="2671976" cy="3425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69F08BA-4AEB-1BC8-ED9B-11D2669FCFDA}"/>
              </a:ext>
            </a:extLst>
          </p:cNvPr>
          <p:cNvSpPr/>
          <p:nvPr/>
        </p:nvSpPr>
        <p:spPr>
          <a:xfrm>
            <a:off x="2621434" y="4144719"/>
            <a:ext cx="2547786" cy="505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아키텍처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4FD4F-6AD1-28C9-E9C3-F822E6214E82}"/>
              </a:ext>
            </a:extLst>
          </p:cNvPr>
          <p:cNvSpPr txBox="1"/>
          <p:nvPr/>
        </p:nvSpPr>
        <p:spPr>
          <a:xfrm rot="16200000">
            <a:off x="4116034" y="191143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웹 서버</a:t>
            </a:r>
            <a:endParaRPr lang="ko-KR" altLang="en-US" sz="10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AE9CA8-61A1-2315-E4FE-1B40232CF8E0}"/>
              </a:ext>
            </a:extLst>
          </p:cNvPr>
          <p:cNvSpPr/>
          <p:nvPr/>
        </p:nvSpPr>
        <p:spPr>
          <a:xfrm>
            <a:off x="5855464" y="1358983"/>
            <a:ext cx="1202197" cy="1290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4BDE4-F013-BBEB-F9F3-D6BBD61B7016}"/>
              </a:ext>
            </a:extLst>
          </p:cNvPr>
          <p:cNvSpPr txBox="1"/>
          <p:nvPr/>
        </p:nvSpPr>
        <p:spPr>
          <a:xfrm rot="16200000">
            <a:off x="6609817" y="212924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센서 모듈 관리 서버</a:t>
            </a:r>
            <a:endParaRPr lang="ko-KR" altLang="en-US" sz="1050" b="1" dirty="0"/>
          </a:p>
        </p:txBody>
      </p:sp>
      <p:pic>
        <p:nvPicPr>
          <p:cNvPr id="12" name="Graphic 90">
            <a:extLst>
              <a:ext uri="{FF2B5EF4-FFF2-40B4-BE49-F238E27FC236}">
                <a16:creationId xmlns:a16="http://schemas.microsoft.com/office/drawing/2014/main" id="{A54F06F0-14FE-32C0-48E9-3729FB5B2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3654" y="3642100"/>
            <a:ext cx="1166687" cy="1211018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7F7BBF1-7FD6-A323-6E5A-0B516C6AE74B}"/>
              </a:ext>
            </a:extLst>
          </p:cNvPr>
          <p:cNvSpPr txBox="1"/>
          <p:nvPr/>
        </p:nvSpPr>
        <p:spPr>
          <a:xfrm rot="16200000">
            <a:off x="8251764" y="223639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센서 모듈</a:t>
            </a:r>
            <a:endParaRPr lang="ko-KR" altLang="en-US" sz="1050" b="1" dirty="0"/>
          </a:p>
        </p:txBody>
      </p:sp>
      <p:pic>
        <p:nvPicPr>
          <p:cNvPr id="118" name="그림 1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90C8052-F3A9-BD44-F12F-105CD28BCE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11" y="1604857"/>
            <a:ext cx="346249" cy="346249"/>
          </a:xfrm>
          <a:prstGeom prst="rect">
            <a:avLst/>
          </a:prstGeom>
        </p:spPr>
      </p:pic>
      <p:pic>
        <p:nvPicPr>
          <p:cNvPr id="119" name="그림 118" descr="블랙, 어둠이(가) 표시된 사진&#10;&#10;자동 생성된 설명">
            <a:extLst>
              <a:ext uri="{FF2B5EF4-FFF2-40B4-BE49-F238E27FC236}">
                <a16:creationId xmlns:a16="http://schemas.microsoft.com/office/drawing/2014/main" id="{9E6E3E6F-7EBA-7FC9-B0F6-FB891A4A70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11" y="2081497"/>
            <a:ext cx="346249" cy="346249"/>
          </a:xfrm>
          <a:prstGeom prst="rect">
            <a:avLst/>
          </a:prstGeom>
        </p:spPr>
      </p:pic>
      <p:pic>
        <p:nvPicPr>
          <p:cNvPr id="120" name="그림 119" descr="블랙, 어둠이(가) 표시된 사진&#10;&#10;자동 생성된 설명">
            <a:extLst>
              <a:ext uri="{FF2B5EF4-FFF2-40B4-BE49-F238E27FC236}">
                <a16:creationId xmlns:a16="http://schemas.microsoft.com/office/drawing/2014/main" id="{1B0440AD-0643-F895-88FA-AE16ECB1D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604857"/>
            <a:ext cx="346249" cy="346249"/>
          </a:xfrm>
          <a:prstGeom prst="rect">
            <a:avLst/>
          </a:prstGeom>
        </p:spPr>
      </p:pic>
      <p:pic>
        <p:nvPicPr>
          <p:cNvPr id="121" name="그림 120" descr="블랙, 어둠이(가) 표시된 사진&#10;&#10;자동 생성된 설명">
            <a:extLst>
              <a:ext uri="{FF2B5EF4-FFF2-40B4-BE49-F238E27FC236}">
                <a16:creationId xmlns:a16="http://schemas.microsoft.com/office/drawing/2014/main" id="{18E5434A-52C1-CCE5-A748-130859DC58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081497"/>
            <a:ext cx="346249" cy="346249"/>
          </a:xfrm>
          <a:prstGeom prst="rect">
            <a:avLst/>
          </a:prstGeom>
        </p:spPr>
      </p:pic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2E1C7462-1CF5-893B-D7D1-9AE8E78043A5}"/>
              </a:ext>
            </a:extLst>
          </p:cNvPr>
          <p:cNvCxnSpPr>
            <a:stCxn id="10" idx="3"/>
            <a:endCxn id="118" idx="1"/>
          </p:cNvCxnSpPr>
          <p:nvPr/>
        </p:nvCxnSpPr>
        <p:spPr>
          <a:xfrm flipV="1">
            <a:off x="7057661" y="1777982"/>
            <a:ext cx="745050" cy="22603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E320DEBB-48D5-12F2-323A-D8AB7232DBD5}"/>
              </a:ext>
            </a:extLst>
          </p:cNvPr>
          <p:cNvCxnSpPr>
            <a:stCxn id="10" idx="3"/>
            <a:endCxn id="119" idx="1"/>
          </p:cNvCxnSpPr>
          <p:nvPr/>
        </p:nvCxnSpPr>
        <p:spPr>
          <a:xfrm>
            <a:off x="7057661" y="2004015"/>
            <a:ext cx="745050" cy="250607"/>
          </a:xfrm>
          <a:prstGeom prst="bent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96008F-50E1-92DF-E7F1-1E98CEC083E7}"/>
              </a:ext>
            </a:extLst>
          </p:cNvPr>
          <p:cNvGrpSpPr/>
          <p:nvPr/>
        </p:nvGrpSpPr>
        <p:grpSpPr>
          <a:xfrm>
            <a:off x="5305096" y="1976762"/>
            <a:ext cx="470017" cy="58836"/>
            <a:chOff x="9371976" y="4626115"/>
            <a:chExt cx="1443029" cy="61867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D93472AE-F677-5955-8F99-B7A2C62F7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A97564B0-31E5-9759-9836-1E450835F7E5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22BCBD8-BB12-D9BB-959C-44EED9708C41}"/>
              </a:ext>
            </a:extLst>
          </p:cNvPr>
          <p:cNvGrpSpPr/>
          <p:nvPr/>
        </p:nvGrpSpPr>
        <p:grpSpPr>
          <a:xfrm>
            <a:off x="5305096" y="4115301"/>
            <a:ext cx="470017" cy="58836"/>
            <a:chOff x="9371976" y="4626115"/>
            <a:chExt cx="1443029" cy="61867"/>
          </a:xfrm>
        </p:grpSpPr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24523A7C-F5E8-9B93-D332-33C98D8DF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3D67AD9-D16C-733F-8CC3-DB21A7E7008F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DAAA48A-D823-C245-893E-3AA3949A63CC}"/>
              </a:ext>
            </a:extLst>
          </p:cNvPr>
          <p:cNvSpPr txBox="1"/>
          <p:nvPr/>
        </p:nvSpPr>
        <p:spPr>
          <a:xfrm rot="16200000">
            <a:off x="6652321" y="2467906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데이터 </a:t>
            </a:r>
            <a:r>
              <a:rPr lang="en-US" altLang="ko-KR" sz="1050" b="1"/>
              <a:t>DB</a:t>
            </a:r>
            <a:endParaRPr lang="ko-KR" altLang="en-US" sz="105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540D7EF-7FAF-C072-30D0-BA5227F95287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769FD13-5B48-0907-ACF7-D2C80AFF821D}"/>
              </a:ext>
            </a:extLst>
          </p:cNvPr>
          <p:cNvGrpSpPr/>
          <p:nvPr/>
        </p:nvGrpSpPr>
        <p:grpSpPr>
          <a:xfrm>
            <a:off x="479727" y="4066521"/>
            <a:ext cx="503070" cy="729433"/>
            <a:chOff x="107536" y="1002160"/>
            <a:chExt cx="808904" cy="112994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C441821-1C3D-CB3E-FBA4-B1AEBD284F59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관리자</a:t>
              </a:r>
            </a:p>
          </p:txBody>
        </p:sp>
        <p:pic>
          <p:nvPicPr>
            <p:cNvPr id="140" name="Graphic 39">
              <a:extLst>
                <a:ext uri="{FF2B5EF4-FFF2-40B4-BE49-F238E27FC236}">
                  <a16:creationId xmlns:a16="http://schemas.microsoft.com/office/drawing/2014/main" id="{11BFE341-2C9E-2E8A-2102-62E38270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B510417-9750-DC94-73AC-7FF464CB5BCE}"/>
              </a:ext>
            </a:extLst>
          </p:cNvPr>
          <p:cNvGrpSpPr/>
          <p:nvPr/>
        </p:nvGrpSpPr>
        <p:grpSpPr>
          <a:xfrm>
            <a:off x="1085971" y="4240088"/>
            <a:ext cx="355017" cy="468073"/>
            <a:chOff x="2320717" y="2131273"/>
            <a:chExt cx="570845" cy="725079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BFB462B-4C58-E096-6DE0-501DF8D66DED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143" name="Graphic 49">
              <a:extLst>
                <a:ext uri="{FF2B5EF4-FFF2-40B4-BE49-F238E27FC236}">
                  <a16:creationId xmlns:a16="http://schemas.microsoft.com/office/drawing/2014/main" id="{1C2D3184-F0DE-AB38-2D7E-430661C94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34F9887-4689-5B30-D863-9DA875AEE4FA}"/>
              </a:ext>
            </a:extLst>
          </p:cNvPr>
          <p:cNvGrpSpPr/>
          <p:nvPr/>
        </p:nvGrpSpPr>
        <p:grpSpPr>
          <a:xfrm>
            <a:off x="1063887" y="1638245"/>
            <a:ext cx="355017" cy="468073"/>
            <a:chOff x="2320717" y="2131273"/>
            <a:chExt cx="570845" cy="725079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03DA097-3FCD-3688-CD7C-4071799089CE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146" name="Graphic 49">
              <a:extLst>
                <a:ext uri="{FF2B5EF4-FFF2-40B4-BE49-F238E27FC236}">
                  <a16:creationId xmlns:a16="http://schemas.microsoft.com/office/drawing/2014/main" id="{492CD58A-85D5-87A8-4584-5F56C98A1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7CF26E-B805-5F4E-FA4D-982A442EAB08}"/>
              </a:ext>
            </a:extLst>
          </p:cNvPr>
          <p:cNvGrpSpPr/>
          <p:nvPr/>
        </p:nvGrpSpPr>
        <p:grpSpPr>
          <a:xfrm>
            <a:off x="468530" y="1488080"/>
            <a:ext cx="503070" cy="729433"/>
            <a:chOff x="107536" y="1002160"/>
            <a:chExt cx="808904" cy="1129946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EF8B03E-D013-9231-C007-98562DFFE5BE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판매자</a:t>
              </a:r>
            </a:p>
          </p:txBody>
        </p:sp>
        <p:pic>
          <p:nvPicPr>
            <p:cNvPr id="149" name="Graphic 39">
              <a:extLst>
                <a:ext uri="{FF2B5EF4-FFF2-40B4-BE49-F238E27FC236}">
                  <a16:creationId xmlns:a16="http://schemas.microsoft.com/office/drawing/2014/main" id="{9AC13BEB-C5F3-BE2E-8F90-11A91AE0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5E2FC95-FF9E-B91D-5A82-8E6699C1E3B6}"/>
              </a:ext>
            </a:extLst>
          </p:cNvPr>
          <p:cNvGrpSpPr/>
          <p:nvPr/>
        </p:nvGrpSpPr>
        <p:grpSpPr>
          <a:xfrm>
            <a:off x="466814" y="2420351"/>
            <a:ext cx="503070" cy="729433"/>
            <a:chOff x="107536" y="1002160"/>
            <a:chExt cx="808904" cy="1129946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19787FF-B516-BBA6-111E-23500FA0D018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구매자</a:t>
              </a:r>
            </a:p>
          </p:txBody>
        </p:sp>
        <p:pic>
          <p:nvPicPr>
            <p:cNvPr id="152" name="Graphic 39">
              <a:extLst>
                <a:ext uri="{FF2B5EF4-FFF2-40B4-BE49-F238E27FC236}">
                  <a16:creationId xmlns:a16="http://schemas.microsoft.com/office/drawing/2014/main" id="{69A71202-C249-9B13-B1DE-CAAC4F1F9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6538DBF8-727B-0412-80E8-B2A20950A036}"/>
              </a:ext>
            </a:extLst>
          </p:cNvPr>
          <p:cNvGrpSpPr/>
          <p:nvPr/>
        </p:nvGrpSpPr>
        <p:grpSpPr>
          <a:xfrm>
            <a:off x="1063887" y="2554741"/>
            <a:ext cx="355017" cy="468073"/>
            <a:chOff x="2320717" y="2131273"/>
            <a:chExt cx="570845" cy="725079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A4BFC34-E78B-E0A9-1777-A42718C85340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155" name="Graphic 49">
              <a:extLst>
                <a:ext uri="{FF2B5EF4-FFF2-40B4-BE49-F238E27FC236}">
                  <a16:creationId xmlns:a16="http://schemas.microsoft.com/office/drawing/2014/main" id="{A370E586-4EE5-2E46-BEDB-08CC5308C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522E507-3D79-2EEB-E0CC-197B1E93A417}"/>
              </a:ext>
            </a:extLst>
          </p:cNvPr>
          <p:cNvSpPr/>
          <p:nvPr/>
        </p:nvSpPr>
        <p:spPr>
          <a:xfrm>
            <a:off x="5932906" y="1419622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데이터 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수집 및 전송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49CE24-7D11-7465-DEB2-A2802A8E3FAB}"/>
              </a:ext>
            </a:extLst>
          </p:cNvPr>
          <p:cNvSpPr/>
          <p:nvPr/>
        </p:nvSpPr>
        <p:spPr>
          <a:xfrm>
            <a:off x="5932906" y="1826547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화재 식별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241F1EC-51D9-6D01-A6D7-CD19E5813632}"/>
              </a:ext>
            </a:extLst>
          </p:cNvPr>
          <p:cNvSpPr/>
          <p:nvPr/>
        </p:nvSpPr>
        <p:spPr>
          <a:xfrm>
            <a:off x="5932906" y="2239408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경보 및 대피 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안내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3CC9F864-704F-D8D0-FBFD-B1C423FCD4DF}"/>
              </a:ext>
            </a:extLst>
          </p:cNvPr>
          <p:cNvCxnSpPr>
            <a:cxnSpLocks/>
          </p:cNvCxnSpPr>
          <p:nvPr/>
        </p:nvCxnSpPr>
        <p:spPr>
          <a:xfrm>
            <a:off x="323528" y="3378405"/>
            <a:ext cx="49042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57AD450-CC69-9940-4C0B-7EA3A9F3222B}"/>
              </a:ext>
            </a:extLst>
          </p:cNvPr>
          <p:cNvSpPr/>
          <p:nvPr/>
        </p:nvSpPr>
        <p:spPr>
          <a:xfrm>
            <a:off x="4049695" y="4219775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화재 상황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모니터링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E933993-F9D8-3F33-0824-11309DF211E0}"/>
              </a:ext>
            </a:extLst>
          </p:cNvPr>
          <p:cNvSpPr/>
          <p:nvPr/>
        </p:nvSpPr>
        <p:spPr>
          <a:xfrm>
            <a:off x="2747022" y="4219775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실시간 데이터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모니터링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77EB23D-3AD4-31B4-7664-5AA9CE5DB7F3}"/>
              </a:ext>
            </a:extLst>
          </p:cNvPr>
          <p:cNvSpPr/>
          <p:nvPr/>
        </p:nvSpPr>
        <p:spPr>
          <a:xfrm>
            <a:off x="2621434" y="3531971"/>
            <a:ext cx="2547786" cy="505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8894547-5053-4AF3-179C-A1331F013705}"/>
              </a:ext>
            </a:extLst>
          </p:cNvPr>
          <p:cNvSpPr/>
          <p:nvPr/>
        </p:nvSpPr>
        <p:spPr>
          <a:xfrm>
            <a:off x="4049695" y="3607027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실내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구조대상 감지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FBC1F23-0E6C-D298-F406-0AEEDD48521B}"/>
              </a:ext>
            </a:extLst>
          </p:cNvPr>
          <p:cNvSpPr/>
          <p:nvPr/>
        </p:nvSpPr>
        <p:spPr>
          <a:xfrm>
            <a:off x="2747022" y="3607027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안전한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대피로 계산</a:t>
            </a:r>
            <a:endParaRPr lang="en-US" altLang="ko-KR" sz="900">
              <a:solidFill>
                <a:schemeClr val="tx1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D0B991A-CD65-77C0-EE61-F58C35DA40DB}"/>
              </a:ext>
            </a:extLst>
          </p:cNvPr>
          <p:cNvGrpSpPr/>
          <p:nvPr/>
        </p:nvGrpSpPr>
        <p:grpSpPr>
          <a:xfrm>
            <a:off x="1510647" y="4359252"/>
            <a:ext cx="953386" cy="99897"/>
            <a:chOff x="9371976" y="4626115"/>
            <a:chExt cx="1443029" cy="61867"/>
          </a:xfrm>
        </p:grpSpPr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7539548-2C51-CFA8-CEB8-0035A077E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FFA6DC1C-6606-984E-4B22-945E33F4B610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3A9D5DD-F933-0817-B7AE-6100583886B5}"/>
              </a:ext>
            </a:extLst>
          </p:cNvPr>
          <p:cNvSpPr/>
          <p:nvPr/>
        </p:nvSpPr>
        <p:spPr>
          <a:xfrm>
            <a:off x="2621434" y="1416589"/>
            <a:ext cx="2547786" cy="505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76D3C2F-9708-1A61-7EF1-B4C24924BD53}"/>
              </a:ext>
            </a:extLst>
          </p:cNvPr>
          <p:cNvSpPr/>
          <p:nvPr/>
        </p:nvSpPr>
        <p:spPr>
          <a:xfrm>
            <a:off x="4049695" y="1491645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센서 관리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7198F57-C3B9-6D57-321C-80A172314D00}"/>
              </a:ext>
            </a:extLst>
          </p:cNvPr>
          <p:cNvSpPr/>
          <p:nvPr/>
        </p:nvSpPr>
        <p:spPr>
          <a:xfrm>
            <a:off x="2747022" y="1491645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센서 등록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DF11FC9-3A97-A9FD-65F5-39BA67EA9D5E}"/>
              </a:ext>
            </a:extLst>
          </p:cNvPr>
          <p:cNvSpPr txBox="1"/>
          <p:nvPr/>
        </p:nvSpPr>
        <p:spPr>
          <a:xfrm>
            <a:off x="7760207" y="2499192"/>
            <a:ext cx="74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아이콘 출처 </a:t>
            </a:r>
            <a:br>
              <a:rPr lang="en-US" altLang="ko-KR" sz="80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Freepik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0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아키텍처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EE3BA2-2203-4FA9-9FE4-DA93CA96513D}"/>
              </a:ext>
            </a:extLst>
          </p:cNvPr>
          <p:cNvSpPr/>
          <p:nvPr/>
        </p:nvSpPr>
        <p:spPr>
          <a:xfrm>
            <a:off x="3396475" y="1163226"/>
            <a:ext cx="2775947" cy="3928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B7C1AF-7F76-4682-B713-C0010476D900}"/>
              </a:ext>
            </a:extLst>
          </p:cNvPr>
          <p:cNvSpPr/>
          <p:nvPr/>
        </p:nvSpPr>
        <p:spPr>
          <a:xfrm>
            <a:off x="3450264" y="1230874"/>
            <a:ext cx="2677749" cy="20632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F0A0D-7F60-4E09-A68B-75C9F85980A9}"/>
              </a:ext>
            </a:extLst>
          </p:cNvPr>
          <p:cNvSpPr txBox="1"/>
          <p:nvPr/>
        </p:nvSpPr>
        <p:spPr>
          <a:xfrm rot="16200000">
            <a:off x="4828040" y="20181"/>
            <a:ext cx="307777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800" b="1" dirty="0"/>
              <a:t>Personalized Shopping mall Server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2A1B8-2F4A-40B8-A46E-C572369D17C9}"/>
              </a:ext>
            </a:extLst>
          </p:cNvPr>
          <p:cNvSpPr txBox="1"/>
          <p:nvPr/>
        </p:nvSpPr>
        <p:spPr>
          <a:xfrm>
            <a:off x="6832931" y="3277022"/>
            <a:ext cx="1872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Shopping mall DB</a:t>
            </a:r>
            <a:endParaRPr lang="ko-KR" altLang="en-US" sz="9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6279FD-1F45-44D3-8379-2572F371EADC}"/>
              </a:ext>
            </a:extLst>
          </p:cNvPr>
          <p:cNvCxnSpPr>
            <a:cxnSpLocks/>
          </p:cNvCxnSpPr>
          <p:nvPr/>
        </p:nvCxnSpPr>
        <p:spPr>
          <a:xfrm flipV="1">
            <a:off x="323528" y="2243941"/>
            <a:ext cx="5857693" cy="185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559FB3-96E7-4BA4-8164-16E98B35C614}"/>
              </a:ext>
            </a:extLst>
          </p:cNvPr>
          <p:cNvSpPr txBox="1"/>
          <p:nvPr/>
        </p:nvSpPr>
        <p:spPr>
          <a:xfrm>
            <a:off x="1961158" y="1735147"/>
            <a:ext cx="1170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   </a:t>
            </a:r>
            <a:r>
              <a:rPr lang="ko-KR" altLang="en-US" sz="600" b="1" dirty="0"/>
              <a:t>제품 등록</a:t>
            </a:r>
            <a:endParaRPr lang="en-US" altLang="ko-KR" sz="600" b="1" dirty="0"/>
          </a:p>
          <a:p>
            <a:pPr algn="ctr"/>
            <a:endParaRPr lang="en-US" altLang="ko-KR" sz="700" b="1" dirty="0"/>
          </a:p>
          <a:p>
            <a:pPr algn="ctr"/>
            <a:r>
              <a:rPr lang="ko-KR" altLang="en-US" sz="600" b="1" dirty="0"/>
              <a:t>   제품 관리</a:t>
            </a:r>
            <a:endParaRPr lang="en-US" altLang="ko-KR" sz="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99B4F-0A6C-4222-B09C-BDFACF634413}"/>
              </a:ext>
            </a:extLst>
          </p:cNvPr>
          <p:cNvSpPr txBox="1"/>
          <p:nvPr/>
        </p:nvSpPr>
        <p:spPr>
          <a:xfrm>
            <a:off x="1924200" y="2786889"/>
            <a:ext cx="1170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쇼핑몰 접속</a:t>
            </a:r>
            <a:endParaRPr lang="en-US" altLang="ko-KR" sz="600" b="1" dirty="0"/>
          </a:p>
          <a:p>
            <a:pPr algn="ctr"/>
            <a:endParaRPr lang="en-US" altLang="ko-KR" sz="700" b="1" dirty="0"/>
          </a:p>
          <a:p>
            <a:pPr algn="ctr"/>
            <a:r>
              <a:rPr lang="ko-KR" altLang="en-US" sz="600" b="1" dirty="0"/>
              <a:t>쇼핑 서비스</a:t>
            </a:r>
            <a:endParaRPr lang="ko-KR" altLang="en-US" sz="5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C6DEE-EA1B-4A0C-8A33-48562B6D13CF}"/>
              </a:ext>
            </a:extLst>
          </p:cNvPr>
          <p:cNvSpPr txBox="1"/>
          <p:nvPr/>
        </p:nvSpPr>
        <p:spPr>
          <a:xfrm>
            <a:off x="1963713" y="1234956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판매 알림</a:t>
            </a:r>
            <a:r>
              <a:rPr lang="en-US" altLang="ko-KR" sz="600" b="1" dirty="0"/>
              <a:t>/</a:t>
            </a:r>
            <a:r>
              <a:rPr lang="ko-KR" altLang="en-US" sz="600" b="1" dirty="0"/>
              <a:t>가격변경요청 알림</a:t>
            </a:r>
            <a:endParaRPr lang="ko-KR" altLang="en-US" sz="5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B7232F-1062-456D-A9DC-68C4123AE711}"/>
              </a:ext>
            </a:extLst>
          </p:cNvPr>
          <p:cNvGrpSpPr/>
          <p:nvPr/>
        </p:nvGrpSpPr>
        <p:grpSpPr>
          <a:xfrm>
            <a:off x="1389384" y="1787528"/>
            <a:ext cx="355017" cy="468073"/>
            <a:chOff x="2320717" y="2131273"/>
            <a:chExt cx="570845" cy="7250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92A050-D52D-41D0-9EA7-35D119702575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29" name="Graphic 49">
              <a:extLst>
                <a:ext uri="{FF2B5EF4-FFF2-40B4-BE49-F238E27FC236}">
                  <a16:creationId xmlns:a16="http://schemas.microsoft.com/office/drawing/2014/main" id="{CFDD1A24-EFF7-4931-BBA3-200770E5B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12A788-53E3-44C5-B18E-D47B3E35C31D}"/>
              </a:ext>
            </a:extLst>
          </p:cNvPr>
          <p:cNvGrpSpPr/>
          <p:nvPr/>
        </p:nvGrpSpPr>
        <p:grpSpPr>
          <a:xfrm>
            <a:off x="468530" y="1488080"/>
            <a:ext cx="503070" cy="729433"/>
            <a:chOff x="107536" y="1002160"/>
            <a:chExt cx="808904" cy="11299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9C010A-1BFA-407D-AA2D-A8C7DC3F5A53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판매자</a:t>
              </a:r>
            </a:p>
          </p:txBody>
        </p:sp>
        <p:pic>
          <p:nvPicPr>
            <p:cNvPr id="32" name="Graphic 39">
              <a:extLst>
                <a:ext uri="{FF2B5EF4-FFF2-40B4-BE49-F238E27FC236}">
                  <a16:creationId xmlns:a16="http://schemas.microsoft.com/office/drawing/2014/main" id="{4DC41952-2AC1-4D61-832A-F740A3CB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E328E65-7694-4853-95BC-DB5DC79F51ED}"/>
              </a:ext>
            </a:extLst>
          </p:cNvPr>
          <p:cNvGrpSpPr/>
          <p:nvPr/>
        </p:nvGrpSpPr>
        <p:grpSpPr>
          <a:xfrm>
            <a:off x="1259632" y="1308111"/>
            <a:ext cx="1886519" cy="470985"/>
            <a:chOff x="2122205" y="723375"/>
            <a:chExt cx="3033403" cy="729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7160C5-215A-4A4A-9A92-90E15D1AD449}"/>
                </a:ext>
              </a:extLst>
            </p:cNvPr>
            <p:cNvSpPr txBox="1"/>
            <p:nvPr/>
          </p:nvSpPr>
          <p:spPr>
            <a:xfrm>
              <a:off x="2122205" y="1166904"/>
              <a:ext cx="93162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IoT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Device</a:t>
              </a:r>
              <a:endParaRPr lang="ko-KR" altLang="en-US" sz="600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5D5E4E9-CBA9-4EC7-B7A3-B44D6268152D}"/>
                </a:ext>
              </a:extLst>
            </p:cNvPr>
            <p:cNvGrpSpPr/>
            <p:nvPr/>
          </p:nvGrpSpPr>
          <p:grpSpPr>
            <a:xfrm>
              <a:off x="2370408" y="723375"/>
              <a:ext cx="2785200" cy="469900"/>
              <a:chOff x="2360370" y="990387"/>
              <a:chExt cx="2785200" cy="46990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2930B4E-AEBE-4C13-9198-8D86AD083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0010" y="1220855"/>
                <a:ext cx="18755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Graphic 70">
                <a:extLst>
                  <a:ext uri="{FF2B5EF4-FFF2-40B4-BE49-F238E27FC236}">
                    <a16:creationId xmlns:a16="http://schemas.microsoft.com/office/drawing/2014/main" id="{A3474461-9ECA-4211-BDA2-8B284541A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60370" y="990387"/>
                <a:ext cx="469900" cy="469900"/>
              </a:xfrm>
              <a:prstGeom prst="rect">
                <a:avLst/>
              </a:prstGeom>
            </p:spPr>
          </p:pic>
        </p:grpSp>
      </p:grpSp>
      <p:pic>
        <p:nvPicPr>
          <p:cNvPr id="38" name="Graphic 90">
            <a:extLst>
              <a:ext uri="{FF2B5EF4-FFF2-40B4-BE49-F238E27FC236}">
                <a16:creationId xmlns:a16="http://schemas.microsoft.com/office/drawing/2014/main" id="{7154C643-7202-4805-A135-D7DC0F642C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1821" y="3567095"/>
            <a:ext cx="982587" cy="101992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76987268-8597-47DE-BD61-3A71C0C61994}"/>
              </a:ext>
            </a:extLst>
          </p:cNvPr>
          <p:cNvGrpSpPr/>
          <p:nvPr/>
        </p:nvGrpSpPr>
        <p:grpSpPr>
          <a:xfrm>
            <a:off x="3503033" y="1266740"/>
            <a:ext cx="2572099" cy="439621"/>
            <a:chOff x="5008228" y="662050"/>
            <a:chExt cx="4135772" cy="112657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53285CF-E72D-42E4-B591-32880EFC7BB9}"/>
                </a:ext>
              </a:extLst>
            </p:cNvPr>
            <p:cNvSpPr/>
            <p:nvPr/>
          </p:nvSpPr>
          <p:spPr>
            <a:xfrm>
              <a:off x="5008228" y="662050"/>
              <a:ext cx="4135772" cy="1126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8300BF6-8B77-45A5-A9A3-5D5C71D7B293}"/>
                </a:ext>
              </a:extLst>
            </p:cNvPr>
            <p:cNvSpPr/>
            <p:nvPr/>
          </p:nvSpPr>
          <p:spPr>
            <a:xfrm>
              <a:off x="5221863" y="869298"/>
              <a:ext cx="1073216" cy="629011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제품 등록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DF6A1C-FCAC-4C3D-B806-BA4D804DCFCB}"/>
                </a:ext>
              </a:extLst>
            </p:cNvPr>
            <p:cNvSpPr/>
            <p:nvPr/>
          </p:nvSpPr>
          <p:spPr>
            <a:xfrm>
              <a:off x="6556296" y="869298"/>
              <a:ext cx="1073216" cy="629011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제품 수정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3579E8A-14CB-456F-8403-DB48EA0F3786}"/>
                </a:ext>
              </a:extLst>
            </p:cNvPr>
            <p:cNvSpPr/>
            <p:nvPr/>
          </p:nvSpPr>
          <p:spPr>
            <a:xfrm>
              <a:off x="7890729" y="869298"/>
              <a:ext cx="1073216" cy="629011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제품 관리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205A954-FAF6-4FC5-9B66-9B8A47F24B39}"/>
              </a:ext>
            </a:extLst>
          </p:cNvPr>
          <p:cNvGrpSpPr/>
          <p:nvPr/>
        </p:nvGrpSpPr>
        <p:grpSpPr>
          <a:xfrm>
            <a:off x="3503033" y="1751646"/>
            <a:ext cx="2572099" cy="439621"/>
            <a:chOff x="5008228" y="662050"/>
            <a:chExt cx="4135772" cy="112657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BA8D8F-D560-48C8-875E-D97039103551}"/>
                </a:ext>
              </a:extLst>
            </p:cNvPr>
            <p:cNvSpPr/>
            <p:nvPr/>
          </p:nvSpPr>
          <p:spPr>
            <a:xfrm>
              <a:off x="5008228" y="662050"/>
              <a:ext cx="4135772" cy="1126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F818754-4199-42B5-90F4-C20101351E29}"/>
                </a:ext>
              </a:extLst>
            </p:cNvPr>
            <p:cNvSpPr/>
            <p:nvPr/>
          </p:nvSpPr>
          <p:spPr>
            <a:xfrm>
              <a:off x="5247081" y="918372"/>
              <a:ext cx="1479979" cy="590849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가격 변경 요청 확인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5FDA3B-2BC3-4E86-B9A0-89974967841D}"/>
                </a:ext>
              </a:extLst>
            </p:cNvPr>
            <p:cNvSpPr/>
            <p:nvPr/>
          </p:nvSpPr>
          <p:spPr>
            <a:xfrm>
              <a:off x="7352442" y="918372"/>
              <a:ext cx="1458735" cy="590849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가격 재입력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741155-3DFA-4C17-B835-E52CE554ED38}"/>
              </a:ext>
            </a:extLst>
          </p:cNvPr>
          <p:cNvSpPr/>
          <p:nvPr/>
        </p:nvSpPr>
        <p:spPr>
          <a:xfrm>
            <a:off x="3508195" y="2320008"/>
            <a:ext cx="2572099" cy="439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67D879B-02BB-4C92-9ED6-834E69E99765}"/>
              </a:ext>
            </a:extLst>
          </p:cNvPr>
          <p:cNvGrpSpPr/>
          <p:nvPr/>
        </p:nvGrpSpPr>
        <p:grpSpPr>
          <a:xfrm>
            <a:off x="3508397" y="2793049"/>
            <a:ext cx="2572099" cy="439621"/>
            <a:chOff x="5008228" y="662050"/>
            <a:chExt cx="4135772" cy="112657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D15407-7890-4482-8582-7F4EC72621D3}"/>
                </a:ext>
              </a:extLst>
            </p:cNvPr>
            <p:cNvSpPr/>
            <p:nvPr/>
          </p:nvSpPr>
          <p:spPr>
            <a:xfrm>
              <a:off x="5008228" y="662050"/>
              <a:ext cx="4135772" cy="1126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EEF9CC-027D-49DB-80E3-FA4BBA575B9F}"/>
                </a:ext>
              </a:extLst>
            </p:cNvPr>
            <p:cNvSpPr/>
            <p:nvPr/>
          </p:nvSpPr>
          <p:spPr>
            <a:xfrm>
              <a:off x="5310047" y="1016563"/>
              <a:ext cx="1408387" cy="554609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장바구니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8E19A97-96DB-4874-9DFC-F6B9C6424FAA}"/>
                </a:ext>
              </a:extLst>
            </p:cNvPr>
            <p:cNvSpPr/>
            <p:nvPr/>
          </p:nvSpPr>
          <p:spPr>
            <a:xfrm>
              <a:off x="7393015" y="1016563"/>
              <a:ext cx="1409536" cy="554609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제품 검색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DBC508B-0045-4AA8-AC96-46B79BCA9FD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572000" y="1966953"/>
            <a:ext cx="3889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1BA263-35A5-43D0-B50B-0A5B73CA3D65}"/>
              </a:ext>
            </a:extLst>
          </p:cNvPr>
          <p:cNvSpPr/>
          <p:nvPr/>
        </p:nvSpPr>
        <p:spPr>
          <a:xfrm>
            <a:off x="3696103" y="2445259"/>
            <a:ext cx="875897" cy="223407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가격 변경 요청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67AAD5-9EED-4339-8AA4-BBE9417880D8}"/>
              </a:ext>
            </a:extLst>
          </p:cNvPr>
          <p:cNvSpPr/>
          <p:nvPr/>
        </p:nvSpPr>
        <p:spPr>
          <a:xfrm>
            <a:off x="4979595" y="2445259"/>
            <a:ext cx="888549" cy="223407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가격 입력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86BFA0F-2474-43EF-8358-6BFC5DF675CC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572000" y="2556963"/>
            <a:ext cx="4075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467B33-C153-449F-B723-2F8D27D135BC}"/>
              </a:ext>
            </a:extLst>
          </p:cNvPr>
          <p:cNvGrpSpPr/>
          <p:nvPr/>
        </p:nvGrpSpPr>
        <p:grpSpPr>
          <a:xfrm>
            <a:off x="1315148" y="3827539"/>
            <a:ext cx="474993" cy="489954"/>
            <a:chOff x="2217834" y="2131273"/>
            <a:chExt cx="763759" cy="7589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5A0A28-37B6-4BE1-A368-8F8D260D5BAD}"/>
                </a:ext>
              </a:extLst>
            </p:cNvPr>
            <p:cNvSpPr txBox="1"/>
            <p:nvPr/>
          </p:nvSpPr>
          <p:spPr>
            <a:xfrm>
              <a:off x="2217834" y="2580348"/>
              <a:ext cx="763759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Web</a:t>
              </a:r>
              <a:endParaRPr lang="ko-KR" altLang="en-US" sz="900" dirty="0"/>
            </a:p>
          </p:txBody>
        </p:sp>
        <p:pic>
          <p:nvPicPr>
            <p:cNvPr id="59" name="Graphic 49">
              <a:extLst>
                <a:ext uri="{FF2B5EF4-FFF2-40B4-BE49-F238E27FC236}">
                  <a16:creationId xmlns:a16="http://schemas.microsoft.com/office/drawing/2014/main" id="{2BF9ED6C-8D0A-4639-A21A-A1EB6EB53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E451BB8-3771-4792-BB3E-5998F090D1FF}"/>
              </a:ext>
            </a:extLst>
          </p:cNvPr>
          <p:cNvGrpSpPr/>
          <p:nvPr/>
        </p:nvGrpSpPr>
        <p:grpSpPr>
          <a:xfrm>
            <a:off x="3450264" y="3515236"/>
            <a:ext cx="2677749" cy="1544036"/>
            <a:chOff x="4052525" y="3856625"/>
            <a:chExt cx="4305651" cy="239182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C51A08-A4A1-4160-A84D-A45984F330A9}"/>
                </a:ext>
              </a:extLst>
            </p:cNvPr>
            <p:cNvSpPr/>
            <p:nvPr/>
          </p:nvSpPr>
          <p:spPr>
            <a:xfrm>
              <a:off x="4052525" y="3856625"/>
              <a:ext cx="4305651" cy="23918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D217B10-DE55-4C63-BB21-459659E17293}"/>
                </a:ext>
              </a:extLst>
            </p:cNvPr>
            <p:cNvGrpSpPr/>
            <p:nvPr/>
          </p:nvGrpSpPr>
          <p:grpSpPr>
            <a:xfrm>
              <a:off x="4145999" y="3978316"/>
              <a:ext cx="4135772" cy="681005"/>
              <a:chOff x="5008228" y="662050"/>
              <a:chExt cx="4135772" cy="112657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F474855-397A-479C-BFA8-21B242F6A3A3}"/>
                  </a:ext>
                </a:extLst>
              </p:cNvPr>
              <p:cNvSpPr/>
              <p:nvPr/>
            </p:nvSpPr>
            <p:spPr>
              <a:xfrm>
                <a:off x="5008228" y="662050"/>
                <a:ext cx="4135772" cy="1126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25F35F9-F1A1-465A-8F0C-B0209B39538D}"/>
                  </a:ext>
                </a:extLst>
              </p:cNvPr>
              <p:cNvSpPr/>
              <p:nvPr/>
            </p:nvSpPr>
            <p:spPr>
              <a:xfrm>
                <a:off x="5097454" y="995406"/>
                <a:ext cx="181335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</a:rPr>
                  <a:t>IoT </a:t>
                </a:r>
                <a:r>
                  <a:rPr lang="ko-KR" altLang="en-US" sz="700" b="1" dirty="0">
                    <a:solidFill>
                      <a:schemeClr val="bg1"/>
                    </a:solidFill>
                  </a:rPr>
                  <a:t>기기 대여 여부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6B2DF32-2564-42B6-B412-8225D91515F6}"/>
                  </a:ext>
                </a:extLst>
              </p:cNvPr>
              <p:cNvSpPr/>
              <p:nvPr/>
            </p:nvSpPr>
            <p:spPr>
              <a:xfrm>
                <a:off x="7134124" y="995406"/>
                <a:ext cx="181483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실시간 가격 변동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0A7E15C-816B-4B14-BC27-51C0ED9D30CF}"/>
                </a:ext>
              </a:extLst>
            </p:cNvPr>
            <p:cNvGrpSpPr/>
            <p:nvPr/>
          </p:nvGrpSpPr>
          <p:grpSpPr>
            <a:xfrm>
              <a:off x="4145999" y="4714996"/>
              <a:ext cx="4135772" cy="681005"/>
              <a:chOff x="5008228" y="662050"/>
              <a:chExt cx="4135772" cy="112657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6ED62B9-2C9F-4E1D-B44C-A73B074EE9B3}"/>
                  </a:ext>
                </a:extLst>
              </p:cNvPr>
              <p:cNvSpPr/>
              <p:nvPr/>
            </p:nvSpPr>
            <p:spPr>
              <a:xfrm>
                <a:off x="5008228" y="662050"/>
                <a:ext cx="4135772" cy="1126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9D65706-0788-4B26-81F3-5ECAA141B602}"/>
                  </a:ext>
                </a:extLst>
              </p:cNvPr>
              <p:cNvSpPr/>
              <p:nvPr/>
            </p:nvSpPr>
            <p:spPr>
              <a:xfrm>
                <a:off x="5097454" y="995406"/>
                <a:ext cx="181335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구매자 방문 통계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77D3704-888A-4405-AEBA-EB816161C161}"/>
                  </a:ext>
                </a:extLst>
              </p:cNvPr>
              <p:cNvSpPr/>
              <p:nvPr/>
            </p:nvSpPr>
            <p:spPr>
              <a:xfrm>
                <a:off x="7134124" y="995406"/>
                <a:ext cx="181483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시간별 트래픽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ECBAEF4-7320-425B-839F-4DD1E31259F8}"/>
                </a:ext>
              </a:extLst>
            </p:cNvPr>
            <p:cNvGrpSpPr/>
            <p:nvPr/>
          </p:nvGrpSpPr>
          <p:grpSpPr>
            <a:xfrm>
              <a:off x="4145999" y="5464335"/>
              <a:ext cx="4135772" cy="681005"/>
              <a:chOff x="5008228" y="662050"/>
              <a:chExt cx="4135772" cy="1126574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886DFCA-3776-4F1D-BAAB-9D5A5B839760}"/>
                  </a:ext>
                </a:extLst>
              </p:cNvPr>
              <p:cNvSpPr/>
              <p:nvPr/>
            </p:nvSpPr>
            <p:spPr>
              <a:xfrm>
                <a:off x="5008228" y="662050"/>
                <a:ext cx="4135772" cy="1126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D685CCD-84EB-4999-8FE2-B0C45FF61DB9}"/>
                  </a:ext>
                </a:extLst>
              </p:cNvPr>
              <p:cNvSpPr/>
              <p:nvPr/>
            </p:nvSpPr>
            <p:spPr>
              <a:xfrm>
                <a:off x="5097454" y="995406"/>
                <a:ext cx="181335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bg1"/>
                    </a:solidFill>
                  </a:rPr>
                  <a:t>제품판매 수익 모니터링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A4C5F86-3239-43F6-BA45-5D28AF2AB4D9}"/>
                  </a:ext>
                </a:extLst>
              </p:cNvPr>
              <p:cNvSpPr/>
              <p:nvPr/>
            </p:nvSpPr>
            <p:spPr>
              <a:xfrm>
                <a:off x="7134124" y="995406"/>
                <a:ext cx="181483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웹 시장정보 모니터링</a:t>
                </a:r>
              </a:p>
            </p:txBody>
          </p:sp>
        </p:grp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08A5152-5A47-49CC-86B4-03D714FF4D79}"/>
              </a:ext>
            </a:extLst>
          </p:cNvPr>
          <p:cNvCxnSpPr>
            <a:cxnSpLocks/>
          </p:cNvCxnSpPr>
          <p:nvPr/>
        </p:nvCxnSpPr>
        <p:spPr>
          <a:xfrm>
            <a:off x="323528" y="3378405"/>
            <a:ext cx="5866074" cy="280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8C3BD9-B124-46A6-A3F5-C7B66449542D}"/>
              </a:ext>
            </a:extLst>
          </p:cNvPr>
          <p:cNvGrpSpPr/>
          <p:nvPr/>
        </p:nvGrpSpPr>
        <p:grpSpPr>
          <a:xfrm>
            <a:off x="466814" y="2420351"/>
            <a:ext cx="503070" cy="729433"/>
            <a:chOff x="107536" y="1002160"/>
            <a:chExt cx="808904" cy="112994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757873-D95F-4696-92B5-F733D7CC3FB0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구매자</a:t>
              </a:r>
            </a:p>
          </p:txBody>
        </p:sp>
        <p:pic>
          <p:nvPicPr>
            <p:cNvPr id="77" name="Graphic 39">
              <a:extLst>
                <a:ext uri="{FF2B5EF4-FFF2-40B4-BE49-F238E27FC236}">
                  <a16:creationId xmlns:a16="http://schemas.microsoft.com/office/drawing/2014/main" id="{FCDEABFC-C10C-4600-B2E1-03D6CD62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777B2E-348A-444D-BC4D-F3CDEEAE5B79}"/>
              </a:ext>
            </a:extLst>
          </p:cNvPr>
          <p:cNvGrpSpPr/>
          <p:nvPr/>
        </p:nvGrpSpPr>
        <p:grpSpPr>
          <a:xfrm>
            <a:off x="456299" y="3724082"/>
            <a:ext cx="503070" cy="729433"/>
            <a:chOff x="107536" y="1002160"/>
            <a:chExt cx="808904" cy="112994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A0C62D-B615-471B-B5A4-73F345831451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관리자</a:t>
              </a:r>
            </a:p>
          </p:txBody>
        </p:sp>
        <p:pic>
          <p:nvPicPr>
            <p:cNvPr id="80" name="Graphic 39">
              <a:extLst>
                <a:ext uri="{FF2B5EF4-FFF2-40B4-BE49-F238E27FC236}">
                  <a16:creationId xmlns:a16="http://schemas.microsoft.com/office/drawing/2014/main" id="{084A88D9-8C6A-43AD-8906-F24DB957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01CA2D0-E1EB-4DF4-BE7E-26B59D1B71CC}"/>
              </a:ext>
            </a:extLst>
          </p:cNvPr>
          <p:cNvGrpSpPr/>
          <p:nvPr/>
        </p:nvGrpSpPr>
        <p:grpSpPr>
          <a:xfrm>
            <a:off x="1389384" y="2801706"/>
            <a:ext cx="355017" cy="468073"/>
            <a:chOff x="2320717" y="2131273"/>
            <a:chExt cx="570845" cy="72507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B65E524-4313-4C46-B9B8-1CA9A41DE2D0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83" name="Graphic 49">
              <a:extLst>
                <a:ext uri="{FF2B5EF4-FFF2-40B4-BE49-F238E27FC236}">
                  <a16:creationId xmlns:a16="http://schemas.microsoft.com/office/drawing/2014/main" id="{AF6CE99F-9BFA-46F4-B2BB-DABD843C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AB82FBB-5148-4B32-B595-7264931B9A44}"/>
              </a:ext>
            </a:extLst>
          </p:cNvPr>
          <p:cNvGrpSpPr/>
          <p:nvPr/>
        </p:nvGrpSpPr>
        <p:grpSpPr>
          <a:xfrm>
            <a:off x="1259632" y="2322289"/>
            <a:ext cx="579392" cy="470985"/>
            <a:chOff x="2122205" y="723375"/>
            <a:chExt cx="931625" cy="72959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62CAB1-CB92-41B9-8D59-61B945347CDE}"/>
                </a:ext>
              </a:extLst>
            </p:cNvPr>
            <p:cNvSpPr txBox="1"/>
            <p:nvPr/>
          </p:nvSpPr>
          <p:spPr>
            <a:xfrm>
              <a:off x="2122205" y="1166904"/>
              <a:ext cx="93162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IoT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Device</a:t>
              </a:r>
              <a:endParaRPr lang="ko-KR" altLang="en-US" sz="600" dirty="0"/>
            </a:p>
          </p:txBody>
        </p:sp>
        <p:pic>
          <p:nvPicPr>
            <p:cNvPr id="86" name="Graphic 70">
              <a:extLst>
                <a:ext uri="{FF2B5EF4-FFF2-40B4-BE49-F238E27FC236}">
                  <a16:creationId xmlns:a16="http://schemas.microsoft.com/office/drawing/2014/main" id="{F56C41AC-A7E2-4E01-90B0-E27BB48B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70408" y="723375"/>
              <a:ext cx="469900" cy="469900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1AB8D6D-5E5C-4DBC-8C91-A2AF296C122F}"/>
              </a:ext>
            </a:extLst>
          </p:cNvPr>
          <p:cNvSpPr txBox="1"/>
          <p:nvPr/>
        </p:nvSpPr>
        <p:spPr>
          <a:xfrm>
            <a:off x="1907704" y="2328206"/>
            <a:ext cx="12401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이미지 검색</a:t>
            </a:r>
          </a:p>
          <a:p>
            <a:pPr algn="ctr"/>
            <a:endParaRPr lang="en-US" altLang="ko-KR" sz="700" b="1" dirty="0"/>
          </a:p>
          <a:p>
            <a:pPr algn="ctr"/>
            <a:r>
              <a:rPr lang="ko-KR" altLang="en-US" sz="600" b="1" dirty="0"/>
              <a:t>가격 변동 알림</a:t>
            </a:r>
            <a:endParaRPr lang="en-US" altLang="ko-KR" sz="600" b="1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7D85107-59F9-433B-B4D4-65D459BF041C}"/>
              </a:ext>
            </a:extLst>
          </p:cNvPr>
          <p:cNvGrpSpPr/>
          <p:nvPr/>
        </p:nvGrpSpPr>
        <p:grpSpPr>
          <a:xfrm>
            <a:off x="6444208" y="1635646"/>
            <a:ext cx="2577516" cy="1296144"/>
            <a:chOff x="8436633" y="737968"/>
            <a:chExt cx="4144483" cy="200782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B91F83F-63E6-4EA9-829E-9CC07B7D028F}"/>
                </a:ext>
              </a:extLst>
            </p:cNvPr>
            <p:cNvSpPr txBox="1"/>
            <p:nvPr/>
          </p:nvSpPr>
          <p:spPr>
            <a:xfrm>
              <a:off x="8436633" y="737968"/>
              <a:ext cx="4144483" cy="33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/>
                <a:t>Personalized &amp; Image Identification AI Server</a:t>
              </a:r>
              <a:endParaRPr lang="ko-KR" altLang="en-US" sz="800" b="1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900A3B75-A290-4EDC-B40A-27C1F25958A4}"/>
                </a:ext>
              </a:extLst>
            </p:cNvPr>
            <p:cNvGrpSpPr/>
            <p:nvPr/>
          </p:nvGrpSpPr>
          <p:grpSpPr>
            <a:xfrm>
              <a:off x="9194761" y="1191442"/>
              <a:ext cx="2460080" cy="1554350"/>
              <a:chOff x="5008228" y="476364"/>
              <a:chExt cx="4973586" cy="2571332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2FFD0-C4E5-4B58-9B30-1A67B9470E3A}"/>
                  </a:ext>
                </a:extLst>
              </p:cNvPr>
              <p:cNvSpPr/>
              <p:nvPr/>
            </p:nvSpPr>
            <p:spPr>
              <a:xfrm>
                <a:off x="5008228" y="476364"/>
                <a:ext cx="4973586" cy="2571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E4C28D5-2022-474D-9E4C-588C198C1859}"/>
                  </a:ext>
                </a:extLst>
              </p:cNvPr>
              <p:cNvSpPr/>
              <p:nvPr/>
            </p:nvSpPr>
            <p:spPr>
              <a:xfrm>
                <a:off x="5581356" y="768437"/>
                <a:ext cx="3980313" cy="914399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사용자 맞춤형 서비스 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알고리즘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CC526565-1A1C-4197-9993-6AF23442E787}"/>
                  </a:ext>
                </a:extLst>
              </p:cNvPr>
              <p:cNvSpPr/>
              <p:nvPr/>
            </p:nvSpPr>
            <p:spPr>
              <a:xfrm>
                <a:off x="5581356" y="1828325"/>
                <a:ext cx="3980313" cy="914399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이미지 식별 알고리즘</a:t>
                </a:r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849458B-D610-4B17-A289-2F9D2295DD41}"/>
              </a:ext>
            </a:extLst>
          </p:cNvPr>
          <p:cNvGrpSpPr/>
          <p:nvPr/>
        </p:nvGrpSpPr>
        <p:grpSpPr>
          <a:xfrm>
            <a:off x="6260667" y="4035574"/>
            <a:ext cx="903621" cy="55239"/>
            <a:chOff x="9371976" y="4626115"/>
            <a:chExt cx="1443029" cy="61867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434B6A84-B07B-492A-A433-7F3A6874B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D65AAD4-70E7-48C3-B8D2-166C7F6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78B1DFCC-EE5D-454A-8E7D-15E0869AFC76}"/>
              </a:ext>
            </a:extLst>
          </p:cNvPr>
          <p:cNvSpPr txBox="1"/>
          <p:nvPr/>
        </p:nvSpPr>
        <p:spPr>
          <a:xfrm>
            <a:off x="1937268" y="3841875"/>
            <a:ext cx="1170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쇼핑몰 사이트 관리 기능</a:t>
            </a:r>
            <a:endParaRPr lang="en-US" altLang="ko-KR" sz="600" b="1" dirty="0"/>
          </a:p>
          <a:p>
            <a:pPr algn="ctr"/>
            <a:endParaRPr lang="en-US" altLang="ko-KR" sz="700" b="1" dirty="0"/>
          </a:p>
          <a:p>
            <a:pPr algn="ctr"/>
            <a:r>
              <a:rPr lang="ko-KR" altLang="en-US" sz="600" b="1" dirty="0"/>
              <a:t>모니터링 서비스</a:t>
            </a:r>
            <a:endParaRPr lang="ko-KR" altLang="en-US" sz="5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7B33ADE-9CD5-4D2E-ABDA-A8B1AA8A1146}"/>
              </a:ext>
            </a:extLst>
          </p:cNvPr>
          <p:cNvGrpSpPr/>
          <p:nvPr/>
        </p:nvGrpSpPr>
        <p:grpSpPr>
          <a:xfrm>
            <a:off x="1923841" y="4007789"/>
            <a:ext cx="1207999" cy="51577"/>
            <a:chOff x="9371976" y="4626115"/>
            <a:chExt cx="1443029" cy="61867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2D98F00-99EA-4708-96CD-DFAC480FB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8D87A4C4-C557-41B3-9D22-29FD67C42D55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7FF1C7-FE69-474E-A9F5-5C77DBBEAE25}"/>
              </a:ext>
            </a:extLst>
          </p:cNvPr>
          <p:cNvGrpSpPr/>
          <p:nvPr/>
        </p:nvGrpSpPr>
        <p:grpSpPr>
          <a:xfrm>
            <a:off x="1923841" y="2942706"/>
            <a:ext cx="1207999" cy="51577"/>
            <a:chOff x="9371976" y="4626115"/>
            <a:chExt cx="1443029" cy="61867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A58E5EF-4025-4027-9D25-E219F5AC2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99FB2979-201E-4498-A7EC-4D37B656D99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E74C25B-3BFE-4A45-9D4A-8C397AC15B2F}"/>
              </a:ext>
            </a:extLst>
          </p:cNvPr>
          <p:cNvGrpSpPr/>
          <p:nvPr/>
        </p:nvGrpSpPr>
        <p:grpSpPr>
          <a:xfrm>
            <a:off x="1941381" y="2481359"/>
            <a:ext cx="1207999" cy="51577"/>
            <a:chOff x="9371976" y="4626115"/>
            <a:chExt cx="1443029" cy="61867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0871BDA-783D-4B26-8E0F-F37E12789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313394CE-E799-4685-99DD-4C9F2B3041EE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2854D7E-FE18-4E9B-A86B-054E54F05F2B}"/>
              </a:ext>
            </a:extLst>
          </p:cNvPr>
          <p:cNvGrpSpPr/>
          <p:nvPr/>
        </p:nvGrpSpPr>
        <p:grpSpPr>
          <a:xfrm>
            <a:off x="1950646" y="1909742"/>
            <a:ext cx="1207999" cy="51577"/>
            <a:chOff x="9371976" y="4626115"/>
            <a:chExt cx="1443029" cy="61867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F8F1600-E4AC-4AD5-9BAF-FADEA8DD9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899C45D-C945-4D26-8DA3-DBCDE49EE364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6E0398D-E66B-48D9-AA45-A2D243ED453F}"/>
              </a:ext>
            </a:extLst>
          </p:cNvPr>
          <p:cNvGrpSpPr/>
          <p:nvPr/>
        </p:nvGrpSpPr>
        <p:grpSpPr>
          <a:xfrm>
            <a:off x="4754246" y="3294135"/>
            <a:ext cx="58640" cy="206486"/>
            <a:chOff x="6115050" y="-631371"/>
            <a:chExt cx="133350" cy="246743"/>
          </a:xfrm>
        </p:grpSpPr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C19A3D98-88FF-4031-91C7-2C1491594D69}"/>
                </a:ext>
              </a:extLst>
            </p:cNvPr>
            <p:cNvCxnSpPr/>
            <p:nvPr/>
          </p:nvCxnSpPr>
          <p:spPr>
            <a:xfrm>
              <a:off x="6115050" y="-631371"/>
              <a:ext cx="0" cy="2467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162E825-4F81-41FF-8F4D-4631C0A52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-631371"/>
              <a:ext cx="0" cy="21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4E07026-6833-47EB-A0A9-8075FA9A108F}"/>
              </a:ext>
            </a:extLst>
          </p:cNvPr>
          <p:cNvGrpSpPr/>
          <p:nvPr/>
        </p:nvGrpSpPr>
        <p:grpSpPr>
          <a:xfrm>
            <a:off x="6262223" y="2445259"/>
            <a:ext cx="470017" cy="58836"/>
            <a:chOff x="9371976" y="4626115"/>
            <a:chExt cx="1443029" cy="61867"/>
          </a:xfrm>
        </p:grpSpPr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A136E661-E23F-464F-9B6C-2B1D74CCF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5F17C78-3614-43D6-BDB1-08232EB4112A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5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판매자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제품 등록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수정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관리 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구매자의 가격 변경 요청 확인 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en-US" altLang="ko-KR" sz="1200" dirty="0" err="1">
                <a:latin typeface="+mn-ea"/>
              </a:rPr>
              <a:t>IoT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기기를 통해 판매 알림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가격변경요청 알림을 실시간으로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구매자들이 요청한 가격들을 막대 그래프로 시각화하여 확인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제품 정보 확인 기능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en-US" altLang="ko-KR" sz="1200" dirty="0" err="1">
                <a:latin typeface="+mn-ea"/>
              </a:rPr>
              <a:t>IoT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기기를 통해 판매하고 싶은 제품을 촬영하면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해당 제품의 판매 정보를 확인 가능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제품의 가격 결정 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기존 가격 요청 데이터를 이용 가능하므로 추가적으로 시장 조사를 할 필요 없음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구매자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쇼핑몰 접속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장바구니 기능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로그인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쇼핑 서비스 이용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원하는 물건 장바구니에 담기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가격 변경 요청 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구매자가 원하는 제품의 희망 </a:t>
            </a:r>
            <a:r>
              <a:rPr lang="ko-KR" altLang="en-US" sz="1200">
                <a:latin typeface="+mn-ea"/>
              </a:rPr>
              <a:t>가격을 판매자에게 </a:t>
            </a:r>
            <a:r>
              <a:rPr lang="ko-KR" altLang="en-US" sz="1200" dirty="0">
                <a:latin typeface="+mn-ea"/>
              </a:rPr>
              <a:t>요청할 수 있음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판매자가 구매자가 원하는 희망가격으로 변동했을 때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IoT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기기를 통해 가격 변동 알림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제품 정보 확인 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en-US" altLang="ko-KR" sz="1200" dirty="0" err="1">
                <a:latin typeface="+mn-ea"/>
              </a:rPr>
              <a:t>IoT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기기를 통해 구매하고 싶은 제품을 촬영하면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해당 제품의 판매 정보를 확인 가능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연관 </a:t>
            </a:r>
            <a:r>
              <a:rPr lang="ko-KR" altLang="en-US" sz="1200" dirty="0" err="1">
                <a:latin typeface="+mn-ea"/>
              </a:rPr>
              <a:t>검색어</a:t>
            </a:r>
            <a:r>
              <a:rPr lang="ko-KR" altLang="en-US" sz="1200" dirty="0">
                <a:latin typeface="+mn-ea"/>
              </a:rPr>
              <a:t> 추천 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사용자 맞춤형 서비스 알고리즘을 통해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다른 쇼핑몰에서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해온 데이터를 바탕으로 모델에 학습시켜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구매자에게 추천 제품을 제시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82089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관리자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쇼핑몰 사이트 관리 기능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쇼핑몰 </a:t>
            </a:r>
            <a:r>
              <a:rPr lang="en-US" altLang="ko-KR" sz="1200" dirty="0">
                <a:latin typeface="+mn-ea"/>
              </a:rPr>
              <a:t>UX/UI </a:t>
            </a:r>
            <a:r>
              <a:rPr lang="ko-KR" altLang="en-US" sz="1200" dirty="0">
                <a:latin typeface="+mn-ea"/>
              </a:rPr>
              <a:t>수정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서버 </a:t>
            </a:r>
            <a:r>
              <a:rPr lang="ko-KR" altLang="en-US" sz="1200" dirty="0" err="1">
                <a:latin typeface="+mn-ea"/>
              </a:rPr>
              <a:t>트래픽</a:t>
            </a:r>
            <a:r>
              <a:rPr lang="ko-KR" altLang="en-US" sz="1200" dirty="0">
                <a:latin typeface="+mn-ea"/>
              </a:rPr>
              <a:t> 관리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모니터링 서비스 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사용자의 </a:t>
            </a:r>
            <a:r>
              <a:rPr lang="en-US" altLang="ko-KR" sz="1200" dirty="0" err="1">
                <a:latin typeface="+mn-ea"/>
              </a:rPr>
              <a:t>IoT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기기 대여 여부를 확인할 수 있음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특정 상품에 대한 가격 변화를 확인할 수 있음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구매자 방문 통계를 확인하여 판매 전략을 짤 수 있음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 err="1">
                <a:latin typeface="+mn-ea"/>
              </a:rPr>
              <a:t>시간별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트랙픽</a:t>
            </a:r>
            <a:r>
              <a:rPr lang="ko-KR" altLang="en-US" sz="1200" dirty="0">
                <a:latin typeface="+mn-ea"/>
              </a:rPr>
              <a:t>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제품판매 수익 모니터링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웹 시장 정보 모니터링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40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0509" y="1980246"/>
            <a:ext cx="4985747" cy="2748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구매자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판매자 회원 관리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회원가입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로그인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로그아웃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비밀번호 찾기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정보변경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회원탈퇴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5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3446" y="1360538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450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373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448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96" y="2561444"/>
            <a:ext cx="19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82599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31206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14334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389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5222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64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8350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814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48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02366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30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612D9-9513-47C0-9FCB-18C659CABCEF}"/>
              </a:ext>
            </a:extLst>
          </p:cNvPr>
          <p:cNvSpPr/>
          <p:nvPr/>
        </p:nvSpPr>
        <p:spPr>
          <a:xfrm>
            <a:off x="755576" y="2856796"/>
            <a:ext cx="784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2p-7p	         8p-12p	13p-19p	         20p-21p                22p-23p                24p-25p       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704" y="1995687"/>
            <a:ext cx="4864541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판매자 판매 관리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제품 등록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 정보 수정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가격 조율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제품 처리 상태 입력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판매 수익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판매 현황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시장 정보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0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8175" y="1995488"/>
            <a:ext cx="4864893" cy="2736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구매자 구매 관리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제품 구매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장바구니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장바구니 조회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가격 조율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정보 검색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조회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구매 제품 처리 상태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92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8175" y="1995488"/>
            <a:ext cx="4864892" cy="2736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구매자 사용자 맞춤형 서비스 제공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altLang="ko-KR" sz="1200" dirty="0" err="1">
                <a:latin typeface="+mn-ea"/>
              </a:rPr>
              <a:t>IoT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기기를 통해 제품의 이미지 데이터를 </a:t>
            </a:r>
            <a:r>
              <a:rPr lang="en-US" altLang="ko-KR" sz="1200" dirty="0">
                <a:latin typeface="+mn-ea"/>
              </a:rPr>
              <a:t>AI Server</a:t>
            </a:r>
            <a:r>
              <a:rPr lang="ko-KR" altLang="en-US" sz="1200" dirty="0">
                <a:latin typeface="+mn-ea"/>
              </a:rPr>
              <a:t>로 전송하여 처리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23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2882" y="1995488"/>
            <a:ext cx="4864891" cy="2736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구매자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판매자 가격 조율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판매 알림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판매 종료 알림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희망 가격 정보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가격 요청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가격 변동 요청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가격 변동 </a:t>
            </a:r>
            <a:r>
              <a:rPr lang="ko-KR" altLang="en-US" sz="1200" dirty="0" err="1">
                <a:latin typeface="+mn-ea"/>
              </a:rPr>
              <a:t>알람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64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239" y="2000743"/>
            <a:ext cx="4888009" cy="2749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관리자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회원 정보 관리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상태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판매 수익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판매 현황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기기 대여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서버 </a:t>
            </a:r>
            <a:r>
              <a:rPr lang="ko-KR" altLang="en-US" sz="1200" dirty="0" err="1">
                <a:latin typeface="+mn-ea"/>
              </a:rPr>
              <a:t>트래픽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방문 통계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시장 정보 모니터링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5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R&amp;R 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4-1. R&amp;R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BF3EFC-BF30-42DB-8368-CAC50501E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7" y="1203599"/>
            <a:ext cx="6192686" cy="3483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51382BBE-0775-4179-9BD6-7326436E0165}"/>
              </a:ext>
            </a:extLst>
          </p:cNvPr>
          <p:cNvSpPr/>
          <p:nvPr/>
        </p:nvSpPr>
        <p:spPr>
          <a:xfrm>
            <a:off x="2195736" y="2537073"/>
            <a:ext cx="360040" cy="360040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5-1.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F6F0BA-B109-4933-99FF-A9A691C3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176" y="1779662"/>
            <a:ext cx="8435647" cy="2335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06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산출물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6-1.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445736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쇼핑몰 구매자 페이지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쇼핑몰 판매자 페이지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쇼핑몰 관리자 페이지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736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웹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92080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제안서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설계서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 보고서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2080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45736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알림 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카메라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45736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IoT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92080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이미지 인식 알고리즘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상품 추천 알고리즘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2080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인공지능 모듈</a:t>
            </a:r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2410599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2600" y="24277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2283718"/>
            <a:ext cx="614671" cy="30561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화재 감지기 현황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062863"/>
            <a:ext cx="78488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소방시설법 제</a:t>
            </a:r>
            <a:r>
              <a:rPr lang="en-US" altLang="ko-KR" sz="1200" dirty="0">
                <a:latin typeface="+mn-ea"/>
              </a:rPr>
              <a:t>8</a:t>
            </a:r>
            <a:r>
              <a:rPr lang="ko-KR" altLang="en-US" sz="1200" dirty="0">
                <a:latin typeface="+mn-ea"/>
              </a:rPr>
              <a:t>조</a:t>
            </a:r>
            <a:r>
              <a:rPr lang="en-US" altLang="ko-KR" sz="1200" dirty="0">
                <a:latin typeface="+mn-ea"/>
              </a:rPr>
              <a:t>]</a:t>
            </a:r>
            <a:r>
              <a:rPr lang="ko-KR" altLang="en-US" sz="1200" dirty="0">
                <a:latin typeface="+mn-ea"/>
              </a:rPr>
              <a:t>에 따라 주택용 </a:t>
            </a:r>
            <a:r>
              <a:rPr lang="ko-KR" altLang="en-US" sz="1200" b="1" dirty="0">
                <a:latin typeface="+mn-ea"/>
              </a:rPr>
              <a:t>소방시설 설치가 의무화</a:t>
            </a:r>
            <a:r>
              <a:rPr lang="ko-KR" altLang="en-US" sz="1200" dirty="0">
                <a:latin typeface="+mn-ea"/>
              </a:rPr>
              <a:t>되었다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전 세계 화재 및 가스 감지 시스템 시장은 </a:t>
            </a:r>
            <a:r>
              <a:rPr lang="ko-KR" altLang="en-US" sz="1200" b="1" dirty="0">
                <a:latin typeface="+mn-ea"/>
              </a:rPr>
              <a:t>연평균 성장률 </a:t>
            </a:r>
            <a:r>
              <a:rPr lang="en-US" altLang="ko-KR" sz="1200" b="1" dirty="0">
                <a:latin typeface="+mn-ea"/>
              </a:rPr>
              <a:t>4.58%</a:t>
            </a:r>
            <a:r>
              <a:rPr lang="ko-KR" altLang="en-US" sz="1200" dirty="0">
                <a:latin typeface="+mn-ea"/>
              </a:rPr>
              <a:t>로 증가중이다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535" y="4524916"/>
            <a:ext cx="340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소방시설법 제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조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국민안전처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0550" y="4524915"/>
            <a:ext cx="3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글로벌 화재 및 가스 감지 시스템 시장 규모 및 전망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화재 및 가스 감지 시스템 시장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연구개발특구진흥재단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8B86A-A5BD-774A-0917-171FC768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60" y="1777921"/>
            <a:ext cx="3529324" cy="26966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0EE1D6-4570-31EC-3D06-A2D80D302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518" y="1879504"/>
            <a:ext cx="3915267" cy="25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1131590"/>
            <a:ext cx="8208912" cy="208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화재가 발생했음을 알려줄 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구체적으로 </a:t>
            </a:r>
            <a:r>
              <a:rPr lang="ko-KR" altLang="en-US" sz="1400" b="1" dirty="0">
                <a:latin typeface="+mn-ea"/>
              </a:rPr>
              <a:t>어느 위치에 화재가 발생했는지 </a:t>
            </a:r>
            <a:r>
              <a:rPr lang="ko-KR" altLang="en-US" sz="1400" dirty="0">
                <a:latin typeface="+mn-ea"/>
              </a:rPr>
              <a:t>알려주지 </a:t>
            </a:r>
            <a:r>
              <a:rPr lang="ko-KR" altLang="en-US" sz="1400">
                <a:latin typeface="+mn-ea"/>
              </a:rPr>
              <a:t>않는다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어느 </a:t>
            </a:r>
            <a:r>
              <a:rPr lang="ko-KR" altLang="en-US" sz="1200" dirty="0">
                <a:latin typeface="+mn-ea"/>
              </a:rPr>
              <a:t>곳으로 대피해야 하는지 명확히 알기 어렵다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연기로 </a:t>
            </a:r>
            <a:r>
              <a:rPr lang="ko-KR" altLang="en-US" sz="1200" dirty="0">
                <a:latin typeface="+mn-ea"/>
              </a:rPr>
              <a:t>인해 시야가 감소된 상황에서 대피 방향을 파악하기 힘들다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구조 대상의 위치</a:t>
            </a:r>
            <a:r>
              <a:rPr lang="ko-KR" altLang="en-US" sz="1400" dirty="0">
                <a:latin typeface="+mn-ea"/>
              </a:rPr>
              <a:t>가 어디에 있는지 알려주지 </a:t>
            </a:r>
            <a:r>
              <a:rPr lang="ko-KR" altLang="en-US" sz="1400">
                <a:latin typeface="+mn-ea"/>
              </a:rPr>
              <a:t>않는다</a:t>
            </a:r>
            <a:r>
              <a:rPr lang="en-US" altLang="ko-KR" sz="140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구조 대상의 예상 위치를 파악할 수 없어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빠른 구조가 어렵다</a:t>
            </a:r>
            <a:r>
              <a:rPr lang="en-US" altLang="ko-KR" sz="120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12279-170B-555B-17CE-1C8DBB5DEB3B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3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/>
          <p:nvPr/>
        </p:nvCxnSpPr>
        <p:spPr>
          <a:xfrm>
            <a:off x="222847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다음과 같은 형태의 건물을 가정한다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1DC4CD-9233-D053-287D-255B449E94F7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5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/>
          <p:nvPr/>
        </p:nvCxnSpPr>
        <p:spPr>
          <a:xfrm>
            <a:off x="222847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창고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B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에 화재</a:t>
            </a:r>
            <a:r>
              <a:rPr lang="ko-KR" altLang="en-US" sz="1400">
                <a:latin typeface="+mn-ea"/>
              </a:rPr>
              <a:t>가 발생했을 때 어느 곳으로 대피하는 것이 안전할까</a:t>
            </a:r>
            <a:r>
              <a:rPr lang="en-US" altLang="ko-KR" sz="1400">
                <a:latin typeface="+mn-ea"/>
              </a:rPr>
              <a:t>?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67A59B-F35D-B0B2-A163-3CE0D277C7B8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비상구 </a:t>
            </a:r>
            <a:r>
              <a:rPr lang="en-US" altLang="ko-KR" sz="1400">
                <a:latin typeface="+mn-ea"/>
              </a:rPr>
              <a:t>B </a:t>
            </a:r>
            <a:r>
              <a:rPr lang="ko-KR" altLang="en-US" sz="1400">
                <a:latin typeface="+mn-ea"/>
              </a:rPr>
              <a:t>방면은 화재가 옮길 위험이 있음으로 </a:t>
            </a:r>
            <a:r>
              <a:rPr lang="ko-KR" altLang="en-US" sz="1400" b="1">
                <a:latin typeface="+mn-ea"/>
              </a:rPr>
              <a:t>비상구 </a:t>
            </a:r>
            <a:r>
              <a:rPr lang="en-US" altLang="ko-KR" sz="1400" b="1">
                <a:latin typeface="+mn-ea"/>
              </a:rPr>
              <a:t>A</a:t>
            </a:r>
            <a:r>
              <a:rPr lang="ko-KR" altLang="en-US" sz="1400" b="1">
                <a:latin typeface="+mn-ea"/>
              </a:rPr>
              <a:t>로 대피</a:t>
            </a:r>
            <a:r>
              <a:rPr lang="ko-KR" altLang="en-US" sz="1400">
                <a:latin typeface="+mn-ea"/>
              </a:rPr>
              <a:t>하는 것이 바람직하다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</a:rPr>
              <a:t>비상구 </a:t>
            </a:r>
            <a:r>
              <a:rPr lang="en-US" altLang="ko-KR" b="1">
                <a:solidFill>
                  <a:schemeClr val="accent1"/>
                </a:solidFill>
              </a:rPr>
              <a:t>A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비상구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B29B60-09E2-CE76-32C3-3C56AAB017C2}"/>
              </a:ext>
            </a:extLst>
          </p:cNvPr>
          <p:cNvSpPr txBox="1"/>
          <p:nvPr/>
        </p:nvSpPr>
        <p:spPr>
          <a:xfrm>
            <a:off x="6488167" y="2974292"/>
            <a:ext cx="854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i="1">
                <a:solidFill>
                  <a:srgbClr val="FF0000"/>
                </a:solidFill>
              </a:rPr>
              <a:t>X</a:t>
            </a:r>
            <a:endParaRPr lang="ko-KR" altLang="en-US" sz="8000" b="1" i="1">
              <a:solidFill>
                <a:srgbClr val="FF0000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E93C73B-FA86-71D5-F87A-D48FE3497DDA}"/>
              </a:ext>
            </a:extLst>
          </p:cNvPr>
          <p:cNvCxnSpPr>
            <a:stCxn id="2" idx="2"/>
            <a:endCxn id="30" idx="0"/>
          </p:cNvCxnSpPr>
          <p:nvPr/>
        </p:nvCxnSpPr>
        <p:spPr>
          <a:xfrm rot="5400000">
            <a:off x="2622856" y="2592412"/>
            <a:ext cx="1568442" cy="2422682"/>
          </a:xfrm>
          <a:prstGeom prst="bentConnector3">
            <a:avLst>
              <a:gd name="adj1" fmla="val 27907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1B5FDD-1BCD-3EE8-BDB8-4216DD73339E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27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창고</a:t>
            </a:r>
            <a:r>
              <a:rPr lang="en-US" altLang="ko-KR" b="1">
                <a:solidFill>
                  <a:schemeClr val="bg1"/>
                </a:solidFill>
              </a:rPr>
              <a:t>A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>
            <a:cxnSpLocks/>
          </p:cNvCxnSpPr>
          <p:nvPr/>
        </p:nvCxnSpPr>
        <p:spPr>
          <a:xfrm flipV="1">
            <a:off x="2228472" y="2931790"/>
            <a:ext cx="0" cy="154024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창고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A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에 대피하지 못한 구조 대상</a:t>
            </a:r>
            <a:r>
              <a:rPr lang="ko-KR" altLang="en-US" sz="1400">
                <a:latin typeface="+mn-ea"/>
              </a:rPr>
              <a:t>이 있다면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빠르게 창고 </a:t>
            </a:r>
            <a:r>
              <a:rPr lang="en-US" altLang="ko-KR" sz="1400">
                <a:latin typeface="+mn-ea"/>
              </a:rPr>
              <a:t>A</a:t>
            </a:r>
            <a:r>
              <a:rPr lang="ko-KR" altLang="en-US" sz="1400">
                <a:latin typeface="+mn-ea"/>
              </a:rPr>
              <a:t>로 향하는 것이 중요하다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구조 대원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F1F5D0-8E61-090D-AF31-7AF08CE2997F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7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1330</Words>
  <Application>Microsoft Office PowerPoint</Application>
  <PresentationFormat>화면 슬라이드 쇼(16:9)</PresentationFormat>
  <Paragraphs>428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10X10 Bold</vt:lpstr>
      <vt:lpstr>나눔바른고딕</vt:lpstr>
      <vt:lpstr>맑은 고딕</vt:lpstr>
      <vt:lpstr>배달의민족 한나는 열한살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문규빈</cp:lastModifiedBy>
  <cp:revision>280</cp:revision>
  <dcterms:created xsi:type="dcterms:W3CDTF">2015-03-17T10:14:13Z</dcterms:created>
  <dcterms:modified xsi:type="dcterms:W3CDTF">2023-11-24T08:40:56Z</dcterms:modified>
</cp:coreProperties>
</file>