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B9BD5"/>
    <a:srgbClr val="990000"/>
    <a:srgbClr val="C00000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>
        <p:scale>
          <a:sx n="50" d="100"/>
          <a:sy n="50" d="100"/>
        </p:scale>
        <p:origin x="124" y="124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8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6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1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098532" y="6544464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Gachon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Gyupin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Moon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2218" y="690929"/>
            <a:ext cx="9342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/>
                </a:solidFill>
                <a:latin typeface="+mn-ea"/>
              </a:rPr>
              <a:t>P-</a:t>
            </a:r>
            <a:r>
              <a:rPr lang="ko-KR" altLang="en-US" sz="2400">
                <a:solidFill>
                  <a:schemeClr val="tx2"/>
                </a:solidFill>
                <a:latin typeface="+mn-ea"/>
              </a:rPr>
              <a:t>실무 프로젝트 발표</a:t>
            </a:r>
            <a:endParaRPr lang="en-US" altLang="ko-KR" sz="2400">
              <a:solidFill>
                <a:schemeClr val="tx2"/>
              </a:solidFill>
              <a:latin typeface="+mn-ea"/>
            </a:endParaRPr>
          </a:p>
          <a:p>
            <a:pPr algn="ctr"/>
            <a:r>
              <a:rPr lang="ko-KR" altLang="en-US" sz="2400">
                <a:solidFill>
                  <a:schemeClr val="tx2"/>
                </a:solidFill>
                <a:latin typeface="+mn-ea"/>
              </a:rPr>
              <a:t>제안서 발표</a:t>
            </a:r>
            <a:endParaRPr lang="ko-KR" altLang="en-US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522" y="3307121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ko-KR" altLang="en-US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조 </a:t>
            </a:r>
            <a:r>
              <a:rPr lang="en-US" altLang="ko-KR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ko-KR" altLang="en-US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문규빈</a:t>
            </a:r>
            <a:r>
              <a:rPr lang="en-US" altLang="ko-KR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</a:t>
            </a:r>
            <a:r>
              <a:rPr lang="ko-KR" altLang="en-US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구연우</a:t>
            </a:r>
            <a:r>
              <a:rPr lang="en-US" altLang="ko-KR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ko-KR" altLang="en-US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김윤수</a:t>
            </a:r>
            <a:r>
              <a:rPr lang="en-US" altLang="ko-KR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ko-KR" altLang="en-US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최지태</a:t>
            </a:r>
            <a:r>
              <a:rPr lang="en-US" altLang="ko-KR" sz="2200" b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8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GACHON UNIVERSITY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B547703-F362-9890-71D6-73E8E8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11" y="5676835"/>
            <a:ext cx="2597728" cy="95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6A83D-995B-6A06-FC46-A413510FEC71}"/>
              </a:ext>
            </a:extLst>
          </p:cNvPr>
          <p:cNvSpPr txBox="1"/>
          <p:nvPr/>
        </p:nvSpPr>
        <p:spPr>
          <a:xfrm>
            <a:off x="1432218" y="2511314"/>
            <a:ext cx="9342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accent5"/>
                </a:solidFill>
                <a:latin typeface="+mn-ea"/>
              </a:rPr>
              <a:t>스마트 화재 감지기</a:t>
            </a:r>
            <a:endParaRPr lang="ko-KR" altLang="en-US" sz="48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526B9-A971-B99E-F901-3A5C36D776AD}"/>
              </a:ext>
            </a:extLst>
          </p:cNvPr>
          <p:cNvSpPr txBox="1"/>
          <p:nvPr/>
        </p:nvSpPr>
        <p:spPr>
          <a:xfrm>
            <a:off x="3028948" y="48681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2023/11/27</a:t>
            </a:r>
            <a:endParaRPr lang="en-US" altLang="ko-KR" sz="24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F56BC-8FD2-B53B-6879-BAE6155D0688}"/>
              </a:ext>
            </a:extLst>
          </p:cNvPr>
          <p:cNvSpPr txBox="1"/>
          <p:nvPr/>
        </p:nvSpPr>
        <p:spPr>
          <a:xfrm>
            <a:off x="4033576" y="3173620"/>
            <a:ext cx="41248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7DC94-0A9A-9BA1-E4F4-1B337F61581F}"/>
              </a:ext>
            </a:extLst>
          </p:cNvPr>
          <p:cNvSpPr txBox="1"/>
          <p:nvPr/>
        </p:nvSpPr>
        <p:spPr>
          <a:xfrm>
            <a:off x="2085927" y="1579600"/>
            <a:ext cx="802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>
                <a:solidFill>
                  <a:schemeClr val="bg1"/>
                </a:solidFill>
              </a:rPr>
              <a:t>스마트 화재 감지기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102F8-F218-BCF4-FCA7-98636DE8BE37}"/>
              </a:ext>
            </a:extLst>
          </p:cNvPr>
          <p:cNvSpPr txBox="1"/>
          <p:nvPr/>
        </p:nvSpPr>
        <p:spPr>
          <a:xfrm>
            <a:off x="4506474" y="105638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P-</a:t>
            </a:r>
            <a:r>
              <a:rPr lang="ko-KR" altLang="en-US" sz="2800" b="1">
                <a:solidFill>
                  <a:schemeClr val="bg1"/>
                </a:solidFill>
              </a:rPr>
              <a:t>실무 프로젝트 </a:t>
            </a:r>
            <a:r>
              <a:rPr lang="en-US" altLang="ko-KR" sz="2800" b="1">
                <a:solidFill>
                  <a:schemeClr val="bg1"/>
                </a:solidFill>
              </a:rPr>
              <a:t>1</a:t>
            </a:r>
            <a:r>
              <a:rPr lang="ko-KR" altLang="en-US" sz="2800" b="1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63336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B881B-B239-8B72-9F10-9F4F085F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585B1-4024-103B-E538-3D3D159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/>
              <a:t>테마 선정 과정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/>
              <a:t>기존 제품의 문제점과 보완 방식</a:t>
            </a:r>
            <a:endParaRPr kumimoji="1" lang="en-US" altLang="ko-KR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/>
              <a:t>역할 분담</a:t>
            </a:r>
            <a:endParaRPr kumimoji="1" lang="en-US" altLang="ko-KR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/>
              <a:t>프로젝트 일정표</a:t>
            </a:r>
            <a:endParaRPr kumimoji="1" lang="en-US" altLang="ko-KR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/>
              <a:t>아키텍처 소개</a:t>
            </a:r>
            <a:endParaRPr kumimoji="1" lang="en-US" altLang="ko-KR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/>
              <a:t>Q&amp;A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9995F-6D9B-4830-890E-626F88AC4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A82B-E94F-77B4-8633-8A7EB81D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테마 선정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59F74-B7FD-3281-6495-3A66A6FF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F4732-15EE-E3CD-77BA-98D467E5DCE0}"/>
              </a:ext>
            </a:extLst>
          </p:cNvPr>
          <p:cNvSpPr txBox="1"/>
          <p:nvPr/>
        </p:nvSpPr>
        <p:spPr>
          <a:xfrm>
            <a:off x="4915228" y="1128156"/>
            <a:ext cx="2361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accent5"/>
                </a:solidFill>
              </a:rPr>
              <a:t>핵심 원칙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2C9B2-0328-2F41-DE3D-ECB0A5FDF4C5}"/>
              </a:ext>
            </a:extLst>
          </p:cNvPr>
          <p:cNvSpPr txBox="1"/>
          <p:nvPr/>
        </p:nvSpPr>
        <p:spPr>
          <a:xfrm>
            <a:off x="1994052" y="2186589"/>
            <a:ext cx="841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1.  </a:t>
            </a:r>
            <a:r>
              <a:rPr lang="ko-KR" altLang="en-US" sz="2800" b="1"/>
              <a:t>실현가능성</a:t>
            </a:r>
            <a:r>
              <a:rPr lang="ko-KR" altLang="en-US" sz="2800"/>
              <a:t> </a:t>
            </a:r>
            <a:r>
              <a:rPr lang="en-US" altLang="ko-KR" sz="2800"/>
              <a:t>– </a:t>
            </a:r>
            <a:r>
              <a:rPr lang="ko-KR" altLang="en-US" sz="2800"/>
              <a:t>짧은 시간 내에 구현 가능해야 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52B49-9121-1CD7-F4E2-25724513604E}"/>
              </a:ext>
            </a:extLst>
          </p:cNvPr>
          <p:cNvSpPr txBox="1"/>
          <p:nvPr/>
        </p:nvSpPr>
        <p:spPr>
          <a:xfrm>
            <a:off x="2310645" y="2662457"/>
            <a:ext cx="778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2. </a:t>
            </a:r>
            <a:r>
              <a:rPr lang="ko-KR" altLang="en-US" sz="2800" b="1"/>
              <a:t>독창성</a:t>
            </a:r>
            <a:r>
              <a:rPr lang="ko-KR" altLang="en-US" sz="2800"/>
              <a:t> </a:t>
            </a:r>
            <a:r>
              <a:rPr lang="en-US" altLang="ko-KR" sz="2800"/>
              <a:t>– </a:t>
            </a:r>
            <a:r>
              <a:rPr lang="ko-KR" altLang="en-US" sz="2800"/>
              <a:t>새로운 아이디어가 포함되어야 한다</a:t>
            </a:r>
            <a:r>
              <a:rPr lang="en-US" altLang="ko-KR" sz="280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868AF-AC36-9DDA-4F82-F573E8A19CCF}"/>
              </a:ext>
            </a:extLst>
          </p:cNvPr>
          <p:cNvSpPr txBox="1"/>
          <p:nvPr/>
        </p:nvSpPr>
        <p:spPr>
          <a:xfrm>
            <a:off x="1318387" y="3957259"/>
            <a:ext cx="9767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3. </a:t>
            </a:r>
            <a:r>
              <a:rPr lang="ko-KR" altLang="en-US" sz="2800" b="1"/>
              <a:t>실용성</a:t>
            </a:r>
            <a:r>
              <a:rPr lang="ko-KR" altLang="en-US" sz="2800"/>
              <a:t> </a:t>
            </a:r>
            <a:r>
              <a:rPr lang="en-US" altLang="ko-KR" sz="2800"/>
              <a:t>– </a:t>
            </a:r>
            <a:r>
              <a:rPr lang="ko-KR" altLang="en-US" sz="2800"/>
              <a:t>실제로 유용하게 사용할 수 있는 제품이어야 한다</a:t>
            </a:r>
            <a:r>
              <a:rPr lang="en-US" altLang="ko-KR" sz="28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A89D9-EB32-7772-887D-7E374CA6F10C}"/>
              </a:ext>
            </a:extLst>
          </p:cNvPr>
          <p:cNvSpPr txBox="1"/>
          <p:nvPr/>
        </p:nvSpPr>
        <p:spPr>
          <a:xfrm>
            <a:off x="2994335" y="3199880"/>
            <a:ext cx="659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=&gt; </a:t>
            </a:r>
            <a:r>
              <a:rPr lang="ko-KR" altLang="en-US" sz="2400" b="1">
                <a:solidFill>
                  <a:srgbClr val="FF0000"/>
                </a:solidFill>
              </a:rPr>
              <a:t>기존 제품에 문제점을 보완해보는게 어떨까</a:t>
            </a:r>
            <a:r>
              <a:rPr lang="en-US" altLang="ko-KR" sz="2400" b="1">
                <a:solidFill>
                  <a:srgbClr val="FF0000"/>
                </a:solidFill>
              </a:rPr>
              <a:t>?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A51BF-0DB8-A0AB-BFEF-E7751CD1E2DC}"/>
              </a:ext>
            </a:extLst>
          </p:cNvPr>
          <p:cNvSpPr txBox="1"/>
          <p:nvPr/>
        </p:nvSpPr>
        <p:spPr>
          <a:xfrm>
            <a:off x="2549492" y="4545360"/>
            <a:ext cx="774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=&gt; </a:t>
            </a:r>
            <a:r>
              <a:rPr lang="ko-KR" altLang="en-US" sz="2400" b="1">
                <a:solidFill>
                  <a:srgbClr val="FF0000"/>
                </a:solidFill>
              </a:rPr>
              <a:t>제품 사용에 불편을 가진 사람을 보조해줄 수 없을까</a:t>
            </a:r>
            <a:r>
              <a:rPr lang="en-US" altLang="ko-KR" sz="2400" b="1">
                <a:solidFill>
                  <a:srgbClr val="FF0000"/>
                </a:solidFill>
              </a:rPr>
              <a:t>?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5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95DB3-7EF0-D522-8846-4DF08B30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제품의 문제점과 보완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1D2E0-59DB-0F75-7754-98675F5D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/>
              <a:t>문제점</a:t>
            </a:r>
            <a:endParaRPr lang="en-US" altLang="ko-KR" b="1"/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화재 발생 위치</a:t>
            </a:r>
            <a:r>
              <a:rPr lang="ko-KR" altLang="en-US">
                <a:solidFill>
                  <a:schemeClr val="tx2"/>
                </a:solidFill>
              </a:rPr>
              <a:t>를 인식</a:t>
            </a:r>
            <a:r>
              <a:rPr lang="ko-KR" altLang="en-US"/>
              <a:t>하지 못해</a:t>
            </a:r>
            <a:r>
              <a:rPr lang="en-US" altLang="ko-KR"/>
              <a:t>, </a:t>
            </a:r>
            <a:r>
              <a:rPr lang="ko-KR" altLang="en-US"/>
              <a:t>안전한 대피 경로를 안내할 수 없다</a:t>
            </a:r>
            <a:r>
              <a:rPr lang="en-US" altLang="ko-KR"/>
              <a:t>.</a:t>
            </a:r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구조 대상 위치</a:t>
            </a:r>
            <a:r>
              <a:rPr lang="ko-KR" altLang="en-US"/>
              <a:t>를 인식하지 못해</a:t>
            </a:r>
            <a:r>
              <a:rPr lang="en-US" altLang="ko-KR"/>
              <a:t>, </a:t>
            </a:r>
            <a:r>
              <a:rPr lang="ko-KR" altLang="en-US"/>
              <a:t>주변의 증언에 따라 대략적으로 위치를 파악해야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0C6A8-F8FB-816D-0D77-82C9BD5BD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C9FFD-2E4A-D543-3B1C-AF3FB466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12" y="2374002"/>
            <a:ext cx="7020000" cy="40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95DB3-7EF0-D522-8846-4DF08B30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제품의 문제점과 보완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1D2E0-59DB-0F75-7754-98675F5D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/>
              <a:t>보완 방식</a:t>
            </a:r>
            <a:endParaRPr lang="en-US" altLang="ko-KR" b="1"/>
          </a:p>
          <a:p>
            <a:pPr lvl="1"/>
            <a:r>
              <a:rPr lang="ko-KR" altLang="en-US"/>
              <a:t>화재 발생 위치에 따라 </a:t>
            </a:r>
            <a:r>
              <a:rPr lang="ko-KR" altLang="en-US" b="1">
                <a:solidFill>
                  <a:schemeClr val="accent5"/>
                </a:solidFill>
              </a:rPr>
              <a:t>명확한 대피 방향을 안내</a:t>
            </a:r>
            <a:r>
              <a:rPr lang="ko-KR" altLang="en-US"/>
              <a:t>해준다</a:t>
            </a:r>
            <a:r>
              <a:rPr lang="en-US" altLang="ko-KR"/>
              <a:t>.</a:t>
            </a:r>
          </a:p>
          <a:p>
            <a:pPr lvl="1"/>
            <a:r>
              <a:rPr lang="ko-KR" altLang="en-US" b="1">
                <a:solidFill>
                  <a:schemeClr val="accent5"/>
                </a:solidFill>
              </a:rPr>
              <a:t>구조 대상이 감지된 위치</a:t>
            </a:r>
            <a:r>
              <a:rPr lang="ko-KR" altLang="en-US"/>
              <a:t>를 구조 대원에게 안내하여 구조 효율을 높인다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0C6A8-F8FB-816D-0D77-82C9BD5BD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23CEFF-DFF5-69D7-4F6F-4398B772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00" y="2368788"/>
            <a:ext cx="7020000" cy="4085966"/>
          </a:xfrm>
          <a:prstGeom prst="rect">
            <a:avLst/>
          </a:prstGeom>
        </p:spPr>
      </p:pic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15BC8F9D-6F24-AEA9-F241-3563AEAA986C}"/>
              </a:ext>
            </a:extLst>
          </p:cNvPr>
          <p:cNvSpPr/>
          <p:nvPr/>
        </p:nvSpPr>
        <p:spPr>
          <a:xfrm>
            <a:off x="4176584" y="4510216"/>
            <a:ext cx="1359243" cy="383060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1619119C-8E26-BBC0-CB1D-369219BB45CC}"/>
              </a:ext>
            </a:extLst>
          </p:cNvPr>
          <p:cNvSpPr/>
          <p:nvPr/>
        </p:nvSpPr>
        <p:spPr>
          <a:xfrm flipH="1">
            <a:off x="6556844" y="4510216"/>
            <a:ext cx="1359243" cy="38306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947CB0-2411-E6DC-E1A5-852512297E80}"/>
              </a:ext>
            </a:extLst>
          </p:cNvPr>
          <p:cNvSpPr txBox="1"/>
          <p:nvPr/>
        </p:nvSpPr>
        <p:spPr>
          <a:xfrm>
            <a:off x="6913766" y="4227724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>
                <a:solidFill>
                  <a:srgbClr val="C00000"/>
                </a:solidFill>
              </a:rPr>
              <a:t>X</a:t>
            </a:r>
            <a:endParaRPr lang="ko-KR" altLang="en-US" sz="5400" b="1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3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1FF735E-49C7-A86D-419A-1718E528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ko-KR" altLang="en-US" b="1"/>
              <a:t>노션과 깃허브를 통한 협력 개발 진행</a:t>
            </a:r>
            <a:endParaRPr lang="en-US" altLang="ko-KR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201247-E950-B0A4-1F9E-D0CB2A6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역할 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3864-313A-B513-409C-5C3F8CFD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1EE7725-32AD-CCCD-2BE6-CEE7EF64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4" y="1904954"/>
            <a:ext cx="10390131" cy="3630873"/>
          </a:xfrm>
          <a:prstGeom prst="rect">
            <a:avLst/>
          </a:prstGeom>
        </p:spPr>
      </p:pic>
      <p:pic>
        <p:nvPicPr>
          <p:cNvPr id="19" name="Graphic 90">
            <a:extLst>
              <a:ext uri="{FF2B5EF4-FFF2-40B4-BE49-F238E27FC236}">
                <a16:creationId xmlns:a16="http://schemas.microsoft.com/office/drawing/2014/main" id="{68D9E30A-6ABB-195A-64BB-B455A7E6F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340" y="5475973"/>
            <a:ext cx="901212" cy="935456"/>
          </a:xfrm>
          <a:prstGeom prst="rect">
            <a:avLst/>
          </a:prstGeom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DAAC5D36-313E-F463-9E11-CC4041C4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224" y="5327766"/>
            <a:ext cx="1012581" cy="101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23D3DE1D-8471-53AB-CACC-596EC54D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36" y="5495537"/>
            <a:ext cx="710618" cy="9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6E4AFC3C-0C72-CEE0-7702-15F854AE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44" b="94860" l="4412" r="96078">
                        <a14:foregroundMark x1="45470" y1="40430" x2="28677" y2="65823"/>
                        <a14:foregroundMark x1="31213" y1="66834" x2="60784" y2="52336"/>
                        <a14:foregroundMark x1="66176" y1="51869" x2="68137" y2="51869"/>
                        <a14:foregroundMark x1="31373" y1="50935" x2="33333" y2="52804"/>
                        <a14:foregroundMark x1="36765" y1="45327" x2="36765" y2="45327"/>
                        <a14:foregroundMark x1="36275" y1="39720" x2="38235" y2="39252"/>
                        <a14:foregroundMark x1="36765" y1="38785" x2="25000" y2="61682"/>
                        <a14:foregroundMark x1="24510" y1="61215" x2="14216" y2="55140"/>
                        <a14:foregroundMark x1="18137" y1="47196" x2="18137" y2="56542"/>
                        <a14:foregroundMark x1="64706" y1="38785" x2="49510" y2="54206"/>
                        <a14:foregroundMark x1="67647" y1="40187" x2="78922" y2="41589"/>
                        <a14:foregroundMark x1="77941" y1="42523" x2="80882" y2="52804"/>
                        <a14:foregroundMark x1="81373" y1="44393" x2="80392" y2="58411"/>
                        <a14:foregroundMark x1="81863" y1="55607" x2="73039" y2="63551"/>
                        <a14:foregroundMark x1="77451" y1="60280" x2="63725" y2="62150"/>
                        <a14:foregroundMark x1="58824" y1="25234" x2="8824" y2="29439"/>
                        <a14:foregroundMark x1="8824" y1="29439" x2="29412" y2="24299"/>
                        <a14:foregroundMark x1="51961" y1="19626" x2="77451" y2="31308"/>
                        <a14:foregroundMark x1="51961" y1="8879" x2="52941" y2="7944"/>
                        <a14:foregroundMark x1="50490" y1="8879" x2="50000" y2="9346"/>
                        <a14:foregroundMark x1="83824" y1="29439" x2="87255" y2="32243"/>
                        <a14:foregroundMark x1="87745" y1="36916" x2="89706" y2="43458"/>
                        <a14:foregroundMark x1="90686" y1="44860" x2="92157" y2="50935"/>
                        <a14:foregroundMark x1="90196" y1="40654" x2="92157" y2="55140"/>
                        <a14:foregroundMark x1="91667" y1="56075" x2="88235" y2="67757"/>
                        <a14:foregroundMark x1="91667" y1="55140" x2="81863" y2="79439"/>
                        <a14:foregroundMark x1="83333" y1="72430" x2="42647" y2="90187"/>
                        <a14:foregroundMark x1="38725" y1="86449" x2="17647" y2="74299"/>
                        <a14:foregroundMark x1="12255" y1="37383" x2="15196" y2="77570"/>
                        <a14:foregroundMark x1="18137" y1="47196" x2="38725" y2="40654"/>
                        <a14:foregroundMark x1="8333" y1="40187" x2="8824" y2="63084"/>
                        <a14:foregroundMark x1="7353" y1="44393" x2="6373" y2="61215"/>
                        <a14:foregroundMark x1="4902" y1="48598" x2="4412" y2="59813"/>
                        <a14:foregroundMark x1="17157" y1="44860" x2="37745" y2="36916"/>
                        <a14:foregroundMark x1="25980" y1="69159" x2="32353" y2="72430"/>
                        <a14:foregroundMark x1="34804" y1="89720" x2="62255" y2="92991"/>
                        <a14:foregroundMark x1="42647" y1="94860" x2="52451" y2="94860"/>
                        <a14:foregroundMark x1="91667" y1="39720" x2="94118" y2="62150"/>
                        <a14:foregroundMark x1="96078" y1="51869" x2="96078" y2="51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99" y="5317106"/>
            <a:ext cx="1012581" cy="106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1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1247-E950-B0A4-1F9E-D0CB2A6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일정표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3864-313A-B513-409C-5C3F8CFD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4E842BA-B60E-8251-8473-66FEFEF55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405"/>
              </p:ext>
            </p:extLst>
          </p:nvPr>
        </p:nvGraphicFramePr>
        <p:xfrm>
          <a:off x="604114" y="1004283"/>
          <a:ext cx="10983772" cy="5276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397">
                  <a:extLst>
                    <a:ext uri="{9D8B030D-6E8A-4147-A177-3AD203B41FA5}">
                      <a16:colId xmlns:a16="http://schemas.microsoft.com/office/drawing/2014/main" val="2142351778"/>
                    </a:ext>
                  </a:extLst>
                </a:gridCol>
                <a:gridCol w="4141539">
                  <a:extLst>
                    <a:ext uri="{9D8B030D-6E8A-4147-A177-3AD203B41FA5}">
                      <a16:colId xmlns:a16="http://schemas.microsoft.com/office/drawing/2014/main" val="1733273919"/>
                    </a:ext>
                  </a:extLst>
                </a:gridCol>
                <a:gridCol w="1321656">
                  <a:extLst>
                    <a:ext uri="{9D8B030D-6E8A-4147-A177-3AD203B41FA5}">
                      <a16:colId xmlns:a16="http://schemas.microsoft.com/office/drawing/2014/main" val="3922938541"/>
                    </a:ext>
                  </a:extLst>
                </a:gridCol>
                <a:gridCol w="1119795">
                  <a:extLst>
                    <a:ext uri="{9D8B030D-6E8A-4147-A177-3AD203B41FA5}">
                      <a16:colId xmlns:a16="http://schemas.microsoft.com/office/drawing/2014/main" val="2803175332"/>
                    </a:ext>
                  </a:extLst>
                </a:gridCol>
                <a:gridCol w="1119795">
                  <a:extLst>
                    <a:ext uri="{9D8B030D-6E8A-4147-A177-3AD203B41FA5}">
                      <a16:colId xmlns:a16="http://schemas.microsoft.com/office/drawing/2014/main" val="651515608"/>
                    </a:ext>
                  </a:extLst>
                </a:gridCol>
                <a:gridCol w="1119795">
                  <a:extLst>
                    <a:ext uri="{9D8B030D-6E8A-4147-A177-3AD203B41FA5}">
                      <a16:colId xmlns:a16="http://schemas.microsoft.com/office/drawing/2014/main" val="1230015449"/>
                    </a:ext>
                  </a:extLst>
                </a:gridCol>
                <a:gridCol w="1119795">
                  <a:extLst>
                    <a:ext uri="{9D8B030D-6E8A-4147-A177-3AD203B41FA5}">
                      <a16:colId xmlns:a16="http://schemas.microsoft.com/office/drawing/2014/main" val="125591813"/>
                    </a:ext>
                  </a:extLst>
                </a:gridCol>
              </a:tblGrid>
              <a:tr h="2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분야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세부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담당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8908"/>
                  </a:ext>
                </a:extLst>
              </a:tr>
              <a:tr h="1746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아이디어 선정 및 프로젝트 기획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모두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38013"/>
                  </a:ext>
                </a:extLst>
              </a:tr>
              <a:tr h="18275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프로젝트 도식화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모두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18287"/>
                  </a:ext>
                </a:extLst>
              </a:tr>
              <a:tr h="1746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하드웨어 설계 </a:t>
                      </a:r>
                      <a:r>
                        <a:rPr lang="en-US" altLang="ko-KR" sz="1200" b="1"/>
                        <a:t>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라즈베리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아두이노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김윤수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197038"/>
                  </a:ext>
                </a:extLst>
              </a:tr>
              <a:tr h="291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통신 방법 설계</a:t>
                      </a:r>
                      <a:r>
                        <a:rPr lang="en-US" altLang="ko-KR" sz="1200" b="1"/>
                        <a:t> </a:t>
                      </a:r>
                      <a:r>
                        <a:rPr lang="en-US" altLang="ko-KR" sz="1200"/>
                        <a:t>(REST API, </a:t>
                      </a:r>
                      <a:r>
                        <a:rPr lang="ko-KR" altLang="en-US" sz="1200"/>
                        <a:t>서버 구성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구연우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91243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데이터 구조 설계</a:t>
                      </a:r>
                      <a:r>
                        <a:rPr lang="en-US" altLang="ko-KR" sz="1200" b="1"/>
                        <a:t>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데이터베이스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데이터 파일 포맷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구연우</a:t>
                      </a:r>
                      <a:endParaRPr lang="en-US" altLang="ko-K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748770"/>
                  </a:ext>
                </a:extLst>
              </a:tr>
              <a:tr h="291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알고리즘 설계</a:t>
                      </a:r>
                      <a:r>
                        <a:rPr lang="en-US" altLang="ko-KR" sz="1200" b="1"/>
                        <a:t>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경로 설정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구조 대상 인식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문규빈 최지태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233420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UI/UX </a:t>
                      </a:r>
                      <a:r>
                        <a:rPr lang="ko-KR" altLang="en-US" sz="1200" b="1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최지태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707151"/>
                  </a:ext>
                </a:extLst>
              </a:tr>
              <a:tr h="174654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아두이노 조립 및 로직 구현</a:t>
                      </a:r>
                      <a:endParaRPr lang="en-US" altLang="ko-KR" sz="1200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김윤수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1400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아두이노와 라즈베리 간 통신 구현</a:t>
                      </a:r>
                      <a:endParaRPr lang="en-US" altLang="ko-KR" sz="1200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김윤수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05694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라즈베리 파이 서버 구축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구연우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1304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데이터베이스 서버 구축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구연우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20665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화재 감지 알고리즘 구현</a:t>
                      </a:r>
                      <a:endParaRPr lang="en-US" altLang="ko-KR" sz="1200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문규빈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27991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경로 설정 알고리즘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문규빈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76743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구조 대상 인식 알고리즘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최지태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624327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애플리케이션 로직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최지태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01844"/>
                  </a:ext>
                </a:extLst>
              </a:tr>
              <a:tr h="17465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평가 </a:t>
                      </a:r>
                      <a:br>
                        <a:rPr lang="en-US" altLang="ko-KR" sz="1400" b="1"/>
                      </a:br>
                      <a:r>
                        <a:rPr lang="ko-KR" altLang="en-US" sz="1400" b="1"/>
                        <a:t>및 </a:t>
                      </a:r>
                      <a:br>
                        <a:rPr lang="en-US" altLang="ko-KR" sz="1400" b="1"/>
                      </a:br>
                      <a:r>
                        <a:rPr lang="ko-KR" altLang="en-US" sz="1400" b="1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센서 데이터 감지 및 저장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김윤수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구연우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092841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알고리즘 동작 평가</a:t>
                      </a:r>
                      <a:endParaRPr lang="en-US" altLang="ko-KR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문규빈 최지태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80457"/>
                  </a:ext>
                </a:extLst>
              </a:tr>
              <a:tr h="174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애플리케이션 동작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7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97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1247-E950-B0A4-1F9E-D0CB2A6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아키텍처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3864-313A-B513-409C-5C3F8CFD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887CA3A-4DC2-E626-9B24-BEF1FC20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" y="1060904"/>
            <a:ext cx="11757659" cy="49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7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1247-E950-B0A4-1F9E-D0CB2A6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아키텍처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3864-313A-B513-409C-5C3F8CFD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6D294197-0CD7-C6CB-DD06-B951877D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051478"/>
            <a:ext cx="12499935" cy="50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0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와이드스크린</PresentationFormat>
  <Paragraphs>96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lato</vt:lpstr>
      <vt:lpstr>Arial</vt:lpstr>
      <vt:lpstr>Wingdings</vt:lpstr>
      <vt:lpstr>맑은 고딕</vt:lpstr>
      <vt:lpstr>roboto</vt:lpstr>
      <vt:lpstr>Office 테마</vt:lpstr>
      <vt:lpstr>PowerPoint 프레젠테이션</vt:lpstr>
      <vt:lpstr>목차</vt:lpstr>
      <vt:lpstr>테마 선정 과정</vt:lpstr>
      <vt:lpstr>기존 제품의 문제점과 보완 방식</vt:lpstr>
      <vt:lpstr>기존 제품의 문제점과 보완 방식</vt:lpstr>
      <vt:lpstr>역할 분담</vt:lpstr>
      <vt:lpstr>프로젝트 일정표</vt:lpstr>
      <vt:lpstr>아키텍처 소개</vt:lpstr>
      <vt:lpstr>아키텍처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2023-11-26T05:02:46Z</dcterms:modified>
</cp:coreProperties>
</file>