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1" r:id="rId3"/>
    <p:sldId id="291" r:id="rId4"/>
    <p:sldId id="286" r:id="rId5"/>
    <p:sldId id="308" r:id="rId6"/>
    <p:sldId id="327" r:id="rId7"/>
    <p:sldId id="328" r:id="rId8"/>
    <p:sldId id="329" r:id="rId9"/>
    <p:sldId id="330" r:id="rId10"/>
    <p:sldId id="309" r:id="rId11"/>
    <p:sldId id="323" r:id="rId12"/>
    <p:sldId id="292" r:id="rId13"/>
    <p:sldId id="302" r:id="rId14"/>
    <p:sldId id="310" r:id="rId15"/>
    <p:sldId id="326" r:id="rId16"/>
    <p:sldId id="294" r:id="rId17"/>
    <p:sldId id="331" r:id="rId18"/>
    <p:sldId id="332" r:id="rId19"/>
    <p:sldId id="333" r:id="rId20"/>
    <p:sldId id="334" r:id="rId21"/>
    <p:sldId id="335" r:id="rId22"/>
    <p:sldId id="336" r:id="rId23"/>
    <p:sldId id="296" r:id="rId24"/>
    <p:sldId id="304" r:id="rId25"/>
    <p:sldId id="298" r:id="rId26"/>
    <p:sldId id="305" r:id="rId27"/>
    <p:sldId id="300" r:id="rId28"/>
    <p:sldId id="306" r:id="rId29"/>
    <p:sldId id="280" r:id="rId3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E00868"/>
    <a:srgbClr val="ECECEC"/>
    <a:srgbClr val="6B6B6B"/>
    <a:srgbClr val="FF5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2901" autoAdjust="0"/>
  </p:normalViewPr>
  <p:slideViewPr>
    <p:cSldViewPr>
      <p:cViewPr>
        <p:scale>
          <a:sx n="66" d="100"/>
          <a:sy n="66" d="100"/>
        </p:scale>
        <p:origin x="1356" y="1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76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71634-8475-469E-9C9C-C30064C50F8B}" type="datetimeFigureOut">
              <a:rPr lang="ko-KR" altLang="en-US" smtClean="0"/>
              <a:pPr/>
              <a:t>2023-11-26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D7483-69EB-4418-A6B6-6020BC1BC4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6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91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488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089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887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269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808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77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2480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227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641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957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380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4D6F-FE66-49AA-820F-E838D746DE0D}" type="datetime1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8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A97D-B9FE-4842-989A-F9231C300678}" type="datetime1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4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40F7-8EEE-431D-B608-016BF2067FD2}" type="datetime1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3B47-48CF-4166-8A27-F680965F68DB}" type="datetime1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3C90-6DBD-4CC8-A824-EF9002443EF8}" type="datetime1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8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AE0F-56C4-4815-8DB4-9F616730FAD2}" type="datetime1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6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D1D6-2BF3-427A-99EA-70BC5D44EFA4}" type="datetime1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1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F1E5-EB2C-45F0-8F50-171155DF2CDE}" type="datetime1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5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72F4-09FD-434E-91BE-1B152A4CC805}" type="datetime1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107C-3CF7-4C1F-B760-52C30B3B0BFD}" type="datetime1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E2FE-9AEE-4BA9-B8FC-F83D16592931}" type="datetime1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8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3BCCA-9E5A-4BAC-B665-33D86BAE6888}" type="datetime1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svg"/><Relationship Id="rId9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3" Type="http://schemas.openxmlformats.org/officeDocument/2006/relationships/image" Target="../media/image12.png"/><Relationship Id="rId7" Type="http://schemas.openxmlformats.org/officeDocument/2006/relationships/image" Target="../media/image22.sv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1.svg"/><Relationship Id="rId5" Type="http://schemas.openxmlformats.org/officeDocument/2006/relationships/image" Target="../media/image20.svg"/><Relationship Id="rId15" Type="http://schemas.openxmlformats.org/officeDocument/2006/relationships/image" Target="../media/image28.jpeg"/><Relationship Id="rId10" Type="http://schemas.openxmlformats.org/officeDocument/2006/relationships/image" Target="../media/image10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632929" y="2068854"/>
            <a:ext cx="6094166" cy="1006952"/>
            <a:chOff x="1842388" y="1851670"/>
            <a:chExt cx="5289078" cy="1006952"/>
          </a:xfrm>
        </p:grpSpPr>
        <p:sp>
          <p:nvSpPr>
            <p:cNvPr id="4" name="TextBox 3"/>
            <p:cNvSpPr txBox="1"/>
            <p:nvPr/>
          </p:nvSpPr>
          <p:spPr>
            <a:xfrm>
              <a:off x="2152094" y="1851670"/>
              <a:ext cx="19774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P-</a:t>
              </a:r>
              <a:r>
                <a:rPr lang="ko-KR" altLang="en-US" sz="10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학기제</a:t>
              </a:r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프로젝트</a:t>
              </a:r>
              <a:endPara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42388" y="2211710"/>
              <a:ext cx="4939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대피 안내형 스마트 화재 감지기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143358" y="2643178"/>
              <a:ext cx="356222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4342195" y="2643178"/>
              <a:ext cx="2175825" cy="0"/>
            </a:xfrm>
            <a:prstGeom prst="line">
              <a:avLst/>
            </a:prstGeom>
            <a:ln w="57150">
              <a:solidFill>
                <a:srgbClr val="E008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143126" y="2643178"/>
              <a:ext cx="19883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문규빈</a:t>
              </a:r>
              <a:r>
                <a:rPr lang="en-US" altLang="ko-KR" sz="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김윤수</a:t>
              </a:r>
              <a:r>
                <a:rPr lang="en-US" altLang="ko-KR" sz="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8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구연우</a:t>
              </a:r>
              <a:r>
                <a:rPr lang="en-US" altLang="ko-KR" sz="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8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최지태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1979712" y="2356306"/>
            <a:ext cx="380864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13249" y="2356306"/>
            <a:ext cx="2507023" cy="0"/>
          </a:xfrm>
          <a:prstGeom prst="line">
            <a:avLst/>
          </a:prstGeom>
          <a:ln w="5715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60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배경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>
                <a:latin typeface="나눔바른고딕" pitchFamily="50" charset="-127"/>
                <a:ea typeface="나눔바른고딕" pitchFamily="50" charset="-127"/>
              </a:rPr>
              <a:t>1-3. </a:t>
            </a:r>
            <a:r>
              <a:rPr lang="ko-KR" altLang="en-US" sz="1700" b="1">
                <a:latin typeface="나눔바른고딕" pitchFamily="50" charset="-127"/>
                <a:ea typeface="나눔바른고딕" pitchFamily="50" charset="-127"/>
              </a:rPr>
              <a:t>기존 화재 감지기와의 </a:t>
            </a:r>
            <a:r>
              <a:rPr lang="ko-KR" altLang="en-US" sz="1700" b="1" dirty="0" err="1">
                <a:latin typeface="나눔바른고딕" pitchFamily="50" charset="-127"/>
                <a:ea typeface="나눔바른고딕" pitchFamily="50" charset="-127"/>
              </a:rPr>
              <a:t>차별점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11560" y="1131590"/>
            <a:ext cx="8208912" cy="2491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b="1">
                <a:latin typeface="+mn-ea"/>
              </a:rPr>
              <a:t> 앱을 통한 화재 발생 위치 및 추천되는 대피 경로 파악</a:t>
            </a:r>
            <a:endParaRPr lang="en-US" altLang="ko-KR" sz="1600" b="1">
              <a:latin typeface="+mn-ea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사용자는 화재 상황을 빠르게 파악하고 효율적인 대피 유도 가능</a:t>
            </a:r>
            <a:endParaRPr lang="en-US" altLang="ko-KR" sz="1400">
              <a:latin typeface="+mn-ea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대피자는 위험 영역에서 벗어나 안전한 경로로 대피 가능</a:t>
            </a:r>
            <a:endParaRPr lang="en-US" altLang="ko-KR" sz="1400">
              <a:latin typeface="+mn-ea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>
                <a:latin typeface="+mn-ea"/>
              </a:rPr>
              <a:t> 대피자는 시야가 방해되는 상황에서 명확한 대피 방향 파악 가능</a:t>
            </a: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b="1">
                <a:latin typeface="+mn-ea"/>
              </a:rPr>
              <a:t> </a:t>
            </a:r>
            <a:r>
              <a:rPr lang="ko-KR" altLang="en-US" sz="1600" b="1">
                <a:latin typeface="+mn-ea"/>
              </a:rPr>
              <a:t>화재 상황에서 실내 구조 대상 여부를 감지하여 구조 효율성 증가</a:t>
            </a:r>
            <a:endParaRPr lang="en-US" altLang="ko-KR" sz="1600" b="1">
              <a:latin typeface="+mn-ea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사용자는 구조 대원에게 빠르게 구조 대상의 예상 위치를 전달 가능</a:t>
            </a:r>
            <a:endParaRPr lang="en-US" altLang="ko-KR" sz="1400">
              <a:latin typeface="+mn-ea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시야가 가려진 상황에서 사용하기 어려운 </a:t>
            </a:r>
            <a:r>
              <a:rPr lang="en-US" altLang="ko-KR" sz="1400">
                <a:latin typeface="+mn-ea"/>
              </a:rPr>
              <a:t>CCTV</a:t>
            </a:r>
            <a:r>
              <a:rPr lang="ko-KR" altLang="en-US" sz="1400">
                <a:latin typeface="+mn-ea"/>
              </a:rPr>
              <a:t>와 달리 인공지능을 통한 높은 감지 능력</a:t>
            </a:r>
            <a:endParaRPr lang="en-US" altLang="ko-KR" sz="1600">
              <a:latin typeface="+mn-ea"/>
            </a:endParaRPr>
          </a:p>
        </p:txBody>
      </p:sp>
      <p:sp>
        <p:nvSpPr>
          <p:cNvPr id="45" name="AutoShape 2" descr="카메라 png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" name="AutoShape 4" descr="카메라 png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80" name="Picture 8" descr="announce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738" y="4019704"/>
            <a:ext cx="1000318" cy="100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거래 아이콘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389" y="3907397"/>
            <a:ext cx="1224931" cy="122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빨간 영화 촬영 카메라, 영화 제작, 영화 촬영, 뉴스 생중계 PNG 이미지 소재와 벡터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6" t="13544" r="12270" b="15286"/>
          <a:stretch/>
        </p:blipFill>
        <p:spPr bwMode="auto">
          <a:xfrm>
            <a:off x="1691680" y="4019704"/>
            <a:ext cx="1080120" cy="105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D4C23A-A932-4770-8E39-CFDD3F137E6C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963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배경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>
                <a:latin typeface="나눔바른고딕" pitchFamily="50" charset="-127"/>
                <a:ea typeface="나눔바른고딕" pitchFamily="50" charset="-127"/>
              </a:rPr>
              <a:t>1-4.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벤치마킹 사례 </a:t>
            </a:r>
            <a:r>
              <a:rPr lang="en-US" altLang="ko-KR" sz="1700" b="1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700" b="1">
                <a:latin typeface="나눔바른고딕" pitchFamily="50" charset="-127"/>
                <a:ea typeface="나눔바른고딕" pitchFamily="50" charset="-127"/>
              </a:rPr>
              <a:t>지능형 화재감지기</a:t>
            </a:r>
            <a:r>
              <a:rPr lang="en-US" altLang="ko-KR" sz="1700" b="1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700" b="1">
                <a:latin typeface="나눔바른고딕" pitchFamily="50" charset="-127"/>
                <a:ea typeface="나눔바른고딕" pitchFamily="50" charset="-127"/>
              </a:rPr>
              <a:t>한국표준과학연구원</a:t>
            </a:r>
            <a:r>
              <a:rPr lang="en-US" altLang="ko-KR" sz="1700" b="1">
                <a:latin typeface="나눔바른고딕" pitchFamily="50" charset="-127"/>
                <a:ea typeface="나눔바른고딕" pitchFamily="50" charset="-127"/>
              </a:rPr>
              <a:t>)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1560" y="1131590"/>
            <a:ext cx="8208912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>
                <a:latin typeface="+mn-ea"/>
              </a:rPr>
              <a:t> 인공지능 기술을 통해 </a:t>
            </a:r>
            <a:r>
              <a:rPr lang="ko-KR" altLang="en-US" sz="1400" b="1">
                <a:latin typeface="+mn-ea"/>
              </a:rPr>
              <a:t>사람이 사용하는 불과 실제 불을 구분</a:t>
            </a:r>
            <a:r>
              <a:rPr lang="en-US" altLang="ko-KR" sz="1400"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>
                <a:latin typeface="+mn-ea"/>
              </a:rPr>
              <a:t> </a:t>
            </a:r>
            <a:r>
              <a:rPr lang="ko-KR" altLang="en-US" sz="1400" b="1">
                <a:latin typeface="+mn-ea"/>
              </a:rPr>
              <a:t>애플리케이션과 클라우드 서버</a:t>
            </a:r>
            <a:r>
              <a:rPr lang="ko-KR" altLang="en-US" sz="1400">
                <a:latin typeface="+mn-ea"/>
              </a:rPr>
              <a:t>를 통해 화재 경보 상황을 빠르게 인식 가능</a:t>
            </a:r>
            <a:endParaRPr lang="en-US" altLang="ko-KR" sz="1400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21DC67-3005-78A9-A3C8-56D5A608A8C0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15A08A-3EFA-9213-1FA5-8914FE4C6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394" y="2154175"/>
            <a:ext cx="4042142" cy="208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E4BD818-9B77-3726-6AEC-2B0090E87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2" y="2154174"/>
            <a:ext cx="3465498" cy="208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33EED2-4DB9-5A83-EA10-53D282348A3A}"/>
              </a:ext>
            </a:extLst>
          </p:cNvPr>
          <p:cNvSpPr txBox="1"/>
          <p:nvPr/>
        </p:nvSpPr>
        <p:spPr>
          <a:xfrm>
            <a:off x="805535" y="4319198"/>
            <a:ext cx="340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>
                <a:latin typeface="나눔바른고딕" pitchFamily="50" charset="-127"/>
                <a:ea typeface="나눔바른고딕" pitchFamily="50" charset="-127"/>
              </a:rPr>
              <a:t>지능형 화재감지기 기본 사양</a:t>
            </a:r>
            <a:endParaRPr lang="en-US" altLang="ko-KR" sz="1000" dirty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800" dirty="0">
                <a:latin typeface="나눔바른고딕" pitchFamily="50" charset="-127"/>
                <a:ea typeface="나눔바른고딕" pitchFamily="50" charset="-127"/>
              </a:rPr>
              <a:t>출처 </a:t>
            </a:r>
            <a:r>
              <a:rPr lang="en-US" altLang="ko-KR" sz="80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800">
                <a:latin typeface="나눔바른고딕" pitchFamily="50" charset="-127"/>
                <a:ea typeface="나눔바른고딕" pitchFamily="50" charset="-127"/>
              </a:rPr>
              <a:t>한국표준과학연구원</a:t>
            </a:r>
            <a:endParaRPr lang="en-US" altLang="ko-KR" sz="10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781B5-1C89-043A-EF28-06BE74CB23CE}"/>
              </a:ext>
            </a:extLst>
          </p:cNvPr>
          <p:cNvSpPr txBox="1"/>
          <p:nvPr/>
        </p:nvSpPr>
        <p:spPr>
          <a:xfrm>
            <a:off x="4820550" y="4319197"/>
            <a:ext cx="378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>
                <a:latin typeface="나눔바른고딕" pitchFamily="50" charset="-127"/>
                <a:ea typeface="나눔바른고딕" pitchFamily="50" charset="-127"/>
              </a:rPr>
              <a:t>지능형 화재감지기 시스템 구축 예</a:t>
            </a:r>
            <a:endParaRPr lang="en-US" altLang="ko-KR" sz="1000" dirty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800" dirty="0">
                <a:latin typeface="나눔바른고딕" pitchFamily="50" charset="-127"/>
                <a:ea typeface="나눔바른고딕" pitchFamily="50" charset="-127"/>
              </a:rPr>
              <a:t>출처 </a:t>
            </a:r>
            <a:r>
              <a:rPr lang="en-US" altLang="ko-KR" sz="80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800">
                <a:latin typeface="나눔바른고딕" pitchFamily="50" charset="-127"/>
                <a:ea typeface="나눔바른고딕" pitchFamily="50" charset="-127"/>
              </a:rPr>
              <a:t>한국표준과학연구원</a:t>
            </a:r>
            <a:endParaRPr lang="en-US" altLang="ko-KR" sz="8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372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824810" y="163622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1440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02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360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33157" y="256144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서비스 시나리오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397557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358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84746" y="3397954"/>
            <a:ext cx="1479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쇼핑몰 서비스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55576" y="1636226"/>
            <a:ext cx="1933330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11560" y="3354935"/>
            <a:ext cx="696028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06614" y="3353532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34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F5F2490-7605-E00B-16A7-294E9BAFF366}"/>
              </a:ext>
            </a:extLst>
          </p:cNvPr>
          <p:cNvSpPr/>
          <p:nvPr/>
        </p:nvSpPr>
        <p:spPr>
          <a:xfrm>
            <a:off x="2555776" y="1341534"/>
            <a:ext cx="2671976" cy="3139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569F08BA-4AEB-1BC8-ED9B-11D2669FCFDA}"/>
              </a:ext>
            </a:extLst>
          </p:cNvPr>
          <p:cNvSpPr/>
          <p:nvPr/>
        </p:nvSpPr>
        <p:spPr>
          <a:xfrm>
            <a:off x="2621434" y="3429956"/>
            <a:ext cx="2547786" cy="9937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서비스</a:t>
            </a:r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시나리오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2-1.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서비스 시나리오 아키텍처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44FD4F-6AD1-28C9-E9C3-F822E6214E82}"/>
              </a:ext>
            </a:extLst>
          </p:cNvPr>
          <p:cNvSpPr txBox="1"/>
          <p:nvPr/>
        </p:nvSpPr>
        <p:spPr>
          <a:xfrm rot="16200000">
            <a:off x="3873895" y="191143"/>
            <a:ext cx="346249" cy="19545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050" b="1"/>
              <a:t>화재 감지 클라우드 서버</a:t>
            </a:r>
            <a:endParaRPr lang="ko-KR" altLang="en-US" sz="105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AE9CA8-61A1-2315-E4FE-1B40232CF8E0}"/>
              </a:ext>
            </a:extLst>
          </p:cNvPr>
          <p:cNvSpPr/>
          <p:nvPr/>
        </p:nvSpPr>
        <p:spPr>
          <a:xfrm>
            <a:off x="5855464" y="1358983"/>
            <a:ext cx="1202197" cy="1290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4BDE4-F013-BBEB-F9F3-D6BBD61B7016}"/>
              </a:ext>
            </a:extLst>
          </p:cNvPr>
          <p:cNvSpPr txBox="1"/>
          <p:nvPr/>
        </p:nvSpPr>
        <p:spPr>
          <a:xfrm rot="16200000">
            <a:off x="6609817" y="212924"/>
            <a:ext cx="346249" cy="19545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050" b="1"/>
              <a:t>센서 모듈 관리 서버</a:t>
            </a:r>
            <a:endParaRPr lang="ko-KR" altLang="en-US" sz="1050" b="1" dirty="0"/>
          </a:p>
        </p:txBody>
      </p:sp>
      <p:pic>
        <p:nvPicPr>
          <p:cNvPr id="12" name="Graphic 90">
            <a:extLst>
              <a:ext uri="{FF2B5EF4-FFF2-40B4-BE49-F238E27FC236}">
                <a16:creationId xmlns:a16="http://schemas.microsoft.com/office/drawing/2014/main" id="{A54F06F0-14FE-32C0-48E9-3729FB5B2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3654" y="3415266"/>
            <a:ext cx="1166687" cy="1211018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07F7BBF1-7FD6-A323-6E5A-0B516C6AE74B}"/>
              </a:ext>
            </a:extLst>
          </p:cNvPr>
          <p:cNvSpPr txBox="1"/>
          <p:nvPr/>
        </p:nvSpPr>
        <p:spPr>
          <a:xfrm rot="16200000">
            <a:off x="8251764" y="223639"/>
            <a:ext cx="346249" cy="19545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050" b="1"/>
              <a:t>화재 감지 센서 모듈</a:t>
            </a:r>
            <a:endParaRPr lang="ko-KR" altLang="en-US" sz="1050" b="1" dirty="0"/>
          </a:p>
        </p:txBody>
      </p:sp>
      <p:pic>
        <p:nvPicPr>
          <p:cNvPr id="118" name="그림 117" descr="블랙, 어둠이(가) 표시된 사진&#10;&#10;자동 생성된 설명">
            <a:extLst>
              <a:ext uri="{FF2B5EF4-FFF2-40B4-BE49-F238E27FC236}">
                <a16:creationId xmlns:a16="http://schemas.microsoft.com/office/drawing/2014/main" id="{C90C8052-F3A9-BD44-F12F-105CD28BCE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711" y="1604857"/>
            <a:ext cx="346249" cy="346249"/>
          </a:xfrm>
          <a:prstGeom prst="rect">
            <a:avLst/>
          </a:prstGeom>
        </p:spPr>
      </p:pic>
      <p:pic>
        <p:nvPicPr>
          <p:cNvPr id="119" name="그림 118" descr="블랙, 어둠이(가) 표시된 사진&#10;&#10;자동 생성된 설명">
            <a:extLst>
              <a:ext uri="{FF2B5EF4-FFF2-40B4-BE49-F238E27FC236}">
                <a16:creationId xmlns:a16="http://schemas.microsoft.com/office/drawing/2014/main" id="{9E6E3E6F-7EBA-7FC9-B0F6-FB891A4A70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711" y="2081497"/>
            <a:ext cx="346249" cy="346249"/>
          </a:xfrm>
          <a:prstGeom prst="rect">
            <a:avLst/>
          </a:prstGeom>
        </p:spPr>
      </p:pic>
      <p:pic>
        <p:nvPicPr>
          <p:cNvPr id="120" name="그림 119" descr="블랙, 어둠이(가) 표시된 사진&#10;&#10;자동 생성된 설명">
            <a:extLst>
              <a:ext uri="{FF2B5EF4-FFF2-40B4-BE49-F238E27FC236}">
                <a16:creationId xmlns:a16="http://schemas.microsoft.com/office/drawing/2014/main" id="{1B0440AD-0643-F895-88FA-AE16ECB1D0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1604857"/>
            <a:ext cx="346249" cy="346249"/>
          </a:xfrm>
          <a:prstGeom prst="rect">
            <a:avLst/>
          </a:prstGeom>
        </p:spPr>
      </p:pic>
      <p:pic>
        <p:nvPicPr>
          <p:cNvPr id="121" name="그림 120" descr="블랙, 어둠이(가) 표시된 사진&#10;&#10;자동 생성된 설명">
            <a:extLst>
              <a:ext uri="{FF2B5EF4-FFF2-40B4-BE49-F238E27FC236}">
                <a16:creationId xmlns:a16="http://schemas.microsoft.com/office/drawing/2014/main" id="{18E5434A-52C1-CCE5-A748-130859DC58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2081497"/>
            <a:ext cx="346249" cy="346249"/>
          </a:xfrm>
          <a:prstGeom prst="rect">
            <a:avLst/>
          </a:prstGeom>
        </p:spPr>
      </p:pic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2E1C7462-1CF5-893B-D7D1-9AE8E78043A5}"/>
              </a:ext>
            </a:extLst>
          </p:cNvPr>
          <p:cNvCxnSpPr>
            <a:stCxn id="10" idx="3"/>
            <a:endCxn id="118" idx="1"/>
          </p:cNvCxnSpPr>
          <p:nvPr/>
        </p:nvCxnSpPr>
        <p:spPr>
          <a:xfrm flipV="1">
            <a:off x="7057661" y="1777982"/>
            <a:ext cx="745050" cy="226033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E320DEBB-48D5-12F2-323A-D8AB7232DBD5}"/>
              </a:ext>
            </a:extLst>
          </p:cNvPr>
          <p:cNvCxnSpPr>
            <a:stCxn id="10" idx="3"/>
            <a:endCxn id="119" idx="1"/>
          </p:cNvCxnSpPr>
          <p:nvPr/>
        </p:nvCxnSpPr>
        <p:spPr>
          <a:xfrm>
            <a:off x="7057661" y="2004015"/>
            <a:ext cx="745050" cy="250607"/>
          </a:xfrm>
          <a:prstGeom prst="bentConnector3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096008F-50E1-92DF-E7F1-1E98CEC083E7}"/>
              </a:ext>
            </a:extLst>
          </p:cNvPr>
          <p:cNvGrpSpPr/>
          <p:nvPr/>
        </p:nvGrpSpPr>
        <p:grpSpPr>
          <a:xfrm>
            <a:off x="5305096" y="1976762"/>
            <a:ext cx="470017" cy="58836"/>
            <a:chOff x="9371976" y="4626115"/>
            <a:chExt cx="1443029" cy="61867"/>
          </a:xfrm>
        </p:grpSpPr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D93472AE-F677-5955-8F99-B7A2C62F7E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76" y="4687982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A97564B0-31E5-9759-9836-1E450835F7E5}"/>
                </a:ext>
              </a:extLst>
            </p:cNvPr>
            <p:cNvCxnSpPr>
              <a:cxnSpLocks/>
            </p:cNvCxnSpPr>
            <p:nvPr/>
          </p:nvCxnSpPr>
          <p:spPr>
            <a:xfrm>
              <a:off x="9386901" y="4626115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22BCBD8-BB12-D9BB-959C-44EED9708C41}"/>
              </a:ext>
            </a:extLst>
          </p:cNvPr>
          <p:cNvGrpSpPr/>
          <p:nvPr/>
        </p:nvGrpSpPr>
        <p:grpSpPr>
          <a:xfrm>
            <a:off x="5305096" y="3888467"/>
            <a:ext cx="470017" cy="58836"/>
            <a:chOff x="9371976" y="4626115"/>
            <a:chExt cx="1443029" cy="61867"/>
          </a:xfrm>
        </p:grpSpPr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24523A7C-F5E8-9B93-D332-33C98D8DF1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76" y="4687982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A3D67AD9-D16C-733F-8CC3-DB21A7E7008F}"/>
                </a:ext>
              </a:extLst>
            </p:cNvPr>
            <p:cNvCxnSpPr>
              <a:cxnSpLocks/>
            </p:cNvCxnSpPr>
            <p:nvPr/>
          </p:nvCxnSpPr>
          <p:spPr>
            <a:xfrm>
              <a:off x="9386901" y="4626115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BDAAA48A-D823-C245-893E-3AA3949A63CC}"/>
              </a:ext>
            </a:extLst>
          </p:cNvPr>
          <p:cNvSpPr txBox="1"/>
          <p:nvPr/>
        </p:nvSpPr>
        <p:spPr>
          <a:xfrm rot="16200000">
            <a:off x="6652321" y="2241072"/>
            <a:ext cx="346249" cy="19545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050" b="1"/>
              <a:t>화재 감지 데이터 </a:t>
            </a:r>
            <a:r>
              <a:rPr lang="en-US" altLang="ko-KR" sz="1050" b="1"/>
              <a:t>DB</a:t>
            </a:r>
            <a:endParaRPr lang="ko-KR" altLang="en-US" sz="105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540D7EF-7FAF-C072-30D0-BA5227F95287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B769FD13-5B48-0907-ACF7-D2C80AFF821D}"/>
              </a:ext>
            </a:extLst>
          </p:cNvPr>
          <p:cNvGrpSpPr/>
          <p:nvPr/>
        </p:nvGrpSpPr>
        <p:grpSpPr>
          <a:xfrm>
            <a:off x="479727" y="3839687"/>
            <a:ext cx="503070" cy="729433"/>
            <a:chOff x="107536" y="1002160"/>
            <a:chExt cx="808904" cy="1129946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C441821-1C3D-CB3E-FBA4-B1AEBD284F59}"/>
                </a:ext>
              </a:extLst>
            </p:cNvPr>
            <p:cNvSpPr txBox="1"/>
            <p:nvPr/>
          </p:nvSpPr>
          <p:spPr>
            <a:xfrm>
              <a:off x="145390" y="1822206"/>
              <a:ext cx="733194" cy="309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/>
                <a:t>사용자</a:t>
              </a:r>
              <a:endParaRPr lang="ko-KR" altLang="en-US" sz="700" dirty="0"/>
            </a:p>
          </p:txBody>
        </p:sp>
        <p:pic>
          <p:nvPicPr>
            <p:cNvPr id="140" name="Graphic 39">
              <a:extLst>
                <a:ext uri="{FF2B5EF4-FFF2-40B4-BE49-F238E27FC236}">
                  <a16:creationId xmlns:a16="http://schemas.microsoft.com/office/drawing/2014/main" id="{11BFE341-2C9E-2E8A-2102-62E38270B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7536" y="1002160"/>
              <a:ext cx="808904" cy="808904"/>
            </a:xfrm>
            <a:prstGeom prst="rect">
              <a:avLst/>
            </a:prstGeom>
          </p:spPr>
        </p:pic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9B510417-9750-DC94-73AC-7FF464CB5BCE}"/>
              </a:ext>
            </a:extLst>
          </p:cNvPr>
          <p:cNvGrpSpPr/>
          <p:nvPr/>
        </p:nvGrpSpPr>
        <p:grpSpPr>
          <a:xfrm>
            <a:off x="1085971" y="4013254"/>
            <a:ext cx="355017" cy="468073"/>
            <a:chOff x="2320717" y="2131273"/>
            <a:chExt cx="570845" cy="725079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BFB462B-4C58-E096-6DE0-501DF8D66DED}"/>
                </a:ext>
              </a:extLst>
            </p:cNvPr>
            <p:cNvSpPr txBox="1"/>
            <p:nvPr/>
          </p:nvSpPr>
          <p:spPr>
            <a:xfrm>
              <a:off x="2320717" y="2570291"/>
              <a:ext cx="570845" cy="28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/>
                <a:t>Web</a:t>
              </a:r>
              <a:endParaRPr lang="ko-KR" altLang="en-US" sz="600" dirty="0"/>
            </a:p>
          </p:txBody>
        </p:sp>
        <p:pic>
          <p:nvPicPr>
            <p:cNvPr id="143" name="Graphic 49">
              <a:extLst>
                <a:ext uri="{FF2B5EF4-FFF2-40B4-BE49-F238E27FC236}">
                  <a16:creationId xmlns:a16="http://schemas.microsoft.com/office/drawing/2014/main" id="{1C2D3184-F0DE-AB38-2D7E-430661C94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66466" y="2131273"/>
              <a:ext cx="469900" cy="469900"/>
            </a:xfrm>
            <a:prstGeom prst="rect">
              <a:avLst/>
            </a:prstGeom>
          </p:spPr>
        </p:pic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C34F9887-4689-5B30-D863-9DA875AEE4FA}"/>
              </a:ext>
            </a:extLst>
          </p:cNvPr>
          <p:cNvGrpSpPr/>
          <p:nvPr/>
        </p:nvGrpSpPr>
        <p:grpSpPr>
          <a:xfrm>
            <a:off x="1063887" y="1882899"/>
            <a:ext cx="355017" cy="468073"/>
            <a:chOff x="2320717" y="2131273"/>
            <a:chExt cx="570845" cy="725079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903DA097-3FCD-3688-CD7C-4071799089CE}"/>
                </a:ext>
              </a:extLst>
            </p:cNvPr>
            <p:cNvSpPr txBox="1"/>
            <p:nvPr/>
          </p:nvSpPr>
          <p:spPr>
            <a:xfrm>
              <a:off x="2320717" y="2570291"/>
              <a:ext cx="570845" cy="28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/>
                <a:t>Web</a:t>
              </a:r>
              <a:endParaRPr lang="ko-KR" altLang="en-US" sz="600" dirty="0"/>
            </a:p>
          </p:txBody>
        </p:sp>
        <p:pic>
          <p:nvPicPr>
            <p:cNvPr id="146" name="Graphic 49">
              <a:extLst>
                <a:ext uri="{FF2B5EF4-FFF2-40B4-BE49-F238E27FC236}">
                  <a16:creationId xmlns:a16="http://schemas.microsoft.com/office/drawing/2014/main" id="{492CD58A-85D5-87A8-4584-5F56C98A1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66466" y="2131273"/>
              <a:ext cx="469900" cy="469900"/>
            </a:xfrm>
            <a:prstGeom prst="rect">
              <a:avLst/>
            </a:prstGeom>
          </p:spPr>
        </p:pic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287CF26E-B805-5F4E-FA4D-982A442EAB08}"/>
              </a:ext>
            </a:extLst>
          </p:cNvPr>
          <p:cNvGrpSpPr/>
          <p:nvPr/>
        </p:nvGrpSpPr>
        <p:grpSpPr>
          <a:xfrm>
            <a:off x="468530" y="1523519"/>
            <a:ext cx="503070" cy="729433"/>
            <a:chOff x="107536" y="1002160"/>
            <a:chExt cx="808904" cy="1129946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EF8B03E-D013-9231-C007-98562DFFE5BE}"/>
                </a:ext>
              </a:extLst>
            </p:cNvPr>
            <p:cNvSpPr txBox="1"/>
            <p:nvPr/>
          </p:nvSpPr>
          <p:spPr>
            <a:xfrm>
              <a:off x="145390" y="1822206"/>
              <a:ext cx="733194" cy="309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/>
                <a:t>관리자</a:t>
              </a:r>
              <a:endParaRPr lang="ko-KR" altLang="en-US" sz="700" dirty="0"/>
            </a:p>
          </p:txBody>
        </p:sp>
        <p:pic>
          <p:nvPicPr>
            <p:cNvPr id="149" name="Graphic 39">
              <a:extLst>
                <a:ext uri="{FF2B5EF4-FFF2-40B4-BE49-F238E27FC236}">
                  <a16:creationId xmlns:a16="http://schemas.microsoft.com/office/drawing/2014/main" id="{9AC13BEB-C5F3-BE2E-8F90-11A91AE07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7536" y="1002160"/>
              <a:ext cx="808904" cy="808904"/>
            </a:xfrm>
            <a:prstGeom prst="rect">
              <a:avLst/>
            </a:prstGeom>
          </p:spPr>
        </p:pic>
      </p:grp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522E507-3D79-2EEB-E0CC-197B1E93A417}"/>
              </a:ext>
            </a:extLst>
          </p:cNvPr>
          <p:cNvSpPr/>
          <p:nvPr/>
        </p:nvSpPr>
        <p:spPr>
          <a:xfrm>
            <a:off x="5932906" y="1419622"/>
            <a:ext cx="1044610" cy="346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데이터 </a:t>
            </a:r>
            <a:br>
              <a:rPr lang="en-US" altLang="ko-KR" sz="900">
                <a:solidFill>
                  <a:schemeClr val="tx1"/>
                </a:solidFill>
              </a:rPr>
            </a:br>
            <a:r>
              <a:rPr lang="ko-KR" altLang="en-US" sz="900">
                <a:solidFill>
                  <a:schemeClr val="tx1"/>
                </a:solidFill>
              </a:rPr>
              <a:t>수집 및 전송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BD49CE24-7D11-7465-DEB2-A2802A8E3FAB}"/>
              </a:ext>
            </a:extLst>
          </p:cNvPr>
          <p:cNvSpPr/>
          <p:nvPr/>
        </p:nvSpPr>
        <p:spPr>
          <a:xfrm>
            <a:off x="5932906" y="1826547"/>
            <a:ext cx="1044610" cy="346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화재 식별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241F1EC-51D9-6D01-A6D7-CD19E5813632}"/>
              </a:ext>
            </a:extLst>
          </p:cNvPr>
          <p:cNvSpPr/>
          <p:nvPr/>
        </p:nvSpPr>
        <p:spPr>
          <a:xfrm>
            <a:off x="5932906" y="2239408"/>
            <a:ext cx="1044610" cy="346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경보 및 대피 </a:t>
            </a:r>
            <a:br>
              <a:rPr lang="en-US" altLang="ko-KR" sz="900">
                <a:solidFill>
                  <a:schemeClr val="tx1"/>
                </a:solidFill>
              </a:rPr>
            </a:br>
            <a:r>
              <a:rPr lang="ko-KR" altLang="en-US" sz="900">
                <a:solidFill>
                  <a:schemeClr val="tx1"/>
                </a:solidFill>
              </a:rPr>
              <a:t>안내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3CC9F864-704F-D8D0-FBFD-B1C423FCD4DF}"/>
              </a:ext>
            </a:extLst>
          </p:cNvPr>
          <p:cNvCxnSpPr>
            <a:cxnSpLocks/>
          </p:cNvCxnSpPr>
          <p:nvPr/>
        </p:nvCxnSpPr>
        <p:spPr>
          <a:xfrm>
            <a:off x="323528" y="2715766"/>
            <a:ext cx="49042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C57AD450-CC69-9940-4C0B-7EA3A9F3222B}"/>
              </a:ext>
            </a:extLst>
          </p:cNvPr>
          <p:cNvSpPr/>
          <p:nvPr/>
        </p:nvSpPr>
        <p:spPr>
          <a:xfrm>
            <a:off x="4049695" y="3992941"/>
            <a:ext cx="1044610" cy="346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대피 경로</a:t>
            </a:r>
            <a:br>
              <a:rPr lang="en-US" altLang="ko-KR" sz="900">
                <a:solidFill>
                  <a:schemeClr val="tx1"/>
                </a:solidFill>
              </a:rPr>
            </a:br>
            <a:r>
              <a:rPr lang="ko-KR" altLang="en-US" sz="900">
                <a:solidFill>
                  <a:schemeClr val="tx1"/>
                </a:solidFill>
              </a:rPr>
              <a:t>확인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1E933993-F9D8-3F33-0824-11309DF211E0}"/>
              </a:ext>
            </a:extLst>
          </p:cNvPr>
          <p:cNvSpPr/>
          <p:nvPr/>
        </p:nvSpPr>
        <p:spPr>
          <a:xfrm>
            <a:off x="3369459" y="3528167"/>
            <a:ext cx="1044610" cy="346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실시간 데이터</a:t>
            </a:r>
            <a:endParaRPr lang="en-US" altLang="ko-KR" sz="900">
              <a:solidFill>
                <a:schemeClr val="tx1"/>
              </a:solidFill>
            </a:endParaRPr>
          </a:p>
          <a:p>
            <a:pPr algn="ctr"/>
            <a:r>
              <a:rPr lang="ko-KR" altLang="en-US" sz="900">
                <a:solidFill>
                  <a:schemeClr val="tx1"/>
                </a:solidFill>
              </a:rPr>
              <a:t>모니터링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377EB23D-3AD4-31B4-7664-5AA9CE5DB7F3}"/>
              </a:ext>
            </a:extLst>
          </p:cNvPr>
          <p:cNvSpPr/>
          <p:nvPr/>
        </p:nvSpPr>
        <p:spPr>
          <a:xfrm>
            <a:off x="2621434" y="2859620"/>
            <a:ext cx="2547786" cy="5057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B8894547-5053-4AF3-179C-A1331F013705}"/>
              </a:ext>
            </a:extLst>
          </p:cNvPr>
          <p:cNvSpPr/>
          <p:nvPr/>
        </p:nvSpPr>
        <p:spPr>
          <a:xfrm>
            <a:off x="4049695" y="2934676"/>
            <a:ext cx="1044610" cy="346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실내</a:t>
            </a:r>
            <a:r>
              <a:rPr lang="en-US" altLang="ko-KR" sz="900">
                <a:solidFill>
                  <a:schemeClr val="tx1"/>
                </a:solidFill>
              </a:rPr>
              <a:t> </a:t>
            </a:r>
            <a:r>
              <a:rPr lang="ko-KR" altLang="en-US" sz="900">
                <a:solidFill>
                  <a:schemeClr val="tx1"/>
                </a:solidFill>
              </a:rPr>
              <a:t>구조대상 감지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FBC1F23-0E6C-D298-F406-0AEEDD48521B}"/>
              </a:ext>
            </a:extLst>
          </p:cNvPr>
          <p:cNvSpPr/>
          <p:nvPr/>
        </p:nvSpPr>
        <p:spPr>
          <a:xfrm>
            <a:off x="2747022" y="2934676"/>
            <a:ext cx="1044610" cy="346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안전한</a:t>
            </a:r>
            <a:br>
              <a:rPr lang="en-US" altLang="ko-KR" sz="900">
                <a:solidFill>
                  <a:schemeClr val="tx1"/>
                </a:solidFill>
              </a:rPr>
            </a:br>
            <a:r>
              <a:rPr lang="ko-KR" altLang="en-US" sz="900">
                <a:solidFill>
                  <a:schemeClr val="tx1"/>
                </a:solidFill>
              </a:rPr>
              <a:t>대피 경로 계산</a:t>
            </a:r>
            <a:endParaRPr lang="en-US" altLang="ko-KR" sz="900">
              <a:solidFill>
                <a:schemeClr val="tx1"/>
              </a:solidFill>
            </a:endParaRP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8D0B991A-CD65-77C0-EE61-F58C35DA40DB}"/>
              </a:ext>
            </a:extLst>
          </p:cNvPr>
          <p:cNvGrpSpPr/>
          <p:nvPr/>
        </p:nvGrpSpPr>
        <p:grpSpPr>
          <a:xfrm>
            <a:off x="1510647" y="4132418"/>
            <a:ext cx="953386" cy="99897"/>
            <a:chOff x="9371976" y="4626115"/>
            <a:chExt cx="1443029" cy="61867"/>
          </a:xfrm>
        </p:grpSpPr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F7539548-2C51-CFA8-CEB8-0035A077E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76" y="4687982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FFA6DC1C-6606-984E-4B22-945E33F4B610}"/>
                </a:ext>
              </a:extLst>
            </p:cNvPr>
            <p:cNvCxnSpPr>
              <a:cxnSpLocks/>
            </p:cNvCxnSpPr>
            <p:nvPr/>
          </p:nvCxnSpPr>
          <p:spPr>
            <a:xfrm>
              <a:off x="9386901" y="4626115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73A9D5DD-F933-0817-B7AE-6100583886B5}"/>
              </a:ext>
            </a:extLst>
          </p:cNvPr>
          <p:cNvSpPr/>
          <p:nvPr/>
        </p:nvSpPr>
        <p:spPr>
          <a:xfrm>
            <a:off x="2621434" y="1416589"/>
            <a:ext cx="2547786" cy="5057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D7198F57-C3B9-6D57-321C-80A172314D00}"/>
              </a:ext>
            </a:extLst>
          </p:cNvPr>
          <p:cNvSpPr/>
          <p:nvPr/>
        </p:nvSpPr>
        <p:spPr>
          <a:xfrm>
            <a:off x="4060555" y="1491645"/>
            <a:ext cx="1044610" cy="346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하드웨어</a:t>
            </a:r>
            <a:r>
              <a:rPr lang="en-US" altLang="ko-KR" sz="900">
                <a:solidFill>
                  <a:schemeClr val="tx1"/>
                </a:solidFill>
              </a:rPr>
              <a:t> </a:t>
            </a:r>
            <a:r>
              <a:rPr lang="ko-KR" altLang="en-US" sz="900">
                <a:solidFill>
                  <a:schemeClr val="tx1"/>
                </a:solidFill>
              </a:rPr>
              <a:t>위치 정보 입력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DF11FC9-3A97-A9FD-65F5-39BA67EA9D5E}"/>
              </a:ext>
            </a:extLst>
          </p:cNvPr>
          <p:cNvSpPr txBox="1"/>
          <p:nvPr/>
        </p:nvSpPr>
        <p:spPr>
          <a:xfrm>
            <a:off x="7760207" y="2499192"/>
            <a:ext cx="745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latin typeface="나눔바른고딕" pitchFamily="50" charset="-127"/>
                <a:ea typeface="나눔바른고딕" pitchFamily="50" charset="-127"/>
              </a:rPr>
              <a:t>아이콘 출처 </a:t>
            </a:r>
            <a:br>
              <a:rPr lang="en-US" altLang="ko-KR" sz="800"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sz="800">
                <a:latin typeface="나눔바른고딕" pitchFamily="50" charset="-127"/>
                <a:ea typeface="나눔바른고딕" pitchFamily="50" charset="-127"/>
              </a:rPr>
              <a:t>Freepik</a:t>
            </a:r>
            <a:endParaRPr lang="en-US" altLang="ko-KR" sz="1000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6C6AEAB-6A09-A1B1-ED4B-88A90E61D182}"/>
              </a:ext>
            </a:extLst>
          </p:cNvPr>
          <p:cNvGrpSpPr/>
          <p:nvPr/>
        </p:nvGrpSpPr>
        <p:grpSpPr>
          <a:xfrm>
            <a:off x="948762" y="1417400"/>
            <a:ext cx="579392" cy="470985"/>
            <a:chOff x="2122205" y="723375"/>
            <a:chExt cx="931625" cy="72959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CE98F5E-C9B0-BA98-9884-C33D1365167B}"/>
                </a:ext>
              </a:extLst>
            </p:cNvPr>
            <p:cNvSpPr txBox="1"/>
            <p:nvPr/>
          </p:nvSpPr>
          <p:spPr>
            <a:xfrm>
              <a:off x="2122205" y="1166904"/>
              <a:ext cx="931625" cy="28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/>
                <a:t>IoT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Device</a:t>
              </a:r>
              <a:endParaRPr lang="ko-KR" altLang="en-US" sz="600" dirty="0"/>
            </a:p>
          </p:txBody>
        </p:sp>
        <p:pic>
          <p:nvPicPr>
            <p:cNvPr id="15" name="Graphic 70">
              <a:extLst>
                <a:ext uri="{FF2B5EF4-FFF2-40B4-BE49-F238E27FC236}">
                  <a16:creationId xmlns:a16="http://schemas.microsoft.com/office/drawing/2014/main" id="{FDD8308A-5F1F-B225-AB12-1EF381EBB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70408" y="723375"/>
              <a:ext cx="469900" cy="469900"/>
            </a:xfrm>
            <a:prstGeom prst="rect">
              <a:avLst/>
            </a:prstGeom>
          </p:spPr>
        </p:pic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049C22-CBAF-0A92-AC0A-CCF158F20A6D}"/>
              </a:ext>
            </a:extLst>
          </p:cNvPr>
          <p:cNvSpPr/>
          <p:nvPr/>
        </p:nvSpPr>
        <p:spPr>
          <a:xfrm>
            <a:off x="2775640" y="3992941"/>
            <a:ext cx="1044610" cy="346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화재 위치</a:t>
            </a:r>
            <a:br>
              <a:rPr lang="en-US" altLang="ko-KR" sz="900">
                <a:solidFill>
                  <a:schemeClr val="tx1"/>
                </a:solidFill>
              </a:rPr>
            </a:br>
            <a:r>
              <a:rPr lang="ko-KR" altLang="en-US" sz="900">
                <a:solidFill>
                  <a:schemeClr val="tx1"/>
                </a:solidFill>
              </a:rPr>
              <a:t>확인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D57CEF-B197-9148-E805-8A513CAE1BFD}"/>
              </a:ext>
            </a:extLst>
          </p:cNvPr>
          <p:cNvSpPr/>
          <p:nvPr/>
        </p:nvSpPr>
        <p:spPr>
          <a:xfrm>
            <a:off x="2699353" y="1491645"/>
            <a:ext cx="1044610" cy="346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하드웨어</a:t>
            </a:r>
            <a:br>
              <a:rPr lang="en-US" altLang="ko-KR" sz="900">
                <a:solidFill>
                  <a:schemeClr val="tx1"/>
                </a:solidFill>
              </a:rPr>
            </a:br>
            <a:r>
              <a:rPr lang="ko-KR" altLang="en-US" sz="900">
                <a:solidFill>
                  <a:schemeClr val="tx1"/>
                </a:solidFill>
              </a:rPr>
              <a:t>설치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CB5F524-4931-BB8F-1A77-E2AB6A249357}"/>
              </a:ext>
            </a:extLst>
          </p:cNvPr>
          <p:cNvSpPr/>
          <p:nvPr/>
        </p:nvSpPr>
        <p:spPr>
          <a:xfrm>
            <a:off x="2621434" y="2009674"/>
            <a:ext cx="2547786" cy="5057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76D3C2F-9708-1A61-7EF1-B4C24924BD53}"/>
              </a:ext>
            </a:extLst>
          </p:cNvPr>
          <p:cNvSpPr/>
          <p:nvPr/>
        </p:nvSpPr>
        <p:spPr>
          <a:xfrm>
            <a:off x="2699792" y="2089010"/>
            <a:ext cx="1044610" cy="346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센서 오작동</a:t>
            </a:r>
            <a:endParaRPr lang="en-US" altLang="ko-KR" sz="900">
              <a:solidFill>
                <a:schemeClr val="tx1"/>
              </a:solidFill>
            </a:endParaRPr>
          </a:p>
          <a:p>
            <a:pPr algn="ctr"/>
            <a:r>
              <a:rPr lang="ko-KR" altLang="en-US" sz="900">
                <a:solidFill>
                  <a:schemeClr val="tx1"/>
                </a:solidFill>
              </a:rPr>
              <a:t>비율 점검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4BA3395-FC55-9D2B-79EE-D73B08D66F81}"/>
              </a:ext>
            </a:extLst>
          </p:cNvPr>
          <p:cNvSpPr/>
          <p:nvPr/>
        </p:nvSpPr>
        <p:spPr>
          <a:xfrm>
            <a:off x="4047020" y="2089010"/>
            <a:ext cx="1044610" cy="346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센서 정상 작동</a:t>
            </a:r>
            <a:endParaRPr lang="en-US" altLang="ko-KR" sz="900">
              <a:solidFill>
                <a:schemeClr val="tx1"/>
              </a:solidFill>
            </a:endParaRPr>
          </a:p>
          <a:p>
            <a:pPr algn="ctr"/>
            <a:r>
              <a:rPr lang="ko-KR" altLang="en-US" sz="900">
                <a:solidFill>
                  <a:schemeClr val="tx1"/>
                </a:solidFill>
              </a:rPr>
              <a:t>여부 점검</a:t>
            </a:r>
            <a:endParaRPr lang="en-US" altLang="ko-KR" sz="900">
              <a:solidFill>
                <a:schemeClr val="tx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28FA53A-D750-2F09-9725-AAF3461389AA}"/>
              </a:ext>
            </a:extLst>
          </p:cNvPr>
          <p:cNvGrpSpPr/>
          <p:nvPr/>
        </p:nvGrpSpPr>
        <p:grpSpPr>
          <a:xfrm>
            <a:off x="1510647" y="1811179"/>
            <a:ext cx="953386" cy="99897"/>
            <a:chOff x="9371976" y="4626115"/>
            <a:chExt cx="1443029" cy="61867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BEB53EB-DA6A-074D-FCF5-84C15A2B13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76" y="4687982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509C8B3D-456F-97F9-8EC4-2ACD00C65EFA}"/>
                </a:ext>
              </a:extLst>
            </p:cNvPr>
            <p:cNvCxnSpPr>
              <a:cxnSpLocks/>
            </p:cNvCxnSpPr>
            <p:nvPr/>
          </p:nvCxnSpPr>
          <p:spPr>
            <a:xfrm>
              <a:off x="9386901" y="4626115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9350D63-BD0D-6BE2-6A96-4D6CB3432F98}"/>
              </a:ext>
            </a:extLst>
          </p:cNvPr>
          <p:cNvSpPr txBox="1"/>
          <p:nvPr/>
        </p:nvSpPr>
        <p:spPr>
          <a:xfrm>
            <a:off x="1360510" y="1633247"/>
            <a:ext cx="12401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/>
              <a:t>하드웨어 초기화</a:t>
            </a:r>
            <a:r>
              <a:rPr lang="en-US" altLang="ko-KR" sz="600" b="1"/>
              <a:t>/</a:t>
            </a:r>
            <a:r>
              <a:rPr lang="ko-KR" altLang="en-US" sz="600" b="1"/>
              <a:t>유지보수</a:t>
            </a:r>
            <a:endParaRPr lang="ko-KR" altLang="en-US" sz="5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A37EBA-438A-CB9B-981E-B8BE99DBD188}"/>
              </a:ext>
            </a:extLst>
          </p:cNvPr>
          <p:cNvSpPr txBox="1"/>
          <p:nvPr/>
        </p:nvSpPr>
        <p:spPr>
          <a:xfrm>
            <a:off x="1360510" y="1922363"/>
            <a:ext cx="12401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/>
              <a:t>서비스 정상 작동 보고</a:t>
            </a:r>
            <a:endParaRPr lang="ko-KR" altLang="en-US" sz="5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4816B6-FE95-A7E1-9300-996B57190A56}"/>
              </a:ext>
            </a:extLst>
          </p:cNvPr>
          <p:cNvSpPr txBox="1"/>
          <p:nvPr/>
        </p:nvSpPr>
        <p:spPr>
          <a:xfrm>
            <a:off x="1360510" y="3932689"/>
            <a:ext cx="12401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/>
              <a:t>화재 발생 여부 확인</a:t>
            </a:r>
            <a:endParaRPr lang="ko-KR" altLang="en-US" sz="5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C11BF9-A8A1-42E4-19B8-53FE5772CA80}"/>
              </a:ext>
            </a:extLst>
          </p:cNvPr>
          <p:cNvSpPr txBox="1"/>
          <p:nvPr/>
        </p:nvSpPr>
        <p:spPr>
          <a:xfrm>
            <a:off x="1360510" y="4247587"/>
            <a:ext cx="12401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/>
              <a:t>효율적인 정보 제공</a:t>
            </a:r>
            <a:endParaRPr lang="ko-KR" altLang="en-US" sz="500" b="1" dirty="0"/>
          </a:p>
        </p:txBody>
      </p:sp>
    </p:spTree>
    <p:extLst>
      <p:ext uri="{BB962C8B-B14F-4D97-AF65-F5344CB8AC3E}">
        <p14:creationId xmlns:p14="http://schemas.microsoft.com/office/powerpoint/2010/main" val="145106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서비스</a:t>
            </a:r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시나리오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2-2.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서비스 시나리오 구성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11560" y="1131590"/>
            <a:ext cx="820891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>
                <a:latin typeface="+mn-ea"/>
              </a:rPr>
              <a:t> </a:t>
            </a:r>
            <a:r>
              <a:rPr lang="ko-KR" altLang="en-US" sz="1400" b="1">
                <a:latin typeface="+mn-ea"/>
              </a:rPr>
              <a:t>관리자</a:t>
            </a:r>
            <a:endParaRPr lang="en-US" altLang="ko-KR" sz="1200" b="1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b="1">
                <a:latin typeface="+mn-ea"/>
              </a:rPr>
              <a:t>하드웨어 설치</a:t>
            </a:r>
            <a:r>
              <a:rPr lang="en-US" altLang="ko-KR" sz="1200" b="1">
                <a:latin typeface="+mn-ea"/>
              </a:rPr>
              <a:t>, </a:t>
            </a:r>
            <a:r>
              <a:rPr lang="ko-KR" altLang="en-US" sz="1200" b="1">
                <a:latin typeface="+mn-ea"/>
              </a:rPr>
              <a:t>정보 수정</a:t>
            </a:r>
            <a:r>
              <a:rPr lang="en-US" altLang="ko-KR" sz="1200" b="1">
                <a:latin typeface="+mn-ea"/>
              </a:rPr>
              <a:t> </a:t>
            </a:r>
            <a:r>
              <a:rPr lang="ko-KR" altLang="en-US" sz="1200" b="1">
                <a:latin typeface="+mn-ea"/>
              </a:rPr>
              <a:t>기능</a:t>
            </a:r>
            <a:endParaRPr lang="en-US" altLang="ko-KR" sz="1200" b="1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endParaRPr lang="en-US" altLang="ko-KR" sz="120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>
                <a:latin typeface="+mn-ea"/>
              </a:rPr>
              <a:t>초기 위치 정보를 입력하여 센서 모듈 간 연결 구도를 정의한다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1085850" lvl="2" indent="-171450">
              <a:buFont typeface="Wingdings" pitchFamily="2" charset="2"/>
              <a:buChar char="ü"/>
            </a:pPr>
            <a:endParaRPr lang="en-US" altLang="ko-KR" sz="120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>
                <a:latin typeface="+mn-ea"/>
              </a:rPr>
              <a:t>모듈 위치를 변경할 시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해당 모듈의 정보를 변경할 수 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1085850" lvl="2" indent="-171450">
              <a:buFont typeface="Wingdings" pitchFamily="2" charset="2"/>
              <a:buChar char="ü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b="1">
                <a:latin typeface="+mn-ea"/>
              </a:rPr>
              <a:t>서비스 유지보수 기능</a:t>
            </a:r>
            <a:endParaRPr lang="en-US" altLang="ko-KR" sz="1200" b="1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>
                <a:latin typeface="+mn-ea"/>
              </a:rPr>
              <a:t>내장된 테스트 기능을 통해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정상적으로 센서가 동작하는지 확인할 수 있다</a:t>
            </a:r>
            <a:r>
              <a:rPr lang="en-US" altLang="ko-KR" sz="120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>
                <a:latin typeface="+mn-ea"/>
              </a:rPr>
              <a:t>특정 화재 감지기의 오동작 비율을 확인하여 하드웨어를 교체할 수 있다</a:t>
            </a:r>
            <a:r>
              <a:rPr lang="en-US" altLang="ko-KR" sz="120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B123E4-6DFE-5620-1B8C-914A8F7530C1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02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서비스</a:t>
            </a:r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시나리오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2-2.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서비스 시나리오 구성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11560" y="1131590"/>
            <a:ext cx="8208912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>
                <a:latin typeface="+mn-ea"/>
              </a:rPr>
              <a:t> </a:t>
            </a:r>
            <a:r>
              <a:rPr lang="ko-KR" altLang="en-US" sz="1400" b="1">
                <a:latin typeface="+mn-ea"/>
              </a:rPr>
              <a:t>사용자</a:t>
            </a:r>
            <a:endParaRPr lang="en-US" altLang="ko-KR" sz="1200" b="1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b="1">
                <a:latin typeface="+mn-ea"/>
              </a:rPr>
              <a:t>실시간 모니터링 서비스</a:t>
            </a:r>
            <a:endParaRPr lang="en-US" altLang="ko-KR" sz="1200" b="1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>
                <a:latin typeface="+mn-ea"/>
              </a:rPr>
              <a:t>센서별 실시간 데이터를 차트로 확인할 수 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1085850" lvl="2" indent="-171450">
              <a:buFont typeface="Wingdings" pitchFamily="2" charset="2"/>
              <a:buChar char="ü"/>
            </a:pPr>
            <a:endParaRPr lang="en-US" altLang="ko-KR" sz="120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>
                <a:latin typeface="+mn-ea"/>
              </a:rPr>
              <a:t>센서 모듈 간 연결 관계를 그래프 형태로 확인할 수 있다</a:t>
            </a:r>
            <a:r>
              <a:rPr lang="en-US" altLang="ko-KR" sz="120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b="1">
                <a:latin typeface="+mn-ea"/>
              </a:rPr>
              <a:t>화재 대피 보조 서비스</a:t>
            </a:r>
            <a:endParaRPr lang="en-US" altLang="ko-KR" sz="1200" b="1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>
                <a:latin typeface="+mn-ea"/>
              </a:rPr>
              <a:t>어느 위치에서 화재가 발생한 것인지 직관적으로 파악할 수 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1085850" lvl="2" indent="-171450">
              <a:buFont typeface="Wingdings" pitchFamily="2" charset="2"/>
              <a:buChar char="ü"/>
            </a:pPr>
            <a:endParaRPr lang="en-US" altLang="ko-KR" sz="120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>
                <a:latin typeface="+mn-ea"/>
              </a:rPr>
              <a:t>화재 규모가 어느 정도인지 파악할 수 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1085850" lvl="2" indent="-171450">
              <a:buFont typeface="Wingdings" pitchFamily="2" charset="2"/>
              <a:buChar char="ü"/>
            </a:pPr>
            <a:endParaRPr lang="en-US" altLang="ko-KR" sz="120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>
                <a:latin typeface="+mn-ea"/>
              </a:rPr>
              <a:t>효율적인 대피 경로를 안내받을 수 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1085850" lvl="2" indent="-171450">
              <a:buFont typeface="Wingdings" pitchFamily="2" charset="2"/>
              <a:buChar char="ü"/>
            </a:pPr>
            <a:endParaRPr lang="en-US" altLang="ko-KR" sz="120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>
                <a:latin typeface="+mn-ea"/>
              </a:rPr>
              <a:t>구조 대상이 있는 실내 위치를 파악할 수 있다</a:t>
            </a:r>
            <a:r>
              <a:rPr lang="en-US" altLang="ko-KR" sz="120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7FBB9D-664C-F03F-6991-18C93669AC4E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09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824810" y="163622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1440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03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360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33157" y="256144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내용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397557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358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84746" y="3397954"/>
            <a:ext cx="1479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쇼핑몰 서비스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55576" y="1636226"/>
            <a:ext cx="1933330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11560" y="3354935"/>
            <a:ext cx="696028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06614" y="3353532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38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722F0FA6-E562-F01B-E857-C7E83F86B0D5}"/>
              </a:ext>
            </a:extLst>
          </p:cNvPr>
          <p:cNvSpPr/>
          <p:nvPr/>
        </p:nvSpPr>
        <p:spPr>
          <a:xfrm>
            <a:off x="179512" y="1631675"/>
            <a:ext cx="1715348" cy="325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9930B8FD-8046-7106-2E56-6207FCD078BC}"/>
              </a:ext>
            </a:extLst>
          </p:cNvPr>
          <p:cNvSpPr/>
          <p:nvPr/>
        </p:nvSpPr>
        <p:spPr>
          <a:xfrm>
            <a:off x="2112539" y="1631675"/>
            <a:ext cx="2063443" cy="325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B9A5B46-042A-9FA1-B908-F2B8E8D2F9B4}"/>
              </a:ext>
            </a:extLst>
          </p:cNvPr>
          <p:cNvSpPr/>
          <p:nvPr/>
        </p:nvSpPr>
        <p:spPr>
          <a:xfrm>
            <a:off x="4370921" y="1631674"/>
            <a:ext cx="2115007" cy="325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1328137-EDAA-0347-CEDB-DC79D96CFE85}"/>
              </a:ext>
            </a:extLst>
          </p:cNvPr>
          <p:cNvSpPr/>
          <p:nvPr/>
        </p:nvSpPr>
        <p:spPr>
          <a:xfrm>
            <a:off x="6662366" y="1631675"/>
            <a:ext cx="2262584" cy="3252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내용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3-1</a:t>
            </a:r>
            <a:r>
              <a:rPr lang="en-US" altLang="ko-KR" sz="1700" b="1">
                <a:latin typeface="나눔바른고딕" pitchFamily="50" charset="-127"/>
                <a:ea typeface="나눔바른고딕" pitchFamily="50" charset="-127"/>
              </a:rPr>
              <a:t>. IoT</a:t>
            </a:r>
            <a:r>
              <a:rPr lang="ko-KR" altLang="en-US" sz="1700" b="1">
                <a:latin typeface="나눔바른고딕" pitchFamily="50" charset="-127"/>
                <a:ea typeface="나눔바른고딕" pitchFamily="50" charset="-127"/>
              </a:rPr>
              <a:t> 구성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75969" y="4767263"/>
            <a:ext cx="2133600" cy="273844"/>
          </a:xfrm>
        </p:spPr>
        <p:txBody>
          <a:bodyPr/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pic>
        <p:nvPicPr>
          <p:cNvPr id="7" name="그림 6" descr="블랙, 어둠이(가) 표시된 사진&#10;&#10;자동 생성된 설명">
            <a:extLst>
              <a:ext uri="{FF2B5EF4-FFF2-40B4-BE49-F238E27FC236}">
                <a16:creationId xmlns:a16="http://schemas.microsoft.com/office/drawing/2014/main" id="{30CD7DDF-E5C1-9AFF-ADAD-7E80FBACC3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556" y="2313667"/>
            <a:ext cx="310404" cy="3104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7AAE4A-384A-C0B0-F7F5-0029A2C60C7C}"/>
              </a:ext>
            </a:extLst>
          </p:cNvPr>
          <p:cNvSpPr txBox="1"/>
          <p:nvPr/>
        </p:nvSpPr>
        <p:spPr>
          <a:xfrm>
            <a:off x="7899619" y="2048292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/>
              <a:t>온습도 센서</a:t>
            </a:r>
          </a:p>
        </p:txBody>
      </p:sp>
      <p:pic>
        <p:nvPicPr>
          <p:cNvPr id="20" name="그래픽 19" descr="무선 단색으로 채워진">
            <a:extLst>
              <a:ext uri="{FF2B5EF4-FFF2-40B4-BE49-F238E27FC236}">
                <a16:creationId xmlns:a16="http://schemas.microsoft.com/office/drawing/2014/main" id="{29EA0FD8-020B-5557-51F5-5A2FB83E6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27960" y="2263634"/>
            <a:ext cx="410470" cy="41047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E44B6BB-26BB-1370-CF01-BCB0B0359AC3}"/>
              </a:ext>
            </a:extLst>
          </p:cNvPr>
          <p:cNvSpPr txBox="1"/>
          <p:nvPr/>
        </p:nvSpPr>
        <p:spPr>
          <a:xfrm>
            <a:off x="6662366" y="2050137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WiFi </a:t>
            </a:r>
            <a:r>
              <a:rPr lang="ko-KR" altLang="en-US" sz="1100" b="1"/>
              <a:t>통신 모듈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02121D-D8CA-0D98-56A2-63D806A0C36C}"/>
              </a:ext>
            </a:extLst>
          </p:cNvPr>
          <p:cNvSpPr txBox="1"/>
          <p:nvPr/>
        </p:nvSpPr>
        <p:spPr>
          <a:xfrm>
            <a:off x="7198783" y="123258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센서 모듈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160DFA-C1D1-7037-82CD-DE77AC5FFF17}"/>
              </a:ext>
            </a:extLst>
          </p:cNvPr>
          <p:cNvSpPr txBox="1"/>
          <p:nvPr/>
        </p:nvSpPr>
        <p:spPr>
          <a:xfrm>
            <a:off x="6777589" y="4237343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/>
              <a:t>카메라 모듈</a:t>
            </a:r>
          </a:p>
        </p:txBody>
      </p:sp>
      <p:pic>
        <p:nvPicPr>
          <p:cNvPr id="35" name="그래픽 34" descr="카메라 단색으로 채워진">
            <a:extLst>
              <a:ext uri="{FF2B5EF4-FFF2-40B4-BE49-F238E27FC236}">
                <a16:creationId xmlns:a16="http://schemas.microsoft.com/office/drawing/2014/main" id="{031FD34E-30C0-CEDE-D96A-F64FE34400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57676" y="3894772"/>
            <a:ext cx="424360" cy="42436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529606C-763D-87A6-4C95-E2968FAFEB0F}"/>
              </a:ext>
            </a:extLst>
          </p:cNvPr>
          <p:cNvSpPr txBox="1"/>
          <p:nvPr/>
        </p:nvSpPr>
        <p:spPr>
          <a:xfrm>
            <a:off x="4609434" y="123258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모듈 관리 서버</a:t>
            </a:r>
          </a:p>
        </p:txBody>
      </p: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19E9D069-05A6-BEAE-08D4-6F4A05B1E2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556" y="3266694"/>
            <a:ext cx="310404" cy="31040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996B141-4657-F09E-B939-3A85DFA839F7}"/>
              </a:ext>
            </a:extLst>
          </p:cNvPr>
          <p:cNvSpPr txBox="1"/>
          <p:nvPr/>
        </p:nvSpPr>
        <p:spPr>
          <a:xfrm>
            <a:off x="7972202" y="3001319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/>
              <a:t>가스 센서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E2DF050-9838-6F33-4F96-F4A27DFB362B}"/>
              </a:ext>
            </a:extLst>
          </p:cNvPr>
          <p:cNvSpPr txBox="1"/>
          <p:nvPr/>
        </p:nvSpPr>
        <p:spPr>
          <a:xfrm>
            <a:off x="7899619" y="389855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/>
              <a:t>스피커 모듈</a:t>
            </a:r>
          </a:p>
        </p:txBody>
      </p:sp>
      <p:pic>
        <p:nvPicPr>
          <p:cNvPr id="53" name="그래픽 52" descr="거래량 단색으로 채워진">
            <a:extLst>
              <a:ext uri="{FF2B5EF4-FFF2-40B4-BE49-F238E27FC236}">
                <a16:creationId xmlns:a16="http://schemas.microsoft.com/office/drawing/2014/main" id="{210B383C-F4A1-970A-5618-F937206B3D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86366" y="4099631"/>
            <a:ext cx="424360" cy="42436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7B0715B-591C-8044-2D51-F17495F54C3F}"/>
              </a:ext>
            </a:extLst>
          </p:cNvPr>
          <p:cNvSpPr txBox="1"/>
          <p:nvPr/>
        </p:nvSpPr>
        <p:spPr>
          <a:xfrm>
            <a:off x="300107" y="124132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애플리케이션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C124E5-5785-83DE-F314-D0AA2F979741}"/>
              </a:ext>
            </a:extLst>
          </p:cNvPr>
          <p:cNvSpPr txBox="1"/>
          <p:nvPr/>
        </p:nvSpPr>
        <p:spPr>
          <a:xfrm>
            <a:off x="2087720" y="125296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/>
              <a:t>데이터베이스 서버</a:t>
            </a:r>
            <a:endParaRPr lang="en-US" altLang="ko-KR" b="1"/>
          </a:p>
        </p:txBody>
      </p:sp>
      <p:pic>
        <p:nvPicPr>
          <p:cNvPr id="60" name="Graphic 90">
            <a:extLst>
              <a:ext uri="{FF2B5EF4-FFF2-40B4-BE49-F238E27FC236}">
                <a16:creationId xmlns:a16="http://schemas.microsoft.com/office/drawing/2014/main" id="{CCB2CC28-8C91-AA3E-52BE-D1F3399A7E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36771" y="2768058"/>
            <a:ext cx="630214" cy="654161"/>
          </a:xfrm>
          <a:prstGeom prst="rect">
            <a:avLst/>
          </a:prstGeom>
        </p:spPr>
      </p:pic>
      <p:pic>
        <p:nvPicPr>
          <p:cNvPr id="1026" name="Picture 2" descr="우분투에서 IP를 고정으로 설정하기 - 코드도사">
            <a:extLst>
              <a:ext uri="{FF2B5EF4-FFF2-40B4-BE49-F238E27FC236}">
                <a16:creationId xmlns:a16="http://schemas.microsoft.com/office/drawing/2014/main" id="{F6407C35-89E3-6208-2249-B8A7A787B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472" y="1952935"/>
            <a:ext cx="952812" cy="74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FE9E1AC-5C70-B74F-E7CF-38DF9C455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39" y="2215984"/>
            <a:ext cx="1168102" cy="116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C62EE36-C23B-881F-257B-1FBC20BECDE5}"/>
              </a:ext>
            </a:extLst>
          </p:cNvPr>
          <p:cNvSpPr txBox="1"/>
          <p:nvPr/>
        </p:nvSpPr>
        <p:spPr>
          <a:xfrm>
            <a:off x="4370921" y="3729512"/>
            <a:ext cx="2042547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algn="ctr">
              <a:defRPr sz="1100"/>
            </a:lvl1pPr>
          </a:lstStyle>
          <a:p>
            <a:r>
              <a:rPr lang="en-US" altLang="ko-KR"/>
              <a:t>- </a:t>
            </a:r>
            <a:r>
              <a:rPr lang="ko-KR" altLang="en-US"/>
              <a:t>센서 모듈 별 데이터 수집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화재 감지</a:t>
            </a:r>
            <a:endParaRPr lang="en-US" altLang="ko-KR"/>
          </a:p>
          <a:p>
            <a:r>
              <a:rPr lang="en-US" altLang="ko-KR"/>
              <a:t>-</a:t>
            </a:r>
            <a:r>
              <a:rPr lang="ko-KR" altLang="en-US"/>
              <a:t> 카메라 모듈 동작 신호 발송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스피커 모듈 동작 신호 발송</a:t>
            </a:r>
            <a:endParaRPr lang="en-US" altLang="ko-KR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96DD06B8-0973-A95E-D9F3-29F8EB238588}"/>
              </a:ext>
            </a:extLst>
          </p:cNvPr>
          <p:cNvSpPr txBox="1"/>
          <p:nvPr/>
        </p:nvSpPr>
        <p:spPr>
          <a:xfrm>
            <a:off x="2239418" y="3746837"/>
            <a:ext cx="1851789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algn="ctr">
              <a:defRPr sz="1100"/>
            </a:lvl1pPr>
          </a:lstStyle>
          <a:p>
            <a:r>
              <a:rPr lang="en-US" altLang="ko-KR"/>
              <a:t>- </a:t>
            </a:r>
            <a:r>
              <a:rPr lang="ko-KR" altLang="en-US"/>
              <a:t>수신받은 데이터 저장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요청받은 데이터 전송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구조 대상 파악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대피 경로 추천 알고리즘</a:t>
            </a:r>
            <a:endParaRPr lang="en-US" altLang="ko-KR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E3DD906-17D6-F0F1-EB92-4945F1095D7C}"/>
              </a:ext>
            </a:extLst>
          </p:cNvPr>
          <p:cNvSpPr txBox="1"/>
          <p:nvPr/>
        </p:nvSpPr>
        <p:spPr>
          <a:xfrm>
            <a:off x="439380" y="3799549"/>
            <a:ext cx="1188146" cy="6001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algn="ctr">
              <a:defRPr sz="1100"/>
            </a:lvl1pPr>
          </a:lstStyle>
          <a:p>
            <a:r>
              <a:rPr lang="en-US" altLang="ko-KR"/>
              <a:t>- </a:t>
            </a:r>
            <a:r>
              <a:rPr lang="ko-KR" altLang="en-US"/>
              <a:t>실시간 데이터</a:t>
            </a:r>
            <a:endParaRPr lang="en-US" altLang="ko-KR"/>
          </a:p>
          <a:p>
            <a:r>
              <a:rPr lang="ko-KR" altLang="en-US"/>
              <a:t>모니터링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테스트 동작</a:t>
            </a:r>
            <a:endParaRPr lang="en-US" altLang="ko-KR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1DBD702-0ABB-B71D-2865-F6ABB52E6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732" y="2203733"/>
            <a:ext cx="878884" cy="11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1B3A115-365D-94FE-BCE3-9FEBC0376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028" y="2819926"/>
            <a:ext cx="848176" cy="88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TextBox 1030">
            <a:extLst>
              <a:ext uri="{FF2B5EF4-FFF2-40B4-BE49-F238E27FC236}">
                <a16:creationId xmlns:a16="http://schemas.microsoft.com/office/drawing/2014/main" id="{67CA0574-6970-03F8-F47E-DD725B23F360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707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7ED0E7-86E0-FE31-6184-5631D1FA4A35}"/>
              </a:ext>
            </a:extLst>
          </p:cNvPr>
          <p:cNvSpPr/>
          <p:nvPr/>
        </p:nvSpPr>
        <p:spPr>
          <a:xfrm>
            <a:off x="5724128" y="1908874"/>
            <a:ext cx="3168352" cy="21321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3D67B31-278F-7E74-27B4-47077AD6607F}"/>
              </a:ext>
            </a:extLst>
          </p:cNvPr>
          <p:cNvCxnSpPr>
            <a:stCxn id="12" idx="0"/>
            <a:endCxn id="16" idx="2"/>
          </p:cNvCxnSpPr>
          <p:nvPr/>
        </p:nvCxnSpPr>
        <p:spPr>
          <a:xfrm flipV="1">
            <a:off x="7308304" y="2468192"/>
            <a:ext cx="0" cy="570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12CD613-3012-5BD9-7914-AF6681EE2D1D}"/>
              </a:ext>
            </a:extLst>
          </p:cNvPr>
          <p:cNvCxnSpPr>
            <a:stCxn id="13" idx="0"/>
            <a:endCxn id="16" idx="2"/>
          </p:cNvCxnSpPr>
          <p:nvPr/>
        </p:nvCxnSpPr>
        <p:spPr>
          <a:xfrm flipV="1">
            <a:off x="7308304" y="2468192"/>
            <a:ext cx="0" cy="1036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내용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3-1.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개발내용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131590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>
                <a:latin typeface="+mn-ea"/>
              </a:rPr>
              <a:t> 화재 감지 기능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13DDAA-669D-9760-4086-2D06B2E2E68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11FAC1-95A5-BF56-0D5E-EDC14071ED75}"/>
              </a:ext>
            </a:extLst>
          </p:cNvPr>
          <p:cNvSpPr/>
          <p:nvPr/>
        </p:nvSpPr>
        <p:spPr>
          <a:xfrm>
            <a:off x="5868144" y="2572492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온도 변화 감지 기능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C88244-8FC5-8556-9F0C-CA36F51F56B5}"/>
              </a:ext>
            </a:extLst>
          </p:cNvPr>
          <p:cNvSpPr/>
          <p:nvPr/>
        </p:nvSpPr>
        <p:spPr>
          <a:xfrm>
            <a:off x="5868144" y="3038619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습도 변화 감지 기능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E89EBE-92A2-A65B-5827-E85F1C5856AA}"/>
              </a:ext>
            </a:extLst>
          </p:cNvPr>
          <p:cNvSpPr/>
          <p:nvPr/>
        </p:nvSpPr>
        <p:spPr>
          <a:xfrm>
            <a:off x="5868144" y="3504746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가스 변화 감지 기능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DA43471-35E5-C9DC-1164-30D13336A08B}"/>
              </a:ext>
            </a:extLst>
          </p:cNvPr>
          <p:cNvSpPr/>
          <p:nvPr/>
        </p:nvSpPr>
        <p:spPr>
          <a:xfrm>
            <a:off x="5868144" y="2106365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데이터 전송 기능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0E2BCB-0D1D-F233-A21A-C3656E46FA76}"/>
              </a:ext>
            </a:extLst>
          </p:cNvPr>
          <p:cNvSpPr txBox="1"/>
          <p:nvPr/>
        </p:nvSpPr>
        <p:spPr>
          <a:xfrm>
            <a:off x="6713429" y="151312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센서 모듈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768D50-47E2-B65A-C6E6-6B1DA3EC5665}"/>
              </a:ext>
            </a:extLst>
          </p:cNvPr>
          <p:cNvSpPr txBox="1"/>
          <p:nvPr/>
        </p:nvSpPr>
        <p:spPr>
          <a:xfrm>
            <a:off x="2722991" y="151312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모듈 관리 서버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352CB9C-A5EC-4B0F-B5F5-2FD1662CEDA2}"/>
              </a:ext>
            </a:extLst>
          </p:cNvPr>
          <p:cNvSpPr/>
          <p:nvPr/>
        </p:nvSpPr>
        <p:spPr>
          <a:xfrm>
            <a:off x="1997463" y="1908874"/>
            <a:ext cx="3168352" cy="2132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DDF7441-20D8-AB29-A2E3-D30FFAA183AD}"/>
              </a:ext>
            </a:extLst>
          </p:cNvPr>
          <p:cNvSpPr/>
          <p:nvPr/>
        </p:nvSpPr>
        <p:spPr>
          <a:xfrm>
            <a:off x="2141479" y="2570841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데이터 분석을 통한 화재 감지 기능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21C757-52C5-867D-9565-BE412CAA2F03}"/>
              </a:ext>
            </a:extLst>
          </p:cNvPr>
          <p:cNvSpPr/>
          <p:nvPr/>
        </p:nvSpPr>
        <p:spPr>
          <a:xfrm>
            <a:off x="2141479" y="3035317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데이터 전송 기능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8FCB338-22BC-28F9-F88A-3B053413A081}"/>
              </a:ext>
            </a:extLst>
          </p:cNvPr>
          <p:cNvSpPr/>
          <p:nvPr/>
        </p:nvSpPr>
        <p:spPr>
          <a:xfrm>
            <a:off x="2141479" y="2106365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데이터 수신 기능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79C87D3-6A9E-E73F-EFB2-FB6589669512}"/>
              </a:ext>
            </a:extLst>
          </p:cNvPr>
          <p:cNvCxnSpPr>
            <a:stCxn id="16" idx="1"/>
            <a:endCxn id="32" idx="3"/>
          </p:cNvCxnSpPr>
          <p:nvPr/>
        </p:nvCxnSpPr>
        <p:spPr>
          <a:xfrm flipH="1">
            <a:off x="5021799" y="2287279"/>
            <a:ext cx="8463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C7174A9-CD4C-C551-B70F-651F81D492E5}"/>
              </a:ext>
            </a:extLst>
          </p:cNvPr>
          <p:cNvCxnSpPr>
            <a:stCxn id="32" idx="2"/>
            <a:endCxn id="28" idx="0"/>
          </p:cNvCxnSpPr>
          <p:nvPr/>
        </p:nvCxnSpPr>
        <p:spPr>
          <a:xfrm>
            <a:off x="3581639" y="2468192"/>
            <a:ext cx="0" cy="1026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43B6445-7571-C97F-46F0-465E2DB66860}"/>
              </a:ext>
            </a:extLst>
          </p:cNvPr>
          <p:cNvCxnSpPr>
            <a:stCxn id="28" idx="2"/>
          </p:cNvCxnSpPr>
          <p:nvPr/>
        </p:nvCxnSpPr>
        <p:spPr>
          <a:xfrm>
            <a:off x="3581639" y="2932668"/>
            <a:ext cx="0" cy="1026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285CD5A-5C30-E65A-A814-07B2E98E92CC}"/>
              </a:ext>
            </a:extLst>
          </p:cNvPr>
          <p:cNvCxnSpPr>
            <a:stCxn id="10" idx="0"/>
          </p:cNvCxnSpPr>
          <p:nvPr/>
        </p:nvCxnSpPr>
        <p:spPr>
          <a:xfrm flipV="1">
            <a:off x="7308304" y="2468192"/>
            <a:ext cx="0" cy="1043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A881223-3300-8204-416D-387E0CD870D3}"/>
              </a:ext>
            </a:extLst>
          </p:cNvPr>
          <p:cNvSpPr txBox="1"/>
          <p:nvPr/>
        </p:nvSpPr>
        <p:spPr>
          <a:xfrm>
            <a:off x="176740" y="289306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/>
              <a:t>데이터베이스</a:t>
            </a:r>
            <a:br>
              <a:rPr lang="en-US" altLang="ko-KR" b="1"/>
            </a:br>
            <a:r>
              <a:rPr lang="ko-KR" altLang="en-US" b="1"/>
              <a:t>서버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4F7281D-48B6-9C0E-3F18-E3B514DBC1EF}"/>
              </a:ext>
            </a:extLst>
          </p:cNvPr>
          <p:cNvCxnSpPr>
            <a:stCxn id="31" idx="1"/>
            <a:endCxn id="48" idx="3"/>
          </p:cNvCxnSpPr>
          <p:nvPr/>
        </p:nvCxnSpPr>
        <p:spPr>
          <a:xfrm flipH="1" flipV="1">
            <a:off x="1746400" y="3216230"/>
            <a:ext cx="39507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0775A43-F706-DEE9-F6FC-A61BC5B45D18}"/>
              </a:ext>
            </a:extLst>
          </p:cNvPr>
          <p:cNvSpPr txBox="1"/>
          <p:nvPr/>
        </p:nvSpPr>
        <p:spPr>
          <a:xfrm>
            <a:off x="486772" y="3504746"/>
            <a:ext cx="93968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/>
              <a:t>화재 감지</a:t>
            </a:r>
            <a:endParaRPr lang="en-US" altLang="ko-KR" sz="1100"/>
          </a:p>
          <a:p>
            <a:pPr algn="ctr"/>
            <a:r>
              <a:rPr lang="ko-KR" altLang="en-US" sz="1100"/>
              <a:t>데이터 저장</a:t>
            </a:r>
          </a:p>
        </p:txBody>
      </p:sp>
    </p:spTree>
    <p:extLst>
      <p:ext uri="{BB962C8B-B14F-4D97-AF65-F5344CB8AC3E}">
        <p14:creationId xmlns:p14="http://schemas.microsoft.com/office/powerpoint/2010/main" val="45650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내용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3-1.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개발내용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131590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대피 유도 기능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13DDAA-669D-9760-4086-2D06B2E2E68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2D06B9-94E2-5CBA-B83C-07595DBD2AA8}"/>
              </a:ext>
            </a:extLst>
          </p:cNvPr>
          <p:cNvSpPr txBox="1"/>
          <p:nvPr/>
        </p:nvSpPr>
        <p:spPr>
          <a:xfrm>
            <a:off x="4289416" y="151312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모듈 관리 서버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958A34-8416-7D9A-AEE3-2181F52718F2}"/>
              </a:ext>
            </a:extLst>
          </p:cNvPr>
          <p:cNvSpPr/>
          <p:nvPr/>
        </p:nvSpPr>
        <p:spPr>
          <a:xfrm>
            <a:off x="3563888" y="1908874"/>
            <a:ext cx="3168352" cy="2132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02C833-ADBC-A39A-CE27-B538BED982D1}"/>
              </a:ext>
            </a:extLst>
          </p:cNvPr>
          <p:cNvSpPr/>
          <p:nvPr/>
        </p:nvSpPr>
        <p:spPr>
          <a:xfrm>
            <a:off x="3707904" y="3035317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데이터 전송 기능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832F87-A0CC-5326-D99D-EB8EDF73B552}"/>
              </a:ext>
            </a:extLst>
          </p:cNvPr>
          <p:cNvSpPr/>
          <p:nvPr/>
        </p:nvSpPr>
        <p:spPr>
          <a:xfrm>
            <a:off x="3707904" y="2106365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데이터 수신 기능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A5DEE7-9BF9-2FF7-3223-E4A7F8B32FD1}"/>
              </a:ext>
            </a:extLst>
          </p:cNvPr>
          <p:cNvSpPr txBox="1"/>
          <p:nvPr/>
        </p:nvSpPr>
        <p:spPr>
          <a:xfrm>
            <a:off x="707148" y="151312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데이터베이스 서버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19F19CD-5922-A9E9-3212-1E48A34EB562}"/>
              </a:ext>
            </a:extLst>
          </p:cNvPr>
          <p:cNvSpPr/>
          <p:nvPr/>
        </p:nvSpPr>
        <p:spPr>
          <a:xfrm>
            <a:off x="179512" y="1908874"/>
            <a:ext cx="3168352" cy="21321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ED12D6C-AD44-FE1A-AF18-17D3728FF824}"/>
              </a:ext>
            </a:extLst>
          </p:cNvPr>
          <p:cNvSpPr/>
          <p:nvPr/>
        </p:nvSpPr>
        <p:spPr>
          <a:xfrm>
            <a:off x="323528" y="2571750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화재 규모 알림 기능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04B9CDB-C078-9080-F22C-45316F617F9D}"/>
              </a:ext>
            </a:extLst>
          </p:cNvPr>
          <p:cNvSpPr/>
          <p:nvPr/>
        </p:nvSpPr>
        <p:spPr>
          <a:xfrm>
            <a:off x="323528" y="2106365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화재 위치 알림 기능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DB6F649-F0A8-E5AE-111C-204993429702}"/>
              </a:ext>
            </a:extLst>
          </p:cNvPr>
          <p:cNvSpPr/>
          <p:nvPr/>
        </p:nvSpPr>
        <p:spPr>
          <a:xfrm>
            <a:off x="323528" y="3035317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대피 경로 추천 기능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A63CA86-0D95-2F73-5D8F-920F27EB568C}"/>
              </a:ext>
            </a:extLst>
          </p:cNvPr>
          <p:cNvSpPr/>
          <p:nvPr/>
        </p:nvSpPr>
        <p:spPr>
          <a:xfrm>
            <a:off x="323528" y="3505976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데이터 수신</a:t>
            </a:r>
            <a:r>
              <a:rPr lang="en-US" altLang="ko-KR" sz="1200">
                <a:solidFill>
                  <a:schemeClr val="tx1"/>
                </a:solidFill>
              </a:rPr>
              <a:t>/</a:t>
            </a:r>
            <a:r>
              <a:rPr lang="ko-KR" altLang="en-US" sz="1200">
                <a:solidFill>
                  <a:schemeClr val="tx1"/>
                </a:solidFill>
              </a:rPr>
              <a:t>전송 기능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19B0722-FE55-1314-55EE-45549348591E}"/>
              </a:ext>
            </a:extLst>
          </p:cNvPr>
          <p:cNvSpPr/>
          <p:nvPr/>
        </p:nvSpPr>
        <p:spPr>
          <a:xfrm>
            <a:off x="3707904" y="2571750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화재 알림 요청 기능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02D066-E5AF-D5FA-EE4C-B9E265998998}"/>
              </a:ext>
            </a:extLst>
          </p:cNvPr>
          <p:cNvSpPr txBox="1"/>
          <p:nvPr/>
        </p:nvSpPr>
        <p:spPr>
          <a:xfrm>
            <a:off x="7307097" y="303531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/>
              <a:t>센서 모듈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C5E31FF9-62D1-9453-872E-AA6DFDEBB468}"/>
              </a:ext>
            </a:extLst>
          </p:cNvPr>
          <p:cNvCxnSpPr>
            <a:stCxn id="33" idx="3"/>
            <a:endCxn id="17" idx="1"/>
          </p:cNvCxnSpPr>
          <p:nvPr/>
        </p:nvCxnSpPr>
        <p:spPr>
          <a:xfrm flipV="1">
            <a:off x="3203848" y="2287279"/>
            <a:ext cx="504056" cy="139961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D3F7E11-1883-1BB2-B7C4-00A7133F837A}"/>
              </a:ext>
            </a:extLst>
          </p:cNvPr>
          <p:cNvCxnSpPr>
            <a:endCxn id="35" idx="1"/>
          </p:cNvCxnSpPr>
          <p:nvPr/>
        </p:nvCxnSpPr>
        <p:spPr>
          <a:xfrm>
            <a:off x="6588224" y="3216230"/>
            <a:ext cx="718873" cy="3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FB93E64-CC55-980E-B57B-4F2F13EEF43F}"/>
              </a:ext>
            </a:extLst>
          </p:cNvPr>
          <p:cNvSpPr txBox="1"/>
          <p:nvPr/>
        </p:nvSpPr>
        <p:spPr>
          <a:xfrm>
            <a:off x="7439680" y="3389667"/>
            <a:ext cx="939681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/>
              <a:t>스피커 동작</a:t>
            </a:r>
            <a:endParaRPr lang="en-US" altLang="ko-KR" sz="1100"/>
          </a:p>
          <a:p>
            <a:pPr algn="ctr"/>
            <a:r>
              <a:rPr lang="en-US" altLang="ko-KR" sz="1100"/>
              <a:t>LED </a:t>
            </a:r>
            <a:r>
              <a:rPr lang="ko-KR" altLang="en-US" sz="1100"/>
              <a:t>동작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AD054A1-4972-807F-C754-3C0981ACEDA2}"/>
              </a:ext>
            </a:extLst>
          </p:cNvPr>
          <p:cNvCxnSpPr>
            <a:stCxn id="17" idx="2"/>
          </p:cNvCxnSpPr>
          <p:nvPr/>
        </p:nvCxnSpPr>
        <p:spPr>
          <a:xfrm>
            <a:off x="5148064" y="2468192"/>
            <a:ext cx="0" cy="1035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05B2DE7-E587-4DDC-4F32-0BAD384C4F9C}"/>
              </a:ext>
            </a:extLst>
          </p:cNvPr>
          <p:cNvCxnSpPr>
            <a:stCxn id="34" idx="2"/>
            <a:endCxn id="16" idx="0"/>
          </p:cNvCxnSpPr>
          <p:nvPr/>
        </p:nvCxnSpPr>
        <p:spPr>
          <a:xfrm>
            <a:off x="5148064" y="2933577"/>
            <a:ext cx="0" cy="101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71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4746" y="3397954"/>
            <a:ext cx="1479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1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824810" y="163622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55576" y="1636226"/>
            <a:ext cx="1933330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11560" y="3354935"/>
            <a:ext cx="696028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06614" y="3353532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3446" y="1360538"/>
            <a:ext cx="1693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목차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9450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01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13736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02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3448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04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496" y="2561444"/>
            <a:ext cx="1964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배경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91680" y="254530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서비스 시나리오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882599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312064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5143348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27984" y="2572477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R&amp;R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분배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53896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03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31840" y="254530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내용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3752224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7464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05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6583508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68144" y="2572477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일정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1480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06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8023668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08304" y="2572477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산출물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E1612D9-9513-47C0-9FCB-18C659CABCEF}"/>
              </a:ext>
            </a:extLst>
          </p:cNvPr>
          <p:cNvSpPr/>
          <p:nvPr/>
        </p:nvSpPr>
        <p:spPr>
          <a:xfrm>
            <a:off x="755576" y="2856796"/>
            <a:ext cx="78488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2p-7p	         8p-12p	13p-19p	         20p-21p                22p-23p                24p-25p       </a:t>
            </a:r>
            <a:endParaRPr lang="ko-KR" altLang="en-US" sz="1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670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내용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3-1.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개발내용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131590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구조 대상 식별 기능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13DDAA-669D-9760-4086-2D06B2E2E68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991A89-7D54-C7E4-1255-C4597358EBEC}"/>
              </a:ext>
            </a:extLst>
          </p:cNvPr>
          <p:cNvSpPr txBox="1"/>
          <p:nvPr/>
        </p:nvSpPr>
        <p:spPr>
          <a:xfrm>
            <a:off x="707148" y="151312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데이터베이스 서버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CF814C-6EF2-DBE2-881E-25D164D62613}"/>
              </a:ext>
            </a:extLst>
          </p:cNvPr>
          <p:cNvSpPr/>
          <p:nvPr/>
        </p:nvSpPr>
        <p:spPr>
          <a:xfrm>
            <a:off x="179512" y="1908874"/>
            <a:ext cx="3168352" cy="1670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C50C9D-ECF2-4297-B277-F87F871FF80D}"/>
              </a:ext>
            </a:extLst>
          </p:cNvPr>
          <p:cNvSpPr/>
          <p:nvPr/>
        </p:nvSpPr>
        <p:spPr>
          <a:xfrm>
            <a:off x="323528" y="2571750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AI</a:t>
            </a:r>
            <a:r>
              <a:rPr lang="ko-KR" altLang="en-US" sz="1200">
                <a:solidFill>
                  <a:schemeClr val="tx1"/>
                </a:solidFill>
              </a:rPr>
              <a:t> 객체 인식 기능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494D3E-9B61-D795-9B64-972D8E0BDAC2}"/>
              </a:ext>
            </a:extLst>
          </p:cNvPr>
          <p:cNvSpPr/>
          <p:nvPr/>
        </p:nvSpPr>
        <p:spPr>
          <a:xfrm>
            <a:off x="323528" y="2106365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데이터 수신</a:t>
            </a:r>
            <a:r>
              <a:rPr lang="en-US" altLang="ko-KR" sz="1200">
                <a:solidFill>
                  <a:schemeClr val="tx1"/>
                </a:solidFill>
              </a:rPr>
              <a:t>/</a:t>
            </a:r>
            <a:r>
              <a:rPr lang="ko-KR" altLang="en-US" sz="1200">
                <a:solidFill>
                  <a:schemeClr val="tx1"/>
                </a:solidFill>
              </a:rPr>
              <a:t>전송 기능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AA6665-8E4A-BD0F-B11E-7848A7A91169}"/>
              </a:ext>
            </a:extLst>
          </p:cNvPr>
          <p:cNvSpPr/>
          <p:nvPr/>
        </p:nvSpPr>
        <p:spPr>
          <a:xfrm>
            <a:off x="323528" y="3035317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구조 대상 위치 표시 기능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3FD9ED-C9EC-0140-F757-7CF66BFE6478}"/>
              </a:ext>
            </a:extLst>
          </p:cNvPr>
          <p:cNvSpPr/>
          <p:nvPr/>
        </p:nvSpPr>
        <p:spPr>
          <a:xfrm>
            <a:off x="5724128" y="1908874"/>
            <a:ext cx="3168352" cy="12389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9D31ED0-D022-3480-BAD6-953B4C2B17AF}"/>
              </a:ext>
            </a:extLst>
          </p:cNvPr>
          <p:cNvCxnSpPr>
            <a:cxnSpLocks/>
            <a:stCxn id="25" idx="0"/>
            <a:endCxn id="40" idx="2"/>
          </p:cNvCxnSpPr>
          <p:nvPr/>
        </p:nvCxnSpPr>
        <p:spPr>
          <a:xfrm flipV="1">
            <a:off x="7308304" y="2468192"/>
            <a:ext cx="0" cy="1043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5345EC1-0455-5E12-5A8A-AFCD183EB28B}"/>
              </a:ext>
            </a:extLst>
          </p:cNvPr>
          <p:cNvSpPr/>
          <p:nvPr/>
        </p:nvSpPr>
        <p:spPr>
          <a:xfrm>
            <a:off x="5868144" y="2572492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화재 현장 사진 촬영 기능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09BB057-64C2-4A08-3A26-D6EBFAC21867}"/>
              </a:ext>
            </a:extLst>
          </p:cNvPr>
          <p:cNvSpPr/>
          <p:nvPr/>
        </p:nvSpPr>
        <p:spPr>
          <a:xfrm>
            <a:off x="5868144" y="2106365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데이터 전송 기능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661C81-F4D0-8530-5A58-D0F0475C3114}"/>
              </a:ext>
            </a:extLst>
          </p:cNvPr>
          <p:cNvSpPr txBox="1"/>
          <p:nvPr/>
        </p:nvSpPr>
        <p:spPr>
          <a:xfrm>
            <a:off x="6713429" y="151312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센서 모듈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41D7F03-EFA6-C9D4-0A7B-3FA57DD84197}"/>
              </a:ext>
            </a:extLst>
          </p:cNvPr>
          <p:cNvSpPr txBox="1"/>
          <p:nvPr/>
        </p:nvSpPr>
        <p:spPr>
          <a:xfrm>
            <a:off x="3669412" y="210320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모듈 관리 서버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1DA9B3-1863-5619-B0BC-5FA5AA4FE952}"/>
              </a:ext>
            </a:extLst>
          </p:cNvPr>
          <p:cNvSpPr txBox="1"/>
          <p:nvPr/>
        </p:nvSpPr>
        <p:spPr>
          <a:xfrm>
            <a:off x="3695123" y="2418045"/>
            <a:ext cx="1609736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/>
              <a:t>데이터 수신</a:t>
            </a:r>
            <a:r>
              <a:rPr lang="en-US" altLang="ko-KR" sz="1100"/>
              <a:t>/</a:t>
            </a:r>
            <a:r>
              <a:rPr lang="ko-KR" altLang="en-US" sz="1100"/>
              <a:t>전송 기능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9C1023D-BF2D-B406-E491-1CF93ECE9590}"/>
              </a:ext>
            </a:extLst>
          </p:cNvPr>
          <p:cNvCxnSpPr>
            <a:stCxn id="40" idx="1"/>
            <a:endCxn id="47" idx="3"/>
          </p:cNvCxnSpPr>
          <p:nvPr/>
        </p:nvCxnSpPr>
        <p:spPr>
          <a:xfrm flipH="1">
            <a:off x="5402579" y="2287279"/>
            <a:ext cx="465565" cy="5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0C1070D-7338-40E1-4CD8-0B2EC49853D2}"/>
              </a:ext>
            </a:extLst>
          </p:cNvPr>
          <p:cNvCxnSpPr>
            <a:stCxn id="47" idx="1"/>
            <a:endCxn id="15" idx="3"/>
          </p:cNvCxnSpPr>
          <p:nvPr/>
        </p:nvCxnSpPr>
        <p:spPr>
          <a:xfrm flipH="1" flipV="1">
            <a:off x="3203848" y="2287279"/>
            <a:ext cx="465564" cy="5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2D8FFE2-156C-3027-8A40-C23BA4168E9C}"/>
              </a:ext>
            </a:extLst>
          </p:cNvPr>
          <p:cNvCxnSpPr>
            <a:stCxn id="15" idx="2"/>
            <a:endCxn id="13" idx="0"/>
          </p:cNvCxnSpPr>
          <p:nvPr/>
        </p:nvCxnSpPr>
        <p:spPr>
          <a:xfrm>
            <a:off x="1763688" y="2468192"/>
            <a:ext cx="0" cy="1035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FA26EED-CAEE-5725-9955-440CBD35A2EF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>
            <a:off x="1763688" y="2933577"/>
            <a:ext cx="0" cy="101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47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내용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3-1.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개발내용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131590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실시간 모니터링 기능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13DDAA-669D-9760-4086-2D06B2E2E68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A5DEE7-9BF9-2FF7-3223-E4A7F8B32FD1}"/>
              </a:ext>
            </a:extLst>
          </p:cNvPr>
          <p:cNvSpPr txBox="1"/>
          <p:nvPr/>
        </p:nvSpPr>
        <p:spPr>
          <a:xfrm>
            <a:off x="6607269" y="287044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데이터베이스 서버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612C1A-B021-0CE0-E80C-3E69654C1264}"/>
              </a:ext>
            </a:extLst>
          </p:cNvPr>
          <p:cNvSpPr txBox="1"/>
          <p:nvPr/>
        </p:nvSpPr>
        <p:spPr>
          <a:xfrm>
            <a:off x="3838276" y="15131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애플리케이션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F2CC5A-E007-277A-AF45-A471D4246940}"/>
              </a:ext>
            </a:extLst>
          </p:cNvPr>
          <p:cNvSpPr/>
          <p:nvPr/>
        </p:nvSpPr>
        <p:spPr>
          <a:xfrm>
            <a:off x="2987824" y="1908874"/>
            <a:ext cx="3168352" cy="29755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D348758-2AAD-D33D-322F-D1FA1F5361C4}"/>
              </a:ext>
            </a:extLst>
          </p:cNvPr>
          <p:cNvSpPr/>
          <p:nvPr/>
        </p:nvSpPr>
        <p:spPr>
          <a:xfrm>
            <a:off x="3131840" y="2106365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실시간 센서 데이터 차트 제공 기능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8DA2A78-9DB6-BBDC-39DA-7CE8CE00609B}"/>
              </a:ext>
            </a:extLst>
          </p:cNvPr>
          <p:cNvGrpSpPr/>
          <p:nvPr/>
        </p:nvGrpSpPr>
        <p:grpSpPr>
          <a:xfrm>
            <a:off x="1270682" y="3039512"/>
            <a:ext cx="707897" cy="991138"/>
            <a:chOff x="107536" y="1002160"/>
            <a:chExt cx="808904" cy="109110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35DEDC2-5786-5DA8-D5C3-56A0276386AA}"/>
                </a:ext>
              </a:extLst>
            </p:cNvPr>
            <p:cNvSpPr txBox="1"/>
            <p:nvPr/>
          </p:nvSpPr>
          <p:spPr>
            <a:xfrm>
              <a:off x="145390" y="1822206"/>
              <a:ext cx="733194" cy="27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/>
                <a:t>사용자</a:t>
              </a:r>
              <a:endParaRPr lang="ko-KR" altLang="en-US" sz="1000" dirty="0"/>
            </a:p>
          </p:txBody>
        </p:sp>
        <p:pic>
          <p:nvPicPr>
            <p:cNvPr id="38" name="Graphic 39">
              <a:extLst>
                <a:ext uri="{FF2B5EF4-FFF2-40B4-BE49-F238E27FC236}">
                  <a16:creationId xmlns:a16="http://schemas.microsoft.com/office/drawing/2014/main" id="{7E7F8BFA-7F6E-80EA-192C-1AE57613E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7536" y="1002160"/>
              <a:ext cx="808904" cy="808904"/>
            </a:xfrm>
            <a:prstGeom prst="rect">
              <a:avLst/>
            </a:prstGeom>
          </p:spPr>
        </p:pic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5E3B8D-B120-A9DC-5048-B2F62A08CDDB}"/>
              </a:ext>
            </a:extLst>
          </p:cNvPr>
          <p:cNvSpPr/>
          <p:nvPr/>
        </p:nvSpPr>
        <p:spPr>
          <a:xfrm>
            <a:off x="3131840" y="4433771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데이터 수신</a:t>
            </a:r>
            <a:r>
              <a:rPr lang="en-US" altLang="ko-KR" sz="1200">
                <a:solidFill>
                  <a:schemeClr val="tx1"/>
                </a:solidFill>
              </a:rPr>
              <a:t>/</a:t>
            </a:r>
            <a:r>
              <a:rPr lang="ko-KR" altLang="en-US" sz="1200">
                <a:solidFill>
                  <a:schemeClr val="tx1"/>
                </a:solidFill>
              </a:rPr>
              <a:t>전송 기능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866828-712C-E18F-039D-414591B8ADFC}"/>
              </a:ext>
            </a:extLst>
          </p:cNvPr>
          <p:cNvSpPr txBox="1"/>
          <p:nvPr/>
        </p:nvSpPr>
        <p:spPr>
          <a:xfrm>
            <a:off x="6867276" y="3195281"/>
            <a:ext cx="1609736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/>
              <a:t>데이터 수신</a:t>
            </a:r>
            <a:r>
              <a:rPr lang="en-US" altLang="ko-KR" sz="1100"/>
              <a:t>/</a:t>
            </a:r>
            <a:r>
              <a:rPr lang="ko-KR" altLang="en-US" sz="1100"/>
              <a:t>전송 기능</a:t>
            </a: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17E4E01A-5137-FD33-46C4-C0DEC697C7F6}"/>
              </a:ext>
            </a:extLst>
          </p:cNvPr>
          <p:cNvCxnSpPr>
            <a:stCxn id="42" idx="3"/>
            <a:endCxn id="28" idx="1"/>
          </p:cNvCxnSpPr>
          <p:nvPr/>
        </p:nvCxnSpPr>
        <p:spPr>
          <a:xfrm flipV="1">
            <a:off x="6012160" y="3055108"/>
            <a:ext cx="595109" cy="155957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8D3C336-DC79-0484-785D-DD323E56D43F}"/>
              </a:ext>
            </a:extLst>
          </p:cNvPr>
          <p:cNvCxnSpPr>
            <a:stCxn id="42" idx="0"/>
            <a:endCxn id="21" idx="2"/>
          </p:cNvCxnSpPr>
          <p:nvPr/>
        </p:nvCxnSpPr>
        <p:spPr>
          <a:xfrm flipV="1">
            <a:off x="4572000" y="2468192"/>
            <a:ext cx="0" cy="1965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2E7919-F563-C8E5-7C6F-A5D2C07F2874}"/>
              </a:ext>
            </a:extLst>
          </p:cNvPr>
          <p:cNvSpPr/>
          <p:nvPr/>
        </p:nvSpPr>
        <p:spPr>
          <a:xfrm>
            <a:off x="3131840" y="2571750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모듈 연결 관계도 그래프 제공 기능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31BBC8-97F0-0E95-A28E-1D2FB163445F}"/>
              </a:ext>
            </a:extLst>
          </p:cNvPr>
          <p:cNvSpPr/>
          <p:nvPr/>
        </p:nvSpPr>
        <p:spPr>
          <a:xfrm>
            <a:off x="3131840" y="3035317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화재 발생 위치 표시 기능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E3FE60-CF00-11F5-2E49-C6DF03E634F8}"/>
              </a:ext>
            </a:extLst>
          </p:cNvPr>
          <p:cNvSpPr/>
          <p:nvPr/>
        </p:nvSpPr>
        <p:spPr>
          <a:xfrm>
            <a:off x="3131840" y="3505976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화재 규모 표시 기능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8F12FA3-36F6-DDB9-EE9F-EED8A9DE25A0}"/>
              </a:ext>
            </a:extLst>
          </p:cNvPr>
          <p:cNvSpPr/>
          <p:nvPr/>
        </p:nvSpPr>
        <p:spPr>
          <a:xfrm>
            <a:off x="3131840" y="3975483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구조 대상 위치 표시 기능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C0B1587-5769-F1E0-572E-F413CED62B37}"/>
              </a:ext>
            </a:extLst>
          </p:cNvPr>
          <p:cNvCxnSpPr>
            <a:cxnSpLocks/>
            <a:stCxn id="38" idx="3"/>
            <a:endCxn id="18" idx="1"/>
          </p:cNvCxnSpPr>
          <p:nvPr/>
        </p:nvCxnSpPr>
        <p:spPr>
          <a:xfrm flipV="1">
            <a:off x="1978579" y="3396642"/>
            <a:ext cx="1009245" cy="102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93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내용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3-1.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개발내용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131590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위치 정보 입력 기능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13DDAA-669D-9760-4086-2D06B2E2E68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8D5FF9E-7825-064B-2076-989AB952BC53}"/>
              </a:ext>
            </a:extLst>
          </p:cNvPr>
          <p:cNvGrpSpPr/>
          <p:nvPr/>
        </p:nvGrpSpPr>
        <p:grpSpPr>
          <a:xfrm>
            <a:off x="1191607" y="2527275"/>
            <a:ext cx="816429" cy="1105345"/>
            <a:chOff x="107536" y="1002160"/>
            <a:chExt cx="808904" cy="105506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4AA12C-F5ED-E9E9-453B-FBD31C857197}"/>
                </a:ext>
              </a:extLst>
            </p:cNvPr>
            <p:cNvSpPr txBox="1"/>
            <p:nvPr/>
          </p:nvSpPr>
          <p:spPr>
            <a:xfrm>
              <a:off x="145390" y="1822206"/>
              <a:ext cx="733194" cy="235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/>
                <a:t>관리자</a:t>
              </a:r>
              <a:endParaRPr lang="ko-KR" altLang="en-US" sz="1000" dirty="0"/>
            </a:p>
          </p:txBody>
        </p:sp>
        <p:pic>
          <p:nvPicPr>
            <p:cNvPr id="13" name="Graphic 39">
              <a:extLst>
                <a:ext uri="{FF2B5EF4-FFF2-40B4-BE49-F238E27FC236}">
                  <a16:creationId xmlns:a16="http://schemas.microsoft.com/office/drawing/2014/main" id="{2005C337-0DA5-E02A-6B00-D0847A6EC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7536" y="1002160"/>
              <a:ext cx="808904" cy="808904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B612C1A-B021-0CE0-E80C-3E69654C1264}"/>
              </a:ext>
            </a:extLst>
          </p:cNvPr>
          <p:cNvSpPr txBox="1"/>
          <p:nvPr/>
        </p:nvSpPr>
        <p:spPr>
          <a:xfrm>
            <a:off x="3694260" y="171828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애플리케이션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F2CC5A-E007-277A-AF45-A471D4246940}"/>
              </a:ext>
            </a:extLst>
          </p:cNvPr>
          <p:cNvSpPr/>
          <p:nvPr/>
        </p:nvSpPr>
        <p:spPr>
          <a:xfrm>
            <a:off x="2843808" y="2114039"/>
            <a:ext cx="3168352" cy="1670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2E7919-F563-C8E5-7C6F-A5D2C07F2874}"/>
              </a:ext>
            </a:extLst>
          </p:cNvPr>
          <p:cNvSpPr/>
          <p:nvPr/>
        </p:nvSpPr>
        <p:spPr>
          <a:xfrm>
            <a:off x="2987824" y="2776915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센서 모듈 연결 관계 설정 기능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D348758-2AAD-D33D-322F-D1FA1F5361C4}"/>
              </a:ext>
            </a:extLst>
          </p:cNvPr>
          <p:cNvSpPr/>
          <p:nvPr/>
        </p:nvSpPr>
        <p:spPr>
          <a:xfrm>
            <a:off x="2987824" y="2311530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센서 모듈 명칭 설정 기능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E3FE60-CF00-11F5-2E49-C6DF03E634F8}"/>
              </a:ext>
            </a:extLst>
          </p:cNvPr>
          <p:cNvSpPr/>
          <p:nvPr/>
        </p:nvSpPr>
        <p:spPr>
          <a:xfrm>
            <a:off x="2987824" y="3246422"/>
            <a:ext cx="2880320" cy="361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데이터 수신</a:t>
            </a:r>
            <a:r>
              <a:rPr lang="en-US" altLang="ko-KR" sz="1200">
                <a:solidFill>
                  <a:schemeClr val="tx1"/>
                </a:solidFill>
              </a:rPr>
              <a:t>/</a:t>
            </a:r>
            <a:r>
              <a:rPr lang="ko-KR" altLang="en-US" sz="1200">
                <a:solidFill>
                  <a:schemeClr val="tx1"/>
                </a:solidFill>
              </a:rPr>
              <a:t>전송 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26590-B52E-300B-EC23-03C8881506B2}"/>
              </a:ext>
            </a:extLst>
          </p:cNvPr>
          <p:cNvSpPr txBox="1"/>
          <p:nvPr/>
        </p:nvSpPr>
        <p:spPr>
          <a:xfrm>
            <a:off x="6607269" y="287044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데이터베이스 서버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D483EE-06FD-FA54-9035-361510475F96}"/>
              </a:ext>
            </a:extLst>
          </p:cNvPr>
          <p:cNvSpPr txBox="1"/>
          <p:nvPr/>
        </p:nvSpPr>
        <p:spPr>
          <a:xfrm>
            <a:off x="6867276" y="3195281"/>
            <a:ext cx="1609736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/>
              <a:t>데이터 수신</a:t>
            </a:r>
            <a:r>
              <a:rPr lang="en-US" altLang="ko-KR" sz="1100"/>
              <a:t>/</a:t>
            </a:r>
            <a:r>
              <a:rPr lang="ko-KR" altLang="en-US" sz="1100"/>
              <a:t>전송 기능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A051BC-0B97-8165-72E5-0A912CEFA76E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2008036" y="2949533"/>
            <a:ext cx="835772" cy="14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0821B2F-C95C-8FB4-339A-9C7C2B806ABF}"/>
              </a:ext>
            </a:extLst>
          </p:cNvPr>
          <p:cNvCxnSpPr>
            <a:stCxn id="23" idx="3"/>
            <a:endCxn id="7" idx="1"/>
          </p:cNvCxnSpPr>
          <p:nvPr/>
        </p:nvCxnSpPr>
        <p:spPr>
          <a:xfrm flipV="1">
            <a:off x="5868144" y="3055108"/>
            <a:ext cx="739125" cy="37222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38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824810" y="163622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1440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04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360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33157" y="256144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R&amp;R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분배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397557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358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84746" y="3397954"/>
            <a:ext cx="1479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쇼핑몰 서비스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55576" y="1636226"/>
            <a:ext cx="1933330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11560" y="3354935"/>
            <a:ext cx="696028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06614" y="3353532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38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04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R&amp;R 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분배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4-1. R&amp;R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분배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9F02FA-9701-369E-0E16-6828E348512B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D62AF5-BD12-32EC-FF79-51072E995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272" y="1388376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1DE2017-E663-87FC-88D1-A0B448EA8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469" y="1388376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942F4D7-0049-6B76-AE26-4315DDCD5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70" y="1388376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328119F-6E00-46DC-63BA-DFF1DE208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88376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9A7AEF-056F-FA28-9F32-2B1DD6477A19}"/>
              </a:ext>
            </a:extLst>
          </p:cNvPr>
          <p:cNvSpPr txBox="1"/>
          <p:nvPr/>
        </p:nvSpPr>
        <p:spPr>
          <a:xfrm>
            <a:off x="1005136" y="3158601"/>
            <a:ext cx="87716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b="1"/>
              <a:t>문규빈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B1BEE3-1FAB-568E-218E-8FDB129D61FD}"/>
              </a:ext>
            </a:extLst>
          </p:cNvPr>
          <p:cNvSpPr txBox="1"/>
          <p:nvPr/>
        </p:nvSpPr>
        <p:spPr>
          <a:xfrm>
            <a:off x="3119887" y="3158601"/>
            <a:ext cx="87716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b="1"/>
              <a:t>구연우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B6EEBF-030B-D78D-1D3A-280814B06F2A}"/>
              </a:ext>
            </a:extLst>
          </p:cNvPr>
          <p:cNvSpPr txBox="1"/>
          <p:nvPr/>
        </p:nvSpPr>
        <p:spPr>
          <a:xfrm>
            <a:off x="5184788" y="3158601"/>
            <a:ext cx="87716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b="1"/>
              <a:t>김윤수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39C2B5-01B0-48EE-ED9B-0F7A41F693D6}"/>
              </a:ext>
            </a:extLst>
          </p:cNvPr>
          <p:cNvSpPr txBox="1"/>
          <p:nvPr/>
        </p:nvSpPr>
        <p:spPr>
          <a:xfrm>
            <a:off x="7181418" y="3158601"/>
            <a:ext cx="87716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b="1"/>
              <a:t>최지태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A92414-88CC-883D-F5A2-54C5D0BED1BE}"/>
              </a:ext>
            </a:extLst>
          </p:cNvPr>
          <p:cNvSpPr txBox="1"/>
          <p:nvPr/>
        </p:nvSpPr>
        <p:spPr>
          <a:xfrm>
            <a:off x="2947567" y="3479144"/>
            <a:ext cx="1221808" cy="6001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Module Server</a:t>
            </a:r>
          </a:p>
          <a:p>
            <a:pPr algn="ctr"/>
            <a:r>
              <a:rPr lang="en-US" altLang="ko-KR" sz="1100"/>
              <a:t>Database Server</a:t>
            </a:r>
          </a:p>
          <a:p>
            <a:pPr algn="ctr"/>
            <a:r>
              <a:rPr lang="en-US" altLang="ko-KR" sz="1100"/>
              <a:t>REST API</a:t>
            </a:r>
            <a:endParaRPr lang="ko-KR" altLang="en-US" sz="11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547580-D6EE-0AB2-A44D-68DA53380EE3}"/>
              </a:ext>
            </a:extLst>
          </p:cNvPr>
          <p:cNvSpPr txBox="1"/>
          <p:nvPr/>
        </p:nvSpPr>
        <p:spPr>
          <a:xfrm>
            <a:off x="4768812" y="3479144"/>
            <a:ext cx="1709122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Sensor Module</a:t>
            </a:r>
          </a:p>
          <a:p>
            <a:pPr algn="ctr"/>
            <a:r>
              <a:rPr lang="en-US" altLang="ko-KR" sz="1100"/>
              <a:t>Embeded Programming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0CA48B-EF68-89BE-E538-4C43CE58F721}"/>
              </a:ext>
            </a:extLst>
          </p:cNvPr>
          <p:cNvSpPr txBox="1"/>
          <p:nvPr/>
        </p:nvSpPr>
        <p:spPr>
          <a:xfrm>
            <a:off x="6951531" y="3479144"/>
            <a:ext cx="1473480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Android Application</a:t>
            </a:r>
          </a:p>
          <a:p>
            <a:pPr algn="ctr"/>
            <a:r>
              <a:rPr lang="en-US" altLang="ko-KR" sz="1100"/>
              <a:t>Object Detection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EB7C70-A945-290F-3D83-FB69626D2B2B}"/>
              </a:ext>
            </a:extLst>
          </p:cNvPr>
          <p:cNvSpPr txBox="1"/>
          <p:nvPr/>
        </p:nvSpPr>
        <p:spPr>
          <a:xfrm>
            <a:off x="916126" y="3479144"/>
            <a:ext cx="1154482" cy="6001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 i="1"/>
              <a:t>Team Leader</a:t>
            </a:r>
          </a:p>
          <a:p>
            <a:pPr algn="ctr"/>
            <a:r>
              <a:rPr lang="en-US" altLang="ko-KR" sz="1100"/>
              <a:t>Path Algorithm</a:t>
            </a:r>
          </a:p>
          <a:p>
            <a:pPr algn="ctr"/>
            <a:r>
              <a:rPr lang="en-US" altLang="ko-KR" sz="1100"/>
              <a:t>Data analysis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407084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824810" y="163622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1440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05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360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33157" y="256144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일정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397557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358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84746" y="3397954"/>
            <a:ext cx="1479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쇼핑몰 서비스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55576" y="1636226"/>
            <a:ext cx="1933330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11560" y="3354935"/>
            <a:ext cx="696028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06614" y="3353532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38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05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일정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5-1.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개발 일정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2868" y="4865762"/>
            <a:ext cx="2133600" cy="273844"/>
          </a:xfrm>
        </p:spPr>
        <p:txBody>
          <a:bodyPr/>
          <a:lstStyle/>
          <a:p>
            <a:r>
              <a:rPr lang="en-US" altLang="ko-KR" dirty="0"/>
              <a:t>23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7944E-C8BF-10A2-535F-5876DB6EFFF9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31FD636-3CFE-F899-9136-FCF87A27F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13" y="1038077"/>
            <a:ext cx="8331573" cy="403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4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824810" y="163622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1440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06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360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33157" y="256144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산출물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397557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358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84746" y="3397954"/>
            <a:ext cx="1479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쇼핑몰 서비스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55576" y="1636226"/>
            <a:ext cx="1933330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11560" y="3354935"/>
            <a:ext cx="696028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06614" y="3353532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38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06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산출물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쇼핑몰 서비스</a:t>
            </a:r>
            <a:r>
              <a:rPr lang="en-US" altLang="ko-KR" sz="8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6-1.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개발 산출물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445736" y="1347614"/>
            <a:ext cx="2406184" cy="1440160"/>
          </a:xfrm>
          <a:prstGeom prst="rect">
            <a:avLst/>
          </a:prstGeom>
          <a:noFill/>
          <a:ln>
            <a:solidFill>
              <a:srgbClr val="E00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실시간 모니터링 페이지</a:t>
            </a:r>
            <a:endParaRPr lang="en-US" altLang="ko-KR" sz="1000" b="1">
              <a:solidFill>
                <a:schemeClr val="tx1"/>
              </a:solidFill>
            </a:endParaRPr>
          </a:p>
          <a:p>
            <a:pPr algn="ctr"/>
            <a:endParaRPr lang="en-US" altLang="ko-KR" sz="1000" b="1">
              <a:solidFill>
                <a:schemeClr val="tx1"/>
              </a:solidFill>
            </a:endParaRPr>
          </a:p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하드웨어 데이터 입력 페이지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45736" y="1355998"/>
            <a:ext cx="2406184" cy="351656"/>
          </a:xfrm>
          <a:prstGeom prst="rect">
            <a:avLst/>
          </a:prstGeom>
          <a:solidFill>
            <a:srgbClr val="FF0066"/>
          </a:solidFill>
          <a:ln>
            <a:solidFill>
              <a:srgbClr val="E00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애플리케이션</a:t>
            </a:r>
            <a:endParaRPr lang="ko-KR" altLang="en-US" sz="1200" b="1" dirty="0"/>
          </a:p>
        </p:txBody>
      </p:sp>
      <p:sp>
        <p:nvSpPr>
          <p:cNvPr id="30" name="직사각형 29"/>
          <p:cNvSpPr/>
          <p:nvPr/>
        </p:nvSpPr>
        <p:spPr>
          <a:xfrm>
            <a:off x="5292080" y="1347614"/>
            <a:ext cx="2406184" cy="1440160"/>
          </a:xfrm>
          <a:prstGeom prst="rect">
            <a:avLst/>
          </a:prstGeom>
          <a:noFill/>
          <a:ln>
            <a:solidFill>
              <a:srgbClr val="E00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제안서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 algn="ctr">
              <a:buFont typeface="Wingdings" pitchFamily="2" charset="2"/>
              <a:buChar char="§"/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설계서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 algn="ctr">
              <a:buFont typeface="Wingdings" pitchFamily="2" charset="2"/>
              <a:buChar char="§"/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완료 보고서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92080" y="1355998"/>
            <a:ext cx="2406184" cy="351656"/>
          </a:xfrm>
          <a:prstGeom prst="rect">
            <a:avLst/>
          </a:prstGeom>
          <a:solidFill>
            <a:srgbClr val="FF0066"/>
          </a:solidFill>
          <a:ln>
            <a:solidFill>
              <a:srgbClr val="E00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문서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445736" y="3283446"/>
            <a:ext cx="2406184" cy="1440160"/>
          </a:xfrm>
          <a:prstGeom prst="rect">
            <a:avLst/>
          </a:prstGeom>
          <a:noFill/>
          <a:ln>
            <a:solidFill>
              <a:srgbClr val="E00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알림 서비스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 algn="ctr">
              <a:buFont typeface="Wingdings" pitchFamily="2" charset="2"/>
              <a:buChar char="§"/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카메라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445736" y="3291830"/>
            <a:ext cx="2406184" cy="351656"/>
          </a:xfrm>
          <a:prstGeom prst="rect">
            <a:avLst/>
          </a:prstGeom>
          <a:solidFill>
            <a:srgbClr val="FF0066"/>
          </a:solidFill>
          <a:ln>
            <a:solidFill>
              <a:srgbClr val="E00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IoT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기기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292080" y="3283446"/>
            <a:ext cx="2406184" cy="1440160"/>
          </a:xfrm>
          <a:prstGeom prst="rect">
            <a:avLst/>
          </a:prstGeom>
          <a:noFill/>
          <a:ln>
            <a:solidFill>
              <a:srgbClr val="E00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>
              <a:solidFill>
                <a:schemeClr val="tx1"/>
              </a:solidFill>
            </a:endParaRPr>
          </a:p>
          <a:p>
            <a:pPr algn="ctr"/>
            <a:endParaRPr lang="en-US" altLang="ko-KR" sz="1000" b="1">
              <a:solidFill>
                <a:schemeClr val="tx1"/>
              </a:solidFill>
            </a:endParaRPr>
          </a:p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객체 인식 알고리즘</a:t>
            </a:r>
            <a:endParaRPr lang="en-US" altLang="ko-KR" sz="1000" b="1">
              <a:solidFill>
                <a:schemeClr val="tx1"/>
              </a:solidFill>
            </a:endParaRPr>
          </a:p>
          <a:p>
            <a:pPr algn="ctr"/>
            <a:endParaRPr lang="en-US" altLang="ko-KR" sz="1000" b="1">
              <a:solidFill>
                <a:schemeClr val="tx1"/>
              </a:solidFill>
            </a:endParaRPr>
          </a:p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경로 추천 알고리즘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292080" y="3291830"/>
            <a:ext cx="2406184" cy="351656"/>
          </a:xfrm>
          <a:prstGeom prst="rect">
            <a:avLst/>
          </a:prstGeom>
          <a:solidFill>
            <a:srgbClr val="FF0066"/>
          </a:solidFill>
          <a:ln>
            <a:solidFill>
              <a:srgbClr val="E00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인공지능</a:t>
            </a:r>
            <a:r>
              <a:rPr lang="en-US" altLang="ko-KR" sz="1200" b="1"/>
              <a:t> / </a:t>
            </a:r>
            <a:r>
              <a:rPr lang="ko-KR" altLang="en-US" sz="1200" b="1"/>
              <a:t>알고리즘</a:t>
            </a:r>
            <a:endParaRPr lang="ko-KR" altLang="en-US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FE32DD-7EDC-E041-E114-D714B202C83B}"/>
              </a:ext>
            </a:extLst>
          </p:cNvPr>
          <p:cNvSpPr txBox="1"/>
          <p:nvPr/>
        </p:nvSpPr>
        <p:spPr>
          <a:xfrm>
            <a:off x="1051992" y="4093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084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2410599"/>
            <a:ext cx="187220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22600" y="2427734"/>
            <a:ext cx="1693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감사합니다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20143" y="2283718"/>
            <a:ext cx="614671" cy="305610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489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824810" y="163622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1440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01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360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33157" y="256144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배경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397557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358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84746" y="3397954"/>
            <a:ext cx="1479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1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55576" y="1636226"/>
            <a:ext cx="1933330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11560" y="3354935"/>
            <a:ext cx="696028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06614" y="3353532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670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배경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1-1.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화재 감지기 현황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1560" y="1062863"/>
            <a:ext cx="7848872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>
                <a:latin typeface="+mn-ea"/>
              </a:rPr>
              <a:t> [</a:t>
            </a:r>
            <a:r>
              <a:rPr lang="ko-KR" altLang="en-US" sz="1400" dirty="0">
                <a:latin typeface="+mn-ea"/>
              </a:rPr>
              <a:t>소방시설법 제</a:t>
            </a:r>
            <a:r>
              <a:rPr lang="en-US" altLang="ko-KR" sz="1400" dirty="0">
                <a:latin typeface="+mn-ea"/>
              </a:rPr>
              <a:t>8</a:t>
            </a:r>
            <a:r>
              <a:rPr lang="ko-KR" altLang="en-US" sz="1400" dirty="0">
                <a:latin typeface="+mn-ea"/>
              </a:rPr>
              <a:t>조</a:t>
            </a:r>
            <a:r>
              <a:rPr lang="en-US" altLang="ko-KR" sz="1400" dirty="0">
                <a:latin typeface="+mn-ea"/>
              </a:rPr>
              <a:t>]</a:t>
            </a:r>
            <a:r>
              <a:rPr lang="ko-KR" altLang="en-US" sz="1400" dirty="0">
                <a:latin typeface="+mn-ea"/>
              </a:rPr>
              <a:t>에 따라 주택용 </a:t>
            </a:r>
            <a:r>
              <a:rPr lang="ko-KR" altLang="en-US" sz="1400" b="1" dirty="0">
                <a:latin typeface="+mn-ea"/>
              </a:rPr>
              <a:t>소방시설 설치가 의무화</a:t>
            </a:r>
            <a:r>
              <a:rPr lang="ko-KR" altLang="en-US" sz="1400" dirty="0">
                <a:latin typeface="+mn-ea"/>
              </a:rPr>
              <a:t>되었다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>
                <a:latin typeface="+mn-ea"/>
              </a:rPr>
              <a:t> 전 </a:t>
            </a:r>
            <a:r>
              <a:rPr lang="ko-KR" altLang="en-US" sz="1400" dirty="0">
                <a:latin typeface="+mn-ea"/>
              </a:rPr>
              <a:t>세계 화재 및 가스 감지 시스템 시장은 </a:t>
            </a:r>
            <a:r>
              <a:rPr lang="ko-KR" altLang="en-US" sz="1400" b="1" dirty="0">
                <a:latin typeface="+mn-ea"/>
              </a:rPr>
              <a:t>연평균 성장률 </a:t>
            </a:r>
            <a:r>
              <a:rPr lang="en-US" altLang="ko-KR" sz="1400" b="1" dirty="0">
                <a:latin typeface="+mn-ea"/>
              </a:rPr>
              <a:t>4.58%</a:t>
            </a:r>
            <a:r>
              <a:rPr lang="ko-KR" altLang="en-US" sz="1400" dirty="0">
                <a:latin typeface="+mn-ea"/>
              </a:rPr>
              <a:t>로 증가중이다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5535" y="4524916"/>
            <a:ext cx="340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나눔바른고딕" pitchFamily="50" charset="-127"/>
                <a:ea typeface="나눔바른고딕" pitchFamily="50" charset="-127"/>
              </a:rPr>
              <a:t>소방시설법 제</a:t>
            </a:r>
            <a:r>
              <a:rPr lang="en-US" altLang="ko-KR" sz="1000" dirty="0">
                <a:latin typeface="나눔바른고딕" pitchFamily="50" charset="-127"/>
                <a:ea typeface="나눔바른고딕" pitchFamily="50" charset="-127"/>
              </a:rPr>
              <a:t>8</a:t>
            </a:r>
            <a:r>
              <a:rPr lang="ko-KR" altLang="en-US" sz="1000" dirty="0">
                <a:latin typeface="나눔바른고딕" pitchFamily="50" charset="-127"/>
                <a:ea typeface="나눔바른고딕" pitchFamily="50" charset="-127"/>
              </a:rPr>
              <a:t>조</a:t>
            </a:r>
            <a:endParaRPr lang="en-US" altLang="ko-KR" sz="1000" dirty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800" dirty="0">
                <a:latin typeface="나눔바른고딕" pitchFamily="50" charset="-127"/>
                <a:ea typeface="나눔바른고딕" pitchFamily="50" charset="-127"/>
              </a:rPr>
              <a:t>출처 </a:t>
            </a:r>
            <a:r>
              <a:rPr lang="en-US" altLang="ko-KR" sz="800" dirty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800" dirty="0">
                <a:latin typeface="나눔바른고딕" pitchFamily="50" charset="-127"/>
                <a:ea typeface="나눔바른고딕" pitchFamily="50" charset="-127"/>
              </a:rPr>
              <a:t>국민안전처</a:t>
            </a:r>
            <a:endParaRPr lang="en-US" altLang="ko-KR" sz="10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20550" y="4524915"/>
            <a:ext cx="378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나눔바른고딕" pitchFamily="50" charset="-127"/>
                <a:ea typeface="나눔바른고딕" pitchFamily="50" charset="-127"/>
              </a:rPr>
              <a:t>글로벌 화재 및 가스 감지 시스템 시장 규모 및 전망</a:t>
            </a:r>
            <a:endParaRPr lang="en-US" altLang="ko-KR" sz="1000" dirty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800" dirty="0">
                <a:latin typeface="나눔바른고딕" pitchFamily="50" charset="-127"/>
                <a:ea typeface="나눔바른고딕" pitchFamily="50" charset="-127"/>
              </a:rPr>
              <a:t>출처 </a:t>
            </a:r>
            <a:r>
              <a:rPr lang="en-US" altLang="ko-KR" sz="800" dirty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800" dirty="0">
                <a:latin typeface="나눔바른고딕" pitchFamily="50" charset="-127"/>
                <a:ea typeface="나눔바른고딕" pitchFamily="50" charset="-127"/>
              </a:rPr>
              <a:t>화재 및 가스 감지 시스템 시장</a:t>
            </a:r>
            <a:r>
              <a:rPr lang="en-US" altLang="ko-KR" sz="800" dirty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800" dirty="0">
                <a:latin typeface="나눔바른고딕" pitchFamily="50" charset="-127"/>
                <a:ea typeface="나눔바른고딕" pitchFamily="50" charset="-127"/>
              </a:rPr>
              <a:t>연구개발특구진흥재단</a:t>
            </a:r>
            <a:r>
              <a:rPr lang="en-US" altLang="ko-KR" sz="800" dirty="0">
                <a:latin typeface="나눔바른고딕" pitchFamily="50" charset="-127"/>
                <a:ea typeface="나눔바른고딕" pitchFamily="50" charset="-127"/>
              </a:rPr>
              <a:t>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18B86A-A5BD-774A-0917-171FC7680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60" y="1777921"/>
            <a:ext cx="3529324" cy="26966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60EE1D6-4570-31EC-3D06-A2D80D302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518" y="1879504"/>
            <a:ext cx="3915267" cy="254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6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배경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1-2.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기존 화재 감지기의 한계점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1560" y="1131590"/>
            <a:ext cx="8208912" cy="2087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화재가 발생했음을 알려줄 뿐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구체적으로 </a:t>
            </a:r>
            <a:r>
              <a:rPr lang="ko-KR" altLang="en-US" sz="1400" b="1" dirty="0">
                <a:latin typeface="+mn-ea"/>
              </a:rPr>
              <a:t>어느 위치에 화재가 발생했는지 </a:t>
            </a:r>
            <a:r>
              <a:rPr lang="ko-KR" altLang="en-US" sz="1400" dirty="0">
                <a:latin typeface="+mn-ea"/>
              </a:rPr>
              <a:t>알려주지 </a:t>
            </a:r>
            <a:r>
              <a:rPr lang="ko-KR" altLang="en-US" sz="1400">
                <a:latin typeface="+mn-ea"/>
              </a:rPr>
              <a:t>않는다</a:t>
            </a:r>
            <a:r>
              <a:rPr lang="en-US" altLang="ko-KR" sz="140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>
                <a:latin typeface="+mn-ea"/>
              </a:rPr>
              <a:t> 어느 </a:t>
            </a:r>
            <a:r>
              <a:rPr lang="ko-KR" altLang="en-US" sz="1200" dirty="0">
                <a:latin typeface="+mn-ea"/>
              </a:rPr>
              <a:t>곳으로 대피해야 하는지 명확히 알기 어렵다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>
                <a:latin typeface="+mn-ea"/>
              </a:rPr>
              <a:t> 연기로 </a:t>
            </a:r>
            <a:r>
              <a:rPr lang="ko-KR" altLang="en-US" sz="1200" dirty="0">
                <a:latin typeface="+mn-ea"/>
              </a:rPr>
              <a:t>인해 시야가 감소된 상황에서 대피 방향을 파악하기 힘들다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구조 대상의 위치</a:t>
            </a:r>
            <a:r>
              <a:rPr lang="ko-KR" altLang="en-US" sz="1400" dirty="0">
                <a:latin typeface="+mn-ea"/>
              </a:rPr>
              <a:t>가 어디에 있는지 알려주지 </a:t>
            </a:r>
            <a:r>
              <a:rPr lang="ko-KR" altLang="en-US" sz="1400">
                <a:latin typeface="+mn-ea"/>
              </a:rPr>
              <a:t>않는다</a:t>
            </a:r>
            <a:r>
              <a:rPr lang="en-US" altLang="ko-KR" sz="140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>
                <a:latin typeface="+mn-ea"/>
              </a:rPr>
              <a:t> 구조 대상의 예상 위치를 파악할 수 없어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빠른 구조가 어렵다</a:t>
            </a:r>
            <a:r>
              <a:rPr lang="en-US" altLang="ko-KR" sz="120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</p:txBody>
      </p:sp>
      <p:sp>
        <p:nvSpPr>
          <p:cNvPr id="5" name="AutoShape 2" descr="검색 png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4" descr="검색 png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012279-170B-555B-17CE-1C8DBB5DEB3B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슬라이드 번호 개체 틀 4">
            <a:extLst>
              <a:ext uri="{FF2B5EF4-FFF2-40B4-BE49-F238E27FC236}">
                <a16:creationId xmlns:a16="http://schemas.microsoft.com/office/drawing/2014/main" id="{08ECA511-D8B1-C99C-1989-3F4DA8BF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37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배경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1-2.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기존 화재 감지기의 한계점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AutoShape 2" descr="검색 png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4" descr="검색 png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C9C575-5566-BB0D-1E84-3F7A4507A2A3}"/>
              </a:ext>
            </a:extLst>
          </p:cNvPr>
          <p:cNvSpPr/>
          <p:nvPr/>
        </p:nvSpPr>
        <p:spPr>
          <a:xfrm>
            <a:off x="3574302" y="1642816"/>
            <a:ext cx="2088232" cy="1376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대형 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5122B6-335E-9FF4-2171-689C2FE09624}"/>
              </a:ext>
            </a:extLst>
          </p:cNvPr>
          <p:cNvSpPr/>
          <p:nvPr/>
        </p:nvSpPr>
        <p:spPr>
          <a:xfrm>
            <a:off x="1835696" y="3176910"/>
            <a:ext cx="5616624" cy="575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복도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74E545-0481-BF0D-47E6-C7B2723476FF}"/>
              </a:ext>
            </a:extLst>
          </p:cNvPr>
          <p:cNvSpPr/>
          <p:nvPr/>
        </p:nvSpPr>
        <p:spPr>
          <a:xfrm>
            <a:off x="6681058" y="1989509"/>
            <a:ext cx="755104" cy="10300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창고 </a:t>
            </a:r>
            <a:r>
              <a:rPr lang="en-US" altLang="ko-KR">
                <a:solidFill>
                  <a:schemeClr val="tx1"/>
                </a:solidFill>
              </a:rPr>
              <a:t>B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2F2D94-424B-56A6-7AB1-82ACF18CE6D2}"/>
              </a:ext>
            </a:extLst>
          </p:cNvPr>
          <p:cNvSpPr/>
          <p:nvPr/>
        </p:nvSpPr>
        <p:spPr>
          <a:xfrm>
            <a:off x="1838104" y="1989509"/>
            <a:ext cx="755104" cy="10300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창고 </a:t>
            </a:r>
            <a:r>
              <a:rPr lang="en-US" altLang="ko-KR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8A646D3-B5D8-A467-7557-C9BB4B2DFC65}"/>
              </a:ext>
            </a:extLst>
          </p:cNvPr>
          <p:cNvCxnSpPr>
            <a:stCxn id="14" idx="2"/>
          </p:cNvCxnSpPr>
          <p:nvPr/>
        </p:nvCxnSpPr>
        <p:spPr>
          <a:xfrm>
            <a:off x="2215656" y="3019532"/>
            <a:ext cx="0" cy="157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837772F-ED78-4975-AC62-1A6DCDBB12CC}"/>
              </a:ext>
            </a:extLst>
          </p:cNvPr>
          <p:cNvCxnSpPr>
            <a:cxnSpLocks/>
          </p:cNvCxnSpPr>
          <p:nvPr/>
        </p:nvCxnSpPr>
        <p:spPr>
          <a:xfrm>
            <a:off x="4644008" y="3019532"/>
            <a:ext cx="0" cy="157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D126EA6-F22B-7CAF-5898-6277395FC1B9}"/>
              </a:ext>
            </a:extLst>
          </p:cNvPr>
          <p:cNvCxnSpPr>
            <a:cxnSpLocks/>
          </p:cNvCxnSpPr>
          <p:nvPr/>
        </p:nvCxnSpPr>
        <p:spPr>
          <a:xfrm>
            <a:off x="7092280" y="3019532"/>
            <a:ext cx="0" cy="157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FEF363-A43F-98A4-7D9A-3D15F4C467DF}"/>
              </a:ext>
            </a:extLst>
          </p:cNvPr>
          <p:cNvCxnSpPr/>
          <p:nvPr/>
        </p:nvCxnSpPr>
        <p:spPr>
          <a:xfrm>
            <a:off x="2228472" y="3751953"/>
            <a:ext cx="0" cy="7200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C15364B-5529-A7B4-051C-8010793ED447}"/>
              </a:ext>
            </a:extLst>
          </p:cNvPr>
          <p:cNvCxnSpPr/>
          <p:nvPr/>
        </p:nvCxnSpPr>
        <p:spPr>
          <a:xfrm>
            <a:off x="7110212" y="3751953"/>
            <a:ext cx="0" cy="7200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5BF13D-90F5-AF37-B6A1-6FEA8DC2A90E}"/>
              </a:ext>
            </a:extLst>
          </p:cNvPr>
          <p:cNvSpPr txBox="1"/>
          <p:nvPr/>
        </p:nvSpPr>
        <p:spPr>
          <a:xfrm>
            <a:off x="611560" y="1131590"/>
            <a:ext cx="820891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>
                <a:latin typeface="+mn-ea"/>
              </a:rPr>
              <a:t> 다음과 같은 형태의 건물을 가정한다</a:t>
            </a:r>
            <a:r>
              <a:rPr lang="en-US" altLang="ko-KR" sz="140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96FCB9-8D7E-A14E-B461-FE63FC3B4078}"/>
              </a:ext>
            </a:extLst>
          </p:cNvPr>
          <p:cNvSpPr txBox="1"/>
          <p:nvPr/>
        </p:nvSpPr>
        <p:spPr>
          <a:xfrm>
            <a:off x="1640135" y="4587974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비상구 </a:t>
            </a:r>
            <a:r>
              <a:rPr lang="en-US" altLang="ko-KR" b="1"/>
              <a:t>A</a:t>
            </a:r>
            <a:endParaRPr lang="ko-KR" altLang="en-US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19D6F6-96E7-C1CF-056A-300CB5788982}"/>
              </a:ext>
            </a:extLst>
          </p:cNvPr>
          <p:cNvSpPr txBox="1"/>
          <p:nvPr/>
        </p:nvSpPr>
        <p:spPr>
          <a:xfrm>
            <a:off x="6553200" y="4587974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비상구 </a:t>
            </a:r>
            <a:r>
              <a:rPr lang="en-US" altLang="ko-KR" b="1"/>
              <a:t>B</a:t>
            </a:r>
            <a:endParaRPr lang="ko-KR" altLang="en-US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1DC4CD-9233-D053-287D-255B449E94F7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슬라이드 번호 개체 틀 4">
            <a:extLst>
              <a:ext uri="{FF2B5EF4-FFF2-40B4-BE49-F238E27FC236}">
                <a16:creationId xmlns:a16="http://schemas.microsoft.com/office/drawing/2014/main" id="{8A491B5D-5B63-B721-31E6-51818843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52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배경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1-2.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기존 화재 감지기의 한계점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" name="AutoShape 2" descr="검색 png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4" descr="검색 png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C9C575-5566-BB0D-1E84-3F7A4507A2A3}"/>
              </a:ext>
            </a:extLst>
          </p:cNvPr>
          <p:cNvSpPr/>
          <p:nvPr/>
        </p:nvSpPr>
        <p:spPr>
          <a:xfrm>
            <a:off x="3574302" y="1642816"/>
            <a:ext cx="2088232" cy="1376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대형 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5122B6-335E-9FF4-2171-689C2FE09624}"/>
              </a:ext>
            </a:extLst>
          </p:cNvPr>
          <p:cNvSpPr/>
          <p:nvPr/>
        </p:nvSpPr>
        <p:spPr>
          <a:xfrm>
            <a:off x="1835696" y="3176910"/>
            <a:ext cx="5616624" cy="575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복도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74E545-0481-BF0D-47E6-C7B2723476FF}"/>
              </a:ext>
            </a:extLst>
          </p:cNvPr>
          <p:cNvSpPr/>
          <p:nvPr/>
        </p:nvSpPr>
        <p:spPr>
          <a:xfrm>
            <a:off x="6681058" y="1989509"/>
            <a:ext cx="755104" cy="10300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FF0000"/>
                </a:solidFill>
              </a:rPr>
              <a:t>창고 </a:t>
            </a:r>
            <a:r>
              <a:rPr lang="en-US" altLang="ko-KR" b="1">
                <a:solidFill>
                  <a:srgbClr val="FF0000"/>
                </a:solidFill>
              </a:rPr>
              <a:t>B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2F2D94-424B-56A6-7AB1-82ACF18CE6D2}"/>
              </a:ext>
            </a:extLst>
          </p:cNvPr>
          <p:cNvSpPr/>
          <p:nvPr/>
        </p:nvSpPr>
        <p:spPr>
          <a:xfrm>
            <a:off x="1838104" y="1989509"/>
            <a:ext cx="755104" cy="10300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창고 </a:t>
            </a:r>
            <a:r>
              <a:rPr lang="en-US" altLang="ko-KR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8A646D3-B5D8-A467-7557-C9BB4B2DFC65}"/>
              </a:ext>
            </a:extLst>
          </p:cNvPr>
          <p:cNvCxnSpPr>
            <a:stCxn id="14" idx="2"/>
          </p:cNvCxnSpPr>
          <p:nvPr/>
        </p:nvCxnSpPr>
        <p:spPr>
          <a:xfrm>
            <a:off x="2215656" y="3019532"/>
            <a:ext cx="0" cy="157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837772F-ED78-4975-AC62-1A6DCDBB12CC}"/>
              </a:ext>
            </a:extLst>
          </p:cNvPr>
          <p:cNvCxnSpPr>
            <a:cxnSpLocks/>
          </p:cNvCxnSpPr>
          <p:nvPr/>
        </p:nvCxnSpPr>
        <p:spPr>
          <a:xfrm>
            <a:off x="4644008" y="3019532"/>
            <a:ext cx="0" cy="157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D126EA6-F22B-7CAF-5898-6277395FC1B9}"/>
              </a:ext>
            </a:extLst>
          </p:cNvPr>
          <p:cNvCxnSpPr>
            <a:cxnSpLocks/>
          </p:cNvCxnSpPr>
          <p:nvPr/>
        </p:nvCxnSpPr>
        <p:spPr>
          <a:xfrm>
            <a:off x="7092280" y="3019532"/>
            <a:ext cx="0" cy="157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FEF363-A43F-98A4-7D9A-3D15F4C467DF}"/>
              </a:ext>
            </a:extLst>
          </p:cNvPr>
          <p:cNvCxnSpPr/>
          <p:nvPr/>
        </p:nvCxnSpPr>
        <p:spPr>
          <a:xfrm>
            <a:off x="2228472" y="3751953"/>
            <a:ext cx="0" cy="7200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C15364B-5529-A7B4-051C-8010793ED447}"/>
              </a:ext>
            </a:extLst>
          </p:cNvPr>
          <p:cNvCxnSpPr/>
          <p:nvPr/>
        </p:nvCxnSpPr>
        <p:spPr>
          <a:xfrm>
            <a:off x="7110212" y="3751953"/>
            <a:ext cx="0" cy="7200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5BF13D-90F5-AF37-B6A1-6FEA8DC2A90E}"/>
              </a:ext>
            </a:extLst>
          </p:cNvPr>
          <p:cNvSpPr txBox="1"/>
          <p:nvPr/>
        </p:nvSpPr>
        <p:spPr>
          <a:xfrm>
            <a:off x="611560" y="1131590"/>
            <a:ext cx="820891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>
                <a:latin typeface="+mn-ea"/>
              </a:rPr>
              <a:t> </a:t>
            </a:r>
            <a:r>
              <a:rPr lang="ko-KR" altLang="en-US" sz="1400" b="1">
                <a:solidFill>
                  <a:srgbClr val="FF0000"/>
                </a:solidFill>
                <a:latin typeface="+mn-ea"/>
              </a:rPr>
              <a:t>창고 </a:t>
            </a:r>
            <a:r>
              <a:rPr lang="en-US" altLang="ko-KR" sz="1400" b="1">
                <a:solidFill>
                  <a:srgbClr val="FF0000"/>
                </a:solidFill>
                <a:latin typeface="+mn-ea"/>
              </a:rPr>
              <a:t>B</a:t>
            </a:r>
            <a:r>
              <a:rPr lang="ko-KR" altLang="en-US" sz="1400" b="1">
                <a:solidFill>
                  <a:srgbClr val="FF0000"/>
                </a:solidFill>
                <a:latin typeface="+mn-ea"/>
              </a:rPr>
              <a:t>에 화재</a:t>
            </a:r>
            <a:r>
              <a:rPr lang="ko-KR" altLang="en-US" sz="1400">
                <a:latin typeface="+mn-ea"/>
              </a:rPr>
              <a:t>가 발생했을 때 어느 곳으로 대피하는 것이 안전할까</a:t>
            </a:r>
            <a:r>
              <a:rPr lang="en-US" altLang="ko-KR" sz="1400">
                <a:latin typeface="+mn-ea"/>
              </a:rPr>
              <a:t>?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96FCB9-8D7E-A14E-B461-FE63FC3B4078}"/>
              </a:ext>
            </a:extLst>
          </p:cNvPr>
          <p:cNvSpPr txBox="1"/>
          <p:nvPr/>
        </p:nvSpPr>
        <p:spPr>
          <a:xfrm>
            <a:off x="1640135" y="4587974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비상구 </a:t>
            </a:r>
            <a:r>
              <a:rPr lang="en-US" altLang="ko-KR" b="1"/>
              <a:t>A</a:t>
            </a:r>
            <a:endParaRPr lang="ko-KR" altLang="en-US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19D6F6-96E7-C1CF-056A-300CB5788982}"/>
              </a:ext>
            </a:extLst>
          </p:cNvPr>
          <p:cNvSpPr txBox="1"/>
          <p:nvPr/>
        </p:nvSpPr>
        <p:spPr>
          <a:xfrm>
            <a:off x="6553200" y="4587974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비상구 </a:t>
            </a:r>
            <a:r>
              <a:rPr lang="en-US" altLang="ko-KR" b="1"/>
              <a:t>B</a:t>
            </a:r>
            <a:endParaRPr lang="ko-KR" altLang="en-US" b="1"/>
          </a:p>
        </p:txBody>
      </p:sp>
      <p:pic>
        <p:nvPicPr>
          <p:cNvPr id="15" name="그래픽 14" descr="불꽃 단색으로 채워진">
            <a:extLst>
              <a:ext uri="{FF2B5EF4-FFF2-40B4-BE49-F238E27FC236}">
                <a16:creationId xmlns:a16="http://schemas.microsoft.com/office/drawing/2014/main" id="{EAFE9B8D-E9FE-C15A-2056-FBB7D4493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95120" y="1377418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67A59B-F35D-B0B2-A163-3CE0D277C7B8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55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배경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1-2.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기존 화재 감지기의 한계점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" name="AutoShape 2" descr="검색 png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4" descr="검색 png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C9C575-5566-BB0D-1E84-3F7A4507A2A3}"/>
              </a:ext>
            </a:extLst>
          </p:cNvPr>
          <p:cNvSpPr/>
          <p:nvPr/>
        </p:nvSpPr>
        <p:spPr>
          <a:xfrm>
            <a:off x="3574302" y="1642816"/>
            <a:ext cx="2088232" cy="1376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대형 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5122B6-335E-9FF4-2171-689C2FE09624}"/>
              </a:ext>
            </a:extLst>
          </p:cNvPr>
          <p:cNvSpPr/>
          <p:nvPr/>
        </p:nvSpPr>
        <p:spPr>
          <a:xfrm>
            <a:off x="1835696" y="3176910"/>
            <a:ext cx="5616624" cy="575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복도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74E545-0481-BF0D-47E6-C7B2723476FF}"/>
              </a:ext>
            </a:extLst>
          </p:cNvPr>
          <p:cNvSpPr/>
          <p:nvPr/>
        </p:nvSpPr>
        <p:spPr>
          <a:xfrm>
            <a:off x="6681058" y="1989509"/>
            <a:ext cx="755104" cy="10300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FF0000"/>
                </a:solidFill>
              </a:rPr>
              <a:t>창고 </a:t>
            </a:r>
            <a:r>
              <a:rPr lang="en-US" altLang="ko-KR" b="1">
                <a:solidFill>
                  <a:srgbClr val="FF0000"/>
                </a:solidFill>
              </a:rPr>
              <a:t>B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2F2D94-424B-56A6-7AB1-82ACF18CE6D2}"/>
              </a:ext>
            </a:extLst>
          </p:cNvPr>
          <p:cNvSpPr/>
          <p:nvPr/>
        </p:nvSpPr>
        <p:spPr>
          <a:xfrm>
            <a:off x="1838104" y="1989509"/>
            <a:ext cx="755104" cy="10300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창고 </a:t>
            </a:r>
            <a:r>
              <a:rPr lang="en-US" altLang="ko-KR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8A646D3-B5D8-A467-7557-C9BB4B2DFC65}"/>
              </a:ext>
            </a:extLst>
          </p:cNvPr>
          <p:cNvCxnSpPr>
            <a:stCxn id="14" idx="2"/>
          </p:cNvCxnSpPr>
          <p:nvPr/>
        </p:nvCxnSpPr>
        <p:spPr>
          <a:xfrm>
            <a:off x="2215656" y="3019532"/>
            <a:ext cx="0" cy="157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837772F-ED78-4975-AC62-1A6DCDBB12CC}"/>
              </a:ext>
            </a:extLst>
          </p:cNvPr>
          <p:cNvCxnSpPr>
            <a:cxnSpLocks/>
          </p:cNvCxnSpPr>
          <p:nvPr/>
        </p:nvCxnSpPr>
        <p:spPr>
          <a:xfrm>
            <a:off x="4644008" y="3019532"/>
            <a:ext cx="0" cy="157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D126EA6-F22B-7CAF-5898-6277395FC1B9}"/>
              </a:ext>
            </a:extLst>
          </p:cNvPr>
          <p:cNvCxnSpPr>
            <a:cxnSpLocks/>
          </p:cNvCxnSpPr>
          <p:nvPr/>
        </p:nvCxnSpPr>
        <p:spPr>
          <a:xfrm>
            <a:off x="7092280" y="3019532"/>
            <a:ext cx="0" cy="157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C15364B-5529-A7B4-051C-8010793ED447}"/>
              </a:ext>
            </a:extLst>
          </p:cNvPr>
          <p:cNvCxnSpPr/>
          <p:nvPr/>
        </p:nvCxnSpPr>
        <p:spPr>
          <a:xfrm>
            <a:off x="7110212" y="3751953"/>
            <a:ext cx="0" cy="7200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5BF13D-90F5-AF37-B6A1-6FEA8DC2A90E}"/>
              </a:ext>
            </a:extLst>
          </p:cNvPr>
          <p:cNvSpPr txBox="1"/>
          <p:nvPr/>
        </p:nvSpPr>
        <p:spPr>
          <a:xfrm>
            <a:off x="611560" y="1131590"/>
            <a:ext cx="820891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비상구 </a:t>
            </a:r>
            <a:r>
              <a:rPr lang="en-US" altLang="ko-KR" sz="1400">
                <a:latin typeface="+mn-ea"/>
              </a:rPr>
              <a:t>B </a:t>
            </a:r>
            <a:r>
              <a:rPr lang="ko-KR" altLang="en-US" sz="1400">
                <a:latin typeface="+mn-ea"/>
              </a:rPr>
              <a:t>방면은 화재가 옮길 위험이 있음으로 </a:t>
            </a:r>
            <a:r>
              <a:rPr lang="ko-KR" altLang="en-US" sz="1400" b="1">
                <a:latin typeface="+mn-ea"/>
              </a:rPr>
              <a:t>비상구 </a:t>
            </a:r>
            <a:r>
              <a:rPr lang="en-US" altLang="ko-KR" sz="1400" b="1">
                <a:latin typeface="+mn-ea"/>
              </a:rPr>
              <a:t>A</a:t>
            </a:r>
            <a:r>
              <a:rPr lang="ko-KR" altLang="en-US" sz="1400" b="1">
                <a:latin typeface="+mn-ea"/>
              </a:rPr>
              <a:t>로 대피</a:t>
            </a:r>
            <a:r>
              <a:rPr lang="ko-KR" altLang="en-US" sz="1400">
                <a:latin typeface="+mn-ea"/>
              </a:rPr>
              <a:t>하는 것이 바람직하다</a:t>
            </a:r>
            <a:r>
              <a:rPr lang="en-US" altLang="ko-KR" sz="140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96FCB9-8D7E-A14E-B461-FE63FC3B4078}"/>
              </a:ext>
            </a:extLst>
          </p:cNvPr>
          <p:cNvSpPr txBox="1"/>
          <p:nvPr/>
        </p:nvSpPr>
        <p:spPr>
          <a:xfrm>
            <a:off x="1640135" y="4587974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accent1"/>
                </a:solidFill>
              </a:rPr>
              <a:t>비상구 </a:t>
            </a:r>
            <a:r>
              <a:rPr lang="en-US" altLang="ko-KR" b="1">
                <a:solidFill>
                  <a:schemeClr val="accent1"/>
                </a:solidFill>
              </a:rPr>
              <a:t>A</a:t>
            </a:r>
            <a:endParaRPr lang="ko-KR" altLang="en-US" b="1">
              <a:solidFill>
                <a:schemeClr val="accent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19D6F6-96E7-C1CF-056A-300CB5788982}"/>
              </a:ext>
            </a:extLst>
          </p:cNvPr>
          <p:cNvSpPr txBox="1"/>
          <p:nvPr/>
        </p:nvSpPr>
        <p:spPr>
          <a:xfrm>
            <a:off x="6553200" y="4587974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비상구 </a:t>
            </a:r>
            <a:r>
              <a:rPr lang="en-US" altLang="ko-KR" b="1">
                <a:solidFill>
                  <a:srgbClr val="FF0000"/>
                </a:solidFill>
              </a:rPr>
              <a:t>B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15" name="그래픽 14" descr="불꽃 단색으로 채워진">
            <a:extLst>
              <a:ext uri="{FF2B5EF4-FFF2-40B4-BE49-F238E27FC236}">
                <a16:creationId xmlns:a16="http://schemas.microsoft.com/office/drawing/2014/main" id="{EAFE9B8D-E9FE-C15A-2056-FBB7D4493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95120" y="1377418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B29B60-09E2-CE76-32C3-3C56AAB017C2}"/>
              </a:ext>
            </a:extLst>
          </p:cNvPr>
          <p:cNvSpPr txBox="1"/>
          <p:nvPr/>
        </p:nvSpPr>
        <p:spPr>
          <a:xfrm>
            <a:off x="6488167" y="2974292"/>
            <a:ext cx="8547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i="1">
                <a:solidFill>
                  <a:srgbClr val="FF0000"/>
                </a:solidFill>
              </a:rPr>
              <a:t>X</a:t>
            </a:r>
            <a:endParaRPr lang="ko-KR" altLang="en-US" sz="8000" b="1" i="1">
              <a:solidFill>
                <a:srgbClr val="FF0000"/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E93C73B-FA86-71D5-F87A-D48FE3497DDA}"/>
              </a:ext>
            </a:extLst>
          </p:cNvPr>
          <p:cNvCxnSpPr>
            <a:stCxn id="2" idx="2"/>
            <a:endCxn id="30" idx="0"/>
          </p:cNvCxnSpPr>
          <p:nvPr/>
        </p:nvCxnSpPr>
        <p:spPr>
          <a:xfrm rot="5400000">
            <a:off x="2622856" y="2592412"/>
            <a:ext cx="1568442" cy="2422682"/>
          </a:xfrm>
          <a:prstGeom prst="bentConnector3">
            <a:avLst>
              <a:gd name="adj1" fmla="val 27907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F1B5FDD-1BCD-3EE8-BDB8-4216DD73339E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127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배경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1-2.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기존 화재 감지기의 한계점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8</a:t>
            </a:r>
            <a:endParaRPr lang="ko-KR" altLang="en-US" dirty="0"/>
          </a:p>
        </p:txBody>
      </p:sp>
      <p:sp>
        <p:nvSpPr>
          <p:cNvPr id="5" name="AutoShape 2" descr="검색 png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4" descr="검색 png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C9C575-5566-BB0D-1E84-3F7A4507A2A3}"/>
              </a:ext>
            </a:extLst>
          </p:cNvPr>
          <p:cNvSpPr/>
          <p:nvPr/>
        </p:nvSpPr>
        <p:spPr>
          <a:xfrm>
            <a:off x="3574302" y="1642816"/>
            <a:ext cx="2088232" cy="1376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대형 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5122B6-335E-9FF4-2171-689C2FE09624}"/>
              </a:ext>
            </a:extLst>
          </p:cNvPr>
          <p:cNvSpPr/>
          <p:nvPr/>
        </p:nvSpPr>
        <p:spPr>
          <a:xfrm>
            <a:off x="1835696" y="3176910"/>
            <a:ext cx="5616624" cy="575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복도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74E545-0481-BF0D-47E6-C7B2723476FF}"/>
              </a:ext>
            </a:extLst>
          </p:cNvPr>
          <p:cNvSpPr/>
          <p:nvPr/>
        </p:nvSpPr>
        <p:spPr>
          <a:xfrm>
            <a:off x="6681058" y="1989509"/>
            <a:ext cx="755104" cy="10300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FF0000"/>
                </a:solidFill>
              </a:rPr>
              <a:t>창고 </a:t>
            </a:r>
            <a:r>
              <a:rPr lang="en-US" altLang="ko-KR" b="1">
                <a:solidFill>
                  <a:srgbClr val="FF0000"/>
                </a:solidFill>
              </a:rPr>
              <a:t>B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2F2D94-424B-56A6-7AB1-82ACF18CE6D2}"/>
              </a:ext>
            </a:extLst>
          </p:cNvPr>
          <p:cNvSpPr/>
          <p:nvPr/>
        </p:nvSpPr>
        <p:spPr>
          <a:xfrm>
            <a:off x="1838104" y="1989509"/>
            <a:ext cx="755104" cy="10300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창고</a:t>
            </a:r>
            <a:r>
              <a:rPr lang="en-US" altLang="ko-KR" b="1">
                <a:solidFill>
                  <a:schemeClr val="bg1"/>
                </a:solidFill>
              </a:rPr>
              <a:t>A</a:t>
            </a:r>
            <a:endParaRPr lang="ko-KR" altLang="en-US" b="1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8A646D3-B5D8-A467-7557-C9BB4B2DFC65}"/>
              </a:ext>
            </a:extLst>
          </p:cNvPr>
          <p:cNvCxnSpPr>
            <a:stCxn id="14" idx="2"/>
          </p:cNvCxnSpPr>
          <p:nvPr/>
        </p:nvCxnSpPr>
        <p:spPr>
          <a:xfrm>
            <a:off x="2215656" y="3019532"/>
            <a:ext cx="0" cy="157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837772F-ED78-4975-AC62-1A6DCDBB12CC}"/>
              </a:ext>
            </a:extLst>
          </p:cNvPr>
          <p:cNvCxnSpPr>
            <a:cxnSpLocks/>
          </p:cNvCxnSpPr>
          <p:nvPr/>
        </p:nvCxnSpPr>
        <p:spPr>
          <a:xfrm>
            <a:off x="4644008" y="3019532"/>
            <a:ext cx="0" cy="157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D126EA6-F22B-7CAF-5898-6277395FC1B9}"/>
              </a:ext>
            </a:extLst>
          </p:cNvPr>
          <p:cNvCxnSpPr>
            <a:cxnSpLocks/>
          </p:cNvCxnSpPr>
          <p:nvPr/>
        </p:nvCxnSpPr>
        <p:spPr>
          <a:xfrm>
            <a:off x="7092280" y="3019532"/>
            <a:ext cx="0" cy="157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FEF363-A43F-98A4-7D9A-3D15F4C467DF}"/>
              </a:ext>
            </a:extLst>
          </p:cNvPr>
          <p:cNvCxnSpPr>
            <a:cxnSpLocks/>
          </p:cNvCxnSpPr>
          <p:nvPr/>
        </p:nvCxnSpPr>
        <p:spPr>
          <a:xfrm flipV="1">
            <a:off x="2228472" y="2931790"/>
            <a:ext cx="0" cy="1540243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C15364B-5529-A7B4-051C-8010793ED447}"/>
              </a:ext>
            </a:extLst>
          </p:cNvPr>
          <p:cNvCxnSpPr/>
          <p:nvPr/>
        </p:nvCxnSpPr>
        <p:spPr>
          <a:xfrm>
            <a:off x="7110212" y="3751953"/>
            <a:ext cx="0" cy="7200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5BF13D-90F5-AF37-B6A1-6FEA8DC2A90E}"/>
              </a:ext>
            </a:extLst>
          </p:cNvPr>
          <p:cNvSpPr txBox="1"/>
          <p:nvPr/>
        </p:nvSpPr>
        <p:spPr>
          <a:xfrm>
            <a:off x="611560" y="1131590"/>
            <a:ext cx="820891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1">
                <a:latin typeface="+mn-ea"/>
              </a:rPr>
              <a:t> </a:t>
            </a:r>
            <a:r>
              <a:rPr lang="ko-KR" altLang="en-US" sz="1400" b="1">
                <a:solidFill>
                  <a:srgbClr val="FF0000"/>
                </a:solidFill>
                <a:latin typeface="+mn-ea"/>
              </a:rPr>
              <a:t>창고 </a:t>
            </a:r>
            <a:r>
              <a:rPr lang="en-US" altLang="ko-KR" sz="1400" b="1">
                <a:solidFill>
                  <a:srgbClr val="FF0000"/>
                </a:solidFill>
                <a:latin typeface="+mn-ea"/>
              </a:rPr>
              <a:t>A</a:t>
            </a:r>
            <a:r>
              <a:rPr lang="ko-KR" altLang="en-US" sz="1400" b="1">
                <a:solidFill>
                  <a:srgbClr val="FF0000"/>
                </a:solidFill>
                <a:latin typeface="+mn-ea"/>
              </a:rPr>
              <a:t>에 대피하지 못한 구조 대상</a:t>
            </a:r>
            <a:r>
              <a:rPr lang="ko-KR" altLang="en-US" sz="1400">
                <a:latin typeface="+mn-ea"/>
              </a:rPr>
              <a:t>이 있다면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빠르게 창고 </a:t>
            </a:r>
            <a:r>
              <a:rPr lang="en-US" altLang="ko-KR" sz="1400">
                <a:latin typeface="+mn-ea"/>
              </a:rPr>
              <a:t>A</a:t>
            </a:r>
            <a:r>
              <a:rPr lang="ko-KR" altLang="en-US" sz="1400">
                <a:latin typeface="+mn-ea"/>
              </a:rPr>
              <a:t>로 향하는 것이 중요하다</a:t>
            </a:r>
            <a:r>
              <a:rPr lang="en-US" altLang="ko-KR" sz="140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96FCB9-8D7E-A14E-B461-FE63FC3B4078}"/>
              </a:ext>
            </a:extLst>
          </p:cNvPr>
          <p:cNvSpPr txBox="1"/>
          <p:nvPr/>
        </p:nvSpPr>
        <p:spPr>
          <a:xfrm>
            <a:off x="1640135" y="458797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구조 대원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19D6F6-96E7-C1CF-056A-300CB5788982}"/>
              </a:ext>
            </a:extLst>
          </p:cNvPr>
          <p:cNvSpPr txBox="1"/>
          <p:nvPr/>
        </p:nvSpPr>
        <p:spPr>
          <a:xfrm>
            <a:off x="6553200" y="4587974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비상구 </a:t>
            </a:r>
            <a:r>
              <a:rPr lang="en-US" altLang="ko-KR" b="1"/>
              <a:t>B</a:t>
            </a:r>
            <a:endParaRPr lang="ko-KR" altLang="en-US" b="1"/>
          </a:p>
        </p:txBody>
      </p:sp>
      <p:pic>
        <p:nvPicPr>
          <p:cNvPr id="15" name="그래픽 14" descr="불꽃 단색으로 채워진">
            <a:extLst>
              <a:ext uri="{FF2B5EF4-FFF2-40B4-BE49-F238E27FC236}">
                <a16:creationId xmlns:a16="http://schemas.microsoft.com/office/drawing/2014/main" id="{EAFE9B8D-E9FE-C15A-2056-FBB7D4493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95120" y="1377418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8F1F5D0-8E61-090D-AF31-7AF08CE2997F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AIoT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472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defRPr sz="11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2534</TotalTime>
  <Words>1295</Words>
  <Application>Microsoft Office PowerPoint</Application>
  <PresentationFormat>화면 슬라이드 쇼(16:9)</PresentationFormat>
  <Paragraphs>422</Paragraphs>
  <Slides>29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10X10 Bold</vt:lpstr>
      <vt:lpstr>나눔바른고딕</vt:lpstr>
      <vt:lpstr>배달의민족 한나는 열한살</vt:lpstr>
      <vt:lpstr>Arial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이예은</dc:creator>
  <cp:lastModifiedBy>문규빈</cp:lastModifiedBy>
  <cp:revision>284</cp:revision>
  <dcterms:created xsi:type="dcterms:W3CDTF">2015-03-17T10:14:13Z</dcterms:created>
  <dcterms:modified xsi:type="dcterms:W3CDTF">2023-11-26T05:02:48Z</dcterms:modified>
</cp:coreProperties>
</file>