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sldIdLst>
    <p:sldId id="256" r:id="rId2"/>
    <p:sldId id="296" r:id="rId3"/>
    <p:sldId id="297" r:id="rId4"/>
    <p:sldId id="285" r:id="rId5"/>
    <p:sldId id="289" r:id="rId6"/>
    <p:sldId id="290" r:id="rId7"/>
    <p:sldId id="288" r:id="rId8"/>
    <p:sldId id="287" r:id="rId9"/>
    <p:sldId id="291" r:id="rId10"/>
    <p:sldId id="292" r:id="rId11"/>
    <p:sldId id="298" r:id="rId12"/>
    <p:sldId id="28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54" autoAdjust="0"/>
    <p:restoredTop sz="94434" autoAdjust="0"/>
  </p:normalViewPr>
  <p:slideViewPr>
    <p:cSldViewPr snapToGrid="0">
      <p:cViewPr varScale="1">
        <p:scale>
          <a:sx n="82" d="100"/>
          <a:sy n="82" d="100"/>
        </p:scale>
        <p:origin x="11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6589D9D-49E2-4B41-ACD8-CBBF1C542292}" type="datetimeFigureOut">
              <a:rPr lang="en-US" smtClean="0"/>
              <a:t>5/29/2018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111049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89D9D-49E2-4B41-ACD8-CBBF1C542292}"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417861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89D9D-49E2-4B41-ACD8-CBBF1C542292}"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3362324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89D9D-49E2-4B41-ACD8-CBBF1C542292}"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7624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89D9D-49E2-4B41-ACD8-CBBF1C542292}"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2344231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6589D9D-49E2-4B41-ACD8-CBBF1C542292}"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2272342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6589D9D-49E2-4B41-ACD8-CBBF1C542292}"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3476161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89D9D-49E2-4B41-ACD8-CBBF1C542292}"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1805914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89D9D-49E2-4B41-ACD8-CBBF1C542292}"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248841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89D9D-49E2-4B41-ACD8-CBBF1C542292}"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266615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589D9D-49E2-4B41-ACD8-CBBF1C542292}"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389523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589D9D-49E2-4B41-ACD8-CBBF1C542292}"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403780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589D9D-49E2-4B41-ACD8-CBBF1C542292}"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22308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589D9D-49E2-4B41-ACD8-CBBF1C542292}"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127608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89D9D-49E2-4B41-ACD8-CBBF1C542292}"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165607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89D9D-49E2-4B41-ACD8-CBBF1C542292}"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186128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89D9D-49E2-4B41-ACD8-CBBF1C542292}"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EE5AD-1866-40C2-9A47-CF870C61118D}" type="slidenum">
              <a:rPr lang="en-US" smtClean="0"/>
              <a:t>‹#›</a:t>
            </a:fld>
            <a:endParaRPr lang="en-US"/>
          </a:p>
        </p:txBody>
      </p:sp>
    </p:spTree>
    <p:extLst>
      <p:ext uri="{BB962C8B-B14F-4D97-AF65-F5344CB8AC3E}">
        <p14:creationId xmlns:p14="http://schemas.microsoft.com/office/powerpoint/2010/main" val="35967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589D9D-49E2-4B41-ACD8-CBBF1C542292}" type="datetimeFigureOut">
              <a:rPr lang="en-US" smtClean="0"/>
              <a:t>5/29/2018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9EE5AD-1866-40C2-9A47-CF870C61118D}" type="slidenum">
              <a:rPr lang="en-US" smtClean="0"/>
              <a:t>‹#›</a:t>
            </a:fld>
            <a:endParaRPr lang="en-US"/>
          </a:p>
        </p:txBody>
      </p:sp>
    </p:spTree>
    <p:extLst>
      <p:ext uri="{BB962C8B-B14F-4D97-AF65-F5344CB8AC3E}">
        <p14:creationId xmlns:p14="http://schemas.microsoft.com/office/powerpoint/2010/main" val="734171724"/>
      </p:ext>
    </p:extLst>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1896" y="1615338"/>
            <a:ext cx="11041039" cy="846667"/>
          </a:xfrm>
        </p:spPr>
        <p:txBody>
          <a:bodyPr>
            <a:noAutofit/>
          </a:bodyPr>
          <a:lstStyle/>
          <a:p>
            <a:pPr algn="l"/>
            <a:r>
              <a:rPr lang="en-US" sz="3200" b="1" dirty="0"/>
              <a:t>Driver Safety and Drowsiness Detection System </a:t>
            </a:r>
          </a:p>
        </p:txBody>
      </p:sp>
      <p:sp>
        <p:nvSpPr>
          <p:cNvPr id="3" name="Subtitle 2"/>
          <p:cNvSpPr>
            <a:spLocks noGrp="1"/>
          </p:cNvSpPr>
          <p:nvPr>
            <p:ph type="subTitle" idx="1"/>
          </p:nvPr>
        </p:nvSpPr>
        <p:spPr>
          <a:xfrm>
            <a:off x="4207327" y="2467413"/>
            <a:ext cx="7984673" cy="436033"/>
          </a:xfrm>
        </p:spPr>
        <p:txBody>
          <a:bodyPr>
            <a:noAutofit/>
          </a:bodyPr>
          <a:lstStyle/>
          <a:p>
            <a:r>
              <a:rPr lang="en-US" sz="2400" b="1" i="1" dirty="0"/>
              <a:t>A driver safety feature for low end vehicle users…</a:t>
            </a:r>
          </a:p>
        </p:txBody>
      </p:sp>
      <p:sp>
        <p:nvSpPr>
          <p:cNvPr id="9" name="Subtitle 2"/>
          <p:cNvSpPr txBox="1">
            <a:spLocks/>
          </p:cNvSpPr>
          <p:nvPr/>
        </p:nvSpPr>
        <p:spPr>
          <a:xfrm>
            <a:off x="7061201" y="5255361"/>
            <a:ext cx="5291734" cy="115877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800" b="1" i="1" dirty="0"/>
              <a:t>Wijekoon Somasiri -170001510</a:t>
            </a:r>
          </a:p>
          <a:p>
            <a:pPr algn="l"/>
            <a:r>
              <a:rPr lang="en-US" sz="2800" b="1" i="1" dirty="0" err="1"/>
              <a:t>Herath</a:t>
            </a:r>
            <a:r>
              <a:rPr lang="en-US" sz="2800" b="1" i="1" dirty="0"/>
              <a:t> </a:t>
            </a:r>
            <a:r>
              <a:rPr lang="en-US" sz="2800" b="1" i="1" dirty="0" err="1"/>
              <a:t>Premaratne</a:t>
            </a:r>
            <a:r>
              <a:rPr lang="en-US" sz="2800" b="1" i="1" dirty="0"/>
              <a:t> -1700017825 </a:t>
            </a:r>
          </a:p>
        </p:txBody>
      </p:sp>
    </p:spTree>
    <p:extLst>
      <p:ext uri="{BB962C8B-B14F-4D97-AF65-F5344CB8AC3E}">
        <p14:creationId xmlns:p14="http://schemas.microsoft.com/office/powerpoint/2010/main" val="223408347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14497"/>
          </a:xfrm>
        </p:spPr>
        <p:txBody>
          <a:bodyPr>
            <a:normAutofit/>
          </a:bodyPr>
          <a:lstStyle/>
          <a:p>
            <a:r>
              <a:rPr lang="en-US" sz="3600" dirty="0"/>
              <a:t>SOFTWARE DEVELOPMENT METHODOLOGY</a:t>
            </a:r>
          </a:p>
        </p:txBody>
      </p:sp>
      <p:sp>
        <p:nvSpPr>
          <p:cNvPr id="5" name="Content Placeholder 4">
            <a:extLst>
              <a:ext uri="{FF2B5EF4-FFF2-40B4-BE49-F238E27FC236}">
                <a16:creationId xmlns:a16="http://schemas.microsoft.com/office/drawing/2014/main" id="{F1F14237-F3DF-465C-8FB5-A3146260F962}"/>
              </a:ext>
            </a:extLst>
          </p:cNvPr>
          <p:cNvSpPr>
            <a:spLocks noGrp="1"/>
          </p:cNvSpPr>
          <p:nvPr>
            <p:ph idx="1"/>
          </p:nvPr>
        </p:nvSpPr>
        <p:spPr>
          <a:xfrm>
            <a:off x="1267652" y="1433015"/>
            <a:ext cx="9875293" cy="4694830"/>
          </a:xfrm>
        </p:spPr>
        <p:txBody>
          <a:bodyPr>
            <a:normAutofit fontScale="47500" lnSpcReduction="20000"/>
          </a:bodyPr>
          <a:lstStyle/>
          <a:p>
            <a:pPr marL="0" indent="0">
              <a:buNone/>
            </a:pPr>
            <a:r>
              <a:rPr lang="en-GB" sz="3600" dirty="0"/>
              <a:t>Agile Values</a:t>
            </a:r>
          </a:p>
          <a:p>
            <a:pPr marL="0" indent="0">
              <a:buNone/>
            </a:pPr>
            <a:endParaRPr lang="en-GB" dirty="0"/>
          </a:p>
          <a:p>
            <a:r>
              <a:rPr lang="en-GB" sz="3300" dirty="0"/>
              <a:t>1. Individuals and interactions over processes and tools </a:t>
            </a:r>
          </a:p>
          <a:p>
            <a:r>
              <a:rPr lang="en-GB" sz="3300" dirty="0"/>
              <a:t>2. Working software over comprehensive documentation </a:t>
            </a:r>
          </a:p>
          <a:p>
            <a:r>
              <a:rPr lang="en-GB" sz="3300" dirty="0"/>
              <a:t>3. Customer collaboration over contract negotiation </a:t>
            </a:r>
          </a:p>
          <a:p>
            <a:r>
              <a:rPr lang="en-GB" sz="3300" dirty="0"/>
              <a:t>4. Responding to change rather than following a plan </a:t>
            </a:r>
          </a:p>
          <a:p>
            <a:endParaRPr lang="en-GB" dirty="0"/>
          </a:p>
          <a:p>
            <a:pPr marL="0" indent="0">
              <a:buNone/>
            </a:pPr>
            <a:r>
              <a:rPr lang="en-GB" sz="4200" dirty="0"/>
              <a:t>Extreme programming</a:t>
            </a:r>
          </a:p>
          <a:p>
            <a:pPr marL="0" indent="0">
              <a:buNone/>
            </a:pPr>
            <a:endParaRPr lang="en-GB" dirty="0"/>
          </a:p>
          <a:p>
            <a:pPr lvl="1">
              <a:buFont typeface="Wingdings" panose="05000000000000000000" pitchFamily="2" charset="2"/>
              <a:buChar char="§"/>
            </a:pPr>
            <a:r>
              <a:rPr lang="en-GB" sz="3400" dirty="0"/>
              <a:t>Pair programming</a:t>
            </a:r>
          </a:p>
          <a:p>
            <a:pPr lvl="1">
              <a:buFont typeface="Wingdings" panose="05000000000000000000" pitchFamily="2" charset="2"/>
              <a:buChar char="§"/>
            </a:pPr>
            <a:r>
              <a:rPr lang="en-GB" sz="3400" dirty="0"/>
              <a:t>Spike Game</a:t>
            </a:r>
          </a:p>
          <a:p>
            <a:pPr lvl="1">
              <a:buFont typeface="Wingdings" panose="05000000000000000000" pitchFamily="2" charset="2"/>
              <a:buChar char="§"/>
            </a:pPr>
            <a:r>
              <a:rPr lang="en-GB" sz="3400" dirty="0"/>
              <a:t>Pre planning</a:t>
            </a:r>
          </a:p>
          <a:p>
            <a:pPr lvl="1">
              <a:buFont typeface="Wingdings" panose="05000000000000000000" pitchFamily="2" charset="2"/>
              <a:buChar char="§"/>
            </a:pPr>
            <a:r>
              <a:rPr lang="en-GB" sz="3400" dirty="0"/>
              <a:t>3 – 4 days sprint cycles</a:t>
            </a:r>
          </a:p>
        </p:txBody>
      </p:sp>
    </p:spTree>
    <p:extLst>
      <p:ext uri="{BB962C8B-B14F-4D97-AF65-F5344CB8AC3E}">
        <p14:creationId xmlns:p14="http://schemas.microsoft.com/office/powerpoint/2010/main" val="283710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6EB0-B8BC-49A4-942E-61FB43B76D4B}"/>
              </a:ext>
            </a:extLst>
          </p:cNvPr>
          <p:cNvSpPr>
            <a:spLocks noGrp="1"/>
          </p:cNvSpPr>
          <p:nvPr>
            <p:ph type="title"/>
          </p:nvPr>
        </p:nvSpPr>
        <p:spPr>
          <a:xfrm>
            <a:off x="2123473" y="2168207"/>
            <a:ext cx="3763423" cy="1088073"/>
          </a:xfrm>
        </p:spPr>
        <p:txBody>
          <a:bodyPr/>
          <a:lstStyle/>
          <a:p>
            <a:r>
              <a:rPr lang="en-GB" dirty="0"/>
              <a:t> </a:t>
            </a:r>
            <a:r>
              <a:rPr lang="en-GB" sz="5400" dirty="0"/>
              <a:t>Questions</a:t>
            </a:r>
          </a:p>
        </p:txBody>
      </p:sp>
      <p:sp>
        <p:nvSpPr>
          <p:cNvPr id="4" name="Title 1">
            <a:extLst>
              <a:ext uri="{FF2B5EF4-FFF2-40B4-BE49-F238E27FC236}">
                <a16:creationId xmlns:a16="http://schemas.microsoft.com/office/drawing/2014/main" id="{B56CA1A0-65E8-4833-AD21-FEBD90C288B6}"/>
              </a:ext>
            </a:extLst>
          </p:cNvPr>
          <p:cNvSpPr txBox="1">
            <a:spLocks/>
          </p:cNvSpPr>
          <p:nvPr/>
        </p:nvSpPr>
        <p:spPr>
          <a:xfrm>
            <a:off x="4847409" y="2834640"/>
            <a:ext cx="1924463" cy="843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5400" dirty="0"/>
              <a:t> </a:t>
            </a:r>
            <a:r>
              <a:rPr lang="en-GB" dirty="0"/>
              <a:t>and</a:t>
            </a:r>
          </a:p>
        </p:txBody>
      </p:sp>
      <p:sp>
        <p:nvSpPr>
          <p:cNvPr id="5" name="Title 1">
            <a:extLst>
              <a:ext uri="{FF2B5EF4-FFF2-40B4-BE49-F238E27FC236}">
                <a16:creationId xmlns:a16="http://schemas.microsoft.com/office/drawing/2014/main" id="{FEA1EAA7-F8C7-437F-8A0F-CC5B741213A0}"/>
              </a:ext>
            </a:extLst>
          </p:cNvPr>
          <p:cNvSpPr txBox="1">
            <a:spLocks/>
          </p:cNvSpPr>
          <p:nvPr/>
        </p:nvSpPr>
        <p:spPr>
          <a:xfrm>
            <a:off x="5339937" y="3429000"/>
            <a:ext cx="3235103" cy="11607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5400" dirty="0"/>
              <a:t>Answers</a:t>
            </a:r>
          </a:p>
        </p:txBody>
      </p:sp>
    </p:spTree>
    <p:extLst>
      <p:ext uri="{BB962C8B-B14F-4D97-AF65-F5344CB8AC3E}">
        <p14:creationId xmlns:p14="http://schemas.microsoft.com/office/powerpoint/2010/main" val="140268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514" y="2762250"/>
            <a:ext cx="5903519" cy="1333500"/>
          </a:xfrm>
        </p:spPr>
        <p:txBody>
          <a:bodyPr>
            <a:normAutofit fontScale="90000"/>
          </a:bodyPr>
          <a:lstStyle/>
          <a:p>
            <a:r>
              <a:rPr lang="en-US" sz="9600" dirty="0"/>
              <a:t>Thank You</a:t>
            </a:r>
          </a:p>
        </p:txBody>
      </p:sp>
    </p:spTree>
    <p:extLst>
      <p:ext uri="{BB962C8B-B14F-4D97-AF65-F5344CB8AC3E}">
        <p14:creationId xmlns:p14="http://schemas.microsoft.com/office/powerpoint/2010/main" val="332882173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4FB9-5FA6-4A7A-85EC-1D74A9C2BA96}"/>
              </a:ext>
            </a:extLst>
          </p:cNvPr>
          <p:cNvSpPr txBox="1">
            <a:spLocks/>
          </p:cNvSpPr>
          <p:nvPr/>
        </p:nvSpPr>
        <p:spPr>
          <a:xfrm>
            <a:off x="1086643" y="551992"/>
            <a:ext cx="10018713" cy="8700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Problem Identification</a:t>
            </a:r>
          </a:p>
        </p:txBody>
      </p:sp>
      <p:sp>
        <p:nvSpPr>
          <p:cNvPr id="3" name="Content Placeholder 2">
            <a:extLst>
              <a:ext uri="{FF2B5EF4-FFF2-40B4-BE49-F238E27FC236}">
                <a16:creationId xmlns:a16="http://schemas.microsoft.com/office/drawing/2014/main" id="{11D8AC40-B0DF-4346-A336-B54C9BFF2AF1}"/>
              </a:ext>
            </a:extLst>
          </p:cNvPr>
          <p:cNvSpPr txBox="1">
            <a:spLocks/>
          </p:cNvSpPr>
          <p:nvPr/>
        </p:nvSpPr>
        <p:spPr>
          <a:xfrm>
            <a:off x="1086642" y="1501248"/>
            <a:ext cx="10018713" cy="8700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2200" i="1" dirty="0"/>
              <a:t>Road death statistics from 2011 – 2018 in New Zealand</a:t>
            </a:r>
          </a:p>
          <a:p>
            <a:pPr lvl="1" algn="just">
              <a:buFont typeface="Wingdings" panose="05000000000000000000" pitchFamily="2" charset="2"/>
              <a:buChar char="§"/>
            </a:pPr>
            <a:r>
              <a:rPr lang="en-US" sz="2200" i="1" dirty="0"/>
              <a:t>284 to 393</a:t>
            </a:r>
          </a:p>
        </p:txBody>
      </p:sp>
      <p:sp>
        <p:nvSpPr>
          <p:cNvPr id="4" name="Content Placeholder 2">
            <a:extLst>
              <a:ext uri="{FF2B5EF4-FFF2-40B4-BE49-F238E27FC236}">
                <a16:creationId xmlns:a16="http://schemas.microsoft.com/office/drawing/2014/main" id="{9F3A9A2B-B2E2-42D7-ADE8-A707E5F5FFEB}"/>
              </a:ext>
            </a:extLst>
          </p:cNvPr>
          <p:cNvSpPr txBox="1">
            <a:spLocks/>
          </p:cNvSpPr>
          <p:nvPr/>
        </p:nvSpPr>
        <p:spPr>
          <a:xfrm>
            <a:off x="1086641" y="2371293"/>
            <a:ext cx="10018713" cy="8700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2200" i="1" dirty="0"/>
              <a:t>Reported injuries from 2012 – 2017 in New Zealand</a:t>
            </a:r>
          </a:p>
          <a:p>
            <a:pPr lvl="1" algn="just">
              <a:buFont typeface="Wingdings" panose="05000000000000000000" pitchFamily="2" charset="2"/>
              <a:buChar char="§"/>
            </a:pPr>
            <a:r>
              <a:rPr lang="en-US" sz="2200" i="1" dirty="0"/>
              <a:t>11,000 to 13,000</a:t>
            </a:r>
          </a:p>
        </p:txBody>
      </p:sp>
      <p:sp>
        <p:nvSpPr>
          <p:cNvPr id="5" name="Title 1">
            <a:extLst>
              <a:ext uri="{FF2B5EF4-FFF2-40B4-BE49-F238E27FC236}">
                <a16:creationId xmlns:a16="http://schemas.microsoft.com/office/drawing/2014/main" id="{9C299D06-F845-46DA-9B45-DEDED64F767B}"/>
              </a:ext>
            </a:extLst>
          </p:cNvPr>
          <p:cNvSpPr txBox="1">
            <a:spLocks/>
          </p:cNvSpPr>
          <p:nvPr/>
        </p:nvSpPr>
        <p:spPr>
          <a:xfrm>
            <a:off x="1086642" y="3465504"/>
            <a:ext cx="10018713" cy="8700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Reasons</a:t>
            </a:r>
          </a:p>
        </p:txBody>
      </p:sp>
      <p:sp>
        <p:nvSpPr>
          <p:cNvPr id="6" name="Content Placeholder 2">
            <a:extLst>
              <a:ext uri="{FF2B5EF4-FFF2-40B4-BE49-F238E27FC236}">
                <a16:creationId xmlns:a16="http://schemas.microsoft.com/office/drawing/2014/main" id="{23EE3C9F-B66D-4622-9851-9810DFA28350}"/>
              </a:ext>
            </a:extLst>
          </p:cNvPr>
          <p:cNvSpPr txBox="1">
            <a:spLocks/>
          </p:cNvSpPr>
          <p:nvPr/>
        </p:nvSpPr>
        <p:spPr>
          <a:xfrm>
            <a:off x="1086642" y="4254754"/>
            <a:ext cx="10018713" cy="203407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2400" i="1" dirty="0"/>
              <a:t>Lost control of vehicle</a:t>
            </a:r>
          </a:p>
          <a:p>
            <a:pPr algn="just">
              <a:buFont typeface="Wingdings" panose="05000000000000000000" pitchFamily="2" charset="2"/>
              <a:buChar char="§"/>
            </a:pPr>
            <a:r>
              <a:rPr lang="en-US" sz="2400" i="1" dirty="0"/>
              <a:t>Speeding</a:t>
            </a:r>
          </a:p>
          <a:p>
            <a:pPr algn="just">
              <a:buFont typeface="Wingdings" panose="05000000000000000000" pitchFamily="2" charset="2"/>
              <a:buChar char="§"/>
            </a:pPr>
            <a:r>
              <a:rPr lang="en-US" sz="2400" i="1" dirty="0"/>
              <a:t>Alcohol</a:t>
            </a:r>
          </a:p>
          <a:p>
            <a:pPr algn="just">
              <a:buFont typeface="Wingdings" panose="05000000000000000000" pitchFamily="2" charset="2"/>
              <a:buChar char="§"/>
            </a:pPr>
            <a:r>
              <a:rPr lang="en-US" sz="2400" i="1" dirty="0"/>
              <a:t>Driver Drowsiness</a:t>
            </a:r>
          </a:p>
          <a:p>
            <a:pPr algn="just">
              <a:buFont typeface="Wingdings" panose="05000000000000000000" pitchFamily="2" charset="2"/>
              <a:buChar char="§"/>
            </a:pPr>
            <a:r>
              <a:rPr lang="en-US" sz="2400" i="1" dirty="0"/>
              <a:t>Weather and Vehicle conditions</a:t>
            </a:r>
          </a:p>
          <a:p>
            <a:pPr algn="just">
              <a:buFont typeface="Wingdings" panose="05000000000000000000" pitchFamily="2" charset="2"/>
              <a:buChar char="§"/>
            </a:pPr>
            <a:endParaRPr lang="en-US" i="1" dirty="0"/>
          </a:p>
        </p:txBody>
      </p:sp>
      <p:sp>
        <p:nvSpPr>
          <p:cNvPr id="7" name="TextBox 6">
            <a:extLst>
              <a:ext uri="{FF2B5EF4-FFF2-40B4-BE49-F238E27FC236}">
                <a16:creationId xmlns:a16="http://schemas.microsoft.com/office/drawing/2014/main" id="{7091CA7F-99F6-4E89-8EA9-02EE1053996A}"/>
              </a:ext>
            </a:extLst>
          </p:cNvPr>
          <p:cNvSpPr txBox="1"/>
          <p:nvPr/>
        </p:nvSpPr>
        <p:spPr>
          <a:xfrm>
            <a:off x="7585787" y="6276321"/>
            <a:ext cx="4525347" cy="369332"/>
          </a:xfrm>
          <a:prstGeom prst="rect">
            <a:avLst/>
          </a:prstGeom>
          <a:noFill/>
        </p:spPr>
        <p:txBody>
          <a:bodyPr wrap="square" rtlCol="0">
            <a:spAutoFit/>
          </a:bodyPr>
          <a:lstStyle/>
          <a:p>
            <a:r>
              <a:rPr lang="en-GB" dirty="0"/>
              <a:t>Ministry of Transport, New Zealand (2018) </a:t>
            </a:r>
          </a:p>
        </p:txBody>
      </p:sp>
    </p:spTree>
    <p:extLst>
      <p:ext uri="{BB962C8B-B14F-4D97-AF65-F5344CB8AC3E}">
        <p14:creationId xmlns:p14="http://schemas.microsoft.com/office/powerpoint/2010/main" val="37930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4FB9-5FA6-4A7A-85EC-1D74A9C2BA96}"/>
              </a:ext>
            </a:extLst>
          </p:cNvPr>
          <p:cNvSpPr txBox="1">
            <a:spLocks/>
          </p:cNvSpPr>
          <p:nvPr/>
        </p:nvSpPr>
        <p:spPr>
          <a:xfrm>
            <a:off x="1399592" y="817610"/>
            <a:ext cx="10018713" cy="8700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Solution and Research Question</a:t>
            </a:r>
          </a:p>
        </p:txBody>
      </p:sp>
      <p:sp>
        <p:nvSpPr>
          <p:cNvPr id="3" name="Content Placeholder 2">
            <a:extLst>
              <a:ext uri="{FF2B5EF4-FFF2-40B4-BE49-F238E27FC236}">
                <a16:creationId xmlns:a16="http://schemas.microsoft.com/office/drawing/2014/main" id="{11D8AC40-B0DF-4346-A336-B54C9BFF2AF1}"/>
              </a:ext>
            </a:extLst>
          </p:cNvPr>
          <p:cNvSpPr txBox="1">
            <a:spLocks/>
          </p:cNvSpPr>
          <p:nvPr/>
        </p:nvSpPr>
        <p:spPr>
          <a:xfrm>
            <a:off x="980458" y="1462535"/>
            <a:ext cx="10018713" cy="8700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endParaRPr lang="en-US" i="1" dirty="0"/>
          </a:p>
        </p:txBody>
      </p:sp>
      <p:sp>
        <p:nvSpPr>
          <p:cNvPr id="7" name="TextBox 6">
            <a:extLst>
              <a:ext uri="{FF2B5EF4-FFF2-40B4-BE49-F238E27FC236}">
                <a16:creationId xmlns:a16="http://schemas.microsoft.com/office/drawing/2014/main" id="{19B88DD9-72B0-4F58-A3BA-5ECD324E0201}"/>
              </a:ext>
            </a:extLst>
          </p:cNvPr>
          <p:cNvSpPr txBox="1"/>
          <p:nvPr/>
        </p:nvSpPr>
        <p:spPr>
          <a:xfrm>
            <a:off x="1399592" y="1912776"/>
            <a:ext cx="10018713" cy="1892826"/>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GB" sz="2800" dirty="0"/>
              <a:t>improving the automobile safety practices using computer vision and low-cost hardware</a:t>
            </a:r>
          </a:p>
          <a:p>
            <a:pPr marL="285750" indent="-285750">
              <a:buFont typeface="Wingdings" panose="05000000000000000000" pitchFamily="2" charset="2"/>
              <a:buChar char="§"/>
            </a:pPr>
            <a:r>
              <a:rPr lang="en-GB" sz="2800" dirty="0"/>
              <a:t>improving the automobile safety practices by monitoring facial gestures of human  </a:t>
            </a:r>
          </a:p>
        </p:txBody>
      </p:sp>
    </p:spTree>
    <p:extLst>
      <p:ext uri="{BB962C8B-B14F-4D97-AF65-F5344CB8AC3E}">
        <p14:creationId xmlns:p14="http://schemas.microsoft.com/office/powerpoint/2010/main" val="409801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204" y="443204"/>
            <a:ext cx="9665910" cy="870045"/>
          </a:xfrm>
        </p:spPr>
        <p:txBody>
          <a:bodyPr/>
          <a:lstStyle/>
          <a:p>
            <a:r>
              <a:rPr lang="en-US" dirty="0"/>
              <a:t>Aim</a:t>
            </a:r>
          </a:p>
        </p:txBody>
      </p:sp>
      <p:sp>
        <p:nvSpPr>
          <p:cNvPr id="3" name="Content Placeholder 2"/>
          <p:cNvSpPr>
            <a:spLocks noGrp="1"/>
          </p:cNvSpPr>
          <p:nvPr>
            <p:ph idx="1"/>
          </p:nvPr>
        </p:nvSpPr>
        <p:spPr>
          <a:xfrm>
            <a:off x="1484311" y="1555845"/>
            <a:ext cx="10018713" cy="870045"/>
          </a:xfrm>
        </p:spPr>
        <p:txBody>
          <a:bodyPr>
            <a:normAutofit fontScale="77500" lnSpcReduction="20000"/>
          </a:bodyPr>
          <a:lstStyle/>
          <a:p>
            <a:pPr marL="0" indent="0" algn="just">
              <a:lnSpc>
                <a:spcPct val="134000"/>
              </a:lnSpc>
              <a:buNone/>
            </a:pPr>
            <a:r>
              <a:rPr lang="en-US" i="1" dirty="0"/>
              <a:t>“</a:t>
            </a:r>
            <a:r>
              <a:rPr lang="en-US" dirty="0"/>
              <a:t>develop user-friendly, efficient, accurate and low-cost application using image and video processing algorithms to detect driver drowsiness to reduce road accidents and increase driver safety”</a:t>
            </a:r>
            <a:endParaRPr lang="en-US" i="1" dirty="0"/>
          </a:p>
          <a:p>
            <a:pPr marL="0" indent="0" algn="just">
              <a:buNone/>
            </a:pPr>
            <a:endParaRPr lang="en-US" dirty="0"/>
          </a:p>
        </p:txBody>
      </p:sp>
      <p:sp>
        <p:nvSpPr>
          <p:cNvPr id="4" name="Title 1">
            <a:extLst>
              <a:ext uri="{FF2B5EF4-FFF2-40B4-BE49-F238E27FC236}">
                <a16:creationId xmlns:a16="http://schemas.microsoft.com/office/drawing/2014/main" id="{45D2BF96-5478-4EDC-B103-A83534D65AF7}"/>
              </a:ext>
            </a:extLst>
          </p:cNvPr>
          <p:cNvSpPr txBox="1">
            <a:spLocks/>
          </p:cNvSpPr>
          <p:nvPr/>
        </p:nvSpPr>
        <p:spPr>
          <a:xfrm>
            <a:off x="1484310" y="2425890"/>
            <a:ext cx="10018713" cy="8700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Objectives</a:t>
            </a:r>
          </a:p>
        </p:txBody>
      </p:sp>
      <p:sp>
        <p:nvSpPr>
          <p:cNvPr id="5" name="TextBox 4">
            <a:extLst>
              <a:ext uri="{FF2B5EF4-FFF2-40B4-BE49-F238E27FC236}">
                <a16:creationId xmlns:a16="http://schemas.microsoft.com/office/drawing/2014/main" id="{159A8428-CFFD-40D2-B595-FCB86A9C1657}"/>
              </a:ext>
            </a:extLst>
          </p:cNvPr>
          <p:cNvSpPr txBox="1"/>
          <p:nvPr/>
        </p:nvSpPr>
        <p:spPr>
          <a:xfrm>
            <a:off x="1586204" y="3538531"/>
            <a:ext cx="9916819" cy="2693045"/>
          </a:xfrm>
          <a:prstGeom prst="rect">
            <a:avLst/>
          </a:prstGeom>
          <a:noFill/>
        </p:spPr>
        <p:txBody>
          <a:bodyPr wrap="square" rtlCol="0">
            <a:spAutoFit/>
          </a:bodyPr>
          <a:lstStyle/>
          <a:p>
            <a:pPr marL="285750" lvl="0" indent="-285750">
              <a:spcAft>
                <a:spcPts val="600"/>
              </a:spcAft>
              <a:buFont typeface="Wingdings" panose="05000000000000000000" pitchFamily="2" charset="2"/>
              <a:buChar char="§"/>
            </a:pPr>
            <a:r>
              <a:rPr lang="en-US" dirty="0"/>
              <a:t>Research on the identified areas relevant to the project and come up with the literature review. The literature review of the project consists of existing driver safety systems and its functionalities along with the comparison table of the existing systems.</a:t>
            </a:r>
          </a:p>
          <a:p>
            <a:pPr marL="285750" lvl="0" indent="-285750">
              <a:spcAft>
                <a:spcPts val="600"/>
              </a:spcAft>
              <a:buFont typeface="Wingdings" panose="05000000000000000000" pitchFamily="2" charset="2"/>
              <a:buChar char="§"/>
            </a:pPr>
            <a:r>
              <a:rPr lang="en-US" dirty="0"/>
              <a:t>Design the system architecture according to the gathered information from the research.</a:t>
            </a:r>
          </a:p>
          <a:p>
            <a:pPr marL="285750" lvl="0" indent="-285750">
              <a:spcAft>
                <a:spcPts val="600"/>
              </a:spcAft>
              <a:buFont typeface="Wingdings" panose="05000000000000000000" pitchFamily="2" charset="2"/>
              <a:buChar char="§"/>
            </a:pPr>
            <a:r>
              <a:rPr lang="en-US" dirty="0"/>
              <a:t>Implement the finalized design of the proposed system.</a:t>
            </a:r>
          </a:p>
          <a:p>
            <a:pPr marL="285750" lvl="0" indent="-285750">
              <a:spcAft>
                <a:spcPts val="600"/>
              </a:spcAft>
              <a:buFont typeface="Wingdings" panose="05000000000000000000" pitchFamily="2" charset="2"/>
              <a:buChar char="§"/>
            </a:pPr>
            <a:r>
              <a:rPr lang="en-US" dirty="0"/>
              <a:t>Test and evaluate the implemented system.</a:t>
            </a:r>
          </a:p>
          <a:p>
            <a:pPr marL="285750" indent="-285750">
              <a:spcAft>
                <a:spcPts val="600"/>
              </a:spcAft>
              <a:buFont typeface="Wingdings" panose="05000000000000000000" pitchFamily="2" charset="2"/>
              <a:buChar char="§"/>
            </a:pPr>
            <a:r>
              <a:rPr lang="en-US" dirty="0"/>
              <a:t>Submit the deliverables on time</a:t>
            </a:r>
          </a:p>
          <a:p>
            <a:endParaRPr lang="en-GB" dirty="0"/>
          </a:p>
        </p:txBody>
      </p:sp>
    </p:spTree>
    <p:extLst>
      <p:ext uri="{BB962C8B-B14F-4D97-AF65-F5344CB8AC3E}">
        <p14:creationId xmlns:p14="http://schemas.microsoft.com/office/powerpoint/2010/main" val="176586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973" y="487955"/>
            <a:ext cx="10515600" cy="713048"/>
          </a:xfrm>
        </p:spPr>
        <p:txBody>
          <a:bodyPr/>
          <a:lstStyle/>
          <a:p>
            <a:r>
              <a:rPr lang="en-US" dirty="0"/>
              <a:t>Comparison of Existing Systems</a:t>
            </a:r>
          </a:p>
        </p:txBody>
      </p:sp>
      <p:graphicFrame>
        <p:nvGraphicFramePr>
          <p:cNvPr id="6" name="Content Placeholder 5">
            <a:extLst>
              <a:ext uri="{FF2B5EF4-FFF2-40B4-BE49-F238E27FC236}">
                <a16:creationId xmlns:a16="http://schemas.microsoft.com/office/drawing/2014/main" id="{84AF7DBD-D3A5-48E5-AD10-D447A886AB9C}"/>
              </a:ext>
            </a:extLst>
          </p:cNvPr>
          <p:cNvGraphicFramePr>
            <a:graphicFrameLocks noGrp="1"/>
          </p:cNvGraphicFramePr>
          <p:nvPr>
            <p:ph idx="1"/>
            <p:extLst>
              <p:ext uri="{D42A27DB-BD31-4B8C-83A1-F6EECF244321}">
                <p14:modId xmlns:p14="http://schemas.microsoft.com/office/powerpoint/2010/main" val="321524030"/>
              </p:ext>
            </p:extLst>
          </p:nvPr>
        </p:nvGraphicFramePr>
        <p:xfrm>
          <a:off x="1091683" y="1334277"/>
          <a:ext cx="9899779" cy="5118877"/>
        </p:xfrm>
        <a:graphic>
          <a:graphicData uri="http://schemas.openxmlformats.org/drawingml/2006/table">
            <a:tbl>
              <a:tblPr firstRow="1" firstCol="1" bandRow="1">
                <a:tableStyleId>{5C22544A-7EE6-4342-B048-85BDC9FD1C3A}</a:tableStyleId>
              </a:tblPr>
              <a:tblGrid>
                <a:gridCol w="1462151">
                  <a:extLst>
                    <a:ext uri="{9D8B030D-6E8A-4147-A177-3AD203B41FA5}">
                      <a16:colId xmlns:a16="http://schemas.microsoft.com/office/drawing/2014/main" val="3878713008"/>
                    </a:ext>
                  </a:extLst>
                </a:gridCol>
                <a:gridCol w="1359318">
                  <a:extLst>
                    <a:ext uri="{9D8B030D-6E8A-4147-A177-3AD203B41FA5}">
                      <a16:colId xmlns:a16="http://schemas.microsoft.com/office/drawing/2014/main" val="1103195807"/>
                    </a:ext>
                  </a:extLst>
                </a:gridCol>
                <a:gridCol w="1412877">
                  <a:extLst>
                    <a:ext uri="{9D8B030D-6E8A-4147-A177-3AD203B41FA5}">
                      <a16:colId xmlns:a16="http://schemas.microsoft.com/office/drawing/2014/main" val="894918283"/>
                    </a:ext>
                  </a:extLst>
                </a:gridCol>
                <a:gridCol w="1412877">
                  <a:extLst>
                    <a:ext uri="{9D8B030D-6E8A-4147-A177-3AD203B41FA5}">
                      <a16:colId xmlns:a16="http://schemas.microsoft.com/office/drawing/2014/main" val="1728035997"/>
                    </a:ext>
                  </a:extLst>
                </a:gridCol>
                <a:gridCol w="1411805">
                  <a:extLst>
                    <a:ext uri="{9D8B030D-6E8A-4147-A177-3AD203B41FA5}">
                      <a16:colId xmlns:a16="http://schemas.microsoft.com/office/drawing/2014/main" val="3331800358"/>
                    </a:ext>
                  </a:extLst>
                </a:gridCol>
                <a:gridCol w="1413949">
                  <a:extLst>
                    <a:ext uri="{9D8B030D-6E8A-4147-A177-3AD203B41FA5}">
                      <a16:colId xmlns:a16="http://schemas.microsoft.com/office/drawing/2014/main" val="4247786980"/>
                    </a:ext>
                  </a:extLst>
                </a:gridCol>
                <a:gridCol w="1426802">
                  <a:extLst>
                    <a:ext uri="{9D8B030D-6E8A-4147-A177-3AD203B41FA5}">
                      <a16:colId xmlns:a16="http://schemas.microsoft.com/office/drawing/2014/main" val="1281030708"/>
                    </a:ext>
                  </a:extLst>
                </a:gridCol>
              </a:tblGrid>
              <a:tr h="959357">
                <a:tc>
                  <a:txBody>
                    <a:bodyPr/>
                    <a:lstStyle/>
                    <a:p>
                      <a:pPr algn="l">
                        <a:spcAft>
                          <a:spcPts val="0"/>
                        </a:spcAft>
                      </a:pPr>
                      <a:r>
                        <a:rPr lang="en-US" sz="1400" dirty="0">
                          <a:solidFill>
                            <a:schemeClr val="bg1"/>
                          </a:solidFill>
                          <a:effectLst/>
                        </a:rPr>
                        <a:t>Existing Systems</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err="1">
                          <a:solidFill>
                            <a:schemeClr val="bg1"/>
                          </a:solidFill>
                          <a:effectLst/>
                        </a:rPr>
                        <a:t>StopSleep</a:t>
                      </a:r>
                      <a:r>
                        <a:rPr lang="en-US" sz="1400" dirty="0">
                          <a:solidFill>
                            <a:schemeClr val="bg1"/>
                          </a:solidFill>
                          <a:effectLst/>
                        </a:rPr>
                        <a:t> - Electronic Anti-Sleep Alarm</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solidFill>
                            <a:schemeClr val="bg1"/>
                          </a:solidFill>
                          <a:effectLst/>
                        </a:rPr>
                        <a:t>Bosch Driver Drowsiness Detection</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solidFill>
                            <a:schemeClr val="bg1"/>
                          </a:solidFill>
                          <a:effectLst/>
                        </a:rPr>
                        <a:t>Anti-Sleep Pilot</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solidFill>
                            <a:schemeClr val="bg1"/>
                          </a:solidFill>
                          <a:effectLst/>
                        </a:rPr>
                        <a:t>Lane Departure Warning System</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solidFill>
                            <a:schemeClr val="bg1"/>
                          </a:solidFill>
                          <a:effectLst/>
                        </a:rPr>
                        <a:t>Drowsiness Detection system using EEG Helmets</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solidFill>
                            <a:schemeClr val="bg1"/>
                          </a:solidFill>
                          <a:effectLst/>
                        </a:rPr>
                        <a:t>Tesla Auto Pilot</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extLst>
                  <a:ext uri="{0D108BD9-81ED-4DB2-BD59-A6C34878D82A}">
                    <a16:rowId xmlns:a16="http://schemas.microsoft.com/office/drawing/2014/main" val="2921630683"/>
                  </a:ext>
                </a:extLst>
              </a:tr>
              <a:tr h="767486">
                <a:tc>
                  <a:txBody>
                    <a:bodyPr/>
                    <a:lstStyle/>
                    <a:p>
                      <a:pPr algn="just">
                        <a:spcAft>
                          <a:spcPts val="0"/>
                        </a:spcAft>
                      </a:pPr>
                      <a:r>
                        <a:rPr lang="en-US" sz="1400" dirty="0">
                          <a:solidFill>
                            <a:schemeClr val="bg1"/>
                          </a:solidFill>
                          <a:effectLst/>
                        </a:rPr>
                        <a:t>Developed by </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StopSleep Anti-Sleep Alarm PLC</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Bosch Germany</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ASP Technology Ltd, Denmark</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Mercedes Benz</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Ford Motor company</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Tesla Inc.</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extLst>
                  <a:ext uri="{0D108BD9-81ED-4DB2-BD59-A6C34878D82A}">
                    <a16:rowId xmlns:a16="http://schemas.microsoft.com/office/drawing/2014/main" val="3756322500"/>
                  </a:ext>
                </a:extLst>
              </a:tr>
              <a:tr h="768774">
                <a:tc>
                  <a:txBody>
                    <a:bodyPr/>
                    <a:lstStyle/>
                    <a:p>
                      <a:pPr algn="just">
                        <a:spcAft>
                          <a:spcPts val="0"/>
                        </a:spcAft>
                      </a:pPr>
                      <a:r>
                        <a:rPr lang="en-US" sz="1400" dirty="0">
                          <a:solidFill>
                            <a:schemeClr val="bg1"/>
                          </a:solidFill>
                          <a:effectLst/>
                        </a:rPr>
                        <a:t>Detection method</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Skin heat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Steering patterns</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Reactions by driver to random tests</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Lane boundaries </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Alpha activity of human brain</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Monitor obstacles around the vehicle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extLst>
                  <a:ext uri="{0D108BD9-81ED-4DB2-BD59-A6C34878D82A}">
                    <a16:rowId xmlns:a16="http://schemas.microsoft.com/office/drawing/2014/main" val="3168606113"/>
                  </a:ext>
                </a:extLst>
              </a:tr>
              <a:tr h="959357">
                <a:tc>
                  <a:txBody>
                    <a:bodyPr/>
                    <a:lstStyle/>
                    <a:p>
                      <a:pPr algn="just">
                        <a:spcAft>
                          <a:spcPts val="0"/>
                        </a:spcAft>
                      </a:pPr>
                      <a:r>
                        <a:rPr lang="en-US" sz="1400" dirty="0">
                          <a:solidFill>
                            <a:schemeClr val="bg1"/>
                          </a:solidFill>
                          <a:effectLst/>
                        </a:rPr>
                        <a:t>Hardware devices </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Eight sensors</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Steering angle sensors</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Light, sound and touch sensors</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Camera</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EEG electrode mounted helmet</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Eight cameras and twelve ultrasonic sensors</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extLst>
                  <a:ext uri="{0D108BD9-81ED-4DB2-BD59-A6C34878D82A}">
                    <a16:rowId xmlns:a16="http://schemas.microsoft.com/office/drawing/2014/main" val="174875698"/>
                  </a:ext>
                </a:extLst>
              </a:tr>
              <a:tr h="383743">
                <a:tc>
                  <a:txBody>
                    <a:bodyPr/>
                    <a:lstStyle/>
                    <a:p>
                      <a:pPr algn="just">
                        <a:spcAft>
                          <a:spcPts val="0"/>
                        </a:spcAft>
                      </a:pPr>
                      <a:r>
                        <a:rPr lang="en-US" sz="1400" dirty="0">
                          <a:solidFill>
                            <a:schemeClr val="bg1"/>
                          </a:solidFill>
                          <a:effectLst/>
                        </a:rPr>
                        <a:t>Device Type</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Portable</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Not Portable</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Not Portable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Not Portable</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Portable</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Not Portable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extLst>
                  <a:ext uri="{0D108BD9-81ED-4DB2-BD59-A6C34878D82A}">
                    <a16:rowId xmlns:a16="http://schemas.microsoft.com/office/drawing/2014/main" val="2312659370"/>
                  </a:ext>
                </a:extLst>
              </a:tr>
              <a:tr h="768774">
                <a:tc>
                  <a:txBody>
                    <a:bodyPr/>
                    <a:lstStyle/>
                    <a:p>
                      <a:pPr algn="just">
                        <a:spcAft>
                          <a:spcPts val="0"/>
                        </a:spcAft>
                      </a:pPr>
                      <a:r>
                        <a:rPr lang="en-US" sz="1400" dirty="0">
                          <a:solidFill>
                            <a:schemeClr val="bg1"/>
                          </a:solidFill>
                          <a:effectLst/>
                        </a:rPr>
                        <a:t>Alerting Method</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Vibrating the device, output light and sound</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Flashing a coffee cup sign in the system</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Sound</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Flashing a warning light with a beep sound</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Vibrating helmet or the steering wheel with a sound</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Control the car without human involvement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extLst>
                  <a:ext uri="{0D108BD9-81ED-4DB2-BD59-A6C34878D82A}">
                    <a16:rowId xmlns:a16="http://schemas.microsoft.com/office/drawing/2014/main" val="2628437273"/>
                  </a:ext>
                </a:extLst>
              </a:tr>
              <a:tr h="384387">
                <a:tc>
                  <a:txBody>
                    <a:bodyPr/>
                    <a:lstStyle/>
                    <a:p>
                      <a:pPr algn="just">
                        <a:spcAft>
                          <a:spcPts val="0"/>
                        </a:spcAft>
                      </a:pPr>
                      <a:r>
                        <a:rPr lang="en-US" sz="1400" dirty="0">
                          <a:solidFill>
                            <a:schemeClr val="bg1"/>
                          </a:solidFill>
                          <a:effectLst/>
                        </a:rPr>
                        <a:t>Market Price</a:t>
                      </a:r>
                      <a:endParaRPr lang="en-GB"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200 USD</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a:effectLst/>
                        </a:rPr>
                        <a:t>250 USD</a:t>
                      </a:r>
                      <a:endParaRPr lang="en-GB" sz="140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1000 USD and above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500 – 1000 USD</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tc>
                  <a:txBody>
                    <a:bodyPr/>
                    <a:lstStyle/>
                    <a:p>
                      <a:pPr algn="l">
                        <a:spcAft>
                          <a:spcPts val="0"/>
                        </a:spcAft>
                      </a:pPr>
                      <a:r>
                        <a:rPr lang="en-US" sz="1400" dirty="0">
                          <a:effectLst/>
                        </a:rPr>
                        <a:t>80,000 USD</a:t>
                      </a:r>
                      <a:endParaRPr lang="en-GB" sz="1400" dirty="0">
                        <a:effectLst/>
                        <a:latin typeface="Calibri" panose="020F0502020204030204" pitchFamily="34" charset="0"/>
                        <a:ea typeface="Calibri" panose="020F0502020204030204" pitchFamily="34" charset="0"/>
                        <a:cs typeface="Arial" panose="020B0604020202020204" pitchFamily="34" charset="0"/>
                      </a:endParaRPr>
                    </a:p>
                  </a:txBody>
                  <a:tcPr marL="68465" marR="68465" marT="0" marB="0"/>
                </a:tc>
                <a:extLst>
                  <a:ext uri="{0D108BD9-81ED-4DB2-BD59-A6C34878D82A}">
                    <a16:rowId xmlns:a16="http://schemas.microsoft.com/office/drawing/2014/main" val="2795670804"/>
                  </a:ext>
                </a:extLst>
              </a:tr>
            </a:tbl>
          </a:graphicData>
        </a:graphic>
      </p:graphicFrame>
    </p:spTree>
    <p:extLst>
      <p:ext uri="{BB962C8B-B14F-4D97-AF65-F5344CB8AC3E}">
        <p14:creationId xmlns:p14="http://schemas.microsoft.com/office/powerpoint/2010/main" val="359276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388" y="919166"/>
            <a:ext cx="5122909" cy="1012270"/>
          </a:xfrm>
        </p:spPr>
        <p:txBody>
          <a:bodyPr/>
          <a:lstStyle/>
          <a:p>
            <a:r>
              <a:rPr lang="en-US" dirty="0"/>
              <a:t>Added Values</a:t>
            </a:r>
          </a:p>
        </p:txBody>
      </p:sp>
      <p:sp>
        <p:nvSpPr>
          <p:cNvPr id="3" name="Content Placeholder 2"/>
          <p:cNvSpPr>
            <a:spLocks noGrp="1"/>
          </p:cNvSpPr>
          <p:nvPr>
            <p:ph idx="1"/>
          </p:nvPr>
        </p:nvSpPr>
        <p:spPr>
          <a:xfrm>
            <a:off x="1141412" y="2249487"/>
            <a:ext cx="9905999" cy="1650709"/>
          </a:xfrm>
        </p:spPr>
        <p:txBody>
          <a:bodyPr>
            <a:normAutofit lnSpcReduction="10000"/>
          </a:bodyPr>
          <a:lstStyle/>
          <a:p>
            <a:r>
              <a:rPr lang="en-US" dirty="0"/>
              <a:t>Low cost</a:t>
            </a:r>
          </a:p>
          <a:p>
            <a:r>
              <a:rPr lang="en-US" dirty="0"/>
              <a:t>Efficient and Accurate</a:t>
            </a:r>
          </a:p>
          <a:p>
            <a:r>
              <a:rPr lang="en-US" dirty="0"/>
              <a:t>User Friendly</a:t>
            </a:r>
          </a:p>
          <a:p>
            <a:endParaRPr lang="en-US" dirty="0"/>
          </a:p>
        </p:txBody>
      </p:sp>
    </p:spTree>
    <p:extLst>
      <p:ext uri="{BB962C8B-B14F-4D97-AF65-F5344CB8AC3E}">
        <p14:creationId xmlns:p14="http://schemas.microsoft.com/office/powerpoint/2010/main" val="31688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Measurable Organizational Value</a:t>
            </a:r>
          </a:p>
        </p:txBody>
      </p:sp>
      <p:sp>
        <p:nvSpPr>
          <p:cNvPr id="3" name="Content Placeholder 2"/>
          <p:cNvSpPr>
            <a:spLocks noGrp="1"/>
          </p:cNvSpPr>
          <p:nvPr>
            <p:ph idx="1"/>
          </p:nvPr>
        </p:nvSpPr>
        <p:spPr>
          <a:xfrm>
            <a:off x="1141413" y="1880216"/>
            <a:ext cx="10515600" cy="1325563"/>
          </a:xfrm>
        </p:spPr>
        <p:txBody>
          <a:bodyPr>
            <a:noAutofit/>
          </a:bodyPr>
          <a:lstStyle/>
          <a:p>
            <a:r>
              <a:rPr lang="en-US" sz="2000" dirty="0"/>
              <a:t>Reduce the number of road accidents by 20 percent in the first year of installation. </a:t>
            </a:r>
          </a:p>
          <a:p>
            <a:r>
              <a:rPr lang="en-US" sz="2000" dirty="0"/>
              <a:t>Take at least 500 customers aboard within the first year </a:t>
            </a:r>
          </a:p>
          <a:p>
            <a:r>
              <a:rPr lang="en-US" sz="2000" dirty="0"/>
              <a:t>Increase the customer base by 10 percent each year</a:t>
            </a:r>
          </a:p>
        </p:txBody>
      </p:sp>
      <p:sp>
        <p:nvSpPr>
          <p:cNvPr id="4" name="TextBox 3"/>
          <p:cNvSpPr txBox="1"/>
          <p:nvPr/>
        </p:nvSpPr>
        <p:spPr>
          <a:xfrm>
            <a:off x="1255595" y="3697003"/>
            <a:ext cx="8570794" cy="2185214"/>
          </a:xfrm>
          <a:prstGeom prst="rect">
            <a:avLst/>
          </a:prstGeom>
          <a:noFill/>
        </p:spPr>
        <p:txBody>
          <a:bodyPr wrap="square" rtlCol="0">
            <a:spAutoFit/>
          </a:bodyPr>
          <a:lstStyle/>
          <a:p>
            <a:r>
              <a:rPr lang="en-US" sz="3200" dirty="0"/>
              <a:t>Impacts</a:t>
            </a:r>
          </a:p>
          <a:p>
            <a:endParaRPr lang="en-US" sz="3200" dirty="0"/>
          </a:p>
          <a:p>
            <a:pPr marL="285750" indent="-285750">
              <a:buFont typeface="Wingdings" panose="05000000000000000000" pitchFamily="2" charset="2"/>
              <a:buChar char="q"/>
            </a:pPr>
            <a:r>
              <a:rPr lang="en-US" dirty="0"/>
              <a:t>Social</a:t>
            </a:r>
          </a:p>
          <a:p>
            <a:pPr marL="285750" indent="-285750">
              <a:buFont typeface="Wingdings" panose="05000000000000000000" pitchFamily="2" charset="2"/>
              <a:buChar char="q"/>
            </a:pPr>
            <a:r>
              <a:rPr lang="en-US" dirty="0"/>
              <a:t>Customer </a:t>
            </a:r>
          </a:p>
          <a:p>
            <a:pPr marL="285750" indent="-285750">
              <a:buFont typeface="Wingdings" panose="05000000000000000000" pitchFamily="2" charset="2"/>
              <a:buChar char="q"/>
            </a:pPr>
            <a:r>
              <a:rPr lang="en-US" dirty="0"/>
              <a:t>Finance</a:t>
            </a:r>
          </a:p>
          <a:p>
            <a:endParaRPr lang="en-US" dirty="0"/>
          </a:p>
        </p:txBody>
      </p:sp>
    </p:spTree>
    <p:extLst>
      <p:ext uri="{BB962C8B-B14F-4D97-AF65-F5344CB8AC3E}">
        <p14:creationId xmlns:p14="http://schemas.microsoft.com/office/powerpoint/2010/main" val="241470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424" y="467436"/>
            <a:ext cx="7059188" cy="760863"/>
          </a:xfrm>
        </p:spPr>
        <p:txBody>
          <a:bodyPr>
            <a:normAutofit/>
          </a:bodyPr>
          <a:lstStyle/>
          <a:p>
            <a:r>
              <a:rPr lang="en-US" dirty="0"/>
              <a:t>Design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424" y="1378424"/>
            <a:ext cx="9665911" cy="5008730"/>
          </a:xfrm>
        </p:spPr>
      </p:pic>
    </p:spTree>
    <p:extLst>
      <p:ext uri="{BB962C8B-B14F-4D97-AF65-F5344CB8AC3E}">
        <p14:creationId xmlns:p14="http://schemas.microsoft.com/office/powerpoint/2010/main" val="340437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173" y="433365"/>
            <a:ext cx="10515600" cy="822230"/>
          </a:xfrm>
        </p:spPr>
        <p:txBody>
          <a:bodyPr/>
          <a:lstStyle/>
          <a:p>
            <a:r>
              <a:rPr lang="en-US" dirty="0"/>
              <a:t>Prototype User Interface Wireframe</a:t>
            </a:r>
          </a:p>
        </p:txBody>
      </p:sp>
      <p:pic>
        <p:nvPicPr>
          <p:cNvPr id="6" name="Picture 5">
            <a:extLst>
              <a:ext uri="{FF2B5EF4-FFF2-40B4-BE49-F238E27FC236}">
                <a16:creationId xmlns:a16="http://schemas.microsoft.com/office/drawing/2014/main" id="{F5B905BB-E489-42FD-A970-D51959B87D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8173" y="1367317"/>
            <a:ext cx="10275627" cy="4654103"/>
          </a:xfrm>
          <a:prstGeom prst="rect">
            <a:avLst/>
          </a:prstGeom>
          <a:noFill/>
          <a:ln>
            <a:noFill/>
          </a:ln>
        </p:spPr>
      </p:pic>
    </p:spTree>
    <p:extLst>
      <p:ext uri="{BB962C8B-B14F-4D97-AF65-F5344CB8AC3E}">
        <p14:creationId xmlns:p14="http://schemas.microsoft.com/office/powerpoint/2010/main" val="33362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4095</TotalTime>
  <Words>491</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Tw Cen MT</vt:lpstr>
      <vt:lpstr>Wingdings</vt:lpstr>
      <vt:lpstr>Circuit</vt:lpstr>
      <vt:lpstr>Driver Safety and Drowsiness Detection System </vt:lpstr>
      <vt:lpstr>PowerPoint Presentation</vt:lpstr>
      <vt:lpstr>PowerPoint Presentation</vt:lpstr>
      <vt:lpstr>Aim</vt:lpstr>
      <vt:lpstr>Comparison of Existing Systems</vt:lpstr>
      <vt:lpstr>Added Values</vt:lpstr>
      <vt:lpstr>Measurable Organizational Value</vt:lpstr>
      <vt:lpstr>Design</vt:lpstr>
      <vt:lpstr>Prototype User Interface Wireframe</vt:lpstr>
      <vt:lpstr>SOFTWARE DEVELOPMENT METHODOLOGY</vt:lpstr>
      <vt:lpstr>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Driver’s State Recognition System</dc:title>
  <dc:creator>prasad_desilva007@hotmail.com</dc:creator>
  <cp:lastModifiedBy>Wijekoon Mudiyanselage Shanka Primal Somasiri</cp:lastModifiedBy>
  <cp:revision>174</cp:revision>
  <dcterms:created xsi:type="dcterms:W3CDTF">2013-05-31T04:27:05Z</dcterms:created>
  <dcterms:modified xsi:type="dcterms:W3CDTF">2018-05-29T00:56:01Z</dcterms:modified>
</cp:coreProperties>
</file>