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30"/>
  </p:notesMasterIdLst>
  <p:sldIdLst>
    <p:sldId id="256" r:id="rId5"/>
    <p:sldId id="283" r:id="rId6"/>
    <p:sldId id="284" r:id="rId7"/>
    <p:sldId id="285" r:id="rId8"/>
    <p:sldId id="286" r:id="rId9"/>
    <p:sldId id="287" r:id="rId10"/>
    <p:sldId id="304" r:id="rId11"/>
    <p:sldId id="299" r:id="rId12"/>
    <p:sldId id="290" r:id="rId13"/>
    <p:sldId id="307" r:id="rId14"/>
    <p:sldId id="294" r:id="rId15"/>
    <p:sldId id="310" r:id="rId16"/>
    <p:sldId id="311" r:id="rId17"/>
    <p:sldId id="297" r:id="rId18"/>
    <p:sldId id="292" r:id="rId19"/>
    <p:sldId id="296" r:id="rId20"/>
    <p:sldId id="308" r:id="rId21"/>
    <p:sldId id="295" r:id="rId22"/>
    <p:sldId id="306" r:id="rId23"/>
    <p:sldId id="300" r:id="rId24"/>
    <p:sldId id="309" r:id="rId25"/>
    <p:sldId id="302" r:id="rId26"/>
    <p:sldId id="303" r:id="rId27"/>
    <p:sldId id="301" r:id="rId28"/>
    <p:sldId id="305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2656" y="-112"/>
      </p:cViewPr>
      <p:guideLst>
        <p:guide orient="horz" pos="144"/>
        <p:guide orient="horz" pos="4176"/>
        <p:guide pos="3120"/>
        <p:guide pos="5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6E649-6C10-D944-8313-E50CAF38F1E4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672CA-3850-7F46-B792-A1C6E8EB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672CA-3850-7F46-B792-A1C6E8EB9F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6085342" y="0"/>
            <a:ext cx="3071004" cy="6426099"/>
          </a:xfrm>
          <a:prstGeom prst="rect">
            <a:avLst/>
          </a:prstGeom>
          <a:gradFill flip="none" rotWithShape="1">
            <a:gsLst>
              <a:gs pos="0">
                <a:srgbClr val="008657">
                  <a:shade val="30000"/>
                  <a:satMod val="115000"/>
                </a:srgbClr>
              </a:gs>
              <a:gs pos="50000">
                <a:srgbClr val="008657">
                  <a:shade val="67500"/>
                  <a:satMod val="115000"/>
                </a:srgbClr>
              </a:gs>
              <a:gs pos="100000">
                <a:srgbClr val="008657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0800000" algn="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85334"/>
            <a:ext cx="4343400" cy="92333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114800"/>
            <a:ext cx="4648200" cy="400110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26099"/>
            <a:ext cx="9144000" cy="431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6200000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New_DOE_Logo_Color_042808.png"/>
          <p:cNvPicPr>
            <a:picLocks noChangeAspect="1"/>
          </p:cNvPicPr>
          <p:nvPr userDrawn="1"/>
        </p:nvPicPr>
        <p:blipFill rotWithShape="1">
          <a:blip r:embed="rId2" cstate="print"/>
          <a:srcRect l="-1" t="-11082" r="-3675" b="-11082"/>
          <a:stretch/>
        </p:blipFill>
        <p:spPr bwMode="auto">
          <a:xfrm>
            <a:off x="303417" y="6437974"/>
            <a:ext cx="1417315" cy="42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52" y="6485683"/>
            <a:ext cx="2404872" cy="3050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5" b="6294"/>
          <a:stretch/>
        </p:blipFill>
        <p:spPr>
          <a:xfrm>
            <a:off x="6085342" y="283"/>
            <a:ext cx="3075160" cy="64258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880396" cy="496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880396" cy="496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880396" cy="4962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838200"/>
            <a:ext cx="8880396" cy="23006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 flipH="1">
            <a:off x="76200" y="6631458"/>
            <a:ext cx="228600" cy="22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1868" y="640080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2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i="0" kern="1200">
          <a:solidFill>
            <a:srgbClr val="006C3A"/>
          </a:solidFill>
          <a:latin typeface="Helvetica"/>
          <a:ea typeface="+mj-ea"/>
          <a:cs typeface="Helvetica"/>
        </a:defRPr>
      </a:lvl1pPr>
    </p:titleStyle>
    <p:bodyStyle>
      <a:lvl1pPr marL="230188" indent="-230188" algn="l" defTabSz="914400" rtl="0" eaLnBrk="1" latinLnBrk="0" hangingPunct="1">
        <a:lnSpc>
          <a:spcPct val="110000"/>
        </a:lnSpc>
        <a:spcBef>
          <a:spcPts val="1400"/>
        </a:spcBef>
        <a:buClr>
          <a:srgbClr val="006C3A"/>
        </a:buClr>
        <a:buFont typeface="Arial" pitchFamily="34" charset="0"/>
        <a:buChar char="•"/>
        <a:defRPr sz="2800" b="0" kern="900" spc="0">
          <a:solidFill>
            <a:schemeClr val="tx1"/>
          </a:solidFill>
          <a:latin typeface="Helvetica"/>
          <a:ea typeface="+mn-ea"/>
          <a:cs typeface="Helvetica"/>
        </a:defRPr>
      </a:lvl1pPr>
      <a:lvl2pPr marL="625475" indent="-279400" algn="l" defTabSz="914400" rtl="0" eaLnBrk="1" latinLnBrk="0" hangingPunct="1">
        <a:lnSpc>
          <a:spcPct val="11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2400" b="0" kern="900" spc="0">
          <a:solidFill>
            <a:schemeClr val="tx1"/>
          </a:solidFill>
          <a:latin typeface="Helvetica"/>
          <a:ea typeface="+mn-ea"/>
          <a:cs typeface="Helvetica"/>
        </a:defRPr>
      </a:lvl2pPr>
      <a:lvl3pPr marL="914400" indent="-230188" algn="l" defTabSz="914400" rtl="0" eaLnBrk="1" latinLnBrk="0" hangingPunct="1">
        <a:lnSpc>
          <a:spcPct val="110000"/>
        </a:lnSpc>
        <a:spcBef>
          <a:spcPts val="800"/>
        </a:spcBef>
        <a:buClr>
          <a:srgbClr val="006C3A"/>
        </a:buClr>
        <a:buFont typeface="Arial" pitchFamily="34" charset="0"/>
        <a:buChar char="•"/>
        <a:defRPr sz="2000" b="0" kern="900" spc="0">
          <a:solidFill>
            <a:schemeClr val="tx1"/>
          </a:solidFill>
          <a:latin typeface="Helvetica"/>
          <a:ea typeface="+mn-ea"/>
          <a:cs typeface="Helvetica"/>
        </a:defRPr>
      </a:lvl3pPr>
      <a:lvl4pPr marL="1144588" indent="-173038" algn="l" defTabSz="914400" rtl="0" eaLnBrk="1" latinLnBrk="0" hangingPunct="1">
        <a:lnSpc>
          <a:spcPct val="11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1800" b="0" kern="900" spc="0">
          <a:solidFill>
            <a:schemeClr val="tx1"/>
          </a:solidFill>
          <a:latin typeface="Helvetica"/>
          <a:ea typeface="+mn-ea"/>
          <a:cs typeface="Helvetica"/>
        </a:defRPr>
      </a:lvl4pPr>
      <a:lvl5pPr marL="1482725" indent="-222250" algn="l" defTabSz="914400" rtl="0" eaLnBrk="1" latinLnBrk="0" hangingPunct="1">
        <a:lnSpc>
          <a:spcPct val="110000"/>
        </a:lnSpc>
        <a:spcBef>
          <a:spcPts val="600"/>
        </a:spcBef>
        <a:buClr>
          <a:srgbClr val="006C3A"/>
        </a:buClr>
        <a:buFont typeface="Arial" pitchFamily="34" charset="0"/>
        <a:buChar char="»"/>
        <a:defRPr sz="1800" b="0" kern="900" spc="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9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0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1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7.emf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10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12.emf"/><Relationship Id="rId5" Type="http://schemas.openxmlformats.org/officeDocument/2006/relationships/oleObject" Target="../embeddings/Microsoft_Equation8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4114800" cy="2154436"/>
          </a:xfrm>
        </p:spPr>
        <p:txBody>
          <a:bodyPr/>
          <a:lstStyle/>
          <a:p>
            <a:r>
              <a:rPr lang="en-US" sz="2800" dirty="0" smtClean="0"/>
              <a:t>Monte Carlo Synthetic Acceleration as Approximate Polynomial Preconditioning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14800"/>
            <a:ext cx="4648200" cy="1983107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b="1" dirty="0" smtClean="0"/>
              <a:t>Steven </a:t>
            </a:r>
            <a:r>
              <a:rPr lang="en-US" b="1" dirty="0" smtClean="0"/>
              <a:t>Hamilton</a:t>
            </a:r>
            <a:endParaRPr lang="en-US" b="1" dirty="0" smtClean="0"/>
          </a:p>
          <a:p>
            <a:pPr>
              <a:lnSpc>
                <a:spcPct val="70000"/>
              </a:lnSpc>
            </a:pPr>
            <a:r>
              <a:rPr lang="en-US" i="1" dirty="0" smtClean="0"/>
              <a:t>Tom Evans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Stuart Slattery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sz="2000" dirty="0" smtClean="0"/>
              <a:t>Oak Ridge National Laboratory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Success with MCSA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2918748"/>
          </a:xfrm>
        </p:spPr>
        <p:txBody>
          <a:bodyPr/>
          <a:lstStyle/>
          <a:p>
            <a:r>
              <a:rPr lang="en-US" sz="2400" dirty="0" smtClean="0"/>
              <a:t>Evans, Mosher, Slattery, Hamilton, “A Monte Carlo Synthetic-Acceleration Method for Solving the Thermal Radiation Diffusion Equation,” JCP 258 (2014)</a:t>
            </a:r>
          </a:p>
          <a:p>
            <a:endParaRPr lang="en-US" sz="2400" dirty="0"/>
          </a:p>
          <a:p>
            <a:r>
              <a:rPr lang="en-US" sz="2400" dirty="0" smtClean="0"/>
              <a:t>Radiation diffusion </a:t>
            </a:r>
            <a:r>
              <a:rPr lang="en-US" sz="2400" dirty="0" err="1" smtClean="0"/>
              <a:t>Marshak</a:t>
            </a:r>
            <a:r>
              <a:rPr lang="en-US" sz="2400" dirty="0" smtClean="0"/>
              <a:t> wave problem</a:t>
            </a:r>
          </a:p>
          <a:p>
            <a:pPr lvl="1"/>
            <a:r>
              <a:rPr lang="en-US" sz="2000" dirty="0" smtClean="0"/>
              <a:t>Transient 100ns in duration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89615"/>
              </p:ext>
            </p:extLst>
          </p:nvPr>
        </p:nvGraphicFramePr>
        <p:xfrm>
          <a:off x="1066800" y="4038600"/>
          <a:ext cx="6807200" cy="207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  <a:gridCol w="1701800"/>
              </a:tblGrid>
              <a:tr h="397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Iterations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</a:t>
                      </a:r>
                      <a:r>
                        <a:rPr lang="en-US" baseline="0" dirty="0" smtClean="0"/>
                        <a:t> Time Per 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 Total Time</a:t>
                      </a:r>
                      <a:endParaRPr lang="en-US" dirty="0"/>
                    </a:p>
                  </a:txBody>
                  <a:tcPr/>
                </a:tc>
              </a:tr>
              <a:tr h="397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CG</a:t>
                      </a:r>
                      <a:r>
                        <a:rPr lang="en-US" baseline="0" dirty="0" smtClean="0"/>
                        <a:t>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</a:tr>
              <a:tr h="397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GMRES (ILU)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</a:tr>
              <a:tr h="636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MCSA (Jacobi)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98863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81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vs. History Length Cutoff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80396" cy="6081664"/>
          </a:xfrm>
        </p:spPr>
        <p:txBody>
          <a:bodyPr/>
          <a:lstStyle/>
          <a:p>
            <a:r>
              <a:rPr lang="en-US" dirty="0" smtClean="0"/>
              <a:t>JPWH_991 matrix from Matrix Market</a:t>
            </a:r>
          </a:p>
          <a:p>
            <a:r>
              <a:rPr lang="en-US" dirty="0" smtClean="0"/>
              <a:t>MCSA w/</a:t>
            </a:r>
            <a:r>
              <a:rPr lang="en-US" dirty="0"/>
              <a:t>d</a:t>
            </a:r>
            <a:r>
              <a:rPr lang="en-US" dirty="0" smtClean="0"/>
              <a:t>iagonal preconditioning (</a:t>
            </a:r>
            <a:r>
              <a:rPr lang="en-US" i="1" dirty="0" err="1" smtClean="0">
                <a:latin typeface="Symbol" charset="2"/>
                <a:cs typeface="Symbol" charset="2"/>
              </a:rPr>
              <a:t>ρ</a:t>
            </a:r>
            <a:r>
              <a:rPr lang="en-US" i="1" dirty="0" smtClean="0"/>
              <a:t>(</a:t>
            </a:r>
            <a:r>
              <a:rPr lang="en-US" i="1" dirty="0" smtClean="0">
                <a:latin typeface="Times"/>
                <a:cs typeface="Times"/>
              </a:rPr>
              <a:t>I-D</a:t>
            </a:r>
            <a:r>
              <a:rPr lang="en-US" i="1" baseline="30000" dirty="0" smtClean="0">
                <a:latin typeface="Times"/>
                <a:cs typeface="Times"/>
              </a:rPr>
              <a:t>-1</a:t>
            </a:r>
            <a:r>
              <a:rPr lang="en-US" i="1" dirty="0" smtClean="0">
                <a:latin typeface="Times"/>
                <a:cs typeface="Times"/>
              </a:rPr>
              <a:t>A</a:t>
            </a:r>
            <a:r>
              <a:rPr lang="en-US" i="1" dirty="0" smtClean="0"/>
              <a:t>)</a:t>
            </a:r>
            <a:r>
              <a:rPr lang="en-US" i="1" dirty="0" smtClean="0">
                <a:latin typeface="Symbol" charset="2"/>
                <a:cs typeface="Symbol" charset="2"/>
              </a:rPr>
              <a:t>≈0.98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Statistically noisy approximation to full Neumann series far worse than good approximation to a few terms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269177"/>
              </p:ext>
            </p:extLst>
          </p:nvPr>
        </p:nvGraphicFramePr>
        <p:xfrm>
          <a:off x="236325" y="1905000"/>
          <a:ext cx="8880474" cy="310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79"/>
                <a:gridCol w="1480079"/>
                <a:gridCol w="1480079"/>
                <a:gridCol w="1480079"/>
                <a:gridCol w="1480079"/>
                <a:gridCol w="1480079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Count to Convergence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Weight Cutoff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History Length Cutoff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 Histories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1e-4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40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400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1600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6400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25600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49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vs. History Length Cutoff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80396" cy="4480200"/>
          </a:xfrm>
        </p:spPr>
        <p:txBody>
          <a:bodyPr/>
          <a:lstStyle/>
          <a:p>
            <a:r>
              <a:rPr lang="en-US" dirty="0" smtClean="0"/>
              <a:t>JPWH_991 matrix from Matrix Market</a:t>
            </a:r>
          </a:p>
          <a:p>
            <a:r>
              <a:rPr lang="en-US" dirty="0" smtClean="0"/>
              <a:t>MCSA w/</a:t>
            </a:r>
            <a:r>
              <a:rPr lang="en-US" dirty="0"/>
              <a:t>d</a:t>
            </a:r>
            <a:r>
              <a:rPr lang="en-US" dirty="0" smtClean="0"/>
              <a:t>iagonal preconditioning (</a:t>
            </a:r>
            <a:r>
              <a:rPr lang="en-US" i="1" dirty="0" err="1" smtClean="0">
                <a:latin typeface="Symbol" charset="2"/>
                <a:cs typeface="Symbol" charset="2"/>
              </a:rPr>
              <a:t>ρ</a:t>
            </a:r>
            <a:r>
              <a:rPr lang="en-US" i="1" dirty="0" smtClean="0"/>
              <a:t>(</a:t>
            </a:r>
            <a:r>
              <a:rPr lang="en-US" i="1" dirty="0" smtClean="0">
                <a:latin typeface="Times"/>
                <a:cs typeface="Times"/>
              </a:rPr>
              <a:t>I-D</a:t>
            </a:r>
            <a:r>
              <a:rPr lang="en-US" i="1" baseline="30000" dirty="0" smtClean="0">
                <a:latin typeface="Times"/>
                <a:cs typeface="Times"/>
              </a:rPr>
              <a:t>-1</a:t>
            </a:r>
            <a:r>
              <a:rPr lang="en-US" i="1" dirty="0" smtClean="0">
                <a:latin typeface="Times"/>
                <a:cs typeface="Times"/>
              </a:rPr>
              <a:t>A</a:t>
            </a:r>
            <a:r>
              <a:rPr lang="en-US" i="1" dirty="0" smtClean="0"/>
              <a:t>)</a:t>
            </a:r>
            <a:r>
              <a:rPr lang="en-US" i="1" dirty="0" smtClean="0">
                <a:latin typeface="Symbol" charset="2"/>
                <a:cs typeface="Symbol" charset="2"/>
              </a:rPr>
              <a:t>≈0.98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wt_cutoff_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4648200" cy="30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vs. History Length Cutoff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80396" cy="6081664"/>
          </a:xfrm>
        </p:spPr>
        <p:txBody>
          <a:bodyPr/>
          <a:lstStyle/>
          <a:p>
            <a:r>
              <a:rPr lang="en-US" dirty="0" smtClean="0"/>
              <a:t>JPWH_991 matrix from Matrix Market</a:t>
            </a:r>
          </a:p>
          <a:p>
            <a:r>
              <a:rPr lang="en-US" dirty="0" smtClean="0"/>
              <a:t>MCSA w/</a:t>
            </a:r>
            <a:r>
              <a:rPr lang="en-US" dirty="0"/>
              <a:t>d</a:t>
            </a:r>
            <a:r>
              <a:rPr lang="en-US" dirty="0" smtClean="0"/>
              <a:t>iagonal preconditioning (</a:t>
            </a:r>
            <a:r>
              <a:rPr lang="en-US" i="1" dirty="0" err="1" smtClean="0">
                <a:latin typeface="Symbol" charset="2"/>
                <a:cs typeface="Symbol" charset="2"/>
              </a:rPr>
              <a:t>ρ</a:t>
            </a:r>
            <a:r>
              <a:rPr lang="en-US" i="1" dirty="0" smtClean="0"/>
              <a:t>(</a:t>
            </a:r>
            <a:r>
              <a:rPr lang="en-US" i="1" dirty="0" smtClean="0">
                <a:latin typeface="Times"/>
                <a:cs typeface="Times"/>
              </a:rPr>
              <a:t>I-D</a:t>
            </a:r>
            <a:r>
              <a:rPr lang="en-US" i="1" baseline="30000" dirty="0" smtClean="0">
                <a:latin typeface="Times"/>
                <a:cs typeface="Times"/>
              </a:rPr>
              <a:t>-1</a:t>
            </a:r>
            <a:r>
              <a:rPr lang="en-US" i="1" dirty="0" smtClean="0">
                <a:latin typeface="Times"/>
                <a:cs typeface="Times"/>
              </a:rPr>
              <a:t>A</a:t>
            </a:r>
            <a:r>
              <a:rPr lang="en-US" i="1" dirty="0" smtClean="0"/>
              <a:t>)</a:t>
            </a:r>
            <a:r>
              <a:rPr lang="en-US" i="1" dirty="0" smtClean="0">
                <a:latin typeface="Symbol" charset="2"/>
                <a:cs typeface="Symbol" charset="2"/>
              </a:rPr>
              <a:t>≈0.98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Statistically noisy approximation to full Neumann series far worse than good approximation to a few terms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4648200" cy="30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8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Truncated Neumann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5902128"/>
          </a:xfrm>
        </p:spPr>
        <p:txBody>
          <a:bodyPr/>
          <a:lstStyle/>
          <a:p>
            <a:r>
              <a:rPr lang="en-US" dirty="0" smtClean="0"/>
              <a:t>Terminating Neumann series after relatively small number of terms leads to better statistical behavior</a:t>
            </a:r>
          </a:p>
          <a:p>
            <a:r>
              <a:rPr lang="en-US" dirty="0" smtClean="0"/>
              <a:t>Monte Carlo process approximates application of Neumann series polynomial to a vector</a:t>
            </a:r>
          </a:p>
          <a:p>
            <a:r>
              <a:rPr lang="en-US" dirty="0" smtClean="0"/>
              <a:t>Why stop with Neumann series?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Monte Carlo tally: </a:t>
            </a:r>
            <a:r>
              <a:rPr lang="en-US" i="1" dirty="0" smtClean="0">
                <a:latin typeface="Times"/>
                <a:cs typeface="Times"/>
              </a:rPr>
              <a:t>x</a:t>
            </a:r>
            <a:r>
              <a:rPr lang="en-US" i="1" baseline="-25000" dirty="0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= x</a:t>
            </a:r>
            <a:r>
              <a:rPr lang="en-US" i="1" baseline="-25000" dirty="0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</a:t>
            </a:r>
            <a:r>
              <a:rPr lang="en-US" i="1" dirty="0" err="1" smtClean="0">
                <a:latin typeface="Times"/>
                <a:cs typeface="Times"/>
              </a:rPr>
              <a:t>c</a:t>
            </a:r>
            <a:r>
              <a:rPr lang="en-US" i="1" baseline="-25000" dirty="0" err="1" smtClean="0">
                <a:latin typeface="Times"/>
                <a:cs typeface="Times"/>
              </a:rPr>
              <a:t>m</a:t>
            </a:r>
            <a:r>
              <a:rPr lang="en-US" i="1" dirty="0" err="1" smtClean="0">
                <a:latin typeface="Times"/>
                <a:cs typeface="Times"/>
              </a:rPr>
              <a:t>w</a:t>
            </a:r>
            <a:endParaRPr lang="en-US" i="1" dirty="0">
              <a:latin typeface="Times"/>
              <a:cs typeface="Times"/>
            </a:endParaRPr>
          </a:p>
          <a:p>
            <a:r>
              <a:rPr lang="en-US" dirty="0" smtClean="0"/>
              <a:t>Contribution to solution depends on current “stage” in history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231853"/>
              </p:ext>
            </p:extLst>
          </p:nvPr>
        </p:nvGraphicFramePr>
        <p:xfrm>
          <a:off x="2590800" y="3886200"/>
          <a:ext cx="31305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3" imgW="1397000" imgH="457200" progId="Equation.3">
                  <p:embed/>
                </p:oleObj>
              </mc:Choice>
              <mc:Fallback>
                <p:oleObj name="Equation" r:id="rId3" imgW="1397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3886200"/>
                        <a:ext cx="3130550" cy="10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69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Preconditioning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531837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Choose polynomial </a:t>
            </a:r>
            <a:r>
              <a:rPr lang="en-US" i="1" dirty="0" err="1" smtClean="0">
                <a:latin typeface="Times"/>
                <a:cs typeface="Times"/>
              </a:rPr>
              <a:t>p</a:t>
            </a:r>
            <a:r>
              <a:rPr lang="en-US" i="1" baseline="-25000" dirty="0" err="1" smtClean="0">
                <a:latin typeface="Times"/>
                <a:cs typeface="Times"/>
              </a:rPr>
              <a:t>n</a:t>
            </a:r>
            <a:r>
              <a:rPr lang="en-US" i="1" dirty="0" smtClean="0">
                <a:latin typeface="Times"/>
                <a:cs typeface="Times"/>
              </a:rPr>
              <a:t>(x)</a:t>
            </a:r>
            <a:r>
              <a:rPr lang="en-US" dirty="0" smtClean="0"/>
              <a:t> such that </a:t>
            </a:r>
            <a:r>
              <a:rPr lang="en-US" i="1" dirty="0" err="1" smtClean="0">
                <a:latin typeface="Times"/>
                <a:cs typeface="Times"/>
              </a:rPr>
              <a:t>p</a:t>
            </a:r>
            <a:r>
              <a:rPr lang="en-US" i="1" baseline="-25000" dirty="0" err="1" smtClean="0">
                <a:latin typeface="Times"/>
                <a:cs typeface="Times"/>
              </a:rPr>
              <a:t>n</a:t>
            </a:r>
            <a:r>
              <a:rPr lang="en-US" i="1" dirty="0" smtClean="0">
                <a:latin typeface="Times"/>
                <a:cs typeface="Times"/>
              </a:rPr>
              <a:t>(A)≈A</a:t>
            </a:r>
            <a:r>
              <a:rPr lang="en-US" i="1" baseline="30000" dirty="0" smtClean="0">
                <a:latin typeface="Times"/>
                <a:cs typeface="Times"/>
              </a:rPr>
              <a:t>-1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Typically desirable to make </a:t>
            </a:r>
            <a:r>
              <a:rPr lang="en-US" i="1" dirty="0" smtClean="0">
                <a:latin typeface="Times"/>
                <a:cs typeface="Times"/>
              </a:rPr>
              <a:t>I-</a:t>
            </a:r>
            <a:r>
              <a:rPr lang="en-US" i="1" dirty="0" err="1" smtClean="0">
                <a:latin typeface="Times"/>
                <a:cs typeface="Times"/>
              </a:rPr>
              <a:t>p</a:t>
            </a:r>
            <a:r>
              <a:rPr lang="en-US" i="1" baseline="-25000" dirty="0" err="1" smtClean="0">
                <a:latin typeface="Times"/>
                <a:cs typeface="Times"/>
              </a:rPr>
              <a:t>n</a:t>
            </a:r>
            <a:r>
              <a:rPr lang="en-US" i="1" dirty="0" smtClean="0">
                <a:latin typeface="Times"/>
                <a:cs typeface="Times"/>
              </a:rPr>
              <a:t>(A)A </a:t>
            </a:r>
            <a:r>
              <a:rPr lang="en-US" dirty="0" smtClean="0"/>
              <a:t>“small”</a:t>
            </a:r>
            <a:endParaRPr lang="en-US" sz="1800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One approach: let </a:t>
            </a:r>
            <a:r>
              <a:rPr lang="en-US" i="1" dirty="0" smtClean="0">
                <a:latin typeface="Times"/>
                <a:cs typeface="Times"/>
              </a:rPr>
              <a:t>q</a:t>
            </a:r>
            <a:r>
              <a:rPr lang="en-US" i="1" baseline="-25000" dirty="0" smtClean="0">
                <a:latin typeface="Times"/>
                <a:cs typeface="Times"/>
              </a:rPr>
              <a:t>n+1</a:t>
            </a:r>
            <a:r>
              <a:rPr lang="en-US" i="1" dirty="0" smtClean="0">
                <a:latin typeface="Times"/>
                <a:cs typeface="Times"/>
              </a:rPr>
              <a:t>(A)=I-</a:t>
            </a:r>
            <a:r>
              <a:rPr lang="en-US" i="1" dirty="0" err="1" smtClean="0">
                <a:latin typeface="Times"/>
                <a:cs typeface="Times"/>
              </a:rPr>
              <a:t>p</a:t>
            </a:r>
            <a:r>
              <a:rPr lang="en-US" i="1" baseline="-25000" dirty="0" err="1" smtClean="0">
                <a:latin typeface="Times"/>
                <a:cs typeface="Times"/>
              </a:rPr>
              <a:t>n</a:t>
            </a:r>
            <a:r>
              <a:rPr lang="en-US" i="1" dirty="0" smtClean="0">
                <a:latin typeface="Times"/>
                <a:cs typeface="Times"/>
              </a:rPr>
              <a:t>(A)A</a:t>
            </a:r>
            <a:r>
              <a:rPr lang="en-US" dirty="0" smtClean="0"/>
              <a:t>, choose </a:t>
            </a:r>
            <a:r>
              <a:rPr lang="en-US" i="1" dirty="0" smtClean="0">
                <a:latin typeface="Times"/>
                <a:cs typeface="Times"/>
              </a:rPr>
              <a:t>q</a:t>
            </a:r>
            <a:r>
              <a:rPr lang="en-US" i="1" baseline="-25000" dirty="0" smtClean="0">
                <a:latin typeface="Times"/>
                <a:cs typeface="Times"/>
              </a:rPr>
              <a:t>n+1</a:t>
            </a:r>
            <a:r>
              <a:rPr lang="en-US" baseline="-25000" dirty="0" smtClean="0"/>
              <a:t> </a:t>
            </a:r>
            <a:r>
              <a:rPr lang="en-US" dirty="0" smtClean="0"/>
              <a:t>such that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latin typeface="Times"/>
                <a:cs typeface="Times"/>
              </a:rPr>
              <a:t>q</a:t>
            </a:r>
            <a:r>
              <a:rPr lang="en-US" i="1" baseline="-25000" dirty="0" smtClean="0">
                <a:latin typeface="Times"/>
                <a:cs typeface="Times"/>
              </a:rPr>
              <a:t>n+1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Chebyshev</a:t>
            </a:r>
            <a:r>
              <a:rPr lang="en-US" dirty="0" smtClean="0"/>
              <a:t> polynomial </a:t>
            </a:r>
            <a:r>
              <a:rPr lang="en-US" i="1" dirty="0" smtClean="0">
                <a:latin typeface="Times"/>
                <a:cs typeface="Times"/>
              </a:rPr>
              <a:t>T</a:t>
            </a:r>
            <a:r>
              <a:rPr lang="en-US" i="1" baseline="-25000" dirty="0" smtClean="0">
                <a:latin typeface="Times"/>
                <a:cs typeface="Times"/>
              </a:rPr>
              <a:t>n+1</a:t>
            </a:r>
            <a:r>
              <a:rPr lang="en-US" i="1" dirty="0" smtClean="0">
                <a:latin typeface="Times"/>
                <a:cs typeface="Times"/>
              </a:rPr>
              <a:t>(αI+βA)</a:t>
            </a:r>
          </a:p>
          <a:p>
            <a:pPr lvl="1">
              <a:lnSpc>
                <a:spcPct val="130000"/>
              </a:lnSpc>
            </a:pPr>
            <a:r>
              <a:rPr lang="en-US" i="1" dirty="0" smtClean="0">
                <a:latin typeface="Times"/>
                <a:cs typeface="Times"/>
              </a:rPr>
              <a:t>α,β </a:t>
            </a:r>
            <a:r>
              <a:rPr lang="en-US" dirty="0" smtClean="0"/>
              <a:t>related to </a:t>
            </a:r>
            <a:r>
              <a:rPr lang="en-US" dirty="0" err="1" smtClean="0"/>
              <a:t>extremal</a:t>
            </a:r>
            <a:r>
              <a:rPr lang="en-US" dirty="0" smtClean="0"/>
              <a:t> eigenvalues of </a:t>
            </a:r>
            <a:r>
              <a:rPr lang="en-US" i="1" dirty="0" smtClean="0">
                <a:latin typeface="Times"/>
                <a:cs typeface="Times"/>
              </a:rPr>
              <a:t>A</a:t>
            </a:r>
            <a:endParaRPr lang="en-US" i="1" dirty="0">
              <a:latin typeface="Times"/>
              <a:cs typeface="Time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13921"/>
              </p:ext>
            </p:extLst>
          </p:nvPr>
        </p:nvGraphicFramePr>
        <p:xfrm>
          <a:off x="2038350" y="3505200"/>
          <a:ext cx="47418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3" imgW="1854200" imgH="444500" progId="Equation.3">
                  <p:embed/>
                </p:oleObj>
              </mc:Choice>
              <mc:Fallback>
                <p:oleObj name="Equation" r:id="rId3" imgW="1854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8350" y="3505200"/>
                        <a:ext cx="4741863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74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Neumann vs. </a:t>
            </a:r>
            <a:r>
              <a:rPr lang="en-US" dirty="0" err="1" smtClean="0"/>
              <a:t>Chebyshev</a:t>
            </a:r>
            <a:r>
              <a:rPr lang="en-US" dirty="0" smtClean="0"/>
              <a:t>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19601"/>
            <a:ext cx="8880396" cy="2286000"/>
          </a:xfrm>
        </p:spPr>
        <p:txBody>
          <a:bodyPr/>
          <a:lstStyle/>
          <a:p>
            <a:r>
              <a:rPr lang="en-US" dirty="0" smtClean="0"/>
              <a:t>For given polynomial order, </a:t>
            </a:r>
            <a:r>
              <a:rPr lang="en-US" dirty="0" err="1" smtClean="0"/>
              <a:t>Chebyshev</a:t>
            </a:r>
            <a:r>
              <a:rPr lang="en-US" dirty="0" smtClean="0"/>
              <a:t> polynomials result in much lower iteration count</a:t>
            </a:r>
          </a:p>
          <a:p>
            <a:r>
              <a:rPr lang="en-US" dirty="0" smtClean="0"/>
              <a:t>Far more histories required for stability</a:t>
            </a:r>
          </a:p>
          <a:p>
            <a:pPr lvl="1"/>
            <a:r>
              <a:rPr lang="en-US" dirty="0" err="1" smtClean="0"/>
              <a:t>Chebyshev</a:t>
            </a:r>
            <a:r>
              <a:rPr lang="en-US" dirty="0" smtClean="0"/>
              <a:t> coefficients increase exponentially</a:t>
            </a:r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577693"/>
              </p:ext>
            </p:extLst>
          </p:nvPr>
        </p:nvGraphicFramePr>
        <p:xfrm>
          <a:off x="152400" y="685800"/>
          <a:ext cx="8839206" cy="359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838200"/>
                <a:gridCol w="990600"/>
                <a:gridCol w="990600"/>
                <a:gridCol w="990600"/>
                <a:gridCol w="914400"/>
                <a:gridCol w="914400"/>
                <a:gridCol w="990600"/>
                <a:gridCol w="914406"/>
              </a:tblGrid>
              <a:tr h="475482">
                <a:tc gridSpan="9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Iteration Counts to Convergence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548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Neumann</a:t>
                      </a:r>
                      <a:r>
                        <a:rPr lang="en-US" sz="2000" baseline="0" dirty="0" smtClean="0"/>
                        <a:t> Polynomial Order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Chebyshev</a:t>
                      </a:r>
                      <a:r>
                        <a:rPr lang="en-US" sz="2000" dirty="0" smtClean="0"/>
                        <a:t> Polynomial</a:t>
                      </a:r>
                      <a:r>
                        <a:rPr lang="en-US" sz="2000" baseline="0" dirty="0" smtClean="0"/>
                        <a:t> Order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9928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 Histories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250</a:t>
                      </a:r>
                      <a:endParaRPr lang="en-US" b="1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1000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4000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16000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64000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256000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7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Neumann vs. </a:t>
            </a:r>
            <a:r>
              <a:rPr lang="en-US" dirty="0" err="1" smtClean="0"/>
              <a:t>Chebyshev</a:t>
            </a:r>
            <a:r>
              <a:rPr lang="en-US" dirty="0" smtClean="0"/>
              <a:t>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19601"/>
            <a:ext cx="8610600" cy="2160591"/>
          </a:xfrm>
        </p:spPr>
        <p:txBody>
          <a:bodyPr/>
          <a:lstStyle/>
          <a:p>
            <a:r>
              <a:rPr lang="en-US" dirty="0" smtClean="0"/>
              <a:t>For comparison, GMRES(10) with same </a:t>
            </a:r>
            <a:r>
              <a:rPr lang="en-US" dirty="0" err="1" smtClean="0"/>
              <a:t>preconditioner</a:t>
            </a:r>
            <a:r>
              <a:rPr lang="en-US" dirty="0" smtClean="0"/>
              <a:t> took 70 iterations and relative timing of 1.5</a:t>
            </a:r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529158"/>
              </p:ext>
            </p:extLst>
          </p:nvPr>
        </p:nvGraphicFramePr>
        <p:xfrm>
          <a:off x="152400" y="685800"/>
          <a:ext cx="8839206" cy="359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838200"/>
                <a:gridCol w="990600"/>
                <a:gridCol w="990600"/>
                <a:gridCol w="990600"/>
                <a:gridCol w="914400"/>
                <a:gridCol w="914400"/>
                <a:gridCol w="990600"/>
                <a:gridCol w="914406"/>
              </a:tblGrid>
              <a:tr h="475482">
                <a:tc gridSpan="9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Relative</a:t>
                      </a:r>
                      <a:r>
                        <a:rPr lang="en-US" sz="2400" baseline="0" dirty="0" smtClean="0"/>
                        <a:t> Timing to Convergence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548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Neumann</a:t>
                      </a:r>
                      <a:r>
                        <a:rPr lang="en-US" sz="2000" baseline="0" dirty="0" smtClean="0"/>
                        <a:t> Polynomial Order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Chebyshev</a:t>
                      </a:r>
                      <a:r>
                        <a:rPr lang="en-US" sz="2000" dirty="0" smtClean="0"/>
                        <a:t> Polynomial</a:t>
                      </a:r>
                      <a:r>
                        <a:rPr lang="en-US" sz="2000" baseline="0" dirty="0" smtClean="0"/>
                        <a:t> Order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9928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 Histories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250</a:t>
                      </a:r>
                      <a:endParaRPr lang="en-US" b="1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1000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4000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16000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64000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3687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256000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228.9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33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880396" cy="496290"/>
          </a:xfrm>
        </p:spPr>
        <p:txBody>
          <a:bodyPr/>
          <a:lstStyle/>
          <a:p>
            <a:r>
              <a:rPr lang="en-US" dirty="0" smtClean="0"/>
              <a:t>SP</a:t>
            </a:r>
            <a:r>
              <a:rPr lang="en-US" sz="3200" baseline="-25000" dirty="0" smtClean="0"/>
              <a:t>N</a:t>
            </a:r>
            <a:r>
              <a:rPr lang="en-US" dirty="0" smtClean="0"/>
              <a:t>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4413516"/>
          </a:xfrm>
        </p:spPr>
        <p:txBody>
          <a:bodyPr/>
          <a:lstStyle/>
          <a:p>
            <a:r>
              <a:rPr lang="en-US" sz="2400" dirty="0" smtClean="0"/>
              <a:t>SP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approximation to Boltzmann neutron transport equation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Series of coupled diffusion equations (moment and energy)</a:t>
            </a:r>
          </a:p>
          <a:p>
            <a:r>
              <a:rPr lang="en-US" sz="2400" dirty="0" smtClean="0"/>
              <a:t>More accurate than standard diffusion approximation for nuclear reactor problems, easier to solve than transport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36619"/>
              </p:ext>
            </p:extLst>
          </p:nvPr>
        </p:nvGraphicFramePr>
        <p:xfrm>
          <a:off x="2057400" y="1981200"/>
          <a:ext cx="438626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1981200"/>
                        <a:ext cx="4386262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02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Assembly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5729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2601 mesh cells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3x3 array of assemblies in 2D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Each assembly is 17x17 array of fuel pins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1 mesh cell per pin 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Homogenized </a:t>
            </a:r>
            <a:r>
              <a:rPr lang="en-US" sz="2000" dirty="0"/>
              <a:t>cross </a:t>
            </a:r>
            <a:r>
              <a:rPr lang="en-US" sz="2000" dirty="0" smtClean="0"/>
              <a:t>sections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23 energy groups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SP</a:t>
            </a:r>
            <a:r>
              <a:rPr lang="en-US" sz="2400" baseline="-25000" dirty="0"/>
              <a:t>3</a:t>
            </a:r>
            <a:r>
              <a:rPr lang="en-US" sz="2400" dirty="0"/>
              <a:t> (2 moment equations)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120k </a:t>
            </a:r>
            <a:r>
              <a:rPr lang="en-US" sz="2400" dirty="0"/>
              <a:t>total unknowns, 6.8M </a:t>
            </a:r>
            <a:r>
              <a:rPr lang="en-US" sz="2400" dirty="0" err="1"/>
              <a:t>nonzeros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i="1" dirty="0" err="1" smtClean="0">
                <a:latin typeface="Times"/>
                <a:cs typeface="Times"/>
              </a:rPr>
              <a:t>Δt</a:t>
            </a:r>
            <a:r>
              <a:rPr lang="en-US" i="1" dirty="0" smtClean="0">
                <a:latin typeface="Times"/>
                <a:cs typeface="Times"/>
              </a:rPr>
              <a:t>=10</a:t>
            </a:r>
            <a:r>
              <a:rPr lang="en-US" i="1" baseline="30000" dirty="0" smtClean="0">
                <a:latin typeface="Times"/>
                <a:cs typeface="Times"/>
              </a:rPr>
              <a:t>-6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Block diagonal preconditioning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Block size is number of energy groups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>
                <a:latin typeface="Symbol" charset="2"/>
                <a:cs typeface="Symbol" charset="2"/>
              </a:rPr>
              <a:t>ρ</a:t>
            </a:r>
            <a:r>
              <a:rPr lang="en-US" sz="2000" dirty="0" smtClean="0">
                <a:latin typeface="Times"/>
                <a:cs typeface="Times"/>
              </a:rPr>
              <a:t>(H)=0.99</a:t>
            </a:r>
            <a:endParaRPr lang="en-US" sz="2000" dirty="0">
              <a:latin typeface="Times"/>
              <a:cs typeface="Times"/>
            </a:endParaRPr>
          </a:p>
        </p:txBody>
      </p:sp>
      <p:pic>
        <p:nvPicPr>
          <p:cNvPr id="5" name="Picture 4" descr="visit00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6" t="15274" r="16511" b="13163"/>
          <a:stretch/>
        </p:blipFill>
        <p:spPr>
          <a:xfrm>
            <a:off x="6019800" y="3810000"/>
            <a:ext cx="2678003" cy="2694432"/>
          </a:xfrm>
          <a:prstGeom prst="rect">
            <a:avLst/>
          </a:prstGeom>
        </p:spPr>
      </p:pic>
      <p:pic>
        <p:nvPicPr>
          <p:cNvPr id="4" name="Picture 3" descr="visit00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14415" r="17736" b="14559"/>
          <a:stretch/>
        </p:blipFill>
        <p:spPr>
          <a:xfrm>
            <a:off x="6019800" y="685800"/>
            <a:ext cx="2660904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80396" cy="3288079"/>
          </a:xfrm>
        </p:spPr>
        <p:txBody>
          <a:bodyPr/>
          <a:lstStyle/>
          <a:p>
            <a:r>
              <a:rPr lang="en-US" dirty="0" smtClean="0"/>
              <a:t>As we move towards </a:t>
            </a:r>
            <a:r>
              <a:rPr lang="en-US" dirty="0" err="1" smtClean="0"/>
              <a:t>exascale</a:t>
            </a:r>
            <a:r>
              <a:rPr lang="en-US" dirty="0" smtClean="0"/>
              <a:t> computing, the rate of errors is expected to increase dramatically</a:t>
            </a:r>
          </a:p>
          <a:p>
            <a:endParaRPr lang="en-US" dirty="0"/>
          </a:p>
          <a:p>
            <a:r>
              <a:rPr lang="en-US" dirty="0" smtClean="0"/>
              <a:t>Algorithms need to not only have increased concurrency/scalability but have the ability to recover from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6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Assembly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7" y="5029200"/>
            <a:ext cx="8880396" cy="1475276"/>
          </a:xfrm>
        </p:spPr>
        <p:txBody>
          <a:bodyPr/>
          <a:lstStyle/>
          <a:p>
            <a:r>
              <a:rPr lang="en-US" dirty="0" smtClean="0"/>
              <a:t>Similar behavior as simpler problem</a:t>
            </a:r>
          </a:p>
          <a:p>
            <a:pPr lvl="1"/>
            <a:r>
              <a:rPr lang="en-US" dirty="0" smtClean="0"/>
              <a:t>More histories required for stability (larger dimension and higher spectral radius)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983473"/>
              </p:ext>
            </p:extLst>
          </p:nvPr>
        </p:nvGraphicFramePr>
        <p:xfrm>
          <a:off x="228600" y="762000"/>
          <a:ext cx="8229600" cy="397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398"/>
                <a:gridCol w="994787"/>
                <a:gridCol w="1175657"/>
                <a:gridCol w="1175657"/>
                <a:gridCol w="1085222"/>
                <a:gridCol w="1085222"/>
                <a:gridCol w="1175657"/>
              </a:tblGrid>
              <a:tr h="510512"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Iteration Counts to Convergence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51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Neumann</a:t>
                      </a:r>
                      <a:r>
                        <a:rPr lang="en-US" sz="2000" baseline="0" dirty="0" smtClean="0"/>
                        <a:t> Polynomial Order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Chebyshev</a:t>
                      </a:r>
                      <a:r>
                        <a:rPr lang="en-US" sz="2000" dirty="0" smtClean="0"/>
                        <a:t> Polynomial</a:t>
                      </a:r>
                      <a:r>
                        <a:rPr lang="en-US" sz="2000" baseline="0" dirty="0" smtClean="0"/>
                        <a:t> Order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64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 Histories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50k</a:t>
                      </a:r>
                      <a:endParaRPr lang="en-US" b="1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100k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200k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400k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800k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453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1.6M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17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Assembly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05400"/>
            <a:ext cx="8880396" cy="1033103"/>
          </a:xfrm>
        </p:spPr>
        <p:txBody>
          <a:bodyPr/>
          <a:lstStyle/>
          <a:p>
            <a:r>
              <a:rPr lang="en-US" dirty="0" smtClean="0"/>
              <a:t>GMRES approximately factor of 5 faster than best case (124 iterations)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9741"/>
              </p:ext>
            </p:extLst>
          </p:nvPr>
        </p:nvGraphicFramePr>
        <p:xfrm>
          <a:off x="228600" y="762000"/>
          <a:ext cx="8229600" cy="397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398"/>
                <a:gridCol w="994787"/>
                <a:gridCol w="1175657"/>
                <a:gridCol w="1175657"/>
                <a:gridCol w="1085222"/>
                <a:gridCol w="1085222"/>
                <a:gridCol w="1175657"/>
              </a:tblGrid>
              <a:tr h="510512"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Relative Timing to Convergence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51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Neumann</a:t>
                      </a:r>
                      <a:r>
                        <a:rPr lang="en-US" sz="2000" baseline="0" dirty="0" smtClean="0"/>
                        <a:t> Polynomial Order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Chebyshev</a:t>
                      </a:r>
                      <a:r>
                        <a:rPr lang="en-US" sz="2000" dirty="0" smtClean="0"/>
                        <a:t> Polynomial</a:t>
                      </a:r>
                      <a:r>
                        <a:rPr lang="en-US" sz="2000" baseline="0" dirty="0" smtClean="0"/>
                        <a:t> Order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64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 Histories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50k</a:t>
                      </a:r>
                      <a:endParaRPr lang="en-US" b="1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100k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200k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400k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800k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</a:t>
                      </a:r>
                      <a:endParaRPr lang="en-US" dirty="0"/>
                    </a:p>
                  </a:txBody>
                  <a:tcPr/>
                </a:tc>
              </a:tr>
              <a:tr h="34747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1.6M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75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Performance</a:t>
            </a:r>
            <a:endParaRPr lang="en-US" dirty="0"/>
          </a:p>
        </p:txBody>
      </p:sp>
      <p:pic>
        <p:nvPicPr>
          <p:cNvPr id="4" name="Picture 3" descr="titan_weak_absolu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105400" cy="28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440838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Truncating Neumann series leads to improved statistical behavior in </a:t>
            </a:r>
            <a:r>
              <a:rPr lang="en-US" dirty="0" err="1" smtClean="0"/>
              <a:t>adjoint</a:t>
            </a:r>
            <a:r>
              <a:rPr lang="en-US" dirty="0" smtClean="0"/>
              <a:t> Monte Carlo process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Better iterative convergence with fewer histories in MCSA algorithm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Replacing Neumann series with </a:t>
            </a:r>
            <a:r>
              <a:rPr lang="en-US" dirty="0" err="1" smtClean="0"/>
              <a:t>Chebyshev</a:t>
            </a:r>
            <a:r>
              <a:rPr lang="en-US" dirty="0" smtClean="0"/>
              <a:t> polynomials can further reduce iteration counts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Statistical properties far worse than Neumann series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Not currently competitive, may change with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2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Difficulties, Opportunities,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5732851"/>
          </a:xfrm>
        </p:spPr>
        <p:txBody>
          <a:bodyPr/>
          <a:lstStyle/>
          <a:p>
            <a:r>
              <a:rPr lang="en-US" dirty="0" smtClean="0"/>
              <a:t>Spectral radius must be less than 1</a:t>
            </a:r>
          </a:p>
          <a:p>
            <a:pPr lvl="1"/>
            <a:r>
              <a:rPr lang="en-US" dirty="0" smtClean="0"/>
              <a:t>Preconditioning while maintaining </a:t>
            </a:r>
            <a:r>
              <a:rPr lang="en-US" dirty="0" err="1" smtClean="0"/>
              <a:t>sparsity</a:t>
            </a:r>
            <a:endParaRPr lang="en-US" dirty="0" smtClean="0"/>
          </a:p>
          <a:p>
            <a:r>
              <a:rPr lang="en-US" dirty="0" smtClean="0"/>
              <a:t>Alternate polynomials to approximate </a:t>
            </a:r>
            <a:r>
              <a:rPr lang="en-US" i="1" dirty="0" smtClean="0">
                <a:latin typeface="Times"/>
                <a:cs typeface="Times"/>
              </a:rPr>
              <a:t>A</a:t>
            </a:r>
            <a:r>
              <a:rPr lang="en-US" i="1" baseline="30000" dirty="0" smtClean="0">
                <a:latin typeface="Times"/>
                <a:cs typeface="Times"/>
              </a:rPr>
              <a:t>-1</a:t>
            </a:r>
          </a:p>
          <a:p>
            <a:pPr lvl="1"/>
            <a:r>
              <a:rPr lang="en-US" dirty="0" smtClean="0"/>
              <a:t>Better convergence than Neumann, better statistical behavior than </a:t>
            </a:r>
            <a:r>
              <a:rPr lang="en-US" dirty="0" err="1" smtClean="0"/>
              <a:t>Chebyshev</a:t>
            </a:r>
            <a:endParaRPr lang="en-US" dirty="0" smtClean="0"/>
          </a:p>
          <a:p>
            <a:pPr lvl="1"/>
            <a:r>
              <a:rPr lang="en-US" dirty="0" smtClean="0"/>
              <a:t>GMRES polynomial?</a:t>
            </a:r>
          </a:p>
          <a:p>
            <a:r>
              <a:rPr lang="en-US" dirty="0" smtClean="0"/>
              <a:t>Hybrid parallelism</a:t>
            </a:r>
          </a:p>
          <a:p>
            <a:pPr lvl="1"/>
            <a:r>
              <a:rPr lang="en-US" dirty="0" smtClean="0"/>
              <a:t>Good scaling in both MPI and </a:t>
            </a:r>
            <a:r>
              <a:rPr lang="en-US" dirty="0" err="1" smtClean="0"/>
              <a:t>OpenMP</a:t>
            </a:r>
            <a:r>
              <a:rPr lang="en-US" dirty="0" smtClean="0"/>
              <a:t> individually</a:t>
            </a:r>
          </a:p>
          <a:p>
            <a:pPr lvl="1"/>
            <a:r>
              <a:rPr lang="en-US" dirty="0" smtClean="0"/>
              <a:t>Possibly overlapping additive Schwarz, minimal communication</a:t>
            </a:r>
          </a:p>
          <a:p>
            <a:pPr lvl="1"/>
            <a:r>
              <a:rPr lang="en-US" dirty="0" smtClean="0"/>
              <a:t>Strong potential for GPU, Xeon Phi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5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441556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Funding for this work was provided by a DOE Advanced Scientific Computing Research (ASCR) grant</a:t>
            </a:r>
          </a:p>
          <a:p>
            <a:endParaRPr lang="en-US" dirty="0" smtClean="0"/>
          </a:p>
          <a:p>
            <a:r>
              <a:rPr lang="en-US" dirty="0"/>
              <a:t>This </a:t>
            </a:r>
            <a:r>
              <a:rPr lang="en-US" dirty="0" smtClean="0"/>
              <a:t>work was authored by </a:t>
            </a:r>
            <a:r>
              <a:rPr lang="en-US" dirty="0"/>
              <a:t>UT-Battelle, LLC, under Contract No. DE-AC05-00OR22725 with the US Department of Energy.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59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</a:t>
            </a:r>
            <a:r>
              <a:rPr lang="en-US" dirty="0" err="1" smtClean="0"/>
              <a:t>Exascale</a:t>
            </a:r>
            <a:r>
              <a:rPr lang="en-US" dirty="0" smtClean="0"/>
              <a:t> Concurrency and Resiliency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4841325"/>
          </a:xfrm>
        </p:spPr>
        <p:txBody>
          <a:bodyPr/>
          <a:lstStyle/>
          <a:p>
            <a:r>
              <a:rPr lang="en-US" dirty="0" smtClean="0"/>
              <a:t>Two basic strategies:</a:t>
            </a:r>
          </a:p>
          <a:p>
            <a:pPr marL="0" indent="0">
              <a:buNone/>
            </a:pPr>
            <a:endParaRPr lang="en-US" dirty="0" smtClean="0"/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Start with current “state of the art” methods and make incremental modifications to improve scalability and fault tolerance</a:t>
            </a:r>
          </a:p>
          <a:p>
            <a:pPr marL="635000" lvl="2" indent="0">
              <a:buNone/>
            </a:pPr>
            <a:endParaRPr lang="en-US" dirty="0" smtClean="0"/>
          </a:p>
          <a:p>
            <a:pPr marL="635000" lvl="2" indent="0">
              <a:buNone/>
            </a:pPr>
            <a:endParaRPr lang="en-US" dirty="0" smtClean="0"/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Start with methods with natural scalability and resiliency features and work at improving performance</a:t>
            </a:r>
          </a:p>
          <a:p>
            <a:pPr marL="1092200" lvl="2" indent="-457200"/>
            <a:r>
              <a:rPr lang="en-US" dirty="0" smtClean="0"/>
              <a:t>One possibility: Monte Carlo</a:t>
            </a:r>
          </a:p>
        </p:txBody>
      </p:sp>
    </p:spTree>
    <p:extLst>
      <p:ext uri="{BB962C8B-B14F-4D97-AF65-F5344CB8AC3E}">
        <p14:creationId xmlns:p14="http://schemas.microsoft.com/office/powerpoint/2010/main" val="247618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Acceleration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51121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Nomenclature from particle transport community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 formal definition, typically refers to acceleration (preconditioning) of fixed point iteration with low order approximation of problem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Initial Richardson iteration is crucial (smoothing)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Examples: DSA, TSA, S2SA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553333"/>
              </p:ext>
            </p:extLst>
          </p:nvPr>
        </p:nvGraphicFramePr>
        <p:xfrm>
          <a:off x="2667000" y="3276600"/>
          <a:ext cx="3442426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346200" imgH="444500" progId="Equation.3">
                  <p:embed/>
                </p:oleObj>
              </mc:Choice>
              <mc:Fallback>
                <p:oleObj name="Equation" r:id="rId3" imgW="1346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3276600"/>
                        <a:ext cx="3442426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55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Synthetic Acceleration (MCSA)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5069079"/>
          </a:xfrm>
        </p:spPr>
        <p:txBody>
          <a:bodyPr/>
          <a:lstStyle/>
          <a:p>
            <a:r>
              <a:rPr lang="en-US" dirty="0" smtClean="0"/>
              <a:t>Standard synthetic acceleration algorithm, but use Monte Carlo process as </a:t>
            </a:r>
            <a:r>
              <a:rPr lang="en-US" dirty="0" err="1" smtClean="0"/>
              <a:t>preconditioner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Unlike particle transport Monte Carlo algorithms, random walks are purely algebraic rather than physics-based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Based on </a:t>
            </a:r>
            <a:r>
              <a:rPr lang="en-US" dirty="0" err="1" smtClean="0"/>
              <a:t>Halton’s</a:t>
            </a:r>
            <a:r>
              <a:rPr lang="en-US" dirty="0" smtClean="0"/>
              <a:t> sequential Monte Carlo algorithm for linear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Adjoint</a:t>
            </a:r>
            <a:r>
              <a:rPr lang="en-US" dirty="0" smtClean="0"/>
              <a:t>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5725669"/>
          </a:xfrm>
        </p:spPr>
        <p:txBody>
          <a:bodyPr/>
          <a:lstStyle/>
          <a:p>
            <a:r>
              <a:rPr lang="en-US" dirty="0" smtClean="0"/>
              <a:t>Want to solve linear system </a:t>
            </a:r>
            <a:r>
              <a:rPr lang="en-US" i="1" dirty="0" smtClean="0">
                <a:latin typeface="Times"/>
                <a:cs typeface="Times"/>
              </a:rPr>
              <a:t>Ax=b</a:t>
            </a:r>
          </a:p>
          <a:p>
            <a:r>
              <a:rPr lang="en-US" dirty="0" smtClean="0"/>
              <a:t>Use Neumann series expansion of solution: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Converges if </a:t>
            </a:r>
            <a:r>
              <a:rPr lang="en-US" i="1" dirty="0" err="1" smtClean="0">
                <a:latin typeface="Symbol" charset="2"/>
                <a:ea typeface="Lucida Grande"/>
                <a:cs typeface="Symbol" charset="2"/>
              </a:rPr>
              <a:t>ρ</a:t>
            </a:r>
            <a:r>
              <a:rPr lang="en-US" i="1" dirty="0" smtClean="0">
                <a:latin typeface="Symbol" charset="2"/>
                <a:ea typeface="Lucida Grande"/>
                <a:cs typeface="Symbol" charset="2"/>
              </a:rPr>
              <a:t>(</a:t>
            </a:r>
            <a:r>
              <a:rPr lang="en-US" i="1" dirty="0" smtClean="0">
                <a:latin typeface="Times"/>
                <a:ea typeface="Lucida Grande"/>
                <a:cs typeface="Times"/>
              </a:rPr>
              <a:t>H</a:t>
            </a:r>
            <a:r>
              <a:rPr lang="en-US" i="1" dirty="0" smtClean="0">
                <a:latin typeface="Symbol" charset="2"/>
                <a:ea typeface="Lucida Grande"/>
                <a:cs typeface="Symbol" charset="2"/>
              </a:rPr>
              <a:t>)&lt;1</a:t>
            </a:r>
          </a:p>
          <a:p>
            <a:r>
              <a:rPr lang="en-US" dirty="0" smtClean="0"/>
              <a:t>Decompose </a:t>
            </a:r>
            <a:r>
              <a:rPr lang="en-US" dirty="0" err="1" smtClean="0"/>
              <a:t>adjoint</a:t>
            </a:r>
            <a:r>
              <a:rPr lang="en-US" dirty="0" smtClean="0"/>
              <a:t> of </a:t>
            </a:r>
            <a:r>
              <a:rPr lang="en-US" i="1" dirty="0" smtClean="0">
                <a:latin typeface="Times"/>
                <a:cs typeface="Times"/>
              </a:rPr>
              <a:t>H</a:t>
            </a:r>
            <a:r>
              <a:rPr lang="en-US" dirty="0" smtClean="0"/>
              <a:t> into element-wise product of transition probability matrix (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dirty="0" smtClean="0"/>
              <a:t>) and weight matrix (</a:t>
            </a:r>
            <a:r>
              <a:rPr lang="en-US" i="1" dirty="0" smtClean="0">
                <a:latin typeface="Times"/>
                <a:cs typeface="Times"/>
              </a:rPr>
              <a:t>W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pPr lvl="1"/>
            <a:r>
              <a:rPr lang="en-US" dirty="0" smtClean="0"/>
              <a:t>Typically rows of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dirty="0" smtClean="0"/>
              <a:t> chosen to be probability distribution functions with magnitudes based on elements in row of </a:t>
            </a:r>
            <a:r>
              <a:rPr lang="en-US" i="1" dirty="0" smtClean="0">
                <a:latin typeface="Times"/>
                <a:cs typeface="Times"/>
              </a:rPr>
              <a:t>H</a:t>
            </a:r>
            <a:r>
              <a:rPr lang="en-US" i="1" baseline="30000" dirty="0" smtClean="0">
                <a:latin typeface="Times"/>
                <a:cs typeface="Times"/>
              </a:rPr>
              <a:t>T</a:t>
            </a:r>
            <a:endParaRPr lang="en-US" i="1" baseline="30000" dirty="0">
              <a:latin typeface="Times"/>
              <a:cs typeface="Time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642715"/>
              </p:ext>
            </p:extLst>
          </p:nvPr>
        </p:nvGraphicFramePr>
        <p:xfrm>
          <a:off x="2209800" y="2133600"/>
          <a:ext cx="429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3" imgW="1981200" imgH="457200" progId="Equation.3">
                  <p:embed/>
                </p:oleObj>
              </mc:Choice>
              <mc:Fallback>
                <p:oleObj name="Equation" r:id="rId3" imgW="1981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133600"/>
                        <a:ext cx="42926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453268"/>
              </p:ext>
            </p:extLst>
          </p:nvPr>
        </p:nvGraphicFramePr>
        <p:xfrm>
          <a:off x="3286125" y="4953000"/>
          <a:ext cx="1981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5" imgW="736600" imgH="203200" progId="Equation.3">
                  <p:embed/>
                </p:oleObj>
              </mc:Choice>
              <mc:Fallback>
                <p:oleObj name="Equation" r:id="rId5" imgW="736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4953000"/>
                        <a:ext cx="1981200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10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525579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i="1" dirty="0" smtClean="0">
                <a:latin typeface="Times"/>
                <a:cs typeface="Times"/>
              </a:rPr>
              <a:t>H</a:t>
            </a:r>
            <a:r>
              <a:rPr lang="en-US" dirty="0" smtClean="0"/>
              <a:t> formed from Richardson iteration on preconditioned system: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We require explicit representation for preconditioned matrix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Sparsity</a:t>
            </a:r>
            <a:r>
              <a:rPr lang="en-US" dirty="0" smtClean="0"/>
              <a:t> of </a:t>
            </a:r>
            <a:r>
              <a:rPr lang="en-US" dirty="0" err="1" smtClean="0"/>
              <a:t>preconditioner</a:t>
            </a:r>
            <a:r>
              <a:rPr lang="en-US" dirty="0" smtClean="0"/>
              <a:t> does not imply </a:t>
            </a:r>
            <a:r>
              <a:rPr lang="en-US" dirty="0" err="1" smtClean="0"/>
              <a:t>sparsity</a:t>
            </a:r>
            <a:r>
              <a:rPr lang="en-US" dirty="0" smtClean="0"/>
              <a:t> of </a:t>
            </a:r>
            <a:r>
              <a:rPr lang="en-US" i="1" dirty="0" smtClean="0">
                <a:latin typeface="Times"/>
                <a:cs typeface="Times"/>
              </a:rPr>
              <a:t>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Developing </a:t>
            </a:r>
            <a:r>
              <a:rPr lang="en-US" dirty="0" err="1" smtClean="0"/>
              <a:t>preconditioners</a:t>
            </a:r>
            <a:r>
              <a:rPr lang="en-US" dirty="0" smtClean="0"/>
              <a:t> resulting in sparse </a:t>
            </a:r>
            <a:r>
              <a:rPr lang="en-US" i="1" dirty="0" smtClean="0">
                <a:latin typeface="Times"/>
                <a:cs typeface="Times"/>
              </a:rPr>
              <a:t>H</a:t>
            </a:r>
            <a:r>
              <a:rPr lang="en-US" dirty="0" smtClean="0"/>
              <a:t> is an area for future work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23938"/>
              </p:ext>
            </p:extLst>
          </p:nvPr>
        </p:nvGraphicFramePr>
        <p:xfrm>
          <a:off x="2514600" y="1828800"/>
          <a:ext cx="386442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3" imgW="1803400" imgH="711200" progId="Equation.3">
                  <p:embed/>
                </p:oleObj>
              </mc:Choice>
              <mc:Fallback>
                <p:oleObj name="Equation" r:id="rId3" imgW="18034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828800"/>
                        <a:ext cx="3864428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18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4343400"/>
            <a:ext cx="8880396" cy="2595583"/>
          </a:xfrm>
        </p:spPr>
        <p:txBody>
          <a:bodyPr/>
          <a:lstStyle/>
          <a:p>
            <a:r>
              <a:rPr lang="en-US" dirty="0" smtClean="0"/>
              <a:t>Suppose history current resides in state 3</a:t>
            </a:r>
          </a:p>
          <a:p>
            <a:pPr lvl="1"/>
            <a:r>
              <a:rPr lang="en-US" dirty="0" smtClean="0"/>
              <a:t>20% chance of transition to state 1, 80% chance to state 2</a:t>
            </a:r>
          </a:p>
          <a:p>
            <a:pPr lvl="1"/>
            <a:r>
              <a:rPr lang="en-US" dirty="0" smtClean="0"/>
              <a:t>Weight of history multiplied by 0.5</a:t>
            </a:r>
          </a:p>
          <a:p>
            <a:pPr lvl="1"/>
            <a:r>
              <a:rPr lang="en-US" dirty="0" smtClean="0"/>
              <a:t>Solution updated by: </a:t>
            </a:r>
            <a:r>
              <a:rPr lang="en-US" dirty="0" smtClean="0">
                <a:latin typeface="Times"/>
                <a:cs typeface="Times"/>
              </a:rPr>
              <a:t>x</a:t>
            </a:r>
            <a:r>
              <a:rPr lang="en-US" baseline="-25000" dirty="0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"/>
                <a:cs typeface="Times"/>
              </a:rPr>
              <a:t> = x</a:t>
            </a:r>
            <a:r>
              <a:rPr lang="en-US" baseline="-25000" dirty="0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"/>
                <a:cs typeface="Times"/>
              </a:rPr>
              <a:t> + w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505211"/>
              </p:ext>
            </p:extLst>
          </p:nvPr>
        </p:nvGraphicFramePr>
        <p:xfrm>
          <a:off x="838200" y="914400"/>
          <a:ext cx="748651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3" imgW="3810000" imgH="736600" progId="Equation.3">
                  <p:embed/>
                </p:oleObj>
              </mc:Choice>
              <mc:Fallback>
                <p:oleObj name="Equation" r:id="rId3" imgW="38100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914400"/>
                        <a:ext cx="7486518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76437"/>
              </p:ext>
            </p:extLst>
          </p:nvPr>
        </p:nvGraphicFramePr>
        <p:xfrm>
          <a:off x="1524000" y="2514600"/>
          <a:ext cx="6248400" cy="1459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5" imgW="3149600" imgH="736600" progId="Equation.3">
                  <p:embed/>
                </p:oleObj>
              </mc:Choice>
              <mc:Fallback>
                <p:oleObj name="Equation" r:id="rId5" imgW="3149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6248400" cy="1459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524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and stopping random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880396" cy="5951373"/>
          </a:xfrm>
        </p:spPr>
        <p:txBody>
          <a:bodyPr/>
          <a:lstStyle/>
          <a:p>
            <a:r>
              <a:rPr lang="en-US" dirty="0" smtClean="0"/>
              <a:t>To determine the initial state and weight of particle, sample right hand side vector: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MCSA, b is the residual corresponding to the current iterate: more particles started in locations where residual is large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Terminate history when particle weight decreases by prescribed amount: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411151"/>
              </p:ext>
            </p:extLst>
          </p:nvPr>
        </p:nvGraphicFramePr>
        <p:xfrm>
          <a:off x="3054350" y="1905000"/>
          <a:ext cx="1762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3" imgW="673100" imgH="215900" progId="Equation.3">
                  <p:embed/>
                </p:oleObj>
              </mc:Choice>
              <mc:Fallback>
                <p:oleObj name="Equation" r:id="rId3" imgW="673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4350" y="1905000"/>
                        <a:ext cx="176212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48146"/>
              </p:ext>
            </p:extLst>
          </p:nvPr>
        </p:nvGraphicFramePr>
        <p:xfrm>
          <a:off x="3276600" y="5410200"/>
          <a:ext cx="1066800" cy="100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5" imgW="457200" imgH="431800" progId="Equation.3">
                  <p:embed/>
                </p:oleObj>
              </mc:Choice>
              <mc:Fallback>
                <p:oleObj name="Equation" r:id="rId5" imgW="457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5410200"/>
                        <a:ext cx="1066800" cy="1007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83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44C3F2D595B419415B4147FCF5D34" ma:contentTypeVersion="0" ma:contentTypeDescription="Create a new document." ma:contentTypeScope="" ma:versionID="a07af1bbdcdcd591a36e88f96273017c">
  <xsd:schema xmlns:xsd="http://www.w3.org/2001/XMLSchema" xmlns:p="http://schemas.microsoft.com/office/2006/metadata/properties" targetNamespace="http://schemas.microsoft.com/office/2006/metadata/properties" ma:root="true" ma:fieldsID="46ce51841bcaebe75ae25adb2fb3cb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0FBABDB-CD2C-4192-82AA-E6FC22D6207A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787DA00-104B-4BC2-B5EC-99D3BB2F50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1B0510-2990-4D55-A1AD-830584FCD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26443</TotalTime>
  <Words>1388</Words>
  <Application>Microsoft Macintosh PowerPoint</Application>
  <PresentationFormat>On-screen Show (4:3)</PresentationFormat>
  <Paragraphs>463</Paragraphs>
  <Slides>25</Slides>
  <Notes>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Default Theme</vt:lpstr>
      <vt:lpstr>Microsoft Equation</vt:lpstr>
      <vt:lpstr>Monte Carlo Synthetic Acceleration as Approximate Polynomial Preconditioning</vt:lpstr>
      <vt:lpstr>Motivation</vt:lpstr>
      <vt:lpstr>Towards Exascale Concurrency and Resiliency</vt:lpstr>
      <vt:lpstr>Synthetic Acceleration </vt:lpstr>
      <vt:lpstr>Monte Carlo Synthetic Acceleration (MCSA)</vt:lpstr>
      <vt:lpstr>Adjoint Monte Carlo</vt:lpstr>
      <vt:lpstr>Preconditioning</vt:lpstr>
      <vt:lpstr>Example</vt:lpstr>
      <vt:lpstr>Starting and stopping random walk</vt:lpstr>
      <vt:lpstr>Previous Success with MCSA</vt:lpstr>
      <vt:lpstr>Weight vs. History Length Cutoff</vt:lpstr>
      <vt:lpstr>Weight vs. History Length Cutoff</vt:lpstr>
      <vt:lpstr>Weight vs. History Length Cutoff</vt:lpstr>
      <vt:lpstr>Truncated Neumann Series</vt:lpstr>
      <vt:lpstr>Polynomial Preconditioning</vt:lpstr>
      <vt:lpstr>Neumann vs. Chebyshev Polynomials</vt:lpstr>
      <vt:lpstr>Neumann vs. Chebyshev Polynomials</vt:lpstr>
      <vt:lpstr>SPN Equations</vt:lpstr>
      <vt:lpstr>Reactor Assembly Problem</vt:lpstr>
      <vt:lpstr>Reactor Assembly Results</vt:lpstr>
      <vt:lpstr>Reactor Assembly Results</vt:lpstr>
      <vt:lpstr>Parallel Performance</vt:lpstr>
      <vt:lpstr>Conclusions</vt:lpstr>
      <vt:lpstr>Difficulties, Opportunities, Future Work</vt:lpstr>
      <vt:lpstr>Acknowledgements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Hamilton, Steven P.</cp:lastModifiedBy>
  <cp:revision>220</cp:revision>
  <dcterms:created xsi:type="dcterms:W3CDTF">2008-12-10T13:33:36Z</dcterms:created>
  <dcterms:modified xsi:type="dcterms:W3CDTF">2014-04-10T13:12:35Z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0x0101001CD44C3F2D595B419415B4147FCF5D34</vt:lpwstr>
  </property>
</Properties>
</file>