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46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-848" y="-104"/>
      </p:cViewPr>
      <p:guideLst>
        <p:guide orient="horz" pos="2112"/>
        <p:guide pos="55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2" t="1250" r="2014"/>
          <a:stretch/>
        </p:blipFill>
        <p:spPr>
          <a:xfrm>
            <a:off x="5794218" y="-4386"/>
            <a:ext cx="3360737" cy="6772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" y="254995"/>
            <a:ext cx="4160172" cy="92648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24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3" y="660860"/>
            <a:ext cx="4626281" cy="46634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278" y="629379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 smtClean="0">
                <a:solidFill>
                  <a:schemeClr val="tx2"/>
                </a:solidFill>
              </a:rPr>
            </a:br>
            <a:r>
              <a:rPr lang="en-US" sz="1000" b="0" dirty="0" smtClean="0">
                <a:solidFill>
                  <a:schemeClr val="tx2"/>
                </a:solidFill>
              </a:rPr>
              <a:t>for the US Department of Energy</a:t>
            </a:r>
            <a:endParaRPr lang="en-US" sz="1000" b="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7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864264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047" y="1444752"/>
            <a:ext cx="4198258" cy="427574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398" y="1444752"/>
            <a:ext cx="4198258" cy="427574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6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87" y="25603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8" y="1444752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948" y="2270334"/>
            <a:ext cx="4192528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4752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0334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91200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4" t="1250" r="1844"/>
          <a:stretch/>
        </p:blipFill>
        <p:spPr>
          <a:xfrm>
            <a:off x="5791201" y="0"/>
            <a:ext cx="3365146" cy="6772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53529"/>
            <a:ext cx="391189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53529"/>
            <a:ext cx="8628678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9002"/>
            <a:ext cx="8229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3505200" y="6602373"/>
            <a:ext cx="2133600" cy="1788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9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C0F9404-425B-2243-8AD0-981919EE03FA}" type="datetimeFigureOut">
              <a:rPr lang="en-US" smtClean="0"/>
              <a:t>6/2/14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" y="65"/>
            <a:ext cx="9143825" cy="68578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3860" y="244475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8688" y="1445477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16123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 smtClean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Profugus</a:t>
            </a:r>
            <a:endParaRPr lang="en-US" sz="100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stellar.cct.ls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u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1"/>
          <a:stretch/>
        </p:blipFill>
        <p:spPr>
          <a:xfrm>
            <a:off x="6105224" y="1886706"/>
            <a:ext cx="3038776" cy="24985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6795355" cy="419541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Extracts core computational kernels from the </a:t>
            </a:r>
            <a:r>
              <a:rPr lang="en-US" dirty="0" err="1" smtClean="0"/>
              <a:t>Exnihilo</a:t>
            </a:r>
            <a:r>
              <a:rPr lang="en-US" dirty="0" smtClean="0"/>
              <a:t> transport code suite</a:t>
            </a:r>
          </a:p>
          <a:p>
            <a:pPr lvl="1"/>
            <a:r>
              <a:rPr lang="en-US" dirty="0" err="1" smtClean="0"/>
              <a:t>Denovo</a:t>
            </a:r>
            <a:r>
              <a:rPr lang="en-US" dirty="0" smtClean="0"/>
              <a:t>: deterministic transport solvers</a:t>
            </a:r>
          </a:p>
          <a:p>
            <a:pPr lvl="2"/>
            <a:r>
              <a:rPr lang="en-US" dirty="0" smtClean="0"/>
              <a:t>Discrete ordinates (S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Simplified Spherical Harmonics (SP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Method of Characteristics (MOC)</a:t>
            </a:r>
          </a:p>
          <a:p>
            <a:pPr lvl="1"/>
            <a:r>
              <a:rPr lang="en-US" dirty="0" smtClean="0"/>
              <a:t>Shift: Monte Carlo (stochastic) transport</a:t>
            </a:r>
          </a:p>
          <a:p>
            <a:pPr lvl="1"/>
            <a:r>
              <a:rPr lang="en-US" dirty="0" err="1" smtClean="0"/>
              <a:t>Insilico</a:t>
            </a:r>
            <a:r>
              <a:rPr lang="en-US" dirty="0" smtClean="0"/>
              <a:t>: Reactor </a:t>
            </a:r>
            <a:r>
              <a:rPr lang="en-US" dirty="0" err="1" smtClean="0"/>
              <a:t>neutronics</a:t>
            </a:r>
            <a:endParaRPr lang="en-US" dirty="0" smtClean="0"/>
          </a:p>
          <a:p>
            <a:pPr lvl="2"/>
            <a:r>
              <a:rPr lang="en-US" dirty="0" smtClean="0"/>
              <a:t>Couples cross section processing, reactor problem configurations, output with </a:t>
            </a:r>
            <a:r>
              <a:rPr lang="en-US" dirty="0" err="1" smtClean="0"/>
              <a:t>Denovo</a:t>
            </a:r>
            <a:r>
              <a:rPr lang="en-US" dirty="0" smtClean="0"/>
              <a:t> deterministic and Shift Monte Carlo transport solvers</a:t>
            </a:r>
          </a:p>
          <a:p>
            <a:r>
              <a:rPr lang="en-US" dirty="0" err="1" smtClean="0"/>
              <a:t>Exnihilo</a:t>
            </a:r>
            <a:r>
              <a:rPr lang="en-US" dirty="0" smtClean="0"/>
              <a:t> is export-controlled.</a:t>
            </a:r>
          </a:p>
          <a:p>
            <a:pPr lvl="1"/>
            <a:r>
              <a:rPr lang="en-US" dirty="0" smtClean="0"/>
              <a:t>Makes collaborations with the general computer and computational science community difficult.</a:t>
            </a:r>
          </a:p>
          <a:p>
            <a:r>
              <a:rPr lang="en-US" dirty="0"/>
              <a:t>I</a:t>
            </a:r>
            <a:r>
              <a:rPr lang="en-US" dirty="0" smtClean="0"/>
              <a:t>t is an integral part of the CASL-hub reactor simulation software VERA that has been released through RSICC.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Profugus</a:t>
            </a:r>
            <a:r>
              <a:rPr lang="en-US" dirty="0" smtClean="0"/>
              <a:t> Mini-Application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030" y="5560707"/>
            <a:ext cx="3652896" cy="844847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Provide open-source kernels that effectively capture the algorithmic features of the full applications </a:t>
            </a:r>
            <a:endParaRPr lang="en-US" dirty="0" smtClean="0"/>
          </a:p>
        </p:txBody>
      </p:sp>
      <p:pic>
        <p:nvPicPr>
          <p:cNvPr id="6" name="Picture 5" descr="RGB_Color-Seal_Green-Mark_SC_Horizont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392" y="5811463"/>
            <a:ext cx="1952797" cy="33476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225926" y="5978846"/>
            <a:ext cx="10214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9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Profugus</a:t>
            </a:r>
            <a:r>
              <a:rPr lang="en-US" dirty="0" smtClean="0"/>
              <a:t> currently provides an implementation of </a:t>
            </a:r>
            <a:r>
              <a:rPr lang="en-US" dirty="0" err="1" smtClean="0"/>
              <a:t>Denovo’s</a:t>
            </a:r>
            <a:r>
              <a:rPr lang="en-US" dirty="0" smtClean="0"/>
              <a:t> SP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solver and Shift’s Monte Carlo kernel:</a:t>
            </a:r>
            <a:endParaRPr lang="en-US" dirty="0" smtClean="0"/>
          </a:p>
          <a:p>
            <a:pPr lvl="1"/>
            <a:r>
              <a:rPr lang="en-US" dirty="0" smtClean="0"/>
              <a:t>Fixed-source and eigenvalue modes</a:t>
            </a:r>
          </a:p>
          <a:p>
            <a:pPr lvl="1"/>
            <a:r>
              <a:rPr lang="en-US" dirty="0" smtClean="0"/>
              <a:t>Supports same suite of </a:t>
            </a:r>
            <a:r>
              <a:rPr lang="en-US" dirty="0" err="1" smtClean="0"/>
              <a:t>Trilinos</a:t>
            </a:r>
            <a:r>
              <a:rPr lang="en-US" dirty="0" smtClean="0"/>
              <a:t> solvers as </a:t>
            </a:r>
            <a:r>
              <a:rPr lang="en-US" dirty="0" err="1" smtClean="0"/>
              <a:t>Exnihilo’s</a:t>
            </a:r>
            <a:r>
              <a:rPr lang="en-US" dirty="0" smtClean="0"/>
              <a:t> </a:t>
            </a:r>
            <a:r>
              <a:rPr lang="en-US" dirty="0" err="1" smtClean="0"/>
              <a:t>Denovo</a:t>
            </a:r>
            <a:r>
              <a:rPr lang="en-US" dirty="0" smtClean="0"/>
              <a:t> SP</a:t>
            </a:r>
            <a:r>
              <a:rPr lang="en-US" baseline="-25000" dirty="0" smtClean="0"/>
              <a:t>N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XML-driven input allows easy generation of simplified reactor problems</a:t>
            </a:r>
          </a:p>
          <a:p>
            <a:pPr lvl="2"/>
            <a:r>
              <a:rPr lang="en-US" dirty="0" smtClean="0"/>
              <a:t>Effectively captures solver complexity</a:t>
            </a:r>
          </a:p>
          <a:p>
            <a:pPr lvl="1"/>
            <a:r>
              <a:rPr lang="en-US" dirty="0" smtClean="0"/>
              <a:t>Generic material cross section libraries are provided that capture the salient physics of reactor </a:t>
            </a:r>
            <a:r>
              <a:rPr lang="en-US" dirty="0" smtClean="0"/>
              <a:t>simulations</a:t>
            </a:r>
          </a:p>
          <a:p>
            <a:pPr lvl="1"/>
            <a:r>
              <a:rPr lang="en-US" dirty="0" smtClean="0"/>
              <a:t>Monte Carlo domain replication parallelism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Profugus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Capture salient physics embedded in </a:t>
            </a:r>
            <a:r>
              <a:rPr lang="en-US" dirty="0" err="1" smtClean="0"/>
              <a:t>Exnihilo</a:t>
            </a:r>
            <a:r>
              <a:rPr lang="en-US" dirty="0" smtClean="0"/>
              <a:t> production code.</a:t>
            </a:r>
          </a:p>
          <a:p>
            <a:r>
              <a:rPr lang="en-US" dirty="0" smtClean="0"/>
              <a:t>Non-export controlled (currently under DOE review)</a:t>
            </a:r>
          </a:p>
          <a:p>
            <a:pPr lvl="1"/>
            <a:r>
              <a:rPr lang="en-US" dirty="0" smtClean="0"/>
              <a:t>Planned release on external ORNL-hosted </a:t>
            </a:r>
            <a:r>
              <a:rPr lang="en-US" dirty="0" err="1" smtClean="0"/>
              <a:t>GitHub</a:t>
            </a:r>
            <a:r>
              <a:rPr lang="en-US" dirty="0" smtClean="0"/>
              <a:t> site as soon as review is complete.</a:t>
            </a:r>
          </a:p>
          <a:p>
            <a:r>
              <a:rPr lang="en-US" dirty="0" smtClean="0"/>
              <a:t>Minimal Third-Party-Dependencies</a:t>
            </a:r>
          </a:p>
          <a:p>
            <a:pPr lvl="1"/>
            <a:r>
              <a:rPr lang="en-US" dirty="0" err="1" smtClean="0"/>
              <a:t>Trilinos</a:t>
            </a:r>
            <a:r>
              <a:rPr lang="en-US" dirty="0" smtClean="0"/>
              <a:t>/LAPACK/BLAS required</a:t>
            </a:r>
          </a:p>
          <a:p>
            <a:pPr lvl="1"/>
            <a:r>
              <a:rPr lang="en-US" dirty="0" smtClean="0"/>
              <a:t>HDF5 optional</a:t>
            </a:r>
          </a:p>
          <a:p>
            <a:r>
              <a:rPr lang="en-US" dirty="0" smtClean="0"/>
              <a:t>C</a:t>
            </a:r>
            <a:r>
              <a:rPr lang="en-US" baseline="30000" dirty="0" smtClean="0"/>
              <a:t>++</a:t>
            </a:r>
            <a:r>
              <a:rPr lang="en-US" dirty="0" smtClean="0"/>
              <a:t>-11 supported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Trilinos</a:t>
            </a:r>
            <a:r>
              <a:rPr lang="en-US" dirty="0" smtClean="0"/>
              <a:t>’ </a:t>
            </a:r>
            <a:r>
              <a:rPr lang="en-US" dirty="0" err="1" smtClean="0"/>
              <a:t>TriBITS</a:t>
            </a:r>
            <a:r>
              <a:rPr lang="en-US" dirty="0" smtClean="0"/>
              <a:t> build system</a:t>
            </a:r>
          </a:p>
          <a:p>
            <a:pPr lvl="1"/>
            <a:r>
              <a:rPr lang="en-US" dirty="0" smtClean="0"/>
              <a:t>Extensions to </a:t>
            </a:r>
            <a:r>
              <a:rPr lang="en-US" dirty="0" err="1" smtClean="0"/>
              <a:t>cmake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05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 smtClean="0"/>
              <a:t>SP</a:t>
            </a:r>
            <a:r>
              <a:rPr lang="en-US" baseline="-25000" dirty="0" smtClean="0"/>
              <a:t>N</a:t>
            </a:r>
            <a:r>
              <a:rPr lang="en-US" dirty="0" smtClean="0"/>
              <a:t> Equations	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</a:t>
            </a:r>
            <a:r>
              <a:rPr lang="en-US" baseline="-25000" dirty="0" smtClean="0"/>
              <a:t>N</a:t>
            </a:r>
            <a:r>
              <a:rPr lang="en-US" dirty="0" smtClean="0"/>
              <a:t> is a “naïve” extension of 1-D P</a:t>
            </a:r>
            <a:r>
              <a:rPr lang="en-US" baseline="-25000" dirty="0" smtClean="0"/>
              <a:t>N</a:t>
            </a:r>
            <a:r>
              <a:rPr lang="en-US" dirty="0" smtClean="0"/>
              <a:t> equations to higher dimensions (though an asymptotic derivation is possible)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410484"/>
              </p:ext>
            </p:extLst>
          </p:nvPr>
        </p:nvGraphicFramePr>
        <p:xfrm>
          <a:off x="863600" y="3733222"/>
          <a:ext cx="325913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955800" imgH="1612900" progId="Equation.3">
                  <p:embed/>
                </p:oleObj>
              </mc:Choice>
              <mc:Fallback>
                <p:oleObj name="Equation" r:id="rId3" imgW="1955800" imgH="161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3600" y="3733222"/>
                        <a:ext cx="3259138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313266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Helvetica"/>
                <a:cs typeface="Helvetica"/>
              </a:rPr>
              <a:t>1-D P</a:t>
            </a:r>
            <a:r>
              <a:rPr lang="en-US" sz="2400" b="1" u="sng" baseline="-25000" dirty="0" smtClean="0">
                <a:latin typeface="Helvetica"/>
                <a:cs typeface="Helvetica"/>
              </a:rPr>
              <a:t>3</a:t>
            </a:r>
            <a:r>
              <a:rPr lang="en-US" sz="2400" b="1" u="sng" dirty="0" smtClean="0">
                <a:latin typeface="Helvetica"/>
                <a:cs typeface="Helvetica"/>
              </a:rPr>
              <a:t> Equations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3134667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Helvetica"/>
                <a:cs typeface="Helvetica"/>
              </a:rPr>
              <a:t>Multi-D SP</a:t>
            </a:r>
            <a:r>
              <a:rPr lang="en-US" sz="2400" b="1" u="sng" baseline="-25000" dirty="0" smtClean="0">
                <a:latin typeface="Helvetica"/>
                <a:cs typeface="Helvetica"/>
              </a:rPr>
              <a:t>3</a:t>
            </a:r>
            <a:r>
              <a:rPr lang="en-US" sz="2400" b="1" u="sng" dirty="0" smtClean="0">
                <a:latin typeface="Helvetica"/>
                <a:cs typeface="Helvetica"/>
              </a:rPr>
              <a:t> Equations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763820"/>
              </p:ext>
            </p:extLst>
          </p:nvPr>
        </p:nvGraphicFramePr>
        <p:xfrm>
          <a:off x="5054600" y="3733222"/>
          <a:ext cx="3168650" cy="257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1955800" imgH="1600200" progId="Equation.3">
                  <p:embed/>
                </p:oleObj>
              </mc:Choice>
              <mc:Fallback>
                <p:oleObj name="Equation" r:id="rId5" imgW="1955800" imgH="160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54600" y="3733222"/>
                        <a:ext cx="3168650" cy="257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96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Denovo</a:t>
            </a:r>
            <a:r>
              <a:rPr lang="en-US" dirty="0" smtClean="0"/>
              <a:t> SP</a:t>
            </a:r>
            <a:r>
              <a:rPr lang="en-US" baseline="-25000" dirty="0" smtClean="0"/>
              <a:t>N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50139"/>
            <a:ext cx="8880396" cy="2601738"/>
          </a:xfrm>
        </p:spPr>
        <p:txBody>
          <a:bodyPr>
            <a:normAutofit/>
          </a:bodyPr>
          <a:lstStyle/>
          <a:p>
            <a:r>
              <a:rPr lang="en-US" dirty="0" smtClean="0"/>
              <a:t>Unlike S</a:t>
            </a:r>
            <a:r>
              <a:rPr lang="en-US" baseline="-25000" dirty="0" smtClean="0"/>
              <a:t>N</a:t>
            </a:r>
            <a:r>
              <a:rPr lang="en-US" dirty="0" smtClean="0"/>
              <a:t> transport, which is necessarily matrix-free, it is possible to explicitly construct the SP</a:t>
            </a:r>
            <a:r>
              <a:rPr lang="en-US" baseline="-25000" dirty="0" smtClean="0"/>
              <a:t>N</a:t>
            </a:r>
            <a:r>
              <a:rPr lang="en-US" dirty="0" smtClean="0"/>
              <a:t> matrices</a:t>
            </a:r>
          </a:p>
          <a:p>
            <a:pPr lvl="1"/>
            <a:r>
              <a:rPr lang="en-US" dirty="0" smtClean="0"/>
              <a:t>Placing energy as innermost variable enables cache-efficient operations on dense blocks</a:t>
            </a:r>
          </a:p>
          <a:p>
            <a:r>
              <a:rPr lang="en-US" dirty="0" smtClean="0"/>
              <a:t>Opens door for algebraic preconditioning strategies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99823"/>
            <a:ext cx="3748722" cy="3201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599823"/>
            <a:ext cx="3726023" cy="318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3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 err="1" smtClean="0"/>
              <a:t>Profugus</a:t>
            </a:r>
            <a:r>
              <a:rPr lang="en-US" dirty="0" smtClean="0"/>
              <a:t> </a:t>
            </a:r>
            <a:r>
              <a:rPr lang="en-US" dirty="0"/>
              <a:t>SP</a:t>
            </a:r>
            <a:r>
              <a:rPr lang="en-US" baseline="-25000" dirty="0"/>
              <a:t>N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261545"/>
            <a:ext cx="8880396" cy="5266056"/>
          </a:xfrm>
        </p:spPr>
        <p:txBody>
          <a:bodyPr>
            <a:normAutofit/>
          </a:bodyPr>
          <a:lstStyle/>
          <a:p>
            <a:r>
              <a:rPr lang="en-US" dirty="0" smtClean="0"/>
              <a:t>Finite volume discretization (2</a:t>
            </a:r>
            <a:r>
              <a:rPr lang="en-US" baseline="30000" dirty="0" smtClean="0"/>
              <a:t>nd</a:t>
            </a:r>
            <a:r>
              <a:rPr lang="en-US" dirty="0" smtClean="0"/>
              <a:t> order accurate)</a:t>
            </a:r>
          </a:p>
          <a:p>
            <a:r>
              <a:rPr lang="en-US" dirty="0" err="1" smtClean="0"/>
              <a:t>Arnoldi</a:t>
            </a:r>
            <a:r>
              <a:rPr lang="en-US" dirty="0" smtClean="0"/>
              <a:t> and generalized Davidson </a:t>
            </a:r>
            <a:r>
              <a:rPr lang="en-US" dirty="0" err="1" smtClean="0"/>
              <a:t>eigensolvers</a:t>
            </a:r>
            <a:endParaRPr lang="en-US" dirty="0" smtClean="0"/>
          </a:p>
          <a:p>
            <a:pPr lvl="1"/>
            <a:r>
              <a:rPr lang="en-US" dirty="0" smtClean="0"/>
              <a:t>Davidson solver recently contributed to the Anasazi package of </a:t>
            </a:r>
            <a:r>
              <a:rPr lang="en-US" dirty="0" err="1" smtClean="0"/>
              <a:t>Trilinos</a:t>
            </a:r>
            <a:endParaRPr lang="en-US" dirty="0" smtClean="0"/>
          </a:p>
          <a:p>
            <a:r>
              <a:rPr lang="en-US" dirty="0" smtClean="0"/>
              <a:t>Numerous linear solvers through </a:t>
            </a:r>
            <a:r>
              <a:rPr lang="en-US" dirty="0" err="1" smtClean="0"/>
              <a:t>Trilinos</a:t>
            </a:r>
            <a:r>
              <a:rPr lang="en-US" dirty="0" smtClean="0"/>
              <a:t> (</a:t>
            </a:r>
            <a:r>
              <a:rPr lang="en-US" dirty="0" err="1" smtClean="0"/>
              <a:t>AztecOO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Preconditioning options include incomplete factorizations (</a:t>
            </a:r>
            <a:r>
              <a:rPr lang="en-US" dirty="0" err="1" smtClean="0"/>
              <a:t>AztecOO</a:t>
            </a:r>
            <a:r>
              <a:rPr lang="en-US" dirty="0" smtClean="0"/>
              <a:t> and </a:t>
            </a:r>
            <a:r>
              <a:rPr lang="en-US" dirty="0" err="1" smtClean="0"/>
              <a:t>Ifpack</a:t>
            </a:r>
            <a:r>
              <a:rPr lang="en-US" dirty="0" smtClean="0"/>
              <a:t>) and  algebraic </a:t>
            </a:r>
            <a:r>
              <a:rPr lang="en-US" dirty="0" err="1" smtClean="0"/>
              <a:t>multigrid</a:t>
            </a:r>
            <a:r>
              <a:rPr lang="en-US" dirty="0" smtClean="0"/>
              <a:t> (ML)</a:t>
            </a:r>
          </a:p>
          <a:p>
            <a:r>
              <a:rPr lang="en-US" dirty="0" smtClean="0"/>
              <a:t>Spatial parallelism using KBA partitioning</a:t>
            </a:r>
          </a:p>
          <a:p>
            <a:pPr lvl="1"/>
            <a:r>
              <a:rPr lang="en-US" dirty="0" smtClean="0"/>
              <a:t>Allows significant reuse of components designed for S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discretizations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552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nda_FluxSlice_y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56" y="838200"/>
            <a:ext cx="3612444" cy="3429000"/>
          </a:xfrm>
          <a:prstGeom prst="rect">
            <a:avLst/>
          </a:prstGeom>
        </p:spPr>
      </p:pic>
      <p:pic>
        <p:nvPicPr>
          <p:cNvPr id="6" name="Picture 5" descr="Panda_FluxSlice_y0_zoo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74" r="4767" b="8709"/>
          <a:stretch/>
        </p:blipFill>
        <p:spPr>
          <a:xfrm>
            <a:off x="6324600" y="4953000"/>
            <a:ext cx="2695805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" y="177114"/>
            <a:ext cx="8880396" cy="496290"/>
          </a:xfrm>
        </p:spPr>
        <p:txBody>
          <a:bodyPr/>
          <a:lstStyle/>
          <a:p>
            <a:r>
              <a:rPr lang="en-US" dirty="0" smtClean="0"/>
              <a:t>Shift Monte Carlo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83" y="914400"/>
            <a:ext cx="5867400" cy="5493812"/>
          </a:xfrm>
        </p:spPr>
        <p:txBody>
          <a:bodyPr/>
          <a:lstStyle/>
          <a:p>
            <a:r>
              <a:rPr lang="en-US" sz="2000" dirty="0" smtClean="0"/>
              <a:t>Flexible, high-performance Monte Carlo </a:t>
            </a:r>
            <a:r>
              <a:rPr lang="en-US" sz="2000" i="1" dirty="0" smtClean="0"/>
              <a:t>framework</a:t>
            </a:r>
            <a:endParaRPr lang="en-US" sz="2000" i="1" u="sng" dirty="0" smtClean="0"/>
          </a:p>
          <a:p>
            <a:r>
              <a:rPr lang="en-US" sz="2000" b="1" dirty="0" smtClean="0"/>
              <a:t>Shift is physics agnostic</a:t>
            </a:r>
          </a:p>
          <a:p>
            <a:pPr lvl="1"/>
            <a:r>
              <a:rPr lang="en-US" sz="2000" dirty="0" smtClean="0"/>
              <a:t>Simplified </a:t>
            </a:r>
            <a:r>
              <a:rPr lang="en-US" sz="2000" dirty="0" err="1" smtClean="0"/>
              <a:t>multigroup</a:t>
            </a:r>
            <a:r>
              <a:rPr lang="en-US" sz="2000" dirty="0" smtClean="0"/>
              <a:t> physics (P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only)</a:t>
            </a:r>
          </a:p>
          <a:p>
            <a:pPr lvl="1"/>
            <a:r>
              <a:rPr lang="en-US" sz="2000" dirty="0" smtClean="0"/>
              <a:t>SCALE CE physics </a:t>
            </a:r>
          </a:p>
          <a:p>
            <a:pPr lvl="1"/>
            <a:r>
              <a:rPr lang="en-US" sz="2000" dirty="0" smtClean="0"/>
              <a:t>MCNP CE physics </a:t>
            </a:r>
            <a:r>
              <a:rPr lang="en-US" sz="2000" dirty="0" smtClean="0"/>
              <a:t>(</a:t>
            </a:r>
            <a:r>
              <a:rPr lang="en-US" sz="2000" dirty="0" smtClean="0"/>
              <a:t>incomplete</a:t>
            </a:r>
            <a:endParaRPr lang="en-US" sz="2000" dirty="0" smtClean="0"/>
          </a:p>
          <a:p>
            <a:r>
              <a:rPr lang="en-US" sz="2000" b="1" dirty="0" smtClean="0"/>
              <a:t>Shift is geometry agnostic</a:t>
            </a:r>
          </a:p>
          <a:p>
            <a:pPr lvl="1"/>
            <a:r>
              <a:rPr lang="en-US" sz="2000" dirty="0" smtClean="0"/>
              <a:t>MCNP geometry</a:t>
            </a:r>
          </a:p>
          <a:p>
            <a:pPr lvl="1"/>
            <a:r>
              <a:rPr lang="en-US" sz="2000" dirty="0" smtClean="0"/>
              <a:t>Atlas/KENO </a:t>
            </a:r>
            <a:r>
              <a:rPr lang="en-US" sz="2000" dirty="0" smtClean="0"/>
              <a:t>geometry (in progress)</a:t>
            </a:r>
          </a:p>
          <a:p>
            <a:pPr lvl="1"/>
            <a:r>
              <a:rPr lang="en-US" sz="2000" dirty="0" err="1" smtClean="0"/>
              <a:t>Exnihilo</a:t>
            </a:r>
            <a:r>
              <a:rPr lang="en-US" sz="2000" dirty="0" smtClean="0"/>
              <a:t> RTK geometry</a:t>
            </a:r>
          </a:p>
          <a:p>
            <a:pPr lvl="1"/>
            <a:r>
              <a:rPr lang="en-US" sz="2000" dirty="0" err="1" smtClean="0"/>
              <a:t>DagMC</a:t>
            </a:r>
            <a:r>
              <a:rPr lang="en-US" sz="2000" dirty="0" smtClean="0"/>
              <a:t>-CUBIT CAD geometry (in progress)</a:t>
            </a:r>
          </a:p>
          <a:p>
            <a:r>
              <a:rPr lang="en-US" sz="2000" b="1" dirty="0" smtClean="0"/>
              <a:t>Shift is designed to work from laptops to supercomputers</a:t>
            </a:r>
          </a:p>
          <a:p>
            <a:pPr lvl="1"/>
            <a:r>
              <a:rPr lang="en-US" sz="2000" dirty="0" smtClean="0"/>
              <a:t>Uses Multi-set/Overlapping Domain (MSOD) parallel algorithm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858000" y="2286000"/>
            <a:ext cx="152400" cy="2667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7467600" y="2286000"/>
            <a:ext cx="1524000" cy="266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24400" y="3886200"/>
            <a:ext cx="21336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"/>
                <a:cs typeface="Helvetica"/>
              </a:rPr>
              <a:t>Panda benchmark showing non-uniform mesh tally</a:t>
            </a:r>
          </a:p>
        </p:txBody>
      </p:sp>
    </p:spTree>
    <p:extLst>
      <p:ext uri="{BB962C8B-B14F-4D97-AF65-F5344CB8AC3E}">
        <p14:creationId xmlns:p14="http://schemas.microsoft.com/office/powerpoint/2010/main" val="169912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 err="1" smtClean="0"/>
              <a:t>Profugus</a:t>
            </a:r>
            <a:r>
              <a:rPr lang="en-US" dirty="0" smtClean="0"/>
              <a:t> Monte Carlo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ultigroup</a:t>
            </a:r>
            <a:r>
              <a:rPr lang="en-US" dirty="0" smtClean="0"/>
              <a:t> physics</a:t>
            </a:r>
          </a:p>
          <a:p>
            <a:r>
              <a:rPr lang="en-US" dirty="0" smtClean="0"/>
              <a:t>Simplified tally system</a:t>
            </a:r>
          </a:p>
          <a:p>
            <a:pPr lvl="1"/>
            <a:r>
              <a:rPr lang="en-US" dirty="0" err="1" smtClean="0"/>
              <a:t>Keff</a:t>
            </a:r>
            <a:r>
              <a:rPr lang="en-US" dirty="0"/>
              <a:t> </a:t>
            </a:r>
            <a:r>
              <a:rPr lang="en-US" dirty="0" smtClean="0"/>
              <a:t>and path-length flux</a:t>
            </a:r>
          </a:p>
          <a:p>
            <a:r>
              <a:rPr lang="en-US" dirty="0" smtClean="0"/>
              <a:t>Single geometry support (RTK)</a:t>
            </a:r>
          </a:p>
          <a:p>
            <a:pPr lvl="1"/>
            <a:r>
              <a:rPr lang="en-US" dirty="0" smtClean="0"/>
              <a:t>Supports same geometries as </a:t>
            </a:r>
            <a:r>
              <a:rPr lang="en-US" dirty="0" err="1" smtClean="0"/>
              <a:t>Profugus</a:t>
            </a:r>
            <a:r>
              <a:rPr lang="en-US" dirty="0" smtClean="0"/>
              <a:t> SP</a:t>
            </a:r>
            <a:r>
              <a:rPr lang="en-US" baseline="-25000" dirty="0" smtClean="0"/>
              <a:t>N</a:t>
            </a:r>
            <a:r>
              <a:rPr lang="en-US" dirty="0" smtClean="0"/>
              <a:t> kernel</a:t>
            </a:r>
          </a:p>
          <a:p>
            <a:r>
              <a:rPr lang="en-US" dirty="0" smtClean="0"/>
              <a:t>Incomplete MSOD parallelism</a:t>
            </a:r>
          </a:p>
          <a:p>
            <a:pPr lvl="1"/>
            <a:r>
              <a:rPr lang="en-US" dirty="0" smtClean="0"/>
              <a:t>Full domain-replication only (no decomposed spatial domains)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5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ASCR </a:t>
            </a:r>
            <a:r>
              <a:rPr lang="en-US" dirty="0" err="1" smtClean="0"/>
              <a:t>Profugus</a:t>
            </a:r>
            <a:r>
              <a:rPr lang="en-US" dirty="0" smtClean="0"/>
              <a:t> Projects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HPX (</a:t>
            </a:r>
            <a:r>
              <a:rPr lang="en-US" sz="1600" dirty="0">
                <a:hlinkClick r:id="rId2"/>
              </a:rPr>
              <a:t>http://stellar.cct.lsu.edu</a:t>
            </a:r>
            <a:r>
              <a:rPr lang="en-US" dirty="0" smtClean="0"/>
              <a:t>) to accelerate SPN and Monte Carlo algorithms</a:t>
            </a:r>
          </a:p>
          <a:p>
            <a:r>
              <a:rPr lang="en-US" dirty="0" smtClean="0"/>
              <a:t>Particular focus on applying HPX to hybrid (SP</a:t>
            </a:r>
            <a:r>
              <a:rPr lang="en-US" baseline="-25000" dirty="0" smtClean="0"/>
              <a:t>N</a:t>
            </a:r>
            <a:r>
              <a:rPr lang="en-US" dirty="0" smtClean="0"/>
              <a:t>-accelerated Monte Carlo)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MCREX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 Monte Carlo Linear Solvers to solve SPN equations</a:t>
            </a:r>
          </a:p>
          <a:p>
            <a:r>
              <a:rPr lang="en-US" dirty="0"/>
              <a:t>MCLS library is a </a:t>
            </a:r>
            <a:r>
              <a:rPr lang="en-US" dirty="0" err="1"/>
              <a:t>Trilinos</a:t>
            </a:r>
            <a:r>
              <a:rPr lang="en-US" dirty="0"/>
              <a:t>-solver package (unreleased) that can be switched at runtime</a:t>
            </a:r>
          </a:p>
          <a:p>
            <a:r>
              <a:rPr lang="en-US" dirty="0"/>
              <a:t>Investigate concurrency using HPX with MCLS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51814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Presentation Final">
  <a:themeElements>
    <a:clrScheme name="ORNL Corporate Palette 140501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0070B9"/>
      </a:accent1>
      <a:accent2>
        <a:srgbClr val="84B641"/>
      </a:accent2>
      <a:accent3>
        <a:srgbClr val="DE762D"/>
      </a:accent3>
      <a:accent4>
        <a:srgbClr val="00BDDD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RNL 201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contourClr>
            <a:schemeClr val="lt1"/>
          </a:contourClr>
        </a:sp3d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594</Words>
  <Application>Microsoft Macintosh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Electronic Presentation Final</vt:lpstr>
      <vt:lpstr>Equation</vt:lpstr>
      <vt:lpstr>Profugus Mini-Application</vt:lpstr>
      <vt:lpstr>Current Status </vt:lpstr>
      <vt:lpstr>Profugus Requirements</vt:lpstr>
      <vt:lpstr>SPN Equations </vt:lpstr>
      <vt:lpstr>Denovo SPN Implementation</vt:lpstr>
      <vt:lpstr>Profugus SPN Implementation</vt:lpstr>
      <vt:lpstr>Shift Monte Carlo Implementation</vt:lpstr>
      <vt:lpstr>Profugus Monte Carlo Kernel</vt:lpstr>
      <vt:lpstr>ASCR Profugus Projects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Profugus Mini-Application</dc:title>
  <dc:creator>Thomas Evans</dc:creator>
  <cp:lastModifiedBy>Thomas Evans</cp:lastModifiedBy>
  <cp:revision>10</cp:revision>
  <dcterms:created xsi:type="dcterms:W3CDTF">2014-04-02T17:16:38Z</dcterms:created>
  <dcterms:modified xsi:type="dcterms:W3CDTF">2014-06-02T13:36:13Z</dcterms:modified>
</cp:coreProperties>
</file>