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274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7" autoAdjust="0"/>
    <p:restoredTop sz="87955" autoAdjust="0"/>
  </p:normalViewPr>
  <p:slideViewPr>
    <p:cSldViewPr>
      <p:cViewPr>
        <p:scale>
          <a:sx n="107" d="100"/>
          <a:sy n="107" d="100"/>
        </p:scale>
        <p:origin x="-920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20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60" tIns="46582" rIns="93160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60" tIns="46582" rIns="93160" bIns="46582" rtlCol="0"/>
          <a:lstStyle>
            <a:lvl1pPr algn="r">
              <a:defRPr sz="1200"/>
            </a:lvl1pPr>
          </a:lstStyle>
          <a:p>
            <a:fld id="{552A171B-F280-487E-AB57-9E09D7D6F475}" type="datetimeFigureOut">
              <a:rPr lang="en-US" smtClean="0"/>
              <a:pPr/>
              <a:t>4/11/14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0" tIns="46582" rIns="93160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0" tIns="46582" rIns="93160" bIns="465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60" tIns="46582" rIns="93160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3160" tIns="46582" rIns="93160" bIns="46582" rtlCol="0" anchor="b"/>
          <a:lstStyle>
            <a:lvl1pPr algn="r">
              <a:defRPr sz="1200"/>
            </a:lvl1pPr>
          </a:lstStyle>
          <a:p>
            <a:fld id="{F4A6DD1E-07AB-4857-BE57-82B520EA6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100" dirty="0" smtClean="0"/>
          </a:p>
        </p:txBody>
      </p:sp>
      <p:sp>
        <p:nvSpPr>
          <p:cNvPr id="15363" name="Slide Number Placeholder 3"/>
          <p:cNvSpPr txBox="1">
            <a:spLocks noGrp="1"/>
          </p:cNvSpPr>
          <p:nvPr/>
        </p:nvSpPr>
        <p:spPr bwMode="auto">
          <a:xfrm>
            <a:off x="3969707" y="8830153"/>
            <a:ext cx="3039109" cy="46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9" tIns="45709" rIns="91419" bIns="45709" anchor="b"/>
          <a:lstStyle/>
          <a:p>
            <a:pPr algn="r" defTabSz="914773" eaLnBrk="0" hangingPunct="0"/>
            <a:fld id="{CC75C1CE-B3C7-4E1B-B254-F041918EBDA5}" type="slidenum">
              <a:rPr lang="en-US" sz="1200"/>
              <a:pPr algn="r" defTabSz="914773" eaLnBrk="0" hangingPunct="0"/>
              <a:t>1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ASCAC August 24-25,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0FD8-C4D8-4FC8-ACE5-C8022F3C3B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6248400"/>
            <a:ext cx="2667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horizontal-logo-green-tex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04800"/>
            <a:ext cx="533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1">
                <a:solidFill>
                  <a:srgbClr val="14673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rgbClr val="367317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2"/>
                </a:solidFill>
                <a:latin typeface="+mn-lt"/>
              </a:defRPr>
            </a:lvl4pPr>
            <a:lvl5pP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3673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0FD8-C4D8-4FC8-ACE5-C8022F3C3B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ASCAC August 24-25, 2010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F0FD8-C4D8-4FC8-ACE5-C8022F3C3B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ASCAC August 24-25, 2010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ASCAC August 24-25, 2010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0FD8-C4D8-4FC8-ACE5-C8022F3C3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38925"/>
            <a:ext cx="2895600" cy="1825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ASCAC August 24-25, 2010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8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219075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5" y="866776"/>
            <a:ext cx="8410575" cy="5259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7064"/>
            <a:ext cx="533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ASCAC August 24-25,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4464" y="6351654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F7F0FD8-C4D8-4FC8-ACE5-C8022F3C3B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9" descr="horizontal-logo-green-text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6354763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9144000" cy="361637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367317"/>
                </a:solidFill>
                <a:latin typeface="Arial Black" pitchFamily="34" charset="0"/>
                <a:cs typeface="Arial"/>
              </a:rPr>
              <a:t>MCREX</a:t>
            </a:r>
            <a:r>
              <a:rPr lang="en-US" sz="1800" b="1" dirty="0" smtClean="0">
                <a:solidFill>
                  <a:srgbClr val="367317"/>
                </a:solidFill>
                <a:latin typeface="Arial Black" pitchFamily="34" charset="0"/>
                <a:cs typeface="Arial"/>
              </a:rPr>
              <a:t> </a:t>
            </a:r>
            <a:r>
              <a:rPr lang="en-US" sz="1800" b="1" dirty="0" smtClean="0">
                <a:solidFill>
                  <a:srgbClr val="367317"/>
                </a:solidFill>
                <a:latin typeface="Arial Black" pitchFamily="34" charset="0"/>
                <a:cs typeface="Arial"/>
              </a:rPr>
              <a:t>Highlight – </a:t>
            </a:r>
            <a:r>
              <a:rPr lang="en-US" sz="1800" b="1" dirty="0" smtClean="0">
                <a:solidFill>
                  <a:srgbClr val="367317"/>
                </a:solidFill>
                <a:latin typeface="Arial Black" pitchFamily="34" charset="0"/>
                <a:cs typeface="Arial"/>
              </a:rPr>
              <a:t>MCSA Algorithm Advances</a:t>
            </a:r>
            <a:endParaRPr lang="en-US" sz="1800" b="1" dirty="0" smtClean="0">
              <a:solidFill>
                <a:srgbClr val="367317"/>
              </a:solidFill>
              <a:latin typeface="Arial Black" pitchFamily="34" charset="0"/>
              <a:cs typeface="Arial"/>
            </a:endParaRPr>
          </a:p>
        </p:txBody>
      </p:sp>
      <p:cxnSp>
        <p:nvCxnSpPr>
          <p:cNvPr id="14338" name="Straight Connector 8"/>
          <p:cNvCxnSpPr>
            <a:cxnSpLocks noChangeShapeType="1"/>
          </p:cNvCxnSpPr>
          <p:nvPr/>
        </p:nvCxnSpPr>
        <p:spPr bwMode="auto">
          <a:xfrm>
            <a:off x="381000" y="3276600"/>
            <a:ext cx="8763000" cy="3175"/>
          </a:xfrm>
          <a:prstGeom prst="line">
            <a:avLst/>
          </a:prstGeom>
          <a:noFill/>
          <a:ln w="25400" algn="ctr">
            <a:solidFill>
              <a:srgbClr val="F9B074"/>
            </a:solidFill>
            <a:round/>
            <a:headEnd/>
            <a:tailEnd/>
          </a:ln>
        </p:spPr>
      </p:cxnSp>
      <p:cxnSp>
        <p:nvCxnSpPr>
          <p:cNvPr id="14339" name="Straight Connector 20"/>
          <p:cNvCxnSpPr>
            <a:cxnSpLocks noChangeShapeType="1"/>
          </p:cNvCxnSpPr>
          <p:nvPr/>
        </p:nvCxnSpPr>
        <p:spPr bwMode="auto">
          <a:xfrm rot="5400000">
            <a:off x="3695700" y="2247900"/>
            <a:ext cx="2057400" cy="0"/>
          </a:xfrm>
          <a:prstGeom prst="line">
            <a:avLst/>
          </a:prstGeom>
          <a:noFill/>
          <a:ln w="25400" algn="ctr">
            <a:solidFill>
              <a:srgbClr val="F9B074"/>
            </a:solidFill>
            <a:round/>
            <a:headEnd/>
            <a:tailEnd/>
          </a:ln>
        </p:spPr>
      </p:cxnSp>
      <p:sp>
        <p:nvSpPr>
          <p:cNvPr id="14340" name="TextBox 13"/>
          <p:cNvSpPr txBox="1">
            <a:spLocks noChangeArrowheads="1"/>
          </p:cNvSpPr>
          <p:nvPr/>
        </p:nvSpPr>
        <p:spPr bwMode="auto">
          <a:xfrm>
            <a:off x="4879515" y="1143000"/>
            <a:ext cx="888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 smtClean="0">
                <a:solidFill>
                  <a:srgbClr val="DA5500"/>
                </a:solidFill>
              </a:rPr>
              <a:t>Impact </a:t>
            </a:r>
            <a:endParaRPr lang="en-US" i="1" dirty="0">
              <a:solidFill>
                <a:srgbClr val="DA5500"/>
              </a:solidFill>
            </a:endParaRPr>
          </a:p>
        </p:txBody>
      </p:sp>
      <p:sp>
        <p:nvSpPr>
          <p:cNvPr id="14341" name="TextBox 14"/>
          <p:cNvSpPr txBox="1">
            <a:spLocks noChangeArrowheads="1"/>
          </p:cNvSpPr>
          <p:nvPr/>
        </p:nvSpPr>
        <p:spPr bwMode="auto">
          <a:xfrm>
            <a:off x="228600" y="1143000"/>
            <a:ext cx="14066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 smtClean="0">
                <a:solidFill>
                  <a:srgbClr val="DA5500"/>
                </a:solidFill>
              </a:rPr>
              <a:t>Objectives </a:t>
            </a:r>
            <a:endParaRPr lang="en-US" i="1" dirty="0">
              <a:solidFill>
                <a:srgbClr val="DA5500"/>
              </a:solidFill>
            </a:endParaRPr>
          </a:p>
        </p:txBody>
      </p:sp>
      <p:sp>
        <p:nvSpPr>
          <p:cNvPr id="14342" name="Content Placeholder 5"/>
          <p:cNvSpPr>
            <a:spLocks noGrp="1"/>
          </p:cNvSpPr>
          <p:nvPr>
            <p:ph sz="half" idx="4294967295"/>
          </p:nvPr>
        </p:nvSpPr>
        <p:spPr>
          <a:xfrm>
            <a:off x="152400" y="1447800"/>
            <a:ext cx="4489939" cy="1828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</a:pPr>
            <a:r>
              <a:rPr lang="en-US" sz="1600" b="0" dirty="0" smtClean="0">
                <a:solidFill>
                  <a:schemeClr val="tx1"/>
                </a:solidFill>
                <a:cs typeface="Arial" charset="0"/>
              </a:rPr>
              <a:t>Demonstrate competitive performance on time-dependent, thermal </a:t>
            </a:r>
            <a:r>
              <a:rPr lang="en-US" sz="1600" b="0" dirty="0" err="1" smtClean="0">
                <a:solidFill>
                  <a:schemeClr val="tx1"/>
                </a:solidFill>
                <a:cs typeface="Arial" charset="0"/>
              </a:rPr>
              <a:t>radiative</a:t>
            </a:r>
            <a:r>
              <a:rPr lang="en-US" sz="1600" b="0" dirty="0" smtClean="0">
                <a:solidFill>
                  <a:schemeClr val="tx1"/>
                </a:solidFill>
                <a:cs typeface="Arial" charset="0"/>
              </a:rPr>
              <a:t> transfer systems.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</a:pPr>
            <a:r>
              <a:rPr lang="en-US" sz="1600" b="0" dirty="0" smtClean="0">
                <a:solidFill>
                  <a:schemeClr val="tx1"/>
                </a:solidFill>
                <a:cs typeface="Arial" charset="0"/>
              </a:rPr>
              <a:t>Investigate polynomial preconditioning.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</a:pPr>
            <a:r>
              <a:rPr lang="en-US" sz="1600" b="0" dirty="0" smtClean="0">
                <a:solidFill>
                  <a:schemeClr val="tx1"/>
                </a:solidFill>
                <a:cs typeface="Arial" charset="0"/>
              </a:rPr>
              <a:t>Investigate parallel performance for hybrid architectures.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</a:pPr>
            <a:r>
              <a:rPr lang="en-US" sz="1600" b="0" dirty="0" smtClean="0">
                <a:solidFill>
                  <a:schemeClr val="tx1"/>
                </a:solidFill>
                <a:cs typeface="Arial" charset="0"/>
              </a:rPr>
              <a:t>Investigate a new multilevel Monte Carlo algorithm for MCSA.</a:t>
            </a:r>
            <a:endParaRPr lang="en-US" sz="1600" b="0" dirty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4343" name="Content Placeholder 5"/>
          <p:cNvSpPr>
            <a:spLocks noGrp="1"/>
          </p:cNvSpPr>
          <p:nvPr>
            <p:ph sz="half" idx="4294967295"/>
          </p:nvPr>
        </p:nvSpPr>
        <p:spPr>
          <a:xfrm>
            <a:off x="4952999" y="1447800"/>
            <a:ext cx="4191001" cy="1752600"/>
          </a:xfrm>
        </p:spPr>
        <p:txBody>
          <a:bodyPr>
            <a:normAutofit fontScale="92500" lnSpcReduction="10000"/>
          </a:bodyPr>
          <a:lstStyle/>
          <a:p>
            <a:pPr marL="233363" indent="-233363">
              <a:lnSpc>
                <a:spcPct val="80000"/>
              </a:lnSpc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</a:pPr>
            <a:r>
              <a:rPr lang="en-US" sz="1500" b="0" dirty="0" smtClean="0">
                <a:solidFill>
                  <a:schemeClr val="tx1"/>
                </a:solidFill>
                <a:cs typeface="Arial" charset="0"/>
              </a:rPr>
              <a:t>MCSA is competitive with state-of-the-art subspace solvers for time-dependent thermal problems.</a:t>
            </a:r>
            <a:endParaRPr lang="en-US" sz="1500" b="0" dirty="0" smtClean="0">
              <a:solidFill>
                <a:schemeClr val="tx1"/>
              </a:solidFill>
              <a:cs typeface="Arial" charset="0"/>
            </a:endParaRPr>
          </a:p>
          <a:p>
            <a:pPr marL="233363" indent="-233363">
              <a:lnSpc>
                <a:spcPct val="80000"/>
              </a:lnSpc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</a:pPr>
            <a:r>
              <a:rPr lang="en-US" sz="1500" b="0" dirty="0" smtClean="0">
                <a:solidFill>
                  <a:schemeClr val="tx1"/>
                </a:solidFill>
              </a:rPr>
              <a:t>Gain understanding of the spectral convergence properties of MCSA.</a:t>
            </a:r>
          </a:p>
          <a:p>
            <a:pPr marL="233363" indent="-233363">
              <a:lnSpc>
                <a:spcPct val="80000"/>
              </a:lnSpc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</a:pPr>
            <a:r>
              <a:rPr lang="en-US" sz="1500" b="0" dirty="0" smtClean="0">
                <a:solidFill>
                  <a:schemeClr val="tx1"/>
                </a:solidFill>
                <a:cs typeface="Arial" charset="0"/>
              </a:rPr>
              <a:t>Multilevel Monte Carlo shows potential for offering improved parallel scaling and efficiency over single level schemes.</a:t>
            </a:r>
          </a:p>
          <a:p>
            <a:pPr marL="233363" indent="-233363">
              <a:lnSpc>
                <a:spcPct val="80000"/>
              </a:lnSpc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</a:pPr>
            <a:r>
              <a:rPr lang="en-US" sz="1500" b="0" dirty="0" smtClean="0">
                <a:solidFill>
                  <a:schemeClr val="tx1"/>
                </a:solidFill>
                <a:cs typeface="Arial" charset="0"/>
              </a:rPr>
              <a:t>MCSA-based algorithms have great potential for hybrid concurrency.</a:t>
            </a:r>
            <a:endParaRPr lang="en-US" sz="1500" b="0" dirty="0" smtClean="0">
              <a:solidFill>
                <a:schemeClr val="tx1"/>
              </a:solidFill>
              <a:cs typeface="Arial" charset="0"/>
            </a:endParaRPr>
          </a:p>
          <a:p>
            <a:pPr marL="0" indent="0">
              <a:lnSpc>
                <a:spcPct val="80000"/>
              </a:lnSpc>
              <a:buClr>
                <a:schemeClr val="accent4">
                  <a:lumMod val="75000"/>
                </a:schemeClr>
              </a:buClr>
              <a:buSzPct val="100000"/>
              <a:buNone/>
            </a:pPr>
            <a:endParaRPr lang="en-US" sz="1600" b="0" dirty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4351" name="Rectangle 9"/>
          <p:cNvSpPr>
            <a:spLocks noChangeArrowheads="1"/>
          </p:cNvSpPr>
          <p:nvPr/>
        </p:nvSpPr>
        <p:spPr bwMode="auto">
          <a:xfrm>
            <a:off x="1981200" y="6437313"/>
            <a:ext cx="6096000" cy="3444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/>
          <a:lstStyle/>
          <a:p>
            <a:pPr marL="173038" indent="-173038" eaLnBrk="0" hangingPunct="0">
              <a:lnSpc>
                <a:spcPct val="90000"/>
              </a:lnSpc>
              <a:spcBef>
                <a:spcPct val="60000"/>
              </a:spcBef>
              <a:buClr>
                <a:srgbClr val="FFFF99"/>
              </a:buClr>
              <a:buFont typeface="Symbol" pitchFamily="18" charset="2"/>
              <a:buNone/>
            </a:pPr>
            <a:endParaRPr lang="en-US" sz="1200">
              <a:solidFill>
                <a:srgbClr val="DA5500"/>
              </a:solidFill>
            </a:endParaRPr>
          </a:p>
        </p:txBody>
      </p:sp>
      <p:sp>
        <p:nvSpPr>
          <p:cNvPr id="17" name="Content Placeholder 5"/>
          <p:cNvSpPr txBox="1">
            <a:spLocks/>
          </p:cNvSpPr>
          <p:nvPr/>
        </p:nvSpPr>
        <p:spPr bwMode="auto">
          <a:xfrm>
            <a:off x="3886200" y="3820404"/>
            <a:ext cx="5181600" cy="242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0000" lnSpcReduction="20000"/>
          </a:bodyPr>
          <a:lstStyle/>
          <a:p>
            <a:pPr marL="111125" indent="-111125">
              <a:buFont typeface="Arial" pitchFamily="34" charset="0"/>
              <a:buChar char="•"/>
            </a:pPr>
            <a:r>
              <a:rPr lang="en-US" sz="3700" dirty="0" smtClean="0">
                <a:latin typeface="Arial" pitchFamily="34" charset="0"/>
                <a:cs typeface="Arial" pitchFamily="34" charset="0"/>
              </a:rPr>
              <a:t>We have demonstrated competitive performance of MCSA in 3D thermal-</a:t>
            </a:r>
            <a:r>
              <a:rPr lang="en-US" sz="3700" dirty="0" err="1" smtClean="0">
                <a:latin typeface="Arial" pitchFamily="34" charset="0"/>
                <a:cs typeface="Arial" pitchFamily="34" charset="0"/>
              </a:rPr>
              <a:t>radiative</a:t>
            </a:r>
            <a:r>
              <a:rPr lang="en-US" sz="3700" dirty="0" smtClean="0">
                <a:latin typeface="Arial" pitchFamily="34" charset="0"/>
                <a:cs typeface="Arial" pitchFamily="34" charset="0"/>
              </a:rPr>
              <a:t> transfer problems</a:t>
            </a:r>
          </a:p>
          <a:p>
            <a:pPr marL="568325" lvl="1" indent="-111125">
              <a:buFont typeface="Arial" pitchFamily="34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T.M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. Evans, S.W. Mosher, S.R. Slattery, S.P. Hamilton, A Monte Carlo synthetic-acceleration method for solving the thermal radiation diffusion equation</a:t>
            </a:r>
            <a:r>
              <a:rPr lang="en-US" sz="2500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500" i="1" dirty="0" smtClean="0">
                <a:latin typeface="Arial" pitchFamily="34" charset="0"/>
                <a:cs typeface="Arial" pitchFamily="34" charset="0"/>
              </a:rPr>
              <a:t>J. Comp. Phys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258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 (2014) 338–358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37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3700" dirty="0" smtClean="0">
                <a:latin typeface="Arial" pitchFamily="34" charset="0"/>
                <a:cs typeface="Arial" pitchFamily="34" charset="0"/>
              </a:rPr>
              <a:t>olynomial preconditioning allows the use of truncated random walks that achieve convergence and shown good potential for hybrid MPI/thread-based parallelism</a:t>
            </a:r>
          </a:p>
          <a:p>
            <a:pPr marL="568325" lvl="1" indent="-111125">
              <a:buFont typeface="Arial" pitchFamily="34" charset="0"/>
              <a:buChar char="•"/>
            </a:pPr>
            <a:r>
              <a:rPr lang="en-US" sz="2500" dirty="0" smtClean="0">
                <a:latin typeface="Arial"/>
                <a:cs typeface="Arial"/>
              </a:rPr>
              <a:t>S. Hamilton, T. Evans, S. Slattery, </a:t>
            </a:r>
            <a:r>
              <a:rPr lang="en-US" sz="2500" dirty="0">
                <a:latin typeface="Arial"/>
                <a:cs typeface="Arial"/>
              </a:rPr>
              <a:t>Monte Carlo Synthetic Acceleration as Approximate Polynomial </a:t>
            </a:r>
            <a:r>
              <a:rPr lang="en-US" sz="2500" dirty="0" smtClean="0">
                <a:latin typeface="Arial"/>
                <a:cs typeface="Arial"/>
              </a:rPr>
              <a:t>Preconditioning,</a:t>
            </a:r>
            <a:r>
              <a:rPr lang="en-US" sz="2500" i="1" dirty="0" smtClean="0">
                <a:latin typeface="Arial"/>
                <a:cs typeface="Arial"/>
              </a:rPr>
              <a:t> 13th Copper Mountain Conference on Iterative Methods, (2014).</a:t>
            </a:r>
            <a:endParaRPr lang="en-US" sz="2500" i="1" dirty="0" smtClean="0">
              <a:latin typeface="Arial"/>
              <a:cs typeface="Arial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3700" dirty="0" smtClean="0">
                <a:latin typeface="Arial" pitchFamily="34" charset="0"/>
                <a:cs typeface="Arial" pitchFamily="34" charset="0"/>
              </a:rPr>
              <a:t>Multilevel schemes have the potential to reduce overall random walk variance.</a:t>
            </a:r>
          </a:p>
          <a:p>
            <a:pPr marL="568325" lvl="1" indent="-111125">
              <a:buFont typeface="Arial" pitchFamily="34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S. Slattery, T. Evans, S. Hamilton, A multilevel Monte Carlo method for linear systems, </a:t>
            </a:r>
            <a:r>
              <a:rPr lang="en-US" sz="2500" i="1" dirty="0" smtClean="0">
                <a:latin typeface="Arial"/>
                <a:cs typeface="Arial"/>
              </a:rPr>
              <a:t> </a:t>
            </a:r>
            <a:r>
              <a:rPr lang="en-US" sz="2500" i="1" dirty="0">
                <a:latin typeface="Arial"/>
                <a:cs typeface="Arial"/>
              </a:rPr>
              <a:t>13th Copper Mountain Conference on Iterative Methods, (2014).</a:t>
            </a:r>
          </a:p>
          <a:p>
            <a:pPr marL="568325" lvl="1" indent="-111125">
              <a:buFont typeface="Arial" pitchFamily="34" charset="0"/>
              <a:buChar char="•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568325" lvl="1" indent="-111125">
              <a:buFont typeface="Arial" pitchFamily="34" charset="0"/>
              <a:buChar char="•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4463297" y="3364468"/>
            <a:ext cx="18696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 smtClean="0">
                <a:solidFill>
                  <a:srgbClr val="DA5500"/>
                </a:solidFill>
              </a:rPr>
              <a:t>Accomplishments</a:t>
            </a:r>
            <a:endParaRPr lang="en-US" i="1" dirty="0">
              <a:solidFill>
                <a:srgbClr val="DA55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" y="838200"/>
            <a:ext cx="678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ASCR- </a:t>
            </a:r>
            <a:r>
              <a:rPr lang="en-US" sz="1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RX-Solvers Highlight            PI – </a:t>
            </a:r>
            <a:r>
              <a:rPr lang="en-US" sz="1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Thomas Evans</a:t>
            </a:r>
            <a:endParaRPr lang="en-US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810000" y="6400800"/>
            <a:ext cx="510540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/>
          <a:lstStyle/>
          <a:p>
            <a:pPr marL="173038" indent="-173038" eaLnBrk="0" hangingPunct="0">
              <a:lnSpc>
                <a:spcPct val="90000"/>
              </a:lnSpc>
              <a:spcBef>
                <a:spcPct val="60000"/>
              </a:spcBef>
              <a:buClr>
                <a:srgbClr val="FFFF99"/>
              </a:buClr>
              <a:buFont typeface="Symbol" pitchFamily="18" charset="2"/>
              <a:buNone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Contact: </a:t>
            </a:r>
            <a:r>
              <a:rPr lang="en-US" sz="12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your name </a:t>
            </a:r>
            <a:r>
              <a:rPr lang="en-US" sz="12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&lt;</a:t>
            </a:r>
            <a:r>
              <a:rPr lang="en-US" sz="1200" b="1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evanstm</a:t>
            </a:r>
            <a:r>
              <a:rPr lang="en-US" sz="1200" b="1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@</a:t>
            </a:r>
            <a:r>
              <a:rPr lang="en-US" sz="1200" b="1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ornl.gov</a:t>
            </a:r>
            <a:r>
              <a:rPr lang="en-US" sz="12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&gt;</a:t>
            </a:r>
            <a:endParaRPr lang="en-US" sz="1200" dirty="0">
              <a:solidFill>
                <a:srgbClr val="DA5500"/>
              </a:solidFill>
              <a:cs typeface="Arial" charset="0"/>
            </a:endParaRPr>
          </a:p>
        </p:txBody>
      </p:sp>
      <p:pic>
        <p:nvPicPr>
          <p:cNvPr id="15" name="Picture 14" descr="titan_weak_absolu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" y="4114800"/>
            <a:ext cx="4014876" cy="2209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000" y="35052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Parallel Performance on 2D Reactor Assembly with SP</a:t>
            </a:r>
            <a:r>
              <a:rPr lang="en-US" sz="1400" b="1" baseline="-25000" dirty="0" smtClean="0"/>
              <a:t>N</a:t>
            </a:r>
            <a:endParaRPr lang="en-US" sz="1400" b="1" baseline="-2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ic_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Strayer_CompMaterials_presentationv_20100726</Template>
  <TotalTime>2417</TotalTime>
  <Words>290</Words>
  <Application>Microsoft Macintosh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Basic_Green</vt:lpstr>
      <vt:lpstr>MCREX Highlight – MCSA Algorithm Advances</vt:lpstr>
    </vt:vector>
  </TitlesOfParts>
  <Company>Office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ASCR Update August 24, 2010</dc:title>
  <dc:creator>hellaba</dc:creator>
  <cp:lastModifiedBy>Thomas Evans</cp:lastModifiedBy>
  <cp:revision>158</cp:revision>
  <dcterms:created xsi:type="dcterms:W3CDTF">2011-07-05T21:58:25Z</dcterms:created>
  <dcterms:modified xsi:type="dcterms:W3CDTF">2014-04-11T16:45:28Z</dcterms:modified>
</cp:coreProperties>
</file>