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ranienbaum"/>
      <p:regular r:id="rId26"/>
    </p:embeddedFont>
    <p:embeddedFont>
      <p:font typeface="Anaheim"/>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ranienbaum-regular.fntdata"/><Relationship Id="rId25" Type="http://schemas.openxmlformats.org/officeDocument/2006/relationships/slide" Target="slides/slide20.xml"/><Relationship Id="rId28" Type="http://schemas.openxmlformats.org/officeDocument/2006/relationships/font" Target="fonts/Anaheim-bold.fntdata"/><Relationship Id="rId27"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fba3e69f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fba3e69f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fba3e69f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fba3e69f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fba3e69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5fba3e69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600c1baf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600c1baf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600c1baff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600c1baff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600c1baff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600c1baff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600c1baff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600c1baff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600c1baff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600c1baff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fe9c00be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fe9c00be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5fe9c00be4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5fe9c00be4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fa56682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fa56682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600c1baf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600c1baf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fba3e69f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fba3e69f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fa56682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fa56682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fba3e69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fba3e69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fba3e69f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fba3e69f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fa56682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fa56682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fba3e69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fba3e69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fa56682d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a56682d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2840"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62465"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p:nvPr/>
        </p:nvSpPr>
        <p:spPr>
          <a:xfrm>
            <a:off x="1235225" y="470300"/>
            <a:ext cx="2442901" cy="6191431"/>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5400000">
            <a:off x="3525284" y="29678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10800000">
            <a:off x="875385" y="-295531"/>
            <a:ext cx="932089" cy="1956606"/>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5400000">
            <a:off x="-1198893" y="162555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5400000">
            <a:off x="-98266" y="14799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3185300" y="870475"/>
            <a:ext cx="52386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99" name="Google Shape;99;p11"/>
          <p:cNvSpPr txBox="1"/>
          <p:nvPr>
            <p:ph idx="1" type="subTitle"/>
          </p:nvPr>
        </p:nvSpPr>
        <p:spPr>
          <a:xfrm>
            <a:off x="5458800" y="2765788"/>
            <a:ext cx="2965200" cy="6735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0" name="Google Shape;100;p1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106" name="Shape 106"/>
        <p:cNvGrpSpPr/>
        <p:nvPr/>
      </p:nvGrpSpPr>
      <p:grpSpPr>
        <a:xfrm>
          <a:off x="0" y="0"/>
          <a:ext cx="0" cy="0"/>
          <a:chOff x="0" y="0"/>
          <a:chExt cx="0" cy="0"/>
        </a:xfrm>
      </p:grpSpPr>
      <p:sp>
        <p:nvSpPr>
          <p:cNvPr id="107" name="Google Shape;1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 name="Google Shape;108;p13"/>
          <p:cNvSpPr txBox="1"/>
          <p:nvPr>
            <p:ph hasCustomPrompt="1" idx="2" type="title"/>
          </p:nvPr>
        </p:nvSpPr>
        <p:spPr>
          <a:xfrm>
            <a:off x="780188"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3"/>
          <p:cNvSpPr txBox="1"/>
          <p:nvPr>
            <p:ph idx="1" type="subTitle"/>
          </p:nvPr>
        </p:nvSpPr>
        <p:spPr>
          <a:xfrm>
            <a:off x="1932788"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0" name="Google Shape;110;p13"/>
          <p:cNvSpPr txBox="1"/>
          <p:nvPr>
            <p:ph idx="3" type="subTitle"/>
          </p:nvPr>
        </p:nvSpPr>
        <p:spPr>
          <a:xfrm>
            <a:off x="1932788"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1" name="Google Shape;111;p13"/>
          <p:cNvSpPr txBox="1"/>
          <p:nvPr>
            <p:ph hasCustomPrompt="1" idx="4" type="title"/>
          </p:nvPr>
        </p:nvSpPr>
        <p:spPr>
          <a:xfrm>
            <a:off x="4720913"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3"/>
          <p:cNvSpPr txBox="1"/>
          <p:nvPr>
            <p:ph idx="5" type="subTitle"/>
          </p:nvPr>
        </p:nvSpPr>
        <p:spPr>
          <a:xfrm>
            <a:off x="5873513"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3" name="Google Shape;113;p13"/>
          <p:cNvSpPr txBox="1"/>
          <p:nvPr>
            <p:ph idx="6" type="subTitle"/>
          </p:nvPr>
        </p:nvSpPr>
        <p:spPr>
          <a:xfrm>
            <a:off x="5873513"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4" name="Google Shape;114;p13"/>
          <p:cNvSpPr txBox="1"/>
          <p:nvPr>
            <p:ph hasCustomPrompt="1" idx="7" type="title"/>
          </p:nvPr>
        </p:nvSpPr>
        <p:spPr>
          <a:xfrm>
            <a:off x="780188"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 name="Google Shape;115;p13"/>
          <p:cNvSpPr txBox="1"/>
          <p:nvPr>
            <p:ph idx="8" type="subTitle"/>
          </p:nvPr>
        </p:nvSpPr>
        <p:spPr>
          <a:xfrm>
            <a:off x="1932788"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3"/>
          <p:cNvSpPr txBox="1"/>
          <p:nvPr>
            <p:ph idx="9" type="subTitle"/>
          </p:nvPr>
        </p:nvSpPr>
        <p:spPr>
          <a:xfrm>
            <a:off x="1932788"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7" name="Google Shape;117;p13"/>
          <p:cNvSpPr txBox="1"/>
          <p:nvPr>
            <p:ph hasCustomPrompt="1" idx="13" type="title"/>
          </p:nvPr>
        </p:nvSpPr>
        <p:spPr>
          <a:xfrm>
            <a:off x="4720913"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3"/>
          <p:cNvSpPr txBox="1"/>
          <p:nvPr>
            <p:ph idx="14" type="subTitle"/>
          </p:nvPr>
        </p:nvSpPr>
        <p:spPr>
          <a:xfrm>
            <a:off x="5873513"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3"/>
          <p:cNvSpPr txBox="1"/>
          <p:nvPr>
            <p:ph idx="15" type="subTitle"/>
          </p:nvPr>
        </p:nvSpPr>
        <p:spPr>
          <a:xfrm>
            <a:off x="5873513"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grpSp>
        <p:nvGrpSpPr>
          <p:cNvPr id="120" name="Google Shape;120;p13"/>
          <p:cNvGrpSpPr/>
          <p:nvPr/>
        </p:nvGrpSpPr>
        <p:grpSpPr>
          <a:xfrm>
            <a:off x="116074" y="58479"/>
            <a:ext cx="8921627" cy="5033415"/>
            <a:chOff x="116074" y="58479"/>
            <a:chExt cx="8921627" cy="5033415"/>
          </a:xfrm>
        </p:grpSpPr>
        <p:sp>
          <p:nvSpPr>
            <p:cNvPr id="121" name="Google Shape;121;p1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126" name="Shape 126"/>
        <p:cNvGrpSpPr/>
        <p:nvPr/>
      </p:nvGrpSpPr>
      <p:grpSpPr>
        <a:xfrm>
          <a:off x="0" y="0"/>
          <a:ext cx="0" cy="0"/>
          <a:chOff x="0" y="0"/>
          <a:chExt cx="0" cy="0"/>
        </a:xfrm>
      </p:grpSpPr>
      <p:sp>
        <p:nvSpPr>
          <p:cNvPr id="127" name="Google Shape;127;p14"/>
          <p:cNvSpPr/>
          <p:nvPr/>
        </p:nvSpPr>
        <p:spPr>
          <a:xfrm>
            <a:off x="5068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5400000">
            <a:off x="-2207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5068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a:off x="73943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5400000">
            <a:off x="796923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3943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txBox="1"/>
          <p:nvPr>
            <p:ph type="title"/>
          </p:nvPr>
        </p:nvSpPr>
        <p:spPr>
          <a:xfrm>
            <a:off x="2549400" y="3413302"/>
            <a:ext cx="4045200" cy="52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4"/>
          <p:cNvSpPr txBox="1"/>
          <p:nvPr>
            <p:ph idx="1" type="subTitle"/>
          </p:nvPr>
        </p:nvSpPr>
        <p:spPr>
          <a:xfrm>
            <a:off x="2159400" y="1207588"/>
            <a:ext cx="4825200" cy="20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6" name="Google Shape;136;p1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140" name="Shape 140"/>
        <p:cNvGrpSpPr/>
        <p:nvPr/>
      </p:nvGrpSpPr>
      <p:grpSpPr>
        <a:xfrm>
          <a:off x="0" y="0"/>
          <a:ext cx="0" cy="0"/>
          <a:chOff x="0" y="0"/>
          <a:chExt cx="0" cy="0"/>
        </a:xfrm>
      </p:grpSpPr>
      <p:grpSp>
        <p:nvGrpSpPr>
          <p:cNvPr id="141" name="Google Shape;141;p15"/>
          <p:cNvGrpSpPr/>
          <p:nvPr/>
        </p:nvGrpSpPr>
        <p:grpSpPr>
          <a:xfrm>
            <a:off x="116074" y="58479"/>
            <a:ext cx="8921627" cy="5033415"/>
            <a:chOff x="116074" y="58479"/>
            <a:chExt cx="8921627" cy="5033415"/>
          </a:xfrm>
        </p:grpSpPr>
        <p:sp>
          <p:nvSpPr>
            <p:cNvPr id="142" name="Google Shape;142;p1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15"/>
          <p:cNvSpPr txBox="1"/>
          <p:nvPr>
            <p:ph idx="1" type="subTitle"/>
          </p:nvPr>
        </p:nvSpPr>
        <p:spPr>
          <a:xfrm>
            <a:off x="720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9" name="Google Shape;149;p15"/>
          <p:cNvSpPr txBox="1"/>
          <p:nvPr>
            <p:ph idx="2" type="subTitle"/>
          </p:nvPr>
        </p:nvSpPr>
        <p:spPr>
          <a:xfrm>
            <a:off x="7199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0" name="Google Shape;150;p15"/>
          <p:cNvSpPr txBox="1"/>
          <p:nvPr>
            <p:ph idx="3" type="subTitle"/>
          </p:nvPr>
        </p:nvSpPr>
        <p:spPr>
          <a:xfrm>
            <a:off x="3387019"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1" name="Google Shape;151;p15"/>
          <p:cNvSpPr txBox="1"/>
          <p:nvPr>
            <p:ph idx="4" type="subTitle"/>
          </p:nvPr>
        </p:nvSpPr>
        <p:spPr>
          <a:xfrm>
            <a:off x="3386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2" name="Google Shape;152;p15"/>
          <p:cNvSpPr txBox="1"/>
          <p:nvPr>
            <p:ph idx="5" type="subTitle"/>
          </p:nvPr>
        </p:nvSpPr>
        <p:spPr>
          <a:xfrm>
            <a:off x="6054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3" name="Google Shape;153;p15"/>
          <p:cNvSpPr txBox="1"/>
          <p:nvPr>
            <p:ph idx="6" type="subTitle"/>
          </p:nvPr>
        </p:nvSpPr>
        <p:spPr>
          <a:xfrm>
            <a:off x="6053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154" name="Shape 154"/>
        <p:cNvGrpSpPr/>
        <p:nvPr/>
      </p:nvGrpSpPr>
      <p:grpSpPr>
        <a:xfrm>
          <a:off x="0" y="0"/>
          <a:ext cx="0" cy="0"/>
          <a:chOff x="0" y="0"/>
          <a:chExt cx="0" cy="0"/>
        </a:xfrm>
      </p:grpSpPr>
      <p:sp>
        <p:nvSpPr>
          <p:cNvPr id="155" name="Google Shape;155;p1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16"/>
          <p:cNvSpPr txBox="1"/>
          <p:nvPr>
            <p:ph idx="1" type="subTitle"/>
          </p:nvPr>
        </p:nvSpPr>
        <p:spPr>
          <a:xfrm>
            <a:off x="720025" y="37836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58" name="Google Shape;158;p16"/>
          <p:cNvSpPr txBox="1"/>
          <p:nvPr>
            <p:ph idx="2" type="subTitle"/>
          </p:nvPr>
        </p:nvSpPr>
        <p:spPr>
          <a:xfrm>
            <a:off x="719988" y="325767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9" name="Google Shape;159;p1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idx="3" type="subTitle"/>
          </p:nvPr>
        </p:nvSpPr>
        <p:spPr>
          <a:xfrm>
            <a:off x="6054000" y="37836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16"/>
          <p:cNvSpPr txBox="1"/>
          <p:nvPr>
            <p:ph idx="4" type="subTitle"/>
          </p:nvPr>
        </p:nvSpPr>
        <p:spPr>
          <a:xfrm>
            <a:off x="6053963" y="325767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5" name="Google Shape;165;p16"/>
          <p:cNvSpPr txBox="1"/>
          <p:nvPr>
            <p:ph idx="5" type="subTitle"/>
          </p:nvPr>
        </p:nvSpPr>
        <p:spPr>
          <a:xfrm>
            <a:off x="720025" y="235342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66" name="Google Shape;166;p16"/>
          <p:cNvSpPr txBox="1"/>
          <p:nvPr>
            <p:ph idx="6" type="subTitle"/>
          </p:nvPr>
        </p:nvSpPr>
        <p:spPr>
          <a:xfrm>
            <a:off x="719988" y="18275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7" name="Google Shape;167;p16"/>
          <p:cNvSpPr txBox="1"/>
          <p:nvPr>
            <p:ph idx="7" type="subTitle"/>
          </p:nvPr>
        </p:nvSpPr>
        <p:spPr>
          <a:xfrm>
            <a:off x="6054000" y="235342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16"/>
          <p:cNvSpPr txBox="1"/>
          <p:nvPr>
            <p:ph idx="8" type="subTitle"/>
          </p:nvPr>
        </p:nvSpPr>
        <p:spPr>
          <a:xfrm>
            <a:off x="6053963" y="18275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spTree>
      <p:nvGrpSpPr>
        <p:cNvPr id="169" name="Shape 169"/>
        <p:cNvGrpSpPr/>
        <p:nvPr/>
      </p:nvGrpSpPr>
      <p:grpSpPr>
        <a:xfrm>
          <a:off x="0" y="0"/>
          <a:ext cx="0" cy="0"/>
          <a:chOff x="0" y="0"/>
          <a:chExt cx="0" cy="0"/>
        </a:xfrm>
      </p:grpSpPr>
      <p:grpSp>
        <p:nvGrpSpPr>
          <p:cNvPr id="170" name="Google Shape;170;p17"/>
          <p:cNvGrpSpPr/>
          <p:nvPr/>
        </p:nvGrpSpPr>
        <p:grpSpPr>
          <a:xfrm>
            <a:off x="116074" y="58479"/>
            <a:ext cx="8921627" cy="5033415"/>
            <a:chOff x="116074" y="58479"/>
            <a:chExt cx="8921627" cy="5033415"/>
          </a:xfrm>
        </p:grpSpPr>
        <p:sp>
          <p:nvSpPr>
            <p:cNvPr id="171" name="Google Shape;171;p1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7" name="Google Shape;177;p17"/>
          <p:cNvSpPr txBox="1"/>
          <p:nvPr>
            <p:ph idx="1" type="subTitle"/>
          </p:nvPr>
        </p:nvSpPr>
        <p:spPr>
          <a:xfrm>
            <a:off x="72000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78" name="Google Shape;178;p17"/>
          <p:cNvSpPr txBox="1"/>
          <p:nvPr>
            <p:ph idx="2" type="subTitle"/>
          </p:nvPr>
        </p:nvSpPr>
        <p:spPr>
          <a:xfrm>
            <a:off x="72000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79" name="Google Shape;179;p17"/>
          <p:cNvSpPr txBox="1"/>
          <p:nvPr>
            <p:ph idx="3" type="subTitle"/>
          </p:nvPr>
        </p:nvSpPr>
        <p:spPr>
          <a:xfrm>
            <a:off x="338699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0" name="Google Shape;180;p17"/>
          <p:cNvSpPr txBox="1"/>
          <p:nvPr>
            <p:ph idx="4" type="subTitle"/>
          </p:nvPr>
        </p:nvSpPr>
        <p:spPr>
          <a:xfrm>
            <a:off x="338699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1" name="Google Shape;181;p17"/>
          <p:cNvSpPr txBox="1"/>
          <p:nvPr>
            <p:ph idx="5" type="subTitle"/>
          </p:nvPr>
        </p:nvSpPr>
        <p:spPr>
          <a:xfrm>
            <a:off x="6053998"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2" name="Google Shape;182;p17"/>
          <p:cNvSpPr txBox="1"/>
          <p:nvPr>
            <p:ph idx="6" type="subTitle"/>
          </p:nvPr>
        </p:nvSpPr>
        <p:spPr>
          <a:xfrm>
            <a:off x="605399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3" name="Google Shape;183;p17"/>
          <p:cNvSpPr txBox="1"/>
          <p:nvPr>
            <p:ph idx="7" type="subTitle"/>
          </p:nvPr>
        </p:nvSpPr>
        <p:spPr>
          <a:xfrm>
            <a:off x="72000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4" name="Google Shape;184;p17"/>
          <p:cNvSpPr txBox="1"/>
          <p:nvPr>
            <p:ph idx="8" type="subTitle"/>
          </p:nvPr>
        </p:nvSpPr>
        <p:spPr>
          <a:xfrm>
            <a:off x="72000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5" name="Google Shape;185;p17"/>
          <p:cNvSpPr txBox="1"/>
          <p:nvPr>
            <p:ph idx="9" type="subTitle"/>
          </p:nvPr>
        </p:nvSpPr>
        <p:spPr>
          <a:xfrm>
            <a:off x="338699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6" name="Google Shape;186;p17"/>
          <p:cNvSpPr txBox="1"/>
          <p:nvPr>
            <p:ph idx="13" type="subTitle"/>
          </p:nvPr>
        </p:nvSpPr>
        <p:spPr>
          <a:xfrm>
            <a:off x="338699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7" name="Google Shape;187;p17"/>
          <p:cNvSpPr txBox="1"/>
          <p:nvPr>
            <p:ph idx="14" type="subTitle"/>
          </p:nvPr>
        </p:nvSpPr>
        <p:spPr>
          <a:xfrm>
            <a:off x="6053998"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8" name="Google Shape;188;p17"/>
          <p:cNvSpPr txBox="1"/>
          <p:nvPr>
            <p:ph idx="15" type="subTitle"/>
          </p:nvPr>
        </p:nvSpPr>
        <p:spPr>
          <a:xfrm>
            <a:off x="605399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189" name="Shape 189"/>
        <p:cNvGrpSpPr/>
        <p:nvPr/>
      </p:nvGrpSpPr>
      <p:grpSpPr>
        <a:xfrm>
          <a:off x="0" y="0"/>
          <a:ext cx="0" cy="0"/>
          <a:chOff x="0" y="0"/>
          <a:chExt cx="0" cy="0"/>
        </a:xfrm>
      </p:grpSpPr>
      <p:sp>
        <p:nvSpPr>
          <p:cNvPr id="190" name="Google Shape;190;p1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2" name="Google Shape;192;p1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idx="1" type="subTitle"/>
          </p:nvPr>
        </p:nvSpPr>
        <p:spPr>
          <a:xfrm>
            <a:off x="720025"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7" name="Google Shape;197;p18"/>
          <p:cNvSpPr txBox="1"/>
          <p:nvPr>
            <p:ph idx="2" type="subTitle"/>
          </p:nvPr>
        </p:nvSpPr>
        <p:spPr>
          <a:xfrm>
            <a:off x="71998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98" name="Google Shape;198;p18"/>
          <p:cNvSpPr txBox="1"/>
          <p:nvPr>
            <p:ph idx="3" type="subTitle"/>
          </p:nvPr>
        </p:nvSpPr>
        <p:spPr>
          <a:xfrm>
            <a:off x="6054021"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9" name="Google Shape;199;p18"/>
          <p:cNvSpPr txBox="1"/>
          <p:nvPr>
            <p:ph idx="4" type="subTitle"/>
          </p:nvPr>
        </p:nvSpPr>
        <p:spPr>
          <a:xfrm>
            <a:off x="6053975"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0" name="Google Shape;200;p18"/>
          <p:cNvSpPr txBox="1"/>
          <p:nvPr>
            <p:ph idx="5" type="subTitle"/>
          </p:nvPr>
        </p:nvSpPr>
        <p:spPr>
          <a:xfrm>
            <a:off x="720025"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1" name="Google Shape;201;p18"/>
          <p:cNvSpPr txBox="1"/>
          <p:nvPr>
            <p:ph idx="6" type="subTitle"/>
          </p:nvPr>
        </p:nvSpPr>
        <p:spPr>
          <a:xfrm>
            <a:off x="71998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2" name="Google Shape;202;p18"/>
          <p:cNvSpPr txBox="1"/>
          <p:nvPr>
            <p:ph idx="7" type="subTitle"/>
          </p:nvPr>
        </p:nvSpPr>
        <p:spPr>
          <a:xfrm>
            <a:off x="3387017" y="3083763"/>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18"/>
          <p:cNvSpPr txBox="1"/>
          <p:nvPr>
            <p:ph idx="8" type="subTitle"/>
          </p:nvPr>
        </p:nvSpPr>
        <p:spPr>
          <a:xfrm>
            <a:off x="3386975" y="2703538"/>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4" name="Google Shape;204;p18"/>
          <p:cNvSpPr txBox="1"/>
          <p:nvPr>
            <p:ph idx="9" type="subTitle"/>
          </p:nvPr>
        </p:nvSpPr>
        <p:spPr>
          <a:xfrm>
            <a:off x="6054021"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5" name="Google Shape;205;p18"/>
          <p:cNvSpPr txBox="1"/>
          <p:nvPr>
            <p:ph idx="13" type="subTitle"/>
          </p:nvPr>
        </p:nvSpPr>
        <p:spPr>
          <a:xfrm>
            <a:off x="6053975"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1_2">
    <p:spTree>
      <p:nvGrpSpPr>
        <p:cNvPr id="206" name="Shape 206"/>
        <p:cNvGrpSpPr/>
        <p:nvPr/>
      </p:nvGrpSpPr>
      <p:grpSpPr>
        <a:xfrm>
          <a:off x="0" y="0"/>
          <a:ext cx="0" cy="0"/>
          <a:chOff x="0" y="0"/>
          <a:chExt cx="0" cy="0"/>
        </a:xfrm>
      </p:grpSpPr>
      <p:grpSp>
        <p:nvGrpSpPr>
          <p:cNvPr id="207" name="Google Shape;207;p19"/>
          <p:cNvGrpSpPr/>
          <p:nvPr/>
        </p:nvGrpSpPr>
        <p:grpSpPr>
          <a:xfrm>
            <a:off x="116074" y="58479"/>
            <a:ext cx="8921627" cy="5033415"/>
            <a:chOff x="116074" y="58479"/>
            <a:chExt cx="8921627" cy="5033415"/>
          </a:xfrm>
        </p:grpSpPr>
        <p:sp>
          <p:nvSpPr>
            <p:cNvPr id="208" name="Google Shape;208;p1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4" name="Google Shape;214;p19"/>
          <p:cNvSpPr txBox="1"/>
          <p:nvPr>
            <p:ph idx="1" type="subTitle"/>
          </p:nvPr>
        </p:nvSpPr>
        <p:spPr>
          <a:xfrm>
            <a:off x="719988"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5" name="Google Shape;215;p19"/>
          <p:cNvSpPr txBox="1"/>
          <p:nvPr>
            <p:ph idx="2" type="subTitle"/>
          </p:nvPr>
        </p:nvSpPr>
        <p:spPr>
          <a:xfrm>
            <a:off x="719988"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6" name="Google Shape;216;p19"/>
          <p:cNvSpPr txBox="1"/>
          <p:nvPr>
            <p:ph idx="3" type="subTitle"/>
          </p:nvPr>
        </p:nvSpPr>
        <p:spPr>
          <a:xfrm>
            <a:off x="3389427"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7" name="Google Shape;217;p19"/>
          <p:cNvSpPr txBox="1"/>
          <p:nvPr>
            <p:ph idx="4" type="subTitle"/>
          </p:nvPr>
        </p:nvSpPr>
        <p:spPr>
          <a:xfrm>
            <a:off x="3389427"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8" name="Google Shape;218;p19"/>
          <p:cNvSpPr txBox="1"/>
          <p:nvPr>
            <p:ph idx="5" type="subTitle"/>
          </p:nvPr>
        </p:nvSpPr>
        <p:spPr>
          <a:xfrm>
            <a:off x="6053969"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9" name="Google Shape;219;p19"/>
          <p:cNvSpPr txBox="1"/>
          <p:nvPr>
            <p:ph idx="6" type="subTitle"/>
          </p:nvPr>
        </p:nvSpPr>
        <p:spPr>
          <a:xfrm>
            <a:off x="6053969"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20" name="Google Shape;220;p19"/>
          <p:cNvSpPr txBox="1"/>
          <p:nvPr>
            <p:ph hasCustomPrompt="1" idx="7" type="title"/>
          </p:nvPr>
        </p:nvSpPr>
        <p:spPr>
          <a:xfrm>
            <a:off x="719988"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1" name="Google Shape;221;p19"/>
          <p:cNvSpPr txBox="1"/>
          <p:nvPr>
            <p:ph hasCustomPrompt="1" idx="8" type="title"/>
          </p:nvPr>
        </p:nvSpPr>
        <p:spPr>
          <a:xfrm>
            <a:off x="3389427"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2" name="Google Shape;222;p19"/>
          <p:cNvSpPr txBox="1"/>
          <p:nvPr>
            <p:ph hasCustomPrompt="1" idx="9" type="title"/>
          </p:nvPr>
        </p:nvSpPr>
        <p:spPr>
          <a:xfrm>
            <a:off x="6053969"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_1">
    <p:spTree>
      <p:nvGrpSpPr>
        <p:cNvPr id="223" name="Shape 223"/>
        <p:cNvGrpSpPr/>
        <p:nvPr/>
      </p:nvGrpSpPr>
      <p:grpSpPr>
        <a:xfrm>
          <a:off x="0" y="0"/>
          <a:ext cx="0" cy="0"/>
          <a:chOff x="0" y="0"/>
          <a:chExt cx="0" cy="0"/>
        </a:xfrm>
      </p:grpSpPr>
      <p:grpSp>
        <p:nvGrpSpPr>
          <p:cNvPr id="224" name="Google Shape;224;p20"/>
          <p:cNvGrpSpPr/>
          <p:nvPr/>
        </p:nvGrpSpPr>
        <p:grpSpPr>
          <a:xfrm>
            <a:off x="116074" y="58479"/>
            <a:ext cx="8921627" cy="5033415"/>
            <a:chOff x="116074" y="58479"/>
            <a:chExt cx="8921627" cy="5033415"/>
          </a:xfrm>
        </p:grpSpPr>
        <p:sp>
          <p:nvSpPr>
            <p:cNvPr id="225" name="Google Shape;225;p20"/>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1" name="Google Shape;231;p20"/>
          <p:cNvSpPr txBox="1"/>
          <p:nvPr>
            <p:ph idx="1" type="subTitle"/>
          </p:nvPr>
        </p:nvSpPr>
        <p:spPr>
          <a:xfrm>
            <a:off x="1385225" y="2356575"/>
            <a:ext cx="3088200" cy="1197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2132799" y="1034101"/>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562674" y="-1388749"/>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hasCustomPrompt="1" idx="2" type="title"/>
          </p:nvPr>
        </p:nvSpPr>
        <p:spPr>
          <a:xfrm>
            <a:off x="482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 name="Google Shape;23;p3"/>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24" name="Google Shape;24;p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2" name="Shape 232"/>
        <p:cNvGrpSpPr/>
        <p:nvPr/>
      </p:nvGrpSpPr>
      <p:grpSpPr>
        <a:xfrm>
          <a:off x="0" y="0"/>
          <a:ext cx="0" cy="0"/>
          <a:chOff x="0" y="0"/>
          <a:chExt cx="0" cy="0"/>
        </a:xfrm>
      </p:grpSpPr>
      <p:sp>
        <p:nvSpPr>
          <p:cNvPr id="233" name="Google Shape;2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34" name="Google Shape;234;p21"/>
          <p:cNvGrpSpPr/>
          <p:nvPr/>
        </p:nvGrpSpPr>
        <p:grpSpPr>
          <a:xfrm>
            <a:off x="116074" y="58479"/>
            <a:ext cx="8921627" cy="5033415"/>
            <a:chOff x="116074" y="58479"/>
            <a:chExt cx="8921627" cy="5033415"/>
          </a:xfrm>
        </p:grpSpPr>
        <p:sp>
          <p:nvSpPr>
            <p:cNvPr id="235" name="Google Shape;235;p2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240" name="Shape 240"/>
        <p:cNvGrpSpPr/>
        <p:nvPr/>
      </p:nvGrpSpPr>
      <p:grpSpPr>
        <a:xfrm>
          <a:off x="0" y="0"/>
          <a:ext cx="0" cy="0"/>
          <a:chOff x="0" y="0"/>
          <a:chExt cx="0" cy="0"/>
        </a:xfrm>
      </p:grpSpPr>
      <p:sp>
        <p:nvSpPr>
          <p:cNvPr id="241" name="Google Shape;24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42" name="Google Shape;242;p22"/>
          <p:cNvGrpSpPr/>
          <p:nvPr/>
        </p:nvGrpSpPr>
        <p:grpSpPr>
          <a:xfrm>
            <a:off x="116074" y="58479"/>
            <a:ext cx="8921627" cy="5033415"/>
            <a:chOff x="116074" y="58479"/>
            <a:chExt cx="8921627" cy="5033415"/>
          </a:xfrm>
        </p:grpSpPr>
        <p:sp>
          <p:nvSpPr>
            <p:cNvPr id="243" name="Google Shape;243;p2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2"/>
          <p:cNvSpPr txBox="1"/>
          <p:nvPr>
            <p:ph idx="1" type="subTitle"/>
          </p:nvPr>
        </p:nvSpPr>
        <p:spPr>
          <a:xfrm>
            <a:off x="1189850" y="2186950"/>
            <a:ext cx="2815500" cy="1239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
    <p:spTree>
      <p:nvGrpSpPr>
        <p:cNvPr id="249" name="Shape 249"/>
        <p:cNvGrpSpPr/>
        <p:nvPr/>
      </p:nvGrpSpPr>
      <p:grpSpPr>
        <a:xfrm>
          <a:off x="0" y="0"/>
          <a:ext cx="0" cy="0"/>
          <a:chOff x="0" y="0"/>
          <a:chExt cx="0" cy="0"/>
        </a:xfrm>
      </p:grpSpPr>
      <p:sp>
        <p:nvSpPr>
          <p:cNvPr id="250" name="Google Shape;25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1" name="Google Shape;251;p2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txBox="1"/>
          <p:nvPr>
            <p:ph idx="1" type="subTitle"/>
          </p:nvPr>
        </p:nvSpPr>
        <p:spPr>
          <a:xfrm>
            <a:off x="5146550" y="2186950"/>
            <a:ext cx="2815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7" name="Shape 257"/>
        <p:cNvGrpSpPr/>
        <p:nvPr/>
      </p:nvGrpSpPr>
      <p:grpSpPr>
        <a:xfrm>
          <a:off x="0" y="0"/>
          <a:ext cx="0" cy="0"/>
          <a:chOff x="0" y="0"/>
          <a:chExt cx="0" cy="0"/>
        </a:xfrm>
      </p:grpSpPr>
      <p:sp>
        <p:nvSpPr>
          <p:cNvPr id="258" name="Google Shape;258;p24"/>
          <p:cNvSpPr txBox="1"/>
          <p:nvPr>
            <p:ph type="title"/>
          </p:nvPr>
        </p:nvSpPr>
        <p:spPr>
          <a:xfrm>
            <a:off x="1010350" y="2659450"/>
            <a:ext cx="318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9" name="Google Shape;259;p24"/>
          <p:cNvSpPr txBox="1"/>
          <p:nvPr>
            <p:ph hasCustomPrompt="1" idx="2" type="title"/>
          </p:nvPr>
        </p:nvSpPr>
        <p:spPr>
          <a:xfrm>
            <a:off x="101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0" name="Google Shape;260;p24"/>
          <p:cNvSpPr txBox="1"/>
          <p:nvPr>
            <p:ph idx="1" type="subTitle"/>
          </p:nvPr>
        </p:nvSpPr>
        <p:spPr>
          <a:xfrm>
            <a:off x="1330600" y="3499575"/>
            <a:ext cx="2544900" cy="75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1" name="Google Shape;261;p2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4554352" y="10341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10800000">
            <a:off x="6124477" y="-14008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268" name="Shape 268"/>
        <p:cNvGrpSpPr/>
        <p:nvPr/>
      </p:nvGrpSpPr>
      <p:grpSpPr>
        <a:xfrm>
          <a:off x="0" y="0"/>
          <a:ext cx="0" cy="0"/>
          <a:chOff x="0" y="0"/>
          <a:chExt cx="0" cy="0"/>
        </a:xfrm>
      </p:grpSpPr>
      <p:sp>
        <p:nvSpPr>
          <p:cNvPr id="269" name="Google Shape;269;p2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1" name="Google Shape;271;p25"/>
          <p:cNvSpPr txBox="1"/>
          <p:nvPr>
            <p:ph idx="1" type="subTitle"/>
          </p:nvPr>
        </p:nvSpPr>
        <p:spPr>
          <a:xfrm>
            <a:off x="1029000" y="2710700"/>
            <a:ext cx="2061000" cy="72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2" name="Google Shape;272;p25"/>
          <p:cNvSpPr txBox="1"/>
          <p:nvPr>
            <p:ph idx="2" type="subTitle"/>
          </p:nvPr>
        </p:nvSpPr>
        <p:spPr>
          <a:xfrm>
            <a:off x="720000" y="22523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3" name="Google Shape;273;p25"/>
          <p:cNvSpPr txBox="1"/>
          <p:nvPr>
            <p:ph idx="3" type="subTitle"/>
          </p:nvPr>
        </p:nvSpPr>
        <p:spPr>
          <a:xfrm>
            <a:off x="6054000" y="2710700"/>
            <a:ext cx="20610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4" name="Google Shape;274;p25"/>
          <p:cNvSpPr txBox="1"/>
          <p:nvPr>
            <p:ph idx="4" type="subTitle"/>
          </p:nvPr>
        </p:nvSpPr>
        <p:spPr>
          <a:xfrm>
            <a:off x="6054000" y="22523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5" name="Google Shape;275;p2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79" name="Shape 279"/>
        <p:cNvGrpSpPr/>
        <p:nvPr/>
      </p:nvGrpSpPr>
      <p:grpSpPr>
        <a:xfrm>
          <a:off x="0" y="0"/>
          <a:ext cx="0" cy="0"/>
          <a:chOff x="0" y="0"/>
          <a:chExt cx="0" cy="0"/>
        </a:xfrm>
      </p:grpSpPr>
      <p:sp>
        <p:nvSpPr>
          <p:cNvPr id="280" name="Google Shape;280;p26"/>
          <p:cNvSpPr/>
          <p:nvPr/>
        </p:nvSpPr>
        <p:spPr>
          <a:xfrm>
            <a:off x="6637212"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57587"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ph type="ctrTitle"/>
          </p:nvPr>
        </p:nvSpPr>
        <p:spPr>
          <a:xfrm>
            <a:off x="2178025" y="723700"/>
            <a:ext cx="4788000" cy="107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4" name="Google Shape;284;p26"/>
          <p:cNvSpPr txBox="1"/>
          <p:nvPr>
            <p:ph idx="1" type="subTitle"/>
          </p:nvPr>
        </p:nvSpPr>
        <p:spPr>
          <a:xfrm>
            <a:off x="2274425" y="2333150"/>
            <a:ext cx="4595100" cy="9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26"/>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ph idx="2" type="subTitle"/>
          </p:nvPr>
        </p:nvSpPr>
        <p:spPr>
          <a:xfrm>
            <a:off x="2274425" y="1704625"/>
            <a:ext cx="4595100" cy="5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ranienbaum"/>
              <a:buNone/>
              <a:defRPr b="1" sz="2800">
                <a:latin typeface="Oranienbaum"/>
                <a:ea typeface="Oranienbaum"/>
                <a:cs typeface="Oranienbaum"/>
                <a:sym typeface="Oranienbaum"/>
              </a:defRPr>
            </a:lvl1pPr>
            <a:lvl2pPr lvl="1"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2pPr>
            <a:lvl3pPr lvl="2"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3pPr>
            <a:lvl4pPr lvl="3"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4pPr>
            <a:lvl5pPr lvl="4"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5pPr>
            <a:lvl6pPr lvl="5"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6pPr>
            <a:lvl7pPr lvl="6"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7pPr>
            <a:lvl8pPr lvl="7"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8pPr>
            <a:lvl9pPr lvl="8"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9pPr>
          </a:lstStyle>
          <a:p/>
        </p:txBody>
      </p:sp>
      <p:sp>
        <p:nvSpPr>
          <p:cNvPr id="290" name="Google Shape;290;p26"/>
          <p:cNvSpPr txBox="1"/>
          <p:nvPr/>
        </p:nvSpPr>
        <p:spPr>
          <a:xfrm>
            <a:off x="2400000" y="3701175"/>
            <a:ext cx="4344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l" sz="1200">
                <a:solidFill>
                  <a:schemeClr val="dk1"/>
                </a:solidFill>
                <a:latin typeface="Anaheim"/>
                <a:ea typeface="Anaheim"/>
                <a:cs typeface="Anaheim"/>
                <a:sym typeface="Anaheim"/>
              </a:rPr>
              <a:t>CREDITS:</a:t>
            </a:r>
            <a:r>
              <a:rPr lang="el" sz="1200">
                <a:solidFill>
                  <a:schemeClr val="dk1"/>
                </a:solidFill>
                <a:latin typeface="Anaheim"/>
                <a:ea typeface="Anaheim"/>
                <a:cs typeface="Anaheim"/>
                <a:sym typeface="Anaheim"/>
              </a:rPr>
              <a:t> This presentation template was created by </a:t>
            </a:r>
            <a:r>
              <a:rPr b="1" lang="el" sz="12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l" sz="1200">
                <a:solidFill>
                  <a:schemeClr val="dk1"/>
                </a:solidFill>
                <a:latin typeface="Anaheim"/>
                <a:ea typeface="Anaheim"/>
                <a:cs typeface="Anaheim"/>
                <a:sym typeface="Anaheim"/>
              </a:rPr>
              <a:t>, including icons by </a:t>
            </a:r>
            <a:r>
              <a:rPr b="1" lang="el" sz="12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l" sz="1200">
                <a:solidFill>
                  <a:schemeClr val="dk1"/>
                </a:solidFill>
                <a:latin typeface="Anaheim"/>
                <a:ea typeface="Anaheim"/>
                <a:cs typeface="Anaheim"/>
                <a:sym typeface="Anaheim"/>
              </a:rPr>
              <a:t> and infographics &amp; images by </a:t>
            </a:r>
            <a:r>
              <a:rPr b="1" lang="el" sz="12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dk1"/>
              </a:solidFill>
              <a:latin typeface="Anaheim"/>
              <a:ea typeface="Anaheim"/>
              <a:cs typeface="Anaheim"/>
              <a:sym typeface="Anahei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91" name="Shape 291"/>
        <p:cNvGrpSpPr/>
        <p:nvPr/>
      </p:nvGrpSpPr>
      <p:grpSpPr>
        <a:xfrm>
          <a:off x="0" y="0"/>
          <a:ext cx="0" cy="0"/>
          <a:chOff x="0" y="0"/>
          <a:chExt cx="0" cy="0"/>
        </a:xfrm>
      </p:grpSpPr>
      <p:sp>
        <p:nvSpPr>
          <p:cNvPr id="292" name="Google Shape;292;p2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97" name="Shape 297"/>
        <p:cNvGrpSpPr/>
        <p:nvPr/>
      </p:nvGrpSpPr>
      <p:grpSpPr>
        <a:xfrm>
          <a:off x="0" y="0"/>
          <a:ext cx="0" cy="0"/>
          <a:chOff x="0" y="0"/>
          <a:chExt cx="0" cy="0"/>
        </a:xfrm>
      </p:grpSpPr>
      <p:sp>
        <p:nvSpPr>
          <p:cNvPr id="298" name="Google Shape;298;p2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spTree>
      <p:nvGrpSpPr>
        <p:cNvPr id="303" name="Shape 303"/>
        <p:cNvGrpSpPr/>
        <p:nvPr/>
      </p:nvGrpSpPr>
      <p:grpSpPr>
        <a:xfrm>
          <a:off x="0" y="0"/>
          <a:ext cx="0" cy="0"/>
          <a:chOff x="0" y="0"/>
          <a:chExt cx="0" cy="0"/>
        </a:xfrm>
      </p:grpSpPr>
      <p:grpSp>
        <p:nvGrpSpPr>
          <p:cNvPr id="304" name="Google Shape;304;p29"/>
          <p:cNvGrpSpPr/>
          <p:nvPr/>
        </p:nvGrpSpPr>
        <p:grpSpPr>
          <a:xfrm>
            <a:off x="116074" y="58479"/>
            <a:ext cx="8921627" cy="5033415"/>
            <a:chOff x="116074" y="58479"/>
            <a:chExt cx="8921627" cy="5033415"/>
          </a:xfrm>
        </p:grpSpPr>
        <p:sp>
          <p:nvSpPr>
            <p:cNvPr id="305" name="Google Shape;305;p2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32" name="Google Shape;32;p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0" name="Google Shape;40;p5"/>
          <p:cNvSpPr txBox="1"/>
          <p:nvPr>
            <p:ph idx="1" type="subTitle"/>
          </p:nvPr>
        </p:nvSpPr>
        <p:spPr>
          <a:xfrm>
            <a:off x="1359850" y="3433125"/>
            <a:ext cx="2887200" cy="11136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41" name="Google Shape;41;p5"/>
          <p:cNvSpPr txBox="1"/>
          <p:nvPr>
            <p:ph idx="2" type="subTitle"/>
          </p:nvPr>
        </p:nvSpPr>
        <p:spPr>
          <a:xfrm>
            <a:off x="1618413"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2" name="Google Shape;42;p5"/>
          <p:cNvSpPr txBox="1"/>
          <p:nvPr>
            <p:ph idx="3" type="subTitle"/>
          </p:nvPr>
        </p:nvSpPr>
        <p:spPr>
          <a:xfrm>
            <a:off x="4897050" y="3433125"/>
            <a:ext cx="2887200" cy="11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 name="Google Shape;43;p5"/>
          <p:cNvSpPr txBox="1"/>
          <p:nvPr>
            <p:ph idx="4" type="subTitle"/>
          </p:nvPr>
        </p:nvSpPr>
        <p:spPr>
          <a:xfrm>
            <a:off x="51555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4" name="Google Shape;44;p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 name="Google Shape;50;p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idx="1" type="body"/>
          </p:nvPr>
        </p:nvSpPr>
        <p:spPr>
          <a:xfrm>
            <a:off x="720000" y="1692550"/>
            <a:ext cx="4655400" cy="23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a:lvl1pPr>
            <a:lvl2pPr indent="-317500" lvl="1" marL="914400">
              <a:spcBef>
                <a:spcPts val="0"/>
              </a:spcBef>
              <a:spcAft>
                <a:spcPts val="0"/>
              </a:spcAft>
              <a:buClr>
                <a:srgbClr val="595959"/>
              </a:buClr>
              <a:buSzPts val="1400"/>
              <a:buAutoNum type="alphaLcPeriod"/>
              <a:defRPr/>
            </a:lvl2pPr>
            <a:lvl3pPr indent="-317500" lvl="2" marL="1371600">
              <a:spcBef>
                <a:spcPts val="0"/>
              </a:spcBef>
              <a:spcAft>
                <a:spcPts val="0"/>
              </a:spcAft>
              <a:buClr>
                <a:srgbClr val="595959"/>
              </a:buClr>
              <a:buSzPts val="1400"/>
              <a:buAutoNum type="romanLcPeriod"/>
              <a:defRPr/>
            </a:lvl3pPr>
            <a:lvl4pPr indent="-317500" lvl="3" marL="1828800">
              <a:spcBef>
                <a:spcPts val="0"/>
              </a:spcBef>
              <a:spcAft>
                <a:spcPts val="0"/>
              </a:spcAft>
              <a:buClr>
                <a:srgbClr val="595959"/>
              </a:buClr>
              <a:buSzPts val="1400"/>
              <a:buAutoNum type="arabicPeriod"/>
              <a:defRPr/>
            </a:lvl4pPr>
            <a:lvl5pPr indent="-317500" lvl="4" marL="2286000">
              <a:spcBef>
                <a:spcPts val="0"/>
              </a:spcBef>
              <a:spcAft>
                <a:spcPts val="0"/>
              </a:spcAft>
              <a:buClr>
                <a:srgbClr val="595959"/>
              </a:buClr>
              <a:buSzPts val="1400"/>
              <a:buAutoNum type="alphaLcPeriod"/>
              <a:defRPr/>
            </a:lvl5pPr>
            <a:lvl6pPr indent="-317500" lvl="5" marL="2743200">
              <a:spcBef>
                <a:spcPts val="0"/>
              </a:spcBef>
              <a:spcAft>
                <a:spcPts val="0"/>
              </a:spcAft>
              <a:buClr>
                <a:srgbClr val="595959"/>
              </a:buClr>
              <a:buSzPts val="1400"/>
              <a:buAutoNum type="romanLcPeriod"/>
              <a:defRPr/>
            </a:lvl6pPr>
            <a:lvl7pPr indent="-317500" lvl="6" marL="3200400">
              <a:spcBef>
                <a:spcPts val="0"/>
              </a:spcBef>
              <a:spcAft>
                <a:spcPts val="0"/>
              </a:spcAft>
              <a:buClr>
                <a:srgbClr val="595959"/>
              </a:buClr>
              <a:buSzPts val="1400"/>
              <a:buAutoNum type="arabicPeriod"/>
              <a:defRPr/>
            </a:lvl7pPr>
            <a:lvl8pPr indent="-317500" lvl="7" marL="3657600">
              <a:spcBef>
                <a:spcPts val="0"/>
              </a:spcBef>
              <a:spcAft>
                <a:spcPts val="0"/>
              </a:spcAft>
              <a:buClr>
                <a:srgbClr val="595959"/>
              </a:buClr>
              <a:buSzPts val="1400"/>
              <a:buAutoNum type="alphaLcPeriod"/>
              <a:defRPr/>
            </a:lvl8pPr>
            <a:lvl9pPr indent="-317500" lvl="8" marL="4114800">
              <a:spcBef>
                <a:spcPts val="0"/>
              </a:spcBef>
              <a:spcAft>
                <a:spcPts val="0"/>
              </a:spcAft>
              <a:buClr>
                <a:srgbClr val="595959"/>
              </a:buClr>
              <a:buSzPts val="1400"/>
              <a:buAutoNum type="romanLcPeriod"/>
              <a:defRPr/>
            </a:lvl9pPr>
          </a:lstStyle>
          <a:p/>
        </p:txBody>
      </p:sp>
      <p:grpSp>
        <p:nvGrpSpPr>
          <p:cNvPr id="57" name="Google Shape;57;p7"/>
          <p:cNvGrpSpPr/>
          <p:nvPr/>
        </p:nvGrpSpPr>
        <p:grpSpPr>
          <a:xfrm>
            <a:off x="116074" y="58479"/>
            <a:ext cx="8921627" cy="5033415"/>
            <a:chOff x="116074" y="58479"/>
            <a:chExt cx="8921627" cy="5033415"/>
          </a:xfrm>
        </p:grpSpPr>
        <p:sp>
          <p:nvSpPr>
            <p:cNvPr id="58" name="Google Shape;58;p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209625" y="144000"/>
            <a:ext cx="8724275" cy="4855625"/>
            <a:chOff x="209625" y="144000"/>
            <a:chExt cx="8724275" cy="4855625"/>
          </a:xfrm>
        </p:grpSpPr>
        <p:sp>
          <p:nvSpPr>
            <p:cNvPr id="66" name="Google Shape;66;p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8"/>
          <p:cNvSpPr txBox="1"/>
          <p:nvPr>
            <p:ph type="title"/>
          </p:nvPr>
        </p:nvSpPr>
        <p:spPr>
          <a:xfrm>
            <a:off x="1388100" y="930075"/>
            <a:ext cx="6367800" cy="328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3904176" y="540000"/>
            <a:ext cx="2529280" cy="6410354"/>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65656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260709" y="-313806"/>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6345932" y="208850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rot="5400000">
            <a:off x="10800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720000" y="2310300"/>
            <a:ext cx="4045200" cy="14823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9"/>
          <p:cNvSpPr txBox="1"/>
          <p:nvPr>
            <p:ph idx="1" type="subTitle"/>
          </p:nvPr>
        </p:nvSpPr>
        <p:spPr>
          <a:xfrm>
            <a:off x="720000" y="3651600"/>
            <a:ext cx="3475200" cy="95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85" name="Shape 85"/>
        <p:cNvGrpSpPr/>
        <p:nvPr/>
      </p:nvGrpSpPr>
      <p:grpSpPr>
        <a:xfrm>
          <a:off x="0" y="0"/>
          <a:ext cx="0" cy="0"/>
          <a:chOff x="0" y="0"/>
          <a:chExt cx="0" cy="0"/>
        </a:xfrm>
      </p:grpSpPr>
      <p:sp>
        <p:nvSpPr>
          <p:cNvPr id="86" name="Google Shape;86;p10"/>
          <p:cNvSpPr txBox="1"/>
          <p:nvPr>
            <p:ph idx="1" type="body"/>
          </p:nvPr>
        </p:nvSpPr>
        <p:spPr>
          <a:xfrm>
            <a:off x="947925" y="922700"/>
            <a:ext cx="3265500" cy="1122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b="1" sz="2900">
                <a:solidFill>
                  <a:schemeClr val="lt2"/>
                </a:solidFill>
                <a:latin typeface="Oranienbaum"/>
                <a:ea typeface="Oranienbaum"/>
                <a:cs typeface="Oranienbaum"/>
                <a:sym typeface="Oranienbaum"/>
              </a:defRPr>
            </a:lvl1pPr>
          </a:lstStyle>
          <a:p/>
        </p:txBody>
      </p:sp>
      <p:sp>
        <p:nvSpPr>
          <p:cNvPr id="87" name="Google Shape;87;p10"/>
          <p:cNvSpPr/>
          <p:nvPr/>
        </p:nvSpPr>
        <p:spPr>
          <a:xfrm>
            <a:off x="333900" y="268500"/>
            <a:ext cx="8476200" cy="460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209625"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209625"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8686100"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8686100"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1pPr>
            <a:lvl2pPr lvl="1"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2pPr>
            <a:lvl3pPr lvl="2"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3pPr>
            <a:lvl4pPr lvl="3"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4pPr>
            <a:lvl5pPr lvl="4"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5pPr>
            <a:lvl6pPr lvl="5"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6pPr>
            <a:lvl7pPr lvl="6"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7pPr>
            <a:lvl8pPr lvl="7"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8pPr>
            <a:lvl9pPr lvl="8"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1pPr>
            <a:lvl2pPr indent="-330200" lvl="1" marL="914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2pPr>
            <a:lvl3pPr indent="-330200" lvl="2" marL="1371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3pPr>
            <a:lvl4pPr indent="-330200" lvl="3" marL="1828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4pPr>
            <a:lvl5pPr indent="-330200" lvl="4" marL="22860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5pPr>
            <a:lvl6pPr indent="-330200" lvl="5" marL="2743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6pPr>
            <a:lvl7pPr indent="-330200" lvl="6" marL="3200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7pPr>
            <a:lvl8pPr indent="-330200" lvl="7" marL="3657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8pPr>
            <a:lvl9pPr indent="-330200" lvl="8" marL="4114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fb9V8AslIA-0K4Me0OyzcCSDxSFfrKPt/view" TargetMode="External"/><Relationship Id="rId4" Type="http://schemas.openxmlformats.org/officeDocument/2006/relationships/image" Target="../media/image18.jpg"/><Relationship Id="rId9" Type="http://schemas.openxmlformats.org/officeDocument/2006/relationships/hyperlink" Target="http://drive.google.com/file/d/1U-XCuitT6Ps3kPPyEzAUv_1mYseEtPIl/view" TargetMode="External"/><Relationship Id="rId5" Type="http://schemas.openxmlformats.org/officeDocument/2006/relationships/hyperlink" Target="http://drive.google.com/file/d/1Q40udZ2oOrw-_gdEkonGJ1qFn9oQOao7/view" TargetMode="External"/><Relationship Id="rId6" Type="http://schemas.openxmlformats.org/officeDocument/2006/relationships/image" Target="../media/image16.jpg"/><Relationship Id="rId7" Type="http://schemas.openxmlformats.org/officeDocument/2006/relationships/hyperlink" Target="http://drive.google.com/file/d/1K4X_XpXZN2kpq36ozKkSPKvNM3l6T7VD/view" TargetMode="External"/><Relationship Id="rId8" Type="http://schemas.openxmlformats.org/officeDocument/2006/relationships/image" Target="../media/image20.jpg"/><Relationship Id="rId10"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3.png"/><Relationship Id="rId6" Type="http://schemas.openxmlformats.org/officeDocument/2006/relationships/image" Target="../media/image3.png"/><Relationship Id="rId7"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base.nikonoel.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l"/>
              <a:t>Neural Network </a:t>
            </a:r>
            <a:r>
              <a:rPr lang="el"/>
              <a:t>Chess bot</a:t>
            </a:r>
            <a:endParaRPr/>
          </a:p>
        </p:txBody>
      </p:sp>
      <p:sp>
        <p:nvSpPr>
          <p:cNvPr id="315" name="Google Shape;315;p30"/>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400"/>
              <a:t>João Gaspar, Gabriel Santos, Panagiotis Lekos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392" name="Google Shape;392;p3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Chosen Architecture: </a:t>
            </a:r>
            <a:br>
              <a:rPr lang="el"/>
            </a:br>
            <a:r>
              <a:rPr b="1" i="1" lang="el"/>
              <a:t>CNN</a:t>
            </a:r>
            <a:endParaRPr b="1" i="1"/>
          </a:p>
          <a:p>
            <a:pPr indent="-304800" lvl="0" marL="457200" rtl="0" algn="l">
              <a:spcBef>
                <a:spcPts val="1200"/>
              </a:spcBef>
              <a:spcAft>
                <a:spcPts val="0"/>
              </a:spcAft>
              <a:buSzPts val="1200"/>
              <a:buAutoNum type="arabicPeriod"/>
            </a:pPr>
            <a:r>
              <a:rPr lang="el"/>
              <a:t>Layers</a:t>
            </a:r>
            <a:endParaRPr/>
          </a:p>
          <a:p>
            <a:pPr indent="-304800" lvl="1" marL="914400" rtl="0" algn="l">
              <a:spcBef>
                <a:spcPts val="0"/>
              </a:spcBef>
              <a:spcAft>
                <a:spcPts val="0"/>
              </a:spcAft>
              <a:buSzPts val="1200"/>
              <a:buAutoNum type="alphaLcPeriod"/>
            </a:pPr>
            <a:r>
              <a:rPr lang="el" sz="1200"/>
              <a:t>Input: 12×8×8 bitboards (piece positions)</a:t>
            </a:r>
            <a:endParaRPr sz="1200"/>
          </a:p>
          <a:p>
            <a:pPr indent="-304800" lvl="1" marL="914400" rtl="0" algn="l">
              <a:spcBef>
                <a:spcPts val="0"/>
              </a:spcBef>
              <a:spcAft>
                <a:spcPts val="0"/>
              </a:spcAft>
              <a:buSzPts val="1200"/>
              <a:buAutoNum type="alphaLcPeriod"/>
            </a:pPr>
            <a:r>
              <a:rPr lang="el" sz="1200"/>
              <a:t>Conv1:</a:t>
            </a:r>
            <a:br>
              <a:rPr lang="el" sz="1200"/>
            </a:br>
            <a:r>
              <a:rPr lang="el" sz="1200"/>
              <a:t>3x3 kernel → </a:t>
            </a:r>
            <a:r>
              <a:rPr lang="el" sz="1200"/>
              <a:t>64 channels</a:t>
            </a:r>
            <a:br>
              <a:rPr lang="el" sz="1200"/>
            </a:br>
            <a:r>
              <a:rPr lang="el" sz="1200"/>
              <a:t>BatchNorm + ReLU</a:t>
            </a:r>
            <a:endParaRPr sz="1200"/>
          </a:p>
          <a:p>
            <a:pPr indent="-304800" lvl="1" marL="914400" rtl="0" algn="l">
              <a:spcBef>
                <a:spcPts val="0"/>
              </a:spcBef>
              <a:spcAft>
                <a:spcPts val="0"/>
              </a:spcAft>
              <a:buSzPts val="1200"/>
              <a:buAutoNum type="alphaLcPeriod"/>
            </a:pPr>
            <a:r>
              <a:rPr lang="el" sz="1200"/>
              <a:t>Conv2:</a:t>
            </a:r>
            <a:br>
              <a:rPr lang="el" sz="1200"/>
            </a:br>
            <a:r>
              <a:rPr lang="el" sz="1200"/>
              <a:t>3x3 kernel → 128 channels</a:t>
            </a:r>
            <a:br>
              <a:rPr lang="el" sz="1200"/>
            </a:br>
            <a:r>
              <a:rPr lang="el" sz="1200"/>
              <a:t>BatchNorm + ReLU</a:t>
            </a:r>
            <a:endParaRPr sz="1200"/>
          </a:p>
          <a:p>
            <a:pPr indent="-304800" lvl="1" marL="914400" rtl="0" algn="l">
              <a:spcBef>
                <a:spcPts val="0"/>
              </a:spcBef>
              <a:spcAft>
                <a:spcPts val="0"/>
              </a:spcAft>
              <a:buSzPts val="1200"/>
              <a:buAutoNum type="alphaLcPeriod"/>
            </a:pPr>
            <a:r>
              <a:rPr lang="el" sz="1200"/>
              <a:t>Flatten → 8192 (8×8×128) - dim vector</a:t>
            </a:r>
            <a:endParaRPr sz="1200"/>
          </a:p>
          <a:p>
            <a:pPr indent="-304800" lvl="1" marL="914400" rtl="0" algn="l">
              <a:spcBef>
                <a:spcPts val="0"/>
              </a:spcBef>
              <a:spcAft>
                <a:spcPts val="0"/>
              </a:spcAft>
              <a:buSzPts val="1200"/>
              <a:buAutoNum type="alphaLcPeriod"/>
            </a:pPr>
            <a:r>
              <a:rPr lang="el" sz="1200"/>
              <a:t>FC1: 256 nodes (ReLU)</a:t>
            </a:r>
            <a:endParaRPr sz="1200"/>
          </a:p>
          <a:p>
            <a:pPr indent="-304800" lvl="1" marL="914400" rtl="0" algn="l">
              <a:spcBef>
                <a:spcPts val="0"/>
              </a:spcBef>
              <a:spcAft>
                <a:spcPts val="0"/>
              </a:spcAft>
              <a:buSzPts val="1200"/>
              <a:buAutoNum type="alphaLcPeriod"/>
            </a:pPr>
            <a:r>
              <a:rPr lang="el" sz="1200"/>
              <a:t>Output: ~1950 nodes (Softmax for move probabilities)</a:t>
            </a:r>
            <a:br>
              <a:rPr lang="el"/>
            </a:br>
            <a:endParaRPr/>
          </a:p>
          <a:p>
            <a:pPr indent="-304800" lvl="0" marL="457200" rtl="0" algn="l">
              <a:spcBef>
                <a:spcPts val="0"/>
              </a:spcBef>
              <a:spcAft>
                <a:spcPts val="0"/>
              </a:spcAft>
              <a:buSzPts val="1200"/>
              <a:buAutoNum type="arabicPeriod"/>
            </a:pPr>
            <a:r>
              <a:rPr lang="el"/>
              <a:t>Classification type of problem</a:t>
            </a:r>
            <a:endParaRPr/>
          </a:p>
          <a:p>
            <a:pPr indent="-304800" lvl="0" marL="457200" rtl="0" algn="l">
              <a:spcBef>
                <a:spcPts val="0"/>
              </a:spcBef>
              <a:spcAft>
                <a:spcPts val="0"/>
              </a:spcAft>
              <a:buSzPts val="1200"/>
              <a:buAutoNum type="arabicPeriod"/>
            </a:pPr>
            <a:r>
              <a:rPr lang="el"/>
              <a:t>Cross Entropy Loss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398" name="Google Shape;398;p4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304800" lvl="0" marL="457200" rtl="0" algn="l">
              <a:spcBef>
                <a:spcPts val="1200"/>
              </a:spcBef>
              <a:spcAft>
                <a:spcPts val="0"/>
              </a:spcAft>
              <a:buSzPts val="1200"/>
              <a:buAutoNum type="arabicPeriod"/>
            </a:pPr>
            <a:r>
              <a:rPr lang="el"/>
              <a:t>Batch Size (why we chose it)</a:t>
            </a:r>
            <a:endParaRPr/>
          </a:p>
          <a:p>
            <a:pPr indent="-304800" lvl="0" marL="457200" rtl="0" algn="l">
              <a:spcBef>
                <a:spcPts val="0"/>
              </a:spcBef>
              <a:spcAft>
                <a:spcPts val="0"/>
              </a:spcAft>
              <a:buSzPts val="1200"/>
              <a:buAutoNum type="arabicPeriod"/>
            </a:pPr>
            <a:r>
              <a:rPr lang="el"/>
              <a:t>Loss accuracy; Also from batch (underfit and overfit problems)</a:t>
            </a:r>
            <a:endParaRPr/>
          </a:p>
          <a:p>
            <a:pPr indent="-304800" lvl="0" marL="457200" rtl="0" algn="l">
              <a:spcBef>
                <a:spcPts val="0"/>
              </a:spcBef>
              <a:spcAft>
                <a:spcPts val="0"/>
              </a:spcAft>
              <a:buSzPts val="1200"/>
              <a:buAutoNum type="arabicPeriod"/>
            </a:pPr>
            <a:r>
              <a:rPr lang="el"/>
              <a:t>Learning Rate</a:t>
            </a:r>
            <a:endParaRPr/>
          </a:p>
          <a:p>
            <a:pPr indent="-304800" lvl="0" marL="457200" rtl="0" algn="l">
              <a:spcBef>
                <a:spcPts val="0"/>
              </a:spcBef>
              <a:spcAft>
                <a:spcPts val="0"/>
              </a:spcAft>
              <a:buSzPts val="1200"/>
              <a:buAutoNum type="arabicPeriod"/>
            </a:pPr>
            <a:r>
              <a:rPr lang="el"/>
              <a:t>Layers</a:t>
            </a:r>
            <a:endParaRPr/>
          </a:p>
          <a:p>
            <a:pPr indent="-304800" lvl="0" marL="457200" rtl="0" algn="l">
              <a:spcBef>
                <a:spcPts val="0"/>
              </a:spcBef>
              <a:spcAft>
                <a:spcPts val="0"/>
              </a:spcAft>
              <a:buSzPts val="1200"/>
              <a:buAutoNum type="arabicPeriod"/>
            </a:pPr>
            <a:r>
              <a:rPr lang="el"/>
              <a:t>Convolutional Layer Kernel Size</a:t>
            </a:r>
            <a:endParaRPr/>
          </a:p>
          <a:p>
            <a:pPr indent="-304800" lvl="0" marL="457200" rtl="0" algn="l">
              <a:spcBef>
                <a:spcPts val="0"/>
              </a:spcBef>
              <a:spcAft>
                <a:spcPts val="0"/>
              </a:spcAft>
              <a:buSzPts val="1200"/>
              <a:buAutoNum type="arabicPeriod"/>
            </a:pPr>
            <a:r>
              <a:rPr lang="el"/>
              <a:t>Convolutional Layer Kernel padding</a:t>
            </a:r>
            <a:endParaRPr/>
          </a:p>
          <a:p>
            <a:pPr indent="-304800" lvl="0" marL="457200" rtl="0" algn="l">
              <a:spcBef>
                <a:spcPts val="0"/>
              </a:spcBef>
              <a:spcAft>
                <a:spcPts val="0"/>
              </a:spcAft>
              <a:buSzPts val="1200"/>
              <a:buAutoNum type="arabicPeriod"/>
            </a:pPr>
            <a:r>
              <a:rPr lang="el"/>
              <a:t>Number of Convolutional Layers</a:t>
            </a:r>
            <a:endParaRPr/>
          </a:p>
          <a:p>
            <a:pPr indent="-304800" lvl="0" marL="457200" rtl="0" algn="l">
              <a:spcBef>
                <a:spcPts val="0"/>
              </a:spcBef>
              <a:spcAft>
                <a:spcPts val="0"/>
              </a:spcAft>
              <a:buSzPts val="1200"/>
              <a:buAutoNum type="arabicPeriod"/>
            </a:pPr>
            <a:r>
              <a:rPr lang="el"/>
              <a:t>Number of Channels in each Convolutional Layer</a:t>
            </a:r>
            <a:endParaRPr/>
          </a:p>
        </p:txBody>
      </p:sp>
      <p:sp>
        <p:nvSpPr>
          <p:cNvPr id="399" name="Google Shape;399;p40"/>
          <p:cNvSpPr txBox="1"/>
          <p:nvPr/>
        </p:nvSpPr>
        <p:spPr>
          <a:xfrm>
            <a:off x="858600" y="3266600"/>
            <a:ext cx="74268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300">
                <a:solidFill>
                  <a:schemeClr val="dk1"/>
                </a:solidFill>
                <a:latin typeface="Anaheim"/>
                <a:ea typeface="Anaheim"/>
                <a:cs typeface="Anaheim"/>
                <a:sym typeface="Anaheim"/>
              </a:rPr>
              <a:t>We have 12 channels one for each piece and where the piece is at in the bitmap while Nikolai had an extra channel to where other pieces could move to.</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rPr i="1" lang="el" sz="1300">
                <a:solidFill>
                  <a:schemeClr val="dk1"/>
                </a:solidFill>
                <a:latin typeface="Anaheim"/>
                <a:ea typeface="Anaheim"/>
                <a:cs typeface="Anaheim"/>
                <a:sym typeface="Anaheim"/>
              </a:rPr>
              <a:t>Not always the results from validation </a:t>
            </a:r>
            <a:r>
              <a:rPr i="1" lang="el" sz="1300">
                <a:solidFill>
                  <a:schemeClr val="dk1"/>
                </a:solidFill>
                <a:latin typeface="Anaheim"/>
                <a:ea typeface="Anaheim"/>
                <a:cs typeface="Anaheim"/>
                <a:sym typeface="Anaheim"/>
              </a:rPr>
              <a:t>loss</a:t>
            </a:r>
            <a:r>
              <a:rPr i="1" lang="el" sz="1300">
                <a:solidFill>
                  <a:schemeClr val="dk1"/>
                </a:solidFill>
                <a:latin typeface="Anaheim"/>
                <a:ea typeface="Anaheim"/>
                <a:cs typeface="Anaheim"/>
                <a:sym typeface="Anaheim"/>
              </a:rPr>
              <a:t>, batch loss, accuracy, etc, are valid/objective metrics for a better playing model</a:t>
            </a:r>
            <a:endParaRPr i="1" sz="1300">
              <a:solidFill>
                <a:schemeClr val="dk1"/>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05" name="Google Shape;405;p4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values of Batch Size and</a:t>
            </a:r>
            <a:br>
              <a:rPr lang="el"/>
            </a:br>
            <a:r>
              <a:rPr lang="el"/>
              <a:t>Learning Rate to optimize the Loss.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l"/>
              <a:t>Ended up with:</a:t>
            </a:r>
            <a:endParaRPr/>
          </a:p>
          <a:p>
            <a:pPr indent="-304800" lvl="0" marL="457200" rtl="0" algn="l">
              <a:spcBef>
                <a:spcPts val="1200"/>
              </a:spcBef>
              <a:spcAft>
                <a:spcPts val="0"/>
              </a:spcAft>
              <a:buSzPts val="1200"/>
              <a:buAutoNum type="arabicPeriod"/>
            </a:pPr>
            <a:r>
              <a:rPr lang="el"/>
              <a:t>Learning Rate: 0.0001</a:t>
            </a:r>
            <a:endParaRPr/>
          </a:p>
          <a:p>
            <a:pPr indent="-304800" lvl="0" marL="457200" rtl="0" algn="l">
              <a:spcBef>
                <a:spcPts val="0"/>
              </a:spcBef>
              <a:spcAft>
                <a:spcPts val="0"/>
              </a:spcAft>
              <a:buSzPts val="1200"/>
              <a:buAutoNum type="arabicPeriod"/>
            </a:pPr>
            <a:r>
              <a:rPr lang="el"/>
              <a:t>Batch Size: 64</a:t>
            </a:r>
            <a:endParaRPr/>
          </a:p>
        </p:txBody>
      </p:sp>
      <p:pic>
        <p:nvPicPr>
          <p:cNvPr id="406" name="Google Shape;406;p41" title="dd.png"/>
          <p:cNvPicPr preferRelativeResize="0"/>
          <p:nvPr/>
        </p:nvPicPr>
        <p:blipFill>
          <a:blip r:embed="rId3">
            <a:alphaModFix/>
          </a:blip>
          <a:stretch>
            <a:fillRect/>
          </a:stretch>
        </p:blipFill>
        <p:spPr>
          <a:xfrm>
            <a:off x="3995900" y="1963575"/>
            <a:ext cx="4631652" cy="260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12" name="Google Shape;412;p42"/>
          <p:cNvSpPr txBox="1"/>
          <p:nvPr>
            <p:ph idx="1" type="body"/>
          </p:nvPr>
        </p:nvSpPr>
        <p:spPr>
          <a:xfrm>
            <a:off x="720000" y="1152475"/>
            <a:ext cx="2149800" cy="20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kernel sizes</a:t>
            </a:r>
            <a:endParaRPr/>
          </a:p>
          <a:p>
            <a:pPr indent="-304800" lvl="0" marL="457200" rtl="0" algn="l">
              <a:spcBef>
                <a:spcPts val="1200"/>
              </a:spcBef>
              <a:spcAft>
                <a:spcPts val="0"/>
              </a:spcAft>
              <a:buSzPts val="1200"/>
              <a:buChar char="●"/>
            </a:pPr>
            <a:r>
              <a:rPr lang="el"/>
              <a:t>3x3: 1.6435 loss</a:t>
            </a:r>
            <a:endParaRPr/>
          </a:p>
          <a:p>
            <a:pPr indent="-304800" lvl="0" marL="457200" rtl="0" algn="l">
              <a:spcBef>
                <a:spcPts val="0"/>
              </a:spcBef>
              <a:spcAft>
                <a:spcPts val="0"/>
              </a:spcAft>
              <a:buSzPts val="1200"/>
              <a:buChar char="●"/>
            </a:pPr>
            <a:r>
              <a:rPr lang="el"/>
              <a:t>5x5: 1.5557 loss</a:t>
            </a:r>
            <a:endParaRPr/>
          </a:p>
          <a:p>
            <a:pPr indent="-304800" lvl="0" marL="457200" rtl="0" algn="l">
              <a:spcBef>
                <a:spcPts val="0"/>
              </a:spcBef>
              <a:spcAft>
                <a:spcPts val="0"/>
              </a:spcAft>
              <a:buSzPts val="1200"/>
              <a:buChar char="●"/>
            </a:pPr>
            <a:r>
              <a:rPr lang="el"/>
              <a:t>7x7: 1.4718 loss</a:t>
            </a:r>
            <a:endParaRPr/>
          </a:p>
          <a:p>
            <a:pPr indent="0" lvl="0" marL="0" rtl="0" algn="l">
              <a:spcBef>
                <a:spcPts val="1200"/>
              </a:spcBef>
              <a:spcAft>
                <a:spcPts val="0"/>
              </a:spcAft>
              <a:buNone/>
            </a:pPr>
            <a:r>
              <a:rPr lang="el"/>
              <a:t>With </a:t>
            </a:r>
            <a:r>
              <a:rPr lang="el"/>
              <a:t>padding sizes</a:t>
            </a:r>
            <a:r>
              <a:rPr lang="el"/>
              <a:t> that outputed 8x8 channels</a:t>
            </a:r>
            <a:endParaRPr/>
          </a:p>
          <a:p>
            <a:pPr indent="0" lvl="0" marL="0" rtl="0" algn="l">
              <a:spcBef>
                <a:spcPts val="1200"/>
              </a:spcBef>
              <a:spcAft>
                <a:spcPts val="1200"/>
              </a:spcAft>
              <a:buNone/>
            </a:pPr>
            <a:r>
              <a:t/>
            </a:r>
            <a:endParaRPr/>
          </a:p>
        </p:txBody>
      </p:sp>
      <p:pic>
        <p:nvPicPr>
          <p:cNvPr id="413" name="Google Shape;413;p42" title="hyperparameters_kernel (1).png"/>
          <p:cNvPicPr preferRelativeResize="0"/>
          <p:nvPr/>
        </p:nvPicPr>
        <p:blipFill rotWithShape="1">
          <a:blip r:embed="rId3">
            <a:alphaModFix/>
          </a:blip>
          <a:srcRect b="0" l="-380" r="380" t="0"/>
          <a:stretch/>
        </p:blipFill>
        <p:spPr>
          <a:xfrm>
            <a:off x="3199275" y="1321650"/>
            <a:ext cx="5331048" cy="2998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None/>
            </a:pPr>
            <a:r>
              <a:t/>
            </a:r>
            <a:endParaRPr/>
          </a:p>
        </p:txBody>
      </p:sp>
      <p:pic>
        <p:nvPicPr>
          <p:cNvPr id="419" name="Google Shape;419;p43" title="Training_Loss_80epoch.png"/>
          <p:cNvPicPr preferRelativeResize="0"/>
          <p:nvPr/>
        </p:nvPicPr>
        <p:blipFill>
          <a:blip r:embed="rId3">
            <a:alphaModFix/>
          </a:blip>
          <a:stretch>
            <a:fillRect/>
          </a:stretch>
        </p:blipFill>
        <p:spPr>
          <a:xfrm>
            <a:off x="1014650" y="1319284"/>
            <a:ext cx="6973600" cy="3081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425" name="Google Shape;425;p44" title="Training_Accuracy_80epoch.png"/>
          <p:cNvPicPr preferRelativeResize="0"/>
          <p:nvPr/>
        </p:nvPicPr>
        <p:blipFill>
          <a:blip r:embed="rId3">
            <a:alphaModFix/>
          </a:blip>
          <a:stretch>
            <a:fillRect/>
          </a:stretch>
        </p:blipFill>
        <p:spPr>
          <a:xfrm>
            <a:off x="1014650" y="1319275"/>
            <a:ext cx="7034324" cy="3108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31" name="Google Shape;431;p45" title="ModelTraining_7x7Kernel.png"/>
          <p:cNvPicPr preferRelativeResize="0"/>
          <p:nvPr/>
        </p:nvPicPr>
        <p:blipFill>
          <a:blip r:embed="rId3">
            <a:alphaModFix/>
          </a:blip>
          <a:stretch>
            <a:fillRect/>
          </a:stretch>
        </p:blipFill>
        <p:spPr>
          <a:xfrm>
            <a:off x="1776976" y="1274400"/>
            <a:ext cx="5472026" cy="3283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37" name="Google Shape;437;p46"/>
          <p:cNvPicPr preferRelativeResize="0"/>
          <p:nvPr/>
        </p:nvPicPr>
        <p:blipFill>
          <a:blip r:embed="rId3">
            <a:alphaModFix/>
          </a:blip>
          <a:stretch>
            <a:fillRect/>
          </a:stretch>
        </p:blipFill>
        <p:spPr>
          <a:xfrm>
            <a:off x="1692675" y="1171150"/>
            <a:ext cx="5758649" cy="36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43" name="Google Shape;443;p4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l"/>
              <a:t>Tests made against Nikolai’s bot</a:t>
            </a:r>
            <a:endParaRPr/>
          </a:p>
        </p:txBody>
      </p:sp>
      <p:pic>
        <p:nvPicPr>
          <p:cNvPr id="444" name="Google Shape;444;p47" title="Screencast from 2025-06-01 22-18-46.mp4">
            <a:hlinkClick r:id="rId3"/>
          </p:cNvPr>
          <p:cNvPicPr preferRelativeResize="0"/>
          <p:nvPr/>
        </p:nvPicPr>
        <p:blipFill>
          <a:blip r:embed="rId4">
            <a:alphaModFix/>
          </a:blip>
          <a:stretch>
            <a:fillRect/>
          </a:stretch>
        </p:blipFill>
        <p:spPr>
          <a:xfrm>
            <a:off x="395975" y="2180575"/>
            <a:ext cx="1863625" cy="1882625"/>
          </a:xfrm>
          <a:prstGeom prst="rect">
            <a:avLst/>
          </a:prstGeom>
          <a:noFill/>
          <a:ln>
            <a:noFill/>
          </a:ln>
        </p:spPr>
      </p:pic>
      <p:pic>
        <p:nvPicPr>
          <p:cNvPr id="445" name="Google Shape;445;p47" title="Screencast from 2025-06-01 22-27-20.mp4">
            <a:hlinkClick r:id="rId5"/>
          </p:cNvPr>
          <p:cNvPicPr preferRelativeResize="0"/>
          <p:nvPr/>
        </p:nvPicPr>
        <p:blipFill>
          <a:blip r:embed="rId6">
            <a:alphaModFix/>
          </a:blip>
          <a:stretch>
            <a:fillRect/>
          </a:stretch>
        </p:blipFill>
        <p:spPr>
          <a:xfrm>
            <a:off x="2502725" y="2180575"/>
            <a:ext cx="1863625" cy="1882628"/>
          </a:xfrm>
          <a:prstGeom prst="rect">
            <a:avLst/>
          </a:prstGeom>
          <a:noFill/>
          <a:ln>
            <a:noFill/>
          </a:ln>
        </p:spPr>
      </p:pic>
      <p:pic>
        <p:nvPicPr>
          <p:cNvPr id="446" name="Google Shape;446;p47" title="Screencast from 2025-06-01 22-06-35.mp4">
            <a:hlinkClick r:id="rId7"/>
          </p:cNvPr>
          <p:cNvPicPr preferRelativeResize="0"/>
          <p:nvPr/>
        </p:nvPicPr>
        <p:blipFill>
          <a:blip r:embed="rId8">
            <a:alphaModFix/>
          </a:blip>
          <a:stretch>
            <a:fillRect/>
          </a:stretch>
        </p:blipFill>
        <p:spPr>
          <a:xfrm>
            <a:off x="4609475" y="2180525"/>
            <a:ext cx="1863625" cy="1882736"/>
          </a:xfrm>
          <a:prstGeom prst="rect">
            <a:avLst/>
          </a:prstGeom>
          <a:noFill/>
          <a:ln>
            <a:noFill/>
          </a:ln>
        </p:spPr>
      </p:pic>
      <p:pic>
        <p:nvPicPr>
          <p:cNvPr id="447" name="Google Shape;447;p47" title="Screencast from 2025-06-01 22-00-18.mp4">
            <a:hlinkClick r:id="rId9"/>
          </p:cNvPr>
          <p:cNvPicPr preferRelativeResize="0"/>
          <p:nvPr/>
        </p:nvPicPr>
        <p:blipFill>
          <a:blip r:embed="rId10">
            <a:alphaModFix/>
          </a:blip>
          <a:stretch>
            <a:fillRect/>
          </a:stretch>
        </p:blipFill>
        <p:spPr>
          <a:xfrm>
            <a:off x="6716215" y="2157300"/>
            <a:ext cx="1919435" cy="192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53" name="Google Shape;453;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Evaluating models can be really subjective.</a:t>
            </a:r>
            <a:endParaRPr/>
          </a:p>
          <a:p>
            <a:pPr indent="0" lvl="0" marL="0" rtl="0" algn="l">
              <a:spcBef>
                <a:spcPts val="1200"/>
              </a:spcBef>
              <a:spcAft>
                <a:spcPts val="0"/>
              </a:spcAft>
              <a:buNone/>
            </a:pPr>
            <a:r>
              <a:rPr lang="el"/>
              <a:t>Stockfish became a way to “objectively” evaluate chess moves (almost like FIDE).</a:t>
            </a:r>
            <a:endParaRPr/>
          </a:p>
          <a:p>
            <a:pPr indent="0" lvl="0" marL="0" rtl="0" algn="l">
              <a:spcBef>
                <a:spcPts val="1200"/>
              </a:spcBef>
              <a:spcAft>
                <a:spcPts val="1200"/>
              </a:spcAft>
              <a:buNone/>
            </a:pPr>
            <a:r>
              <a:rPr lang="el"/>
              <a:t>100-900 Beginner, 1000-1400 I</a:t>
            </a:r>
            <a:r>
              <a:rPr lang="el"/>
              <a:t>ntermediate,</a:t>
            </a:r>
            <a:r>
              <a:rPr lang="el"/>
              <a:t> 1500-1900 Expert / Master, 2000-2500 Grandmaster 2500-+</a:t>
            </a:r>
            <a:endParaRPr/>
          </a:p>
        </p:txBody>
      </p:sp>
      <p:pic>
        <p:nvPicPr>
          <p:cNvPr id="454" name="Google Shape;454;p48"/>
          <p:cNvPicPr preferRelativeResize="0"/>
          <p:nvPr/>
        </p:nvPicPr>
        <p:blipFill>
          <a:blip r:embed="rId3">
            <a:alphaModFix/>
          </a:blip>
          <a:stretch>
            <a:fillRect/>
          </a:stretch>
        </p:blipFill>
        <p:spPr>
          <a:xfrm>
            <a:off x="662725" y="2325550"/>
            <a:ext cx="1896475" cy="2399992"/>
          </a:xfrm>
          <a:prstGeom prst="rect">
            <a:avLst/>
          </a:prstGeom>
          <a:noFill/>
          <a:ln>
            <a:noFill/>
          </a:ln>
        </p:spPr>
      </p:pic>
      <p:pic>
        <p:nvPicPr>
          <p:cNvPr id="455" name="Google Shape;455;p48"/>
          <p:cNvPicPr preferRelativeResize="0"/>
          <p:nvPr/>
        </p:nvPicPr>
        <p:blipFill>
          <a:blip r:embed="rId4">
            <a:alphaModFix/>
          </a:blip>
          <a:stretch>
            <a:fillRect/>
          </a:stretch>
        </p:blipFill>
        <p:spPr>
          <a:xfrm>
            <a:off x="2659312" y="2325553"/>
            <a:ext cx="1896475" cy="2399984"/>
          </a:xfrm>
          <a:prstGeom prst="rect">
            <a:avLst/>
          </a:prstGeom>
          <a:noFill/>
          <a:ln>
            <a:noFill/>
          </a:ln>
        </p:spPr>
      </p:pic>
      <p:pic>
        <p:nvPicPr>
          <p:cNvPr id="456" name="Google Shape;456;p48"/>
          <p:cNvPicPr preferRelativeResize="0"/>
          <p:nvPr/>
        </p:nvPicPr>
        <p:blipFill>
          <a:blip r:embed="rId5">
            <a:alphaModFix/>
          </a:blip>
          <a:stretch>
            <a:fillRect/>
          </a:stretch>
        </p:blipFill>
        <p:spPr>
          <a:xfrm>
            <a:off x="4655900" y="2325550"/>
            <a:ext cx="1896475" cy="2399966"/>
          </a:xfrm>
          <a:prstGeom prst="rect">
            <a:avLst/>
          </a:prstGeom>
          <a:noFill/>
          <a:ln>
            <a:noFill/>
          </a:ln>
        </p:spPr>
      </p:pic>
      <p:pic>
        <p:nvPicPr>
          <p:cNvPr id="457" name="Google Shape;457;p48"/>
          <p:cNvPicPr preferRelativeResize="0"/>
          <p:nvPr/>
        </p:nvPicPr>
        <p:blipFill>
          <a:blip r:embed="rId6">
            <a:alphaModFix/>
          </a:blip>
          <a:stretch>
            <a:fillRect/>
          </a:stretch>
        </p:blipFill>
        <p:spPr>
          <a:xfrm>
            <a:off x="6652475" y="2325550"/>
            <a:ext cx="1896500" cy="23999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Goals and Vision</a:t>
            </a:r>
            <a:endParaRPr/>
          </a:p>
        </p:txBody>
      </p:sp>
      <p:sp>
        <p:nvSpPr>
          <p:cNvPr id="321" name="Google Shape;321;p31"/>
          <p:cNvSpPr txBox="1"/>
          <p:nvPr>
            <p:ph idx="1" type="body"/>
          </p:nvPr>
        </p:nvSpPr>
        <p:spPr>
          <a:xfrm>
            <a:off x="480325" y="1385700"/>
            <a:ext cx="4671600" cy="412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l" sz="1450"/>
              <a:t>Create a Chess bot that is playing both</a:t>
            </a:r>
            <a:endParaRPr sz="1450"/>
          </a:p>
        </p:txBody>
      </p:sp>
      <p:pic>
        <p:nvPicPr>
          <p:cNvPr id="322" name="Google Shape;322;p31"/>
          <p:cNvPicPr preferRelativeResize="0"/>
          <p:nvPr/>
        </p:nvPicPr>
        <p:blipFill>
          <a:blip r:embed="rId3">
            <a:alphaModFix/>
          </a:blip>
          <a:stretch>
            <a:fillRect/>
          </a:stretch>
        </p:blipFill>
        <p:spPr>
          <a:xfrm>
            <a:off x="6862325" y="2335775"/>
            <a:ext cx="572700" cy="572700"/>
          </a:xfrm>
          <a:prstGeom prst="rect">
            <a:avLst/>
          </a:prstGeom>
          <a:noFill/>
          <a:ln>
            <a:noFill/>
          </a:ln>
        </p:spPr>
      </p:pic>
      <p:pic>
        <p:nvPicPr>
          <p:cNvPr id="323" name="Google Shape;323;p31"/>
          <p:cNvPicPr preferRelativeResize="0"/>
          <p:nvPr/>
        </p:nvPicPr>
        <p:blipFill>
          <a:blip r:embed="rId4">
            <a:alphaModFix/>
          </a:blip>
          <a:stretch>
            <a:fillRect/>
          </a:stretch>
        </p:blipFill>
        <p:spPr>
          <a:xfrm>
            <a:off x="1556575" y="2335775"/>
            <a:ext cx="572700" cy="572700"/>
          </a:xfrm>
          <a:prstGeom prst="rect">
            <a:avLst/>
          </a:prstGeom>
          <a:noFill/>
          <a:ln>
            <a:noFill/>
          </a:ln>
        </p:spPr>
      </p:pic>
      <p:pic>
        <p:nvPicPr>
          <p:cNvPr id="324" name="Google Shape;324;p31"/>
          <p:cNvPicPr preferRelativeResize="0"/>
          <p:nvPr/>
        </p:nvPicPr>
        <p:blipFill>
          <a:blip r:embed="rId5">
            <a:alphaModFix/>
          </a:blip>
          <a:stretch>
            <a:fillRect/>
          </a:stretch>
        </p:blipFill>
        <p:spPr>
          <a:xfrm>
            <a:off x="4209450" y="2335766"/>
            <a:ext cx="572700" cy="572700"/>
          </a:xfrm>
          <a:prstGeom prst="rect">
            <a:avLst/>
          </a:prstGeom>
          <a:noFill/>
          <a:ln>
            <a:noFill/>
          </a:ln>
        </p:spPr>
      </p:pic>
      <p:sp>
        <p:nvSpPr>
          <p:cNvPr id="325" name="Google Shape;325;p31"/>
          <p:cNvSpPr txBox="1"/>
          <p:nvPr/>
        </p:nvSpPr>
        <p:spPr>
          <a:xfrm>
            <a:off x="718725" y="3234450"/>
            <a:ext cx="2346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Mimic decision patterns of human Players</a:t>
            </a:r>
            <a:endParaRPr sz="1600">
              <a:solidFill>
                <a:schemeClr val="dk1"/>
              </a:solidFill>
              <a:latin typeface="Anaheim"/>
              <a:ea typeface="Anaheim"/>
              <a:cs typeface="Anaheim"/>
              <a:sym typeface="Anaheim"/>
            </a:endParaRPr>
          </a:p>
        </p:txBody>
      </p:sp>
      <p:sp>
        <p:nvSpPr>
          <p:cNvPr id="326" name="Google Shape;326;p31"/>
          <p:cNvSpPr txBox="1"/>
          <p:nvPr/>
        </p:nvSpPr>
        <p:spPr>
          <a:xfrm>
            <a:off x="2975250" y="3234438"/>
            <a:ext cx="304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High Quality Moves</a:t>
            </a:r>
            <a:endParaRPr sz="1600">
              <a:solidFill>
                <a:schemeClr val="dk1"/>
              </a:solidFill>
              <a:latin typeface="Anaheim"/>
              <a:ea typeface="Anaheim"/>
              <a:cs typeface="Anaheim"/>
              <a:sym typeface="Anaheim"/>
            </a:endParaRPr>
          </a:p>
          <a:p>
            <a:pPr indent="0" lvl="0" marL="0" rtl="0" algn="ctr">
              <a:spcBef>
                <a:spcPts val="0"/>
              </a:spcBef>
              <a:spcAft>
                <a:spcPts val="0"/>
              </a:spcAft>
              <a:buNone/>
            </a:pPr>
            <a:r>
              <a:rPr lang="el" sz="1600">
                <a:solidFill>
                  <a:schemeClr val="dk1"/>
                </a:solidFill>
                <a:latin typeface="Anaheim"/>
                <a:ea typeface="Anaheim"/>
                <a:cs typeface="Anaheim"/>
                <a:sym typeface="Anaheim"/>
              </a:rPr>
              <a:t>Achieve Competitive Performance</a:t>
            </a:r>
            <a:endParaRPr sz="1600">
              <a:solidFill>
                <a:schemeClr val="dk1"/>
              </a:solidFill>
              <a:latin typeface="Anaheim"/>
              <a:ea typeface="Anaheim"/>
              <a:cs typeface="Anaheim"/>
              <a:sym typeface="Anaheim"/>
            </a:endParaRPr>
          </a:p>
        </p:txBody>
      </p:sp>
      <p:sp>
        <p:nvSpPr>
          <p:cNvPr id="327" name="Google Shape;327;p31"/>
          <p:cNvSpPr txBox="1"/>
          <p:nvPr/>
        </p:nvSpPr>
        <p:spPr>
          <a:xfrm>
            <a:off x="6016350" y="3234450"/>
            <a:ext cx="2387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Learn openings</a:t>
            </a:r>
            <a:br>
              <a:rPr lang="el" sz="1600">
                <a:solidFill>
                  <a:schemeClr val="dk1"/>
                </a:solidFill>
                <a:latin typeface="Anaheim"/>
                <a:ea typeface="Anaheim"/>
                <a:cs typeface="Anaheim"/>
                <a:sym typeface="Anaheim"/>
              </a:rPr>
            </a:br>
            <a:r>
              <a:rPr lang="el" sz="1600">
                <a:solidFill>
                  <a:schemeClr val="dk1"/>
                </a:solidFill>
                <a:latin typeface="Anaheim"/>
                <a:ea typeface="Anaheim"/>
                <a:cs typeface="Anaheim"/>
                <a:sym typeface="Anaheim"/>
              </a:rPr>
              <a:t>Achieve opening theory</a:t>
            </a:r>
            <a:endParaRPr sz="1600">
              <a:solidFill>
                <a:schemeClr val="dk1"/>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Conclusion</a:t>
            </a:r>
            <a:endParaRPr/>
          </a:p>
        </p:txBody>
      </p:sp>
      <p:sp>
        <p:nvSpPr>
          <p:cNvPr id="463" name="Google Shape;463;p4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It’s very hard to evaluate chess, objectively who wins was better, you cannot win by being worse. A move that’s considered good today might not be in tomorrow’s standard under other super computer’s evaluation.</a:t>
            </a:r>
            <a:endParaRPr/>
          </a:p>
          <a:p>
            <a:pPr indent="0" lvl="0" marL="0" rtl="0" algn="l">
              <a:spcBef>
                <a:spcPts val="1200"/>
              </a:spcBef>
              <a:spcAft>
                <a:spcPts val="0"/>
              </a:spcAft>
              <a:buNone/>
            </a:pPr>
            <a:r>
              <a:rPr lang="el"/>
              <a:t>We are happy with what we built and since the main objective was to play like a human, we can 100% confirm that we accomplished that objective. Humans make blunders as well, and what normally distinguishes, or makes a player become better, isn’t it’s </a:t>
            </a:r>
            <a:r>
              <a:rPr lang="el"/>
              <a:t>ceiling</a:t>
            </a:r>
            <a:r>
              <a:rPr lang="el"/>
              <a:t> (the quality of good moves) but it’s floor (the amount of bad moves), persistence is better.</a:t>
            </a:r>
            <a:endParaRPr/>
          </a:p>
          <a:p>
            <a:pPr indent="0" lvl="0" marL="0" rtl="0" algn="l">
              <a:spcBef>
                <a:spcPts val="1200"/>
              </a:spcBef>
              <a:spcAft>
                <a:spcPts val="0"/>
              </a:spcAft>
              <a:buNone/>
            </a:pPr>
            <a:r>
              <a:rPr lang="el"/>
              <a:t>Our bot makes blunder but proved itself to play really well and even apply theory, and play objectively better moves.</a:t>
            </a:r>
            <a:endParaRPr/>
          </a:p>
          <a:p>
            <a:pPr indent="0" lvl="0" marL="0" rtl="0" algn="l">
              <a:spcBef>
                <a:spcPts val="1200"/>
              </a:spcBef>
              <a:spcAft>
                <a:spcPts val="0"/>
              </a:spcAft>
              <a:buNone/>
            </a:pPr>
            <a:r>
              <a:rPr lang="el"/>
              <a:t>We learned about different approaches, we learned about chess, we worked our way with python and deepened our knowledges.</a:t>
            </a:r>
            <a:endParaRPr/>
          </a:p>
          <a:p>
            <a:pPr indent="0" lvl="0" marL="0" rtl="0" algn="l">
              <a:spcBef>
                <a:spcPts val="1200"/>
              </a:spcBef>
              <a:spcAft>
                <a:spcPts val="1200"/>
              </a:spcAft>
              <a:buNone/>
            </a:pPr>
            <a:r>
              <a:rPr lang="el"/>
              <a:t>We explored possibilities and read articles, we thought, and found solutions to our problems, and we consider that to be a bigger win than any chess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State of the Art</a:t>
            </a:r>
            <a:endParaRPr/>
          </a:p>
        </p:txBody>
      </p:sp>
      <p:sp>
        <p:nvSpPr>
          <p:cNvPr id="333" name="Google Shape;333;p32"/>
          <p:cNvSpPr txBox="1"/>
          <p:nvPr>
            <p:ph idx="1" type="body"/>
          </p:nvPr>
        </p:nvSpPr>
        <p:spPr>
          <a:xfrm>
            <a:off x="720000" y="1017725"/>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Stockfish</a:t>
            </a:r>
            <a:endParaRPr/>
          </a:p>
          <a:p>
            <a:pPr indent="-304800" lvl="1" marL="914400" rtl="0" algn="l">
              <a:spcBef>
                <a:spcPts val="0"/>
              </a:spcBef>
              <a:spcAft>
                <a:spcPts val="0"/>
              </a:spcAft>
              <a:buSzPts val="1200"/>
              <a:buAutoNum type="alphaLcPeriod"/>
            </a:pPr>
            <a:r>
              <a:rPr lang="el"/>
              <a:t>Tree searc</a:t>
            </a:r>
            <a:r>
              <a:rPr lang="el"/>
              <a:t>h</a:t>
            </a:r>
            <a:endParaRPr/>
          </a:p>
          <a:p>
            <a:pPr indent="-304800" lvl="1" marL="914400" rtl="0" algn="l">
              <a:spcBef>
                <a:spcPts val="0"/>
              </a:spcBef>
              <a:spcAft>
                <a:spcPts val="0"/>
              </a:spcAft>
              <a:buSzPts val="1200"/>
              <a:buAutoNum type="alphaLcPeriod"/>
            </a:pPr>
            <a:r>
              <a:rPr lang="el"/>
              <a:t>Using Efficiently Updatable Neural Network</a:t>
            </a:r>
            <a:endParaRPr/>
          </a:p>
          <a:p>
            <a:pPr indent="-304800" lvl="1" marL="914400" rtl="0" algn="l">
              <a:spcBef>
                <a:spcPts val="0"/>
              </a:spcBef>
              <a:spcAft>
                <a:spcPts val="0"/>
              </a:spcAft>
              <a:buSzPts val="1200"/>
              <a:buAutoNum type="alphaLcPeriod"/>
            </a:pPr>
            <a:r>
              <a:rPr lang="el"/>
              <a:t>Evaluating millions of positions per second</a:t>
            </a:r>
            <a:endParaRPr/>
          </a:p>
          <a:p>
            <a:pPr indent="-304800" lvl="0" marL="457200" rtl="0" algn="l">
              <a:spcBef>
                <a:spcPts val="0"/>
              </a:spcBef>
              <a:spcAft>
                <a:spcPts val="0"/>
              </a:spcAft>
              <a:buSzPts val="1200"/>
              <a:buAutoNum type="arabicPeriod"/>
            </a:pPr>
            <a:r>
              <a:rPr lang="el"/>
              <a:t>Alphazero</a:t>
            </a:r>
            <a:endParaRPr/>
          </a:p>
          <a:p>
            <a:pPr indent="-304800" lvl="1" marL="914400" rtl="0" algn="l">
              <a:spcBef>
                <a:spcPts val="0"/>
              </a:spcBef>
              <a:spcAft>
                <a:spcPts val="0"/>
              </a:spcAft>
              <a:buSzPts val="1200"/>
              <a:buAutoNum type="alphaLcPeriod"/>
            </a:pPr>
            <a:r>
              <a:rPr lang="el"/>
              <a:t>Reinforcement Learning</a:t>
            </a:r>
            <a:endParaRPr/>
          </a:p>
          <a:p>
            <a:pPr indent="-304800" lvl="1" marL="914400" rtl="0" algn="l">
              <a:spcBef>
                <a:spcPts val="0"/>
              </a:spcBef>
              <a:spcAft>
                <a:spcPts val="0"/>
              </a:spcAft>
              <a:buSzPts val="1200"/>
              <a:buAutoNum type="alphaLcPeriod"/>
            </a:pPr>
            <a:r>
              <a:rPr lang="el"/>
              <a:t>Deep Neural Network</a:t>
            </a:r>
            <a:endParaRPr/>
          </a:p>
          <a:p>
            <a:pPr indent="-304800" lvl="1" marL="914400" rtl="0" algn="l">
              <a:spcBef>
                <a:spcPts val="0"/>
              </a:spcBef>
              <a:spcAft>
                <a:spcPts val="0"/>
              </a:spcAft>
              <a:buSzPts val="1200"/>
              <a:buAutoNum type="alphaLcPeriod"/>
            </a:pPr>
            <a:r>
              <a:rPr lang="el"/>
              <a:t>Monte Carlo Tree Search</a:t>
            </a:r>
            <a:endParaRPr/>
          </a:p>
          <a:p>
            <a:pPr indent="-304800" lvl="1" marL="914400" rtl="0" algn="l">
              <a:spcBef>
                <a:spcPts val="0"/>
              </a:spcBef>
              <a:spcAft>
                <a:spcPts val="0"/>
              </a:spcAft>
              <a:buSzPts val="1200"/>
              <a:buAutoNum type="alphaLcPeriod"/>
            </a:pPr>
            <a:r>
              <a:rPr lang="el"/>
              <a:t>Superhuman performance</a:t>
            </a:r>
            <a:endParaRPr/>
          </a:p>
          <a:p>
            <a:pPr indent="-304800" lvl="0" marL="457200" rtl="0" algn="l">
              <a:spcBef>
                <a:spcPts val="0"/>
              </a:spcBef>
              <a:spcAft>
                <a:spcPts val="0"/>
              </a:spcAft>
              <a:buSzPts val="1200"/>
              <a:buAutoNum type="arabicPeriod"/>
            </a:pPr>
            <a:r>
              <a:rPr lang="el"/>
              <a:t>Leela Chess Zero</a:t>
            </a:r>
            <a:endParaRPr/>
          </a:p>
          <a:p>
            <a:pPr indent="-304800" lvl="1" marL="914400" rtl="0" algn="l">
              <a:spcBef>
                <a:spcPts val="0"/>
              </a:spcBef>
              <a:spcAft>
                <a:spcPts val="0"/>
              </a:spcAft>
              <a:buSzPts val="1200"/>
              <a:buAutoNum type="alphaLcPeriod"/>
            </a:pPr>
            <a:r>
              <a:rPr lang="el"/>
              <a:t>Follows AlphaZero’s principles</a:t>
            </a:r>
            <a:endParaRPr/>
          </a:p>
          <a:p>
            <a:pPr indent="-304800" lvl="1" marL="914400" rtl="0" algn="l">
              <a:spcBef>
                <a:spcPts val="0"/>
              </a:spcBef>
              <a:spcAft>
                <a:spcPts val="0"/>
              </a:spcAft>
              <a:buSzPts val="1200"/>
              <a:buAutoNum type="alphaLcPeriod"/>
            </a:pPr>
            <a:r>
              <a:rPr lang="el"/>
              <a:t>distributed training with community-contributed games</a:t>
            </a:r>
            <a:endParaRPr/>
          </a:p>
          <a:p>
            <a:pPr indent="-304800" lvl="0" marL="457200" rtl="0" algn="l">
              <a:spcBef>
                <a:spcPts val="0"/>
              </a:spcBef>
              <a:spcAft>
                <a:spcPts val="0"/>
              </a:spcAft>
              <a:buSzPts val="1200"/>
              <a:buAutoNum type="arabicPeriod"/>
            </a:pPr>
            <a:r>
              <a:rPr lang="el"/>
              <a:t>Maia Chess</a:t>
            </a:r>
            <a:endParaRPr/>
          </a:p>
          <a:p>
            <a:pPr indent="-304800" lvl="1" marL="914400" rtl="0" algn="l">
              <a:spcBef>
                <a:spcPts val="0"/>
              </a:spcBef>
              <a:spcAft>
                <a:spcPts val="0"/>
              </a:spcAft>
              <a:buSzPts val="1200"/>
              <a:buAutoNum type="alphaLcPeriod"/>
            </a:pPr>
            <a:r>
              <a:rPr lang="el"/>
              <a:t>Focused on human-like move prediction</a:t>
            </a:r>
            <a:endParaRPr/>
          </a:p>
          <a:p>
            <a:pPr indent="-304800" lvl="1" marL="914400" rtl="0" algn="l">
              <a:spcBef>
                <a:spcPts val="0"/>
              </a:spcBef>
              <a:spcAft>
                <a:spcPts val="0"/>
              </a:spcAft>
              <a:buSzPts val="1200"/>
              <a:buAutoNum type="alphaLcPeriod"/>
            </a:pPr>
            <a:r>
              <a:rPr lang="el"/>
              <a:t>Convolutional Neural Network</a:t>
            </a:r>
            <a:endParaRPr/>
          </a:p>
        </p:txBody>
      </p:sp>
      <p:sp>
        <p:nvSpPr>
          <p:cNvPr id="334" name="Google Shape;334;p32"/>
          <p:cNvSpPr txBox="1"/>
          <p:nvPr/>
        </p:nvSpPr>
        <p:spPr>
          <a:xfrm>
            <a:off x="6035700" y="4434125"/>
            <a:ext cx="260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Honorable mention to Nikolai’s bot.</a:t>
            </a:r>
            <a:endParaRPr i="1" sz="1200">
              <a:solidFill>
                <a:schemeClr val="dk1"/>
              </a:solidFill>
              <a:latin typeface="Anaheim"/>
              <a:ea typeface="Anaheim"/>
              <a:cs typeface="Anaheim"/>
              <a:sym typeface="Anaheim"/>
            </a:endParaRPr>
          </a:p>
        </p:txBody>
      </p:sp>
      <p:pic>
        <p:nvPicPr>
          <p:cNvPr id="335" name="Google Shape;335;p32" title="output-onlinepngtools.png"/>
          <p:cNvPicPr preferRelativeResize="0"/>
          <p:nvPr/>
        </p:nvPicPr>
        <p:blipFill>
          <a:blip r:embed="rId3">
            <a:alphaModFix/>
          </a:blip>
          <a:stretch>
            <a:fillRect/>
          </a:stretch>
        </p:blipFill>
        <p:spPr>
          <a:xfrm>
            <a:off x="5769148" y="796850"/>
            <a:ext cx="2848275" cy="1896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Core Approach</a:t>
            </a:r>
            <a:endParaRPr/>
          </a:p>
        </p:txBody>
      </p:sp>
      <p:sp>
        <p:nvSpPr>
          <p:cNvPr id="341" name="Google Shape;341;p33"/>
          <p:cNvSpPr txBox="1"/>
          <p:nvPr>
            <p:ph idx="1" type="body"/>
          </p:nvPr>
        </p:nvSpPr>
        <p:spPr>
          <a:xfrm>
            <a:off x="720000" y="1222400"/>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Convolutional Neural Network</a:t>
            </a:r>
            <a:endParaRPr/>
          </a:p>
          <a:p>
            <a:pPr indent="-304800" lvl="0" marL="457200" rtl="0" algn="l">
              <a:spcBef>
                <a:spcPts val="0"/>
              </a:spcBef>
              <a:spcAft>
                <a:spcPts val="0"/>
              </a:spcAft>
              <a:buSzPts val="1200"/>
              <a:buAutoNum type="arabicPeriod"/>
            </a:pPr>
            <a:r>
              <a:rPr lang="el"/>
              <a:t>Dataset pre processing</a:t>
            </a:r>
            <a:endParaRPr/>
          </a:p>
          <a:p>
            <a:pPr indent="-304800" lvl="0" marL="457200" rtl="0" algn="l">
              <a:spcBef>
                <a:spcPts val="0"/>
              </a:spcBef>
              <a:spcAft>
                <a:spcPts val="0"/>
              </a:spcAft>
              <a:buSzPts val="1200"/>
              <a:buAutoNum type="arabicPeriod"/>
            </a:pPr>
            <a:r>
              <a:rPr lang="el"/>
              <a:t>Predict human moves from board states</a:t>
            </a:r>
            <a:endParaRPr/>
          </a:p>
          <a:p>
            <a:pPr indent="-304800" lvl="0" marL="457200" rtl="0" algn="l">
              <a:spcBef>
                <a:spcPts val="0"/>
              </a:spcBef>
              <a:spcAft>
                <a:spcPts val="0"/>
              </a:spcAft>
              <a:buSzPts val="1200"/>
              <a:buAutoNum type="arabicPeriod"/>
            </a:pPr>
            <a:r>
              <a:rPr lang="el"/>
              <a:t>Legal move masking</a:t>
            </a:r>
            <a:endParaRPr/>
          </a:p>
          <a:p>
            <a:pPr indent="-304800" lvl="0" marL="457200" rtl="0" algn="l">
              <a:spcBef>
                <a:spcPts val="0"/>
              </a:spcBef>
              <a:spcAft>
                <a:spcPts val="0"/>
              </a:spcAft>
              <a:buSzPts val="1200"/>
              <a:buAutoNum type="arabicPeriod"/>
            </a:pPr>
            <a:r>
              <a:rPr lang="el"/>
              <a:t>Dual models (Black/White)</a:t>
            </a:r>
            <a:endParaRPr/>
          </a:p>
          <a:p>
            <a:pPr indent="-304800" lvl="0" marL="457200" rtl="0" algn="l">
              <a:spcBef>
                <a:spcPts val="0"/>
              </a:spcBef>
              <a:spcAft>
                <a:spcPts val="0"/>
              </a:spcAft>
              <a:buSzPts val="1200"/>
              <a:buAutoNum type="arabicPeriod"/>
            </a:pPr>
            <a:r>
              <a:rPr lang="el"/>
              <a:t>Dataset and training optimization</a:t>
            </a:r>
            <a:endParaRPr/>
          </a:p>
        </p:txBody>
      </p:sp>
      <p:pic>
        <p:nvPicPr>
          <p:cNvPr id="342" name="Google Shape;342;p33"/>
          <p:cNvPicPr preferRelativeResize="0"/>
          <p:nvPr/>
        </p:nvPicPr>
        <p:blipFill>
          <a:blip r:embed="rId3">
            <a:alphaModFix/>
          </a:blip>
          <a:stretch>
            <a:fillRect/>
          </a:stretch>
        </p:blipFill>
        <p:spPr>
          <a:xfrm>
            <a:off x="6210675" y="1123025"/>
            <a:ext cx="1933675" cy="1933675"/>
          </a:xfrm>
          <a:prstGeom prst="rect">
            <a:avLst/>
          </a:prstGeom>
          <a:noFill/>
          <a:ln>
            <a:noFill/>
          </a:ln>
        </p:spPr>
      </p:pic>
      <p:pic>
        <p:nvPicPr>
          <p:cNvPr id="343" name="Google Shape;343;p33"/>
          <p:cNvPicPr preferRelativeResize="0"/>
          <p:nvPr/>
        </p:nvPicPr>
        <p:blipFill>
          <a:blip r:embed="rId4">
            <a:alphaModFix/>
          </a:blip>
          <a:stretch>
            <a:fillRect/>
          </a:stretch>
        </p:blipFill>
        <p:spPr>
          <a:xfrm rot="-1288949">
            <a:off x="1027363" y="3585778"/>
            <a:ext cx="991655" cy="991655"/>
          </a:xfrm>
          <a:prstGeom prst="rect">
            <a:avLst/>
          </a:prstGeom>
          <a:noFill/>
          <a:ln>
            <a:noFill/>
          </a:ln>
        </p:spPr>
      </p:pic>
      <p:pic>
        <p:nvPicPr>
          <p:cNvPr id="344" name="Google Shape;344;p33"/>
          <p:cNvPicPr preferRelativeResize="0"/>
          <p:nvPr/>
        </p:nvPicPr>
        <p:blipFill>
          <a:blip r:embed="rId5">
            <a:alphaModFix/>
          </a:blip>
          <a:stretch>
            <a:fillRect/>
          </a:stretch>
        </p:blipFill>
        <p:spPr>
          <a:xfrm rot="1227778">
            <a:off x="1983515" y="3553055"/>
            <a:ext cx="1057122" cy="1057114"/>
          </a:xfrm>
          <a:prstGeom prst="rect">
            <a:avLst/>
          </a:prstGeom>
          <a:noFill/>
          <a:ln>
            <a:noFill/>
          </a:ln>
        </p:spPr>
      </p:pic>
      <p:pic>
        <p:nvPicPr>
          <p:cNvPr id="345" name="Google Shape;345;p33"/>
          <p:cNvPicPr preferRelativeResize="0"/>
          <p:nvPr/>
        </p:nvPicPr>
        <p:blipFill>
          <a:blip r:embed="rId6">
            <a:alphaModFix/>
          </a:blip>
          <a:stretch>
            <a:fillRect/>
          </a:stretch>
        </p:blipFill>
        <p:spPr>
          <a:xfrm rot="431649">
            <a:off x="1240348" y="3757300"/>
            <a:ext cx="749726" cy="858375"/>
          </a:xfrm>
          <a:prstGeom prst="rect">
            <a:avLst/>
          </a:prstGeom>
          <a:noFill/>
          <a:ln>
            <a:noFill/>
          </a:ln>
        </p:spPr>
      </p:pic>
      <p:pic>
        <p:nvPicPr>
          <p:cNvPr id="346" name="Google Shape;346;p33"/>
          <p:cNvPicPr preferRelativeResize="0"/>
          <p:nvPr/>
        </p:nvPicPr>
        <p:blipFill>
          <a:blip r:embed="rId7">
            <a:alphaModFix/>
          </a:blip>
          <a:stretch>
            <a:fillRect/>
          </a:stretch>
        </p:blipFill>
        <p:spPr>
          <a:xfrm>
            <a:off x="1809188" y="3595526"/>
            <a:ext cx="1285926" cy="1285926"/>
          </a:xfrm>
          <a:prstGeom prst="rect">
            <a:avLst/>
          </a:prstGeom>
          <a:noFill/>
          <a:ln>
            <a:noFill/>
          </a:ln>
        </p:spPr>
      </p:pic>
      <p:sp>
        <p:nvSpPr>
          <p:cNvPr id="347" name="Google Shape;347;p33"/>
          <p:cNvSpPr txBox="1"/>
          <p:nvPr/>
        </p:nvSpPr>
        <p:spPr>
          <a:xfrm>
            <a:off x="3170025" y="3909425"/>
            <a:ext cx="575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It was simpler to start as black just to also test a more defensive approach, and a response approach, so we also don’t have to force first moves as white</a:t>
            </a:r>
            <a:endParaRPr i="1" sz="1200">
              <a:solidFill>
                <a:schemeClr val="dk1"/>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3" name="Google Shape;353;p3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First approach: </a:t>
            </a:r>
            <a:r>
              <a:rPr lang="el"/>
              <a:t>Kaggle (Lichess games</a:t>
            </a:r>
            <a:r>
              <a:rPr lang="el"/>
              <a:t>)</a:t>
            </a:r>
            <a:endParaRPr/>
          </a:p>
          <a:p>
            <a:pPr indent="-304800" lvl="0" marL="457200" rtl="0" algn="l">
              <a:spcBef>
                <a:spcPts val="1200"/>
              </a:spcBef>
              <a:spcAft>
                <a:spcPts val="0"/>
              </a:spcAft>
              <a:buSzPts val="1200"/>
              <a:buAutoNum type="arabicPeriod"/>
            </a:pPr>
            <a:r>
              <a:rPr lang="el"/>
              <a:t>Size: 6.5 Million games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Included bullet/blitz games (low-quality moves)</a:t>
            </a:r>
            <a:endParaRPr/>
          </a:p>
          <a:p>
            <a:pPr indent="-304800" lvl="1" marL="914400" rtl="0" algn="l">
              <a:spcBef>
                <a:spcPts val="0"/>
              </a:spcBef>
              <a:spcAft>
                <a:spcPts val="0"/>
              </a:spcAft>
              <a:buSzPts val="1200"/>
              <a:buAutoNum type="alphaLcPeriod"/>
            </a:pPr>
            <a:r>
              <a:rPr lang="el"/>
              <a:t>Required heavy filtering → 2.5M moves extracted in 45 mins</a:t>
            </a:r>
            <a:endParaRPr/>
          </a:p>
          <a:p>
            <a:pPr indent="-304800" lvl="1" marL="914400" rtl="0" algn="l">
              <a:spcBef>
                <a:spcPts val="0"/>
              </a:spcBef>
              <a:spcAft>
                <a:spcPts val="0"/>
              </a:spcAft>
              <a:buSzPts val="1200"/>
              <a:buAutoNum type="alphaLcPeriod"/>
            </a:pPr>
            <a:r>
              <a:rPr lang="el"/>
              <a:t>Games from whatever ELO (although they were filtered)</a:t>
            </a:r>
            <a:endParaRPr/>
          </a:p>
          <a:p>
            <a:pPr indent="0" lvl="0" marL="0" rtl="0" algn="l">
              <a:spcBef>
                <a:spcPts val="1200"/>
              </a:spcBef>
              <a:spcAft>
                <a:spcPts val="0"/>
              </a:spcAft>
              <a:buNone/>
            </a:pPr>
            <a:r>
              <a:rPr lang="el"/>
              <a:t>Second approach: (</a:t>
            </a:r>
            <a:r>
              <a:rPr lang="el" u="sng">
                <a:solidFill>
                  <a:schemeClr val="hlink"/>
                </a:solidFill>
                <a:hlinkClick r:id="rId3"/>
              </a:rPr>
              <a:t>https://database.nikonoel.fr/</a:t>
            </a:r>
            <a:r>
              <a:rPr lang="el"/>
              <a:t> - database of elite Lichess games)</a:t>
            </a:r>
            <a:endParaRPr/>
          </a:p>
          <a:p>
            <a:pPr indent="-304800" lvl="0" marL="457200" rtl="0" algn="l">
              <a:spcBef>
                <a:spcPts val="1200"/>
              </a:spcBef>
              <a:spcAft>
                <a:spcPts val="0"/>
              </a:spcAft>
              <a:buSzPts val="1200"/>
              <a:buAutoNum type="arabicPeriod"/>
            </a:pPr>
            <a:r>
              <a:rPr lang="el"/>
              <a:t>Size: 10 Million moves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There weren’t really any problems associated with this dataset. The games being of 2200 ELO above raised some </a:t>
            </a:r>
            <a:r>
              <a:rPr lang="el"/>
              <a:t>concern if the bot would be able to interpret them, but since it plays the moves by probability, and these high ELO games are much more stable. (As we can see by the openings)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9" name="Google Shape;359;p35"/>
          <p:cNvSpPr txBox="1"/>
          <p:nvPr>
            <p:ph idx="1" type="body"/>
          </p:nvPr>
        </p:nvSpPr>
        <p:spPr>
          <a:xfrm>
            <a:off x="720000" y="111252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Final Dataset: Nikono’s Elite Lichess Database</a:t>
            </a:r>
            <a:endParaRPr/>
          </a:p>
          <a:p>
            <a:pPr indent="-304800" lvl="0" marL="457200" rtl="0" algn="l">
              <a:spcBef>
                <a:spcPts val="1200"/>
              </a:spcBef>
              <a:spcAft>
                <a:spcPts val="0"/>
              </a:spcAft>
              <a:buSzPts val="1200"/>
              <a:buAutoNum type="arabicPeriod"/>
            </a:pPr>
            <a:r>
              <a:rPr lang="el"/>
              <a:t>Pre-filtered for elite players (ELO ≥ 2200)</a:t>
            </a:r>
            <a:endParaRPr/>
          </a:p>
          <a:p>
            <a:pPr indent="-304800" lvl="0" marL="457200" rtl="0" algn="l">
              <a:spcBef>
                <a:spcPts val="0"/>
              </a:spcBef>
              <a:spcAft>
                <a:spcPts val="0"/>
              </a:spcAft>
              <a:buSzPts val="1200"/>
              <a:buAutoNum type="arabicPeriod"/>
            </a:pPr>
            <a:r>
              <a:rPr lang="el"/>
              <a:t>Excluded bullet/blitz games→ 20M moves (10M White + 10M Black) in 45 mins</a:t>
            </a:r>
            <a:endParaRPr/>
          </a:p>
          <a:p>
            <a:pPr indent="-304800" lvl="0" marL="457200" rtl="0" algn="l">
              <a:spcBef>
                <a:spcPts val="0"/>
              </a:spcBef>
              <a:spcAft>
                <a:spcPts val="0"/>
              </a:spcAft>
              <a:buSzPts val="1200"/>
              <a:buAutoNum type="arabicPeriod"/>
            </a:pPr>
            <a:r>
              <a:rPr lang="el"/>
              <a:t>No manual cleaning needed</a:t>
            </a:r>
            <a:endParaRPr/>
          </a:p>
        </p:txBody>
      </p:sp>
      <p:pic>
        <p:nvPicPr>
          <p:cNvPr id="360" name="Google Shape;360;p35"/>
          <p:cNvPicPr preferRelativeResize="0"/>
          <p:nvPr/>
        </p:nvPicPr>
        <p:blipFill>
          <a:blip r:embed="rId3">
            <a:alphaModFix/>
          </a:blip>
          <a:stretch>
            <a:fillRect/>
          </a:stretch>
        </p:blipFill>
        <p:spPr>
          <a:xfrm>
            <a:off x="1180088" y="2277100"/>
            <a:ext cx="2618425" cy="2407026"/>
          </a:xfrm>
          <a:prstGeom prst="rect">
            <a:avLst/>
          </a:prstGeom>
          <a:noFill/>
          <a:ln>
            <a:noFill/>
          </a:ln>
        </p:spPr>
      </p:pic>
      <p:sp>
        <p:nvSpPr>
          <p:cNvPr id="361" name="Google Shape;361;p35"/>
          <p:cNvSpPr txBox="1"/>
          <p:nvPr/>
        </p:nvSpPr>
        <p:spPr>
          <a:xfrm>
            <a:off x="3948350" y="3810650"/>
            <a:ext cx="489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600">
                <a:solidFill>
                  <a:schemeClr val="dk1"/>
                </a:solidFill>
                <a:latin typeface="Anaheim"/>
                <a:ea typeface="Anaheim"/>
                <a:cs typeface="Anaheim"/>
                <a:sym typeface="Anaheim"/>
              </a:rPr>
              <a:t>This is the lichess database with all games </a:t>
            </a:r>
            <a:r>
              <a:rPr i="1" lang="el" sz="1600">
                <a:solidFill>
                  <a:schemeClr val="dk1"/>
                </a:solidFill>
                <a:latin typeface="Anaheim"/>
                <a:ea typeface="Anaheim"/>
                <a:cs typeface="Anaheim"/>
                <a:sym typeface="Anaheim"/>
              </a:rPr>
              <a:t>monthly</a:t>
            </a:r>
            <a:r>
              <a:rPr i="1" lang="el" sz="1600">
                <a:solidFill>
                  <a:schemeClr val="dk1"/>
                </a:solidFill>
                <a:latin typeface="Anaheim"/>
                <a:ea typeface="Anaheim"/>
                <a:cs typeface="Anaheim"/>
                <a:sym typeface="Anaheim"/>
              </a:rPr>
              <a:t> but in our case we go to a specific website to </a:t>
            </a:r>
            <a:r>
              <a:rPr i="1" lang="el" sz="1600">
                <a:solidFill>
                  <a:schemeClr val="dk1"/>
                </a:solidFill>
                <a:latin typeface="Anaheim"/>
                <a:ea typeface="Anaheim"/>
                <a:cs typeface="Anaheim"/>
                <a:sym typeface="Anaheim"/>
              </a:rPr>
              <a:t>pick up</a:t>
            </a:r>
            <a:r>
              <a:rPr i="1" lang="el" sz="1600">
                <a:solidFill>
                  <a:schemeClr val="dk1"/>
                </a:solidFill>
                <a:latin typeface="Anaheim"/>
                <a:ea typeface="Anaheim"/>
                <a:cs typeface="Anaheim"/>
                <a:sym typeface="Anaheim"/>
              </a:rPr>
              <a:t> only elite games.</a:t>
            </a:r>
            <a:endParaRPr i="1" sz="1600">
              <a:solidFill>
                <a:schemeClr val="dk1"/>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 pre-processing </a:t>
            </a:r>
            <a:endParaRPr/>
          </a:p>
        </p:txBody>
      </p:sp>
      <p:sp>
        <p:nvSpPr>
          <p:cNvPr id="367" name="Google Shape;367;p3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First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Removed</a:t>
            </a:r>
            <a:r>
              <a:rPr lang="el" sz="1200"/>
              <a:t> annotations (move comments, engine evals, symbols like "?!" or "!")</a:t>
            </a:r>
            <a:endParaRPr sz="1200"/>
          </a:p>
          <a:p>
            <a:pPr indent="-304800" lvl="1" marL="914400" rtl="0" algn="l">
              <a:spcBef>
                <a:spcPts val="0"/>
              </a:spcBef>
              <a:spcAft>
                <a:spcPts val="0"/>
              </a:spcAft>
              <a:buSzPts val="1200"/>
              <a:buAutoNum type="alphaLcPeriod"/>
            </a:pPr>
            <a:r>
              <a:rPr lang="el" sz="1200"/>
              <a:t>Tokenized moves into Standard Algebraic Notation (SAN)</a:t>
            </a:r>
            <a:endParaRPr sz="1200"/>
          </a:p>
          <a:p>
            <a:pPr indent="-317500" lvl="0" marL="457200" rtl="0" algn="l">
              <a:spcBef>
                <a:spcPts val="0"/>
              </a:spcBef>
              <a:spcAft>
                <a:spcPts val="0"/>
              </a:spcAft>
              <a:buSzPts val="1400"/>
              <a:buAutoNum type="arabicPeriod"/>
            </a:pPr>
            <a:r>
              <a:rPr lang="el" sz="1400"/>
              <a:t>Opening Moves Skipping</a:t>
            </a:r>
            <a:endParaRPr sz="1400"/>
          </a:p>
          <a:p>
            <a:pPr indent="-304800" lvl="1" marL="914400" rtl="0" algn="l">
              <a:spcBef>
                <a:spcPts val="0"/>
              </a:spcBef>
              <a:spcAft>
                <a:spcPts val="0"/>
              </a:spcAft>
              <a:buSzPts val="1200"/>
              <a:buAutoNum type="alphaLcPeriod"/>
            </a:pPr>
            <a:r>
              <a:rPr lang="el" sz="1200"/>
              <a:t>Discarded first 4 moves of every game</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Created 13-channel bitboard tensor</a:t>
            </a:r>
            <a:br>
              <a:rPr lang="el" sz="1200"/>
            </a:br>
            <a:r>
              <a:rPr lang="el" sz="1200"/>
              <a:t>12 binary layers (8x8): One per piece type/color</a:t>
            </a:r>
            <a:br>
              <a:rPr lang="el" sz="1200"/>
            </a:br>
            <a:r>
              <a:rPr lang="el" sz="1200"/>
              <a:t>13th channel: Side to move</a:t>
            </a:r>
            <a:endParaRPr sz="1200"/>
          </a:p>
          <a:p>
            <a:pPr indent="-317500" lvl="0" marL="457200" rtl="0" algn="l">
              <a:spcBef>
                <a:spcPts val="0"/>
              </a:spcBef>
              <a:spcAft>
                <a:spcPts val="0"/>
              </a:spcAft>
              <a:buSzPts val="1400"/>
              <a:buAutoNum type="arabicPeriod"/>
            </a:pPr>
            <a:r>
              <a:rPr lang="el" sz="1400"/>
              <a:t>Move Representation</a:t>
            </a:r>
            <a:endParaRPr sz="1400"/>
          </a:p>
          <a:p>
            <a:pPr indent="-304800" lvl="1" marL="914400" rtl="0" algn="l">
              <a:spcBef>
                <a:spcPts val="0"/>
              </a:spcBef>
              <a:spcAft>
                <a:spcPts val="0"/>
              </a:spcAft>
              <a:buSzPts val="1200"/>
              <a:buAutoNum type="alphaLcPeriod"/>
            </a:pPr>
            <a:r>
              <a:rPr lang="el" sz="1200"/>
              <a:t>Mapped moves to 4,032 possible classes (64 start squares × 63 target squares)</a:t>
            </a:r>
            <a:endParaRPr sz="1200"/>
          </a:p>
          <a:p>
            <a:pPr indent="-317500" lvl="0" marL="457200" rtl="0" algn="l">
              <a:spcBef>
                <a:spcPts val="0"/>
              </a:spcBef>
              <a:spcAft>
                <a:spcPts val="0"/>
              </a:spcAft>
              <a:buSzPts val="1400"/>
              <a:buAutoNum type="arabicPeriod"/>
            </a:pPr>
            <a:r>
              <a:rPr lang="el" sz="1400"/>
              <a:t>Legal Move Masking</a:t>
            </a:r>
            <a:endParaRPr sz="1400"/>
          </a:p>
          <a:p>
            <a:pPr indent="-304800" lvl="1" marL="914400" rtl="0" algn="l">
              <a:spcBef>
                <a:spcPts val="0"/>
              </a:spcBef>
              <a:spcAft>
                <a:spcPts val="0"/>
              </a:spcAft>
              <a:buSzPts val="1200"/>
              <a:buAutoNum type="alphaLcPeriod"/>
            </a:pPr>
            <a:r>
              <a:rPr lang="el" sz="1200"/>
              <a:t>Generated 63 UINT64 arrays per position</a:t>
            </a:r>
            <a:br>
              <a:rPr lang="el" sz="1200"/>
            </a:br>
            <a:r>
              <a:rPr lang="el" sz="1200"/>
              <a:t>Marked legal moves	</a:t>
            </a:r>
            <a:endParaRPr sz="1200"/>
          </a:p>
        </p:txBody>
      </p:sp>
      <p:pic>
        <p:nvPicPr>
          <p:cNvPr id="368" name="Google Shape;368;p36"/>
          <p:cNvPicPr preferRelativeResize="0"/>
          <p:nvPr/>
        </p:nvPicPr>
        <p:blipFill>
          <a:blip r:embed="rId3">
            <a:alphaModFix/>
          </a:blip>
          <a:stretch>
            <a:fillRect/>
          </a:stretch>
        </p:blipFill>
        <p:spPr>
          <a:xfrm rot="1333448">
            <a:off x="7365946" y="906178"/>
            <a:ext cx="779757" cy="779770"/>
          </a:xfrm>
          <a:prstGeom prst="rect">
            <a:avLst/>
          </a:prstGeom>
          <a:noFill/>
          <a:ln>
            <a:noFill/>
          </a:ln>
        </p:spPr>
      </p:pic>
      <p:pic>
        <p:nvPicPr>
          <p:cNvPr id="369" name="Google Shape;369;p36"/>
          <p:cNvPicPr preferRelativeResize="0"/>
          <p:nvPr/>
        </p:nvPicPr>
        <p:blipFill>
          <a:blip r:embed="rId4">
            <a:alphaModFix/>
          </a:blip>
          <a:stretch>
            <a:fillRect/>
          </a:stretch>
        </p:blipFill>
        <p:spPr>
          <a:xfrm>
            <a:off x="5170700" y="2050750"/>
            <a:ext cx="1360725" cy="1383225"/>
          </a:xfrm>
          <a:prstGeom prst="rect">
            <a:avLst/>
          </a:prstGeom>
          <a:noFill/>
          <a:ln>
            <a:noFill/>
          </a:ln>
        </p:spPr>
      </p:pic>
      <p:pic>
        <p:nvPicPr>
          <p:cNvPr id="370" name="Google Shape;370;p36"/>
          <p:cNvPicPr preferRelativeResize="0"/>
          <p:nvPr/>
        </p:nvPicPr>
        <p:blipFill>
          <a:blip r:embed="rId5">
            <a:alphaModFix/>
          </a:blip>
          <a:stretch>
            <a:fillRect/>
          </a:stretch>
        </p:blipFill>
        <p:spPr>
          <a:xfrm>
            <a:off x="6807613" y="2609750"/>
            <a:ext cx="1791175" cy="1959126"/>
          </a:xfrm>
          <a:prstGeom prst="rect">
            <a:avLst/>
          </a:prstGeom>
          <a:noFill/>
          <a:ln>
            <a:noFill/>
          </a:ln>
        </p:spPr>
      </p:pic>
      <p:sp>
        <p:nvSpPr>
          <p:cNvPr id="371" name="Google Shape;371;p36"/>
          <p:cNvSpPr txBox="1"/>
          <p:nvPr/>
        </p:nvSpPr>
        <p:spPr>
          <a:xfrm>
            <a:off x="5101000" y="4537600"/>
            <a:ext cx="37002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050"/>
              <a:t>"r1bk3r/p2pBpNp/n4n2/1p1NP2P/6P1/3P4/P1P1K3/q5b1"</a:t>
            </a:r>
            <a:endParaRPr i="1" sz="1600">
              <a:solidFill>
                <a:schemeClr val="dk1"/>
              </a:solidFill>
              <a:latin typeface="Anaheim"/>
              <a:ea typeface="Anaheim"/>
              <a:cs typeface="Anaheim"/>
              <a:sym typeface="Anaheim"/>
            </a:endParaRPr>
          </a:p>
        </p:txBody>
      </p:sp>
      <p:pic>
        <p:nvPicPr>
          <p:cNvPr id="372" name="Google Shape;372;p36"/>
          <p:cNvPicPr preferRelativeResize="0"/>
          <p:nvPr/>
        </p:nvPicPr>
        <p:blipFill>
          <a:blip r:embed="rId6">
            <a:alphaModFix/>
          </a:blip>
          <a:stretch>
            <a:fillRect/>
          </a:stretch>
        </p:blipFill>
        <p:spPr>
          <a:xfrm rot="-490670">
            <a:off x="6700600" y="942548"/>
            <a:ext cx="748175" cy="70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Data pre-processing </a:t>
            </a:r>
            <a:endParaRPr/>
          </a:p>
        </p:txBody>
      </p:sp>
      <p:sp>
        <p:nvSpPr>
          <p:cNvPr id="378" name="Google Shape;378;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Final</a:t>
            </a:r>
            <a:r>
              <a:rPr b="1" lang="el"/>
              <a: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No manual cleaning. Used python-chess library</a:t>
            </a:r>
            <a:endParaRPr sz="1200"/>
          </a:p>
          <a:p>
            <a:pPr indent="-317500" lvl="0" marL="457200" rtl="0" algn="l">
              <a:spcBef>
                <a:spcPts val="0"/>
              </a:spcBef>
              <a:spcAft>
                <a:spcPts val="0"/>
              </a:spcAft>
              <a:buSzPts val="1400"/>
              <a:buAutoNum type="arabicPeriod"/>
            </a:pPr>
            <a:r>
              <a:rPr lang="el" sz="1400"/>
              <a:t>Not skipping Opening Moves</a:t>
            </a:r>
            <a:endParaRPr sz="1400"/>
          </a:p>
          <a:p>
            <a:pPr indent="-304800" lvl="1" marL="914400" rtl="0" algn="l">
              <a:spcBef>
                <a:spcPts val="0"/>
              </a:spcBef>
              <a:spcAft>
                <a:spcPts val="0"/>
              </a:spcAft>
              <a:buSzPts val="1200"/>
              <a:buAutoNum type="alphaLcPeriod"/>
            </a:pPr>
            <a:r>
              <a:rPr lang="el" sz="1200"/>
              <a:t>Need to learn openings</a:t>
            </a:r>
            <a:endParaRPr sz="1200"/>
          </a:p>
          <a:p>
            <a:pPr indent="-304800" lvl="1" marL="914400" rtl="0" algn="l">
              <a:spcBef>
                <a:spcPts val="0"/>
              </a:spcBef>
              <a:spcAft>
                <a:spcPts val="0"/>
              </a:spcAft>
              <a:buSzPts val="1200"/>
              <a:buAutoNum type="alphaLcPeriod"/>
            </a:pPr>
            <a:r>
              <a:rPr lang="el" sz="1200"/>
              <a:t>Skipping is against our neural network chess bot approach </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12 channels only (removed 13th "side to move" channel)</a:t>
            </a:r>
            <a:endParaRPr sz="1200"/>
          </a:p>
          <a:p>
            <a:pPr indent="-304800" lvl="1" marL="914400" rtl="0" algn="l">
              <a:spcBef>
                <a:spcPts val="0"/>
              </a:spcBef>
              <a:spcAft>
                <a:spcPts val="0"/>
              </a:spcAft>
              <a:buSzPts val="1200"/>
              <a:buAutoNum type="alphaLcPeriod"/>
            </a:pPr>
            <a:r>
              <a:rPr lang="el" sz="1200"/>
              <a:t>Separate model for White/Black</a:t>
            </a:r>
            <a:endParaRPr sz="1200"/>
          </a:p>
          <a:p>
            <a:pPr indent="-304800" lvl="2" marL="1371600" rtl="0" algn="l">
              <a:spcBef>
                <a:spcPts val="0"/>
              </a:spcBef>
              <a:spcAft>
                <a:spcPts val="0"/>
              </a:spcAft>
              <a:buSzPts val="1200"/>
              <a:buAutoNum type="romanLcPeriod"/>
            </a:pPr>
            <a:r>
              <a:rPr lang="el" sz="1200"/>
              <a:t>Reduce complexity</a:t>
            </a:r>
            <a:endParaRPr sz="1200"/>
          </a:p>
          <a:p>
            <a:pPr indent="-304800" lvl="2" marL="1371600" rtl="0" algn="l">
              <a:spcBef>
                <a:spcPts val="0"/>
              </a:spcBef>
              <a:spcAft>
                <a:spcPts val="0"/>
              </a:spcAft>
              <a:buSzPts val="1200"/>
              <a:buAutoNum type="romanLcPeriod"/>
            </a:pPr>
            <a:r>
              <a:rPr lang="el" sz="1200"/>
              <a:t>Color specific strategies</a:t>
            </a:r>
            <a:endParaRPr sz="1200"/>
          </a:p>
          <a:p>
            <a:pPr indent="-317500" lvl="0" marL="457200" rtl="0" algn="l">
              <a:spcBef>
                <a:spcPts val="0"/>
              </a:spcBef>
              <a:spcAft>
                <a:spcPts val="0"/>
              </a:spcAft>
              <a:buSzPts val="1400"/>
              <a:buAutoNum type="arabicPeriod"/>
            </a:pPr>
            <a:r>
              <a:rPr lang="el" sz="1400"/>
              <a:t>Move Space Reduction</a:t>
            </a:r>
            <a:endParaRPr sz="1400"/>
          </a:p>
          <a:p>
            <a:pPr indent="-304800" lvl="1" marL="914400" rtl="0" algn="l">
              <a:spcBef>
                <a:spcPts val="0"/>
              </a:spcBef>
              <a:spcAft>
                <a:spcPts val="0"/>
              </a:spcAft>
              <a:buSzPts val="1200"/>
              <a:buAutoNum type="alphaLcPeriod"/>
            </a:pPr>
            <a:r>
              <a:rPr lang="el" sz="1200"/>
              <a:t>Only included moves actually played in the dataset</a:t>
            </a:r>
            <a:endParaRPr sz="1200"/>
          </a:p>
          <a:p>
            <a:pPr indent="-304800" lvl="1" marL="914400" rtl="0" algn="l">
              <a:spcBef>
                <a:spcPts val="0"/>
              </a:spcBef>
              <a:spcAft>
                <a:spcPts val="0"/>
              </a:spcAft>
              <a:buSzPts val="1200"/>
              <a:buAutoNum type="alphaLcPeriod"/>
            </a:pPr>
            <a:r>
              <a:rPr lang="el" sz="1200"/>
              <a:t>From 4,032 to ~1,950 classes</a:t>
            </a:r>
            <a:endParaRPr sz="1200"/>
          </a:p>
          <a:p>
            <a:pPr indent="-317500" lvl="0" marL="457200" rtl="0" algn="l">
              <a:spcBef>
                <a:spcPts val="0"/>
              </a:spcBef>
              <a:spcAft>
                <a:spcPts val="0"/>
              </a:spcAft>
              <a:buSzPts val="1400"/>
              <a:buAutoNum type="arabicPeriod"/>
            </a:pPr>
            <a:r>
              <a:rPr lang="el" sz="1400"/>
              <a:t>Abandoned Legal Move Handling</a:t>
            </a:r>
            <a:endParaRPr sz="1400"/>
          </a:p>
          <a:p>
            <a:pPr indent="-304800" lvl="1" marL="914400" rtl="0" algn="l">
              <a:spcBef>
                <a:spcPts val="0"/>
              </a:spcBef>
              <a:spcAft>
                <a:spcPts val="0"/>
              </a:spcAft>
              <a:buSzPts val="1200"/>
              <a:buAutoNum type="alphaLcPeriod"/>
            </a:pPr>
            <a:r>
              <a:rPr lang="el" sz="1200"/>
              <a:t>Model learned legality implicitly from data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Model </a:t>
            </a:r>
            <a:r>
              <a:rPr lang="el"/>
              <a:t>Architecture</a:t>
            </a:r>
            <a:endParaRPr/>
          </a:p>
        </p:txBody>
      </p:sp>
      <p:sp>
        <p:nvSpPr>
          <p:cNvPr id="384" name="Google Shape;384;p38"/>
          <p:cNvSpPr txBox="1"/>
          <p:nvPr>
            <p:ph idx="1" type="body"/>
          </p:nvPr>
        </p:nvSpPr>
        <p:spPr>
          <a:xfrm>
            <a:off x="720000" y="1099550"/>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Possible ponderated choices:</a:t>
            </a:r>
            <a:endParaRPr/>
          </a:p>
          <a:p>
            <a:pPr indent="-304800" lvl="0" marL="457200" rtl="0" algn="l">
              <a:spcBef>
                <a:spcPts val="1200"/>
              </a:spcBef>
              <a:spcAft>
                <a:spcPts val="0"/>
              </a:spcAft>
              <a:buSzPts val="1200"/>
              <a:buAutoNum type="arabicPeriod"/>
            </a:pPr>
            <a:r>
              <a:rPr lang="el"/>
              <a:t>Stockfish-style (Tree-search + NNUE)</a:t>
            </a:r>
            <a:endParaRPr/>
          </a:p>
          <a:p>
            <a:pPr indent="-304800" lvl="0" marL="457200" rtl="0" algn="l">
              <a:spcBef>
                <a:spcPts val="0"/>
              </a:spcBef>
              <a:spcAft>
                <a:spcPts val="0"/>
              </a:spcAft>
              <a:buSzPts val="1200"/>
              <a:buAutoNum type="arabicPeriod"/>
            </a:pPr>
            <a:r>
              <a:rPr lang="el"/>
              <a:t>AlphaZero (Reinforcement Learning + Monte Carlo Tree Search)</a:t>
            </a:r>
            <a:endParaRPr/>
          </a:p>
          <a:p>
            <a:pPr indent="-304800" lvl="0" marL="457200" rtl="0" algn="l">
              <a:spcBef>
                <a:spcPts val="0"/>
              </a:spcBef>
              <a:spcAft>
                <a:spcPts val="0"/>
              </a:spcAft>
              <a:buSzPts val="1200"/>
              <a:buAutoNum type="arabicPeriod"/>
            </a:pPr>
            <a:r>
              <a:rPr lang="el"/>
              <a:t>Maia-like CNN (Human move prediction)</a:t>
            </a:r>
            <a:endParaRPr/>
          </a:p>
        </p:txBody>
      </p:sp>
      <p:pic>
        <p:nvPicPr>
          <p:cNvPr id="385" name="Google Shape;385;p38"/>
          <p:cNvPicPr preferRelativeResize="0"/>
          <p:nvPr/>
        </p:nvPicPr>
        <p:blipFill>
          <a:blip r:embed="rId3">
            <a:alphaModFix/>
          </a:blip>
          <a:stretch>
            <a:fillRect/>
          </a:stretch>
        </p:blipFill>
        <p:spPr>
          <a:xfrm rot="-573296">
            <a:off x="720000" y="2874976"/>
            <a:ext cx="1524974" cy="1524974"/>
          </a:xfrm>
          <a:prstGeom prst="rect">
            <a:avLst/>
          </a:prstGeom>
          <a:noFill/>
          <a:ln>
            <a:noFill/>
          </a:ln>
        </p:spPr>
      </p:pic>
      <p:pic>
        <p:nvPicPr>
          <p:cNvPr id="386" name="Google Shape;386;p38"/>
          <p:cNvPicPr preferRelativeResize="0"/>
          <p:nvPr/>
        </p:nvPicPr>
        <p:blipFill>
          <a:blip r:embed="rId4">
            <a:alphaModFix/>
          </a:blip>
          <a:stretch>
            <a:fillRect/>
          </a:stretch>
        </p:blipFill>
        <p:spPr>
          <a:xfrm rot="891728">
            <a:off x="6427250" y="2908800"/>
            <a:ext cx="1457325"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merican Chess Day by Slidesgo">
  <a:themeElements>
    <a:clrScheme name="Simple Light">
      <a:dk1>
        <a:srgbClr val="523E32"/>
      </a:dk1>
      <a:lt1>
        <a:srgbClr val="816353"/>
      </a:lt1>
      <a:dk2>
        <a:srgbClr val="719972"/>
      </a:dk2>
      <a:lt2>
        <a:srgbClr val="F7F0E0"/>
      </a:lt2>
      <a:accent1>
        <a:srgbClr val="FFFFFF"/>
      </a:accent1>
      <a:accent2>
        <a:srgbClr val="FFFFFF"/>
      </a:accent2>
      <a:accent3>
        <a:srgbClr val="FFFFFF"/>
      </a:accent3>
      <a:accent4>
        <a:srgbClr val="FFFFFF"/>
      </a:accent4>
      <a:accent5>
        <a:srgbClr val="FFFFFF"/>
      </a:accent5>
      <a:accent6>
        <a:srgbClr val="FFFFFF"/>
      </a:accent6>
      <a:hlink>
        <a:srgbClr val="523E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