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1" r:id="rId4"/>
    <p:sldId id="259" r:id="rId5"/>
    <p:sldId id="262" r:id="rId6"/>
    <p:sldId id="263" r:id="rId7"/>
  </p:sldIdLst>
  <p:sldSz cx="13004800" cy="9753600"/>
  <p:notesSz cx="6858000" cy="9144000"/>
  <p:defaultTextStyle>
    <a:lvl1pPr algn="ctr" defTabSz="584200">
      <a:defRPr sz="3600">
        <a:solidFill>
          <a:srgbClr val="5E5E5E"/>
        </a:solidFill>
        <a:latin typeface="Hoefler Text"/>
        <a:ea typeface="Hoefler Text"/>
        <a:cs typeface="Hoefler Text"/>
        <a:sym typeface="Hoefler Text"/>
      </a:defRPr>
    </a:lvl1pPr>
    <a:lvl2pPr indent="228600" algn="ctr" defTabSz="584200">
      <a:defRPr sz="3600">
        <a:solidFill>
          <a:srgbClr val="5E5E5E"/>
        </a:solidFill>
        <a:latin typeface="Hoefler Text"/>
        <a:ea typeface="Hoefler Text"/>
        <a:cs typeface="Hoefler Text"/>
        <a:sym typeface="Hoefler Text"/>
      </a:defRPr>
    </a:lvl2pPr>
    <a:lvl3pPr indent="457200" algn="ctr" defTabSz="584200">
      <a:defRPr sz="3600">
        <a:solidFill>
          <a:srgbClr val="5E5E5E"/>
        </a:solidFill>
        <a:latin typeface="Hoefler Text"/>
        <a:ea typeface="Hoefler Text"/>
        <a:cs typeface="Hoefler Text"/>
        <a:sym typeface="Hoefler Text"/>
      </a:defRPr>
    </a:lvl3pPr>
    <a:lvl4pPr indent="685800" algn="ctr" defTabSz="584200">
      <a:defRPr sz="3600">
        <a:solidFill>
          <a:srgbClr val="5E5E5E"/>
        </a:solidFill>
        <a:latin typeface="Hoefler Text"/>
        <a:ea typeface="Hoefler Text"/>
        <a:cs typeface="Hoefler Text"/>
        <a:sym typeface="Hoefler Text"/>
      </a:defRPr>
    </a:lvl4pPr>
    <a:lvl5pPr indent="914400" algn="ctr" defTabSz="584200">
      <a:defRPr sz="3600">
        <a:solidFill>
          <a:srgbClr val="5E5E5E"/>
        </a:solidFill>
        <a:latin typeface="Hoefler Text"/>
        <a:ea typeface="Hoefler Text"/>
        <a:cs typeface="Hoefler Text"/>
        <a:sym typeface="Hoefler Text"/>
      </a:defRPr>
    </a:lvl5pPr>
    <a:lvl6pPr indent="1143000" algn="ctr" defTabSz="584200">
      <a:defRPr sz="3600">
        <a:solidFill>
          <a:srgbClr val="5E5E5E"/>
        </a:solidFill>
        <a:latin typeface="Hoefler Text"/>
        <a:ea typeface="Hoefler Text"/>
        <a:cs typeface="Hoefler Text"/>
        <a:sym typeface="Hoefler Text"/>
      </a:defRPr>
    </a:lvl6pPr>
    <a:lvl7pPr indent="1371600" algn="ctr" defTabSz="584200">
      <a:defRPr sz="3600">
        <a:solidFill>
          <a:srgbClr val="5E5E5E"/>
        </a:solidFill>
        <a:latin typeface="Hoefler Text"/>
        <a:ea typeface="Hoefler Text"/>
        <a:cs typeface="Hoefler Text"/>
        <a:sym typeface="Hoefler Text"/>
      </a:defRPr>
    </a:lvl7pPr>
    <a:lvl8pPr indent="1600200" algn="ctr" defTabSz="584200">
      <a:defRPr sz="3600">
        <a:solidFill>
          <a:srgbClr val="5E5E5E"/>
        </a:solidFill>
        <a:latin typeface="Hoefler Text"/>
        <a:ea typeface="Hoefler Text"/>
        <a:cs typeface="Hoefler Text"/>
        <a:sym typeface="Hoefler Text"/>
      </a:defRPr>
    </a:lvl8pPr>
    <a:lvl9pPr indent="1828800" algn="ctr" defTabSz="584200">
      <a:defRPr sz="3600">
        <a:solidFill>
          <a:srgbClr val="5E5E5E"/>
        </a:solidFill>
        <a:latin typeface="Hoefler Text"/>
        <a:ea typeface="Hoefler Text"/>
        <a:cs typeface="Hoefler Text"/>
        <a:sym typeface="Hoefler Tex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4C1BA">
              <a:alpha val="25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381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 b="off" i="off">
        <a:font>
          <a:latin typeface="Hoefler Text"/>
          <a:ea typeface="Hoefler Text"/>
          <a:cs typeface="Hoefler Text"/>
        </a:font>
        <a:srgbClr val="3C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C5F5E"/>
              </a:solidFill>
              <a:prstDash val="solid"/>
              <a:miter lim="400000"/>
            </a:ln>
          </a:top>
          <a:bottom>
            <a:ln w="12700" cap="flat">
              <a:solidFill>
                <a:srgbClr val="3C5F5E"/>
              </a:solidFill>
              <a:prstDash val="solid"/>
              <a:miter lim="400000"/>
            </a:ln>
          </a:bottom>
          <a:insideH>
            <a:ln w="12700" cap="flat">
              <a:solidFill>
                <a:srgbClr val="3C5F5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4C1BA">
              <a:alpha val="25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3C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C5F5E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5C2C3">
              <a:alpha val="63000"/>
            </a:srgbClr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3C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C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C5F5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2727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354851"/>
              </a:solidFill>
              <a:prstDash val="solid"/>
              <a:miter lim="400000"/>
            </a:ln>
          </a:left>
          <a:right>
            <a:ln w="12700" cap="flat">
              <a:solidFill>
                <a:srgbClr val="354851"/>
              </a:solidFill>
              <a:prstDash val="solid"/>
              <a:miter lim="400000"/>
            </a:ln>
          </a:right>
          <a:top>
            <a:ln w="12700" cap="flat">
              <a:solidFill>
                <a:srgbClr val="354851"/>
              </a:solidFill>
              <a:prstDash val="solid"/>
              <a:miter lim="400000"/>
            </a:ln>
          </a:top>
          <a:bottom>
            <a:ln w="12700" cap="flat">
              <a:solidFill>
                <a:srgbClr val="354851"/>
              </a:solidFill>
              <a:prstDash val="solid"/>
              <a:miter lim="400000"/>
            </a:ln>
          </a:bottom>
          <a:insideH>
            <a:ln w="12700" cap="flat">
              <a:solidFill>
                <a:srgbClr val="354851"/>
              </a:solidFill>
              <a:prstDash val="solid"/>
              <a:miter lim="400000"/>
            </a:ln>
          </a:insideH>
          <a:insideV>
            <a:ln w="12700" cap="flat">
              <a:solidFill>
                <a:srgbClr val="3548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solidFill>
                <a:srgbClr val="3548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54851"/>
              </a:solidFill>
              <a:prstDash val="solid"/>
              <a:miter lim="400000"/>
            </a:ln>
          </a:top>
          <a:bottom>
            <a:ln w="12700" cap="flat">
              <a:solidFill>
                <a:srgbClr val="354851"/>
              </a:solidFill>
              <a:prstDash val="solid"/>
              <a:miter lim="400000"/>
            </a:ln>
          </a:bottom>
          <a:insideH>
            <a:ln w="12700" cap="flat">
              <a:solidFill>
                <a:srgbClr val="354851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79E9E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548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7784"/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54851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7784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6E4D7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E7E4DC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D5D2C7"/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D5D2C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4E1D9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CA99C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46B"/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46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50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9AAA9"/>
              </a:solidFill>
              <a:prstDash val="solid"/>
              <a:miter lim="400000"/>
            </a:ln>
          </a:top>
          <a:bottom>
            <a:ln w="12700" cap="flat">
              <a:solidFill>
                <a:srgbClr val="A9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AA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638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58340483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9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8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787400" y="1511300"/>
            <a:ext cx="11430000" cy="381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800">
                <a:solidFill>
                  <a:srgbClr val="276D6D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787400" y="5308600"/>
            <a:ext cx="11430000" cy="1447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787400" y="7188200"/>
            <a:ext cx="11430000" cy="127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800">
                <a:solidFill>
                  <a:srgbClr val="276D6D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787400" y="8407400"/>
            <a:ext cx="11430000" cy="1041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800">
                <a:solidFill>
                  <a:srgbClr val="767367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57200" y="1244600"/>
            <a:ext cx="5600700" cy="34671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800">
                <a:solidFill>
                  <a:srgbClr val="767367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457200" y="4851400"/>
            <a:ext cx="5600700" cy="3632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800">
                <a:solidFill>
                  <a:srgbClr val="767367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800">
                <a:solidFill>
                  <a:srgbClr val="767367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800">
                <a:solidFill>
                  <a:srgbClr val="767367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87400" y="2768600"/>
            <a:ext cx="5486400" cy="5715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800"/>
              </a:spcBef>
              <a:buBlip>
                <a:blip r:embed="rId2"/>
              </a:buBlip>
              <a:defRPr sz="3000"/>
            </a:lvl1pPr>
            <a:lvl2pPr marL="685800" indent="-342900">
              <a:spcBef>
                <a:spcPts val="2800"/>
              </a:spcBef>
              <a:buBlip>
                <a:blip r:embed="rId2"/>
              </a:buBlip>
              <a:defRPr sz="3000"/>
            </a:lvl2pPr>
            <a:lvl3pPr marL="1028700" indent="-342900">
              <a:spcBef>
                <a:spcPts val="2800"/>
              </a:spcBef>
              <a:buBlip>
                <a:blip r:embed="rId2"/>
              </a:buBlip>
              <a:defRPr sz="3000"/>
            </a:lvl3pPr>
            <a:lvl4pPr marL="1371600" indent="-342900">
              <a:spcBef>
                <a:spcPts val="2800"/>
              </a:spcBef>
              <a:buBlip>
                <a:blip r:embed="rId2"/>
              </a:buBlip>
              <a:defRPr sz="3000"/>
            </a:lvl4pPr>
            <a:lvl5pPr marL="1714500" indent="-3429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E5E5E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E5E5E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E5E5E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E5E5E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E5E5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87400" y="1257300"/>
            <a:ext cx="11430000" cy="7239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3 -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800">
                <a:solidFill>
                  <a:srgbClr val="767367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sldNum="0" hdr="0" dt="0"/>
  <p:txStyles>
    <p:titleStyle>
      <a:lvl1pPr algn="ctr" defTabSz="584200">
        <a:defRPr sz="7800"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latin typeface="+mn-lt"/>
          <a:ea typeface="+mn-ea"/>
          <a:cs typeface="+mn-cs"/>
          <a:sym typeface="Baskerville"/>
        </a:defRPr>
      </a:lvl1pPr>
      <a:lvl2pPr indent="228600" algn="ctr" defTabSz="584200">
        <a:defRPr sz="7800"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latin typeface="+mn-lt"/>
          <a:ea typeface="+mn-ea"/>
          <a:cs typeface="+mn-cs"/>
          <a:sym typeface="Baskerville"/>
        </a:defRPr>
      </a:lvl2pPr>
      <a:lvl3pPr indent="457200" algn="ctr" defTabSz="584200">
        <a:defRPr sz="7800"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latin typeface="+mn-lt"/>
          <a:ea typeface="+mn-ea"/>
          <a:cs typeface="+mn-cs"/>
          <a:sym typeface="Baskerville"/>
        </a:defRPr>
      </a:lvl3pPr>
      <a:lvl4pPr indent="685800" algn="ctr" defTabSz="584200">
        <a:defRPr sz="7800"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latin typeface="+mn-lt"/>
          <a:ea typeface="+mn-ea"/>
          <a:cs typeface="+mn-cs"/>
          <a:sym typeface="Baskerville"/>
        </a:defRPr>
      </a:lvl4pPr>
      <a:lvl5pPr indent="914400" algn="ctr" defTabSz="584200">
        <a:defRPr sz="7800"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latin typeface="+mn-lt"/>
          <a:ea typeface="+mn-ea"/>
          <a:cs typeface="+mn-cs"/>
          <a:sym typeface="Baskerville"/>
        </a:defRPr>
      </a:lvl5pPr>
      <a:lvl6pPr indent="1143000" algn="ctr" defTabSz="584200">
        <a:defRPr sz="7800"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latin typeface="+mn-lt"/>
          <a:ea typeface="+mn-ea"/>
          <a:cs typeface="+mn-cs"/>
          <a:sym typeface="Baskerville"/>
        </a:defRPr>
      </a:lvl6pPr>
      <a:lvl7pPr indent="1371600" algn="ctr" defTabSz="584200">
        <a:defRPr sz="7800"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latin typeface="+mn-lt"/>
          <a:ea typeface="+mn-ea"/>
          <a:cs typeface="+mn-cs"/>
          <a:sym typeface="Baskerville"/>
        </a:defRPr>
      </a:lvl7pPr>
      <a:lvl8pPr indent="1600200" algn="ctr" defTabSz="584200">
        <a:defRPr sz="7800"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latin typeface="+mn-lt"/>
          <a:ea typeface="+mn-ea"/>
          <a:cs typeface="+mn-cs"/>
          <a:sym typeface="Baskerville"/>
        </a:defRPr>
      </a:lvl8pPr>
      <a:lvl9pPr indent="1828800" algn="ctr" defTabSz="584200">
        <a:defRPr sz="7800"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latin typeface="+mn-lt"/>
          <a:ea typeface="+mn-ea"/>
          <a:cs typeface="+mn-cs"/>
          <a:sym typeface="Baskerville"/>
        </a:defRPr>
      </a:lvl9pPr>
    </p:titleStyle>
    <p:bodyStyle>
      <a:lvl1pPr marL="393700" indent="-393700" defTabSz="584200">
        <a:spcBef>
          <a:spcPts val="3600"/>
        </a:spcBef>
        <a:buSzPct val="50000"/>
        <a:buBlip>
          <a:blip r:embed="rId15"/>
        </a:buBlip>
        <a:defRPr sz="3600">
          <a:solidFill>
            <a:srgbClr val="5E5E5E"/>
          </a:solidFill>
          <a:latin typeface="Hoefler Text"/>
          <a:ea typeface="Hoefler Text"/>
          <a:cs typeface="Hoefler Text"/>
          <a:sym typeface="Hoefler Text"/>
        </a:defRPr>
      </a:lvl1pPr>
      <a:lvl2pPr marL="787400" indent="-393700" defTabSz="584200">
        <a:spcBef>
          <a:spcPts val="3600"/>
        </a:spcBef>
        <a:buSzPct val="50000"/>
        <a:buBlip>
          <a:blip r:embed="rId15"/>
        </a:buBlip>
        <a:defRPr sz="3600">
          <a:solidFill>
            <a:srgbClr val="5E5E5E"/>
          </a:solidFill>
          <a:latin typeface="Hoefler Text"/>
          <a:ea typeface="Hoefler Text"/>
          <a:cs typeface="Hoefler Text"/>
          <a:sym typeface="Hoefler Text"/>
        </a:defRPr>
      </a:lvl2pPr>
      <a:lvl3pPr marL="1181100" indent="-393700" defTabSz="584200">
        <a:spcBef>
          <a:spcPts val="3600"/>
        </a:spcBef>
        <a:buSzPct val="50000"/>
        <a:buBlip>
          <a:blip r:embed="rId15"/>
        </a:buBlip>
        <a:defRPr sz="3600">
          <a:solidFill>
            <a:srgbClr val="5E5E5E"/>
          </a:solidFill>
          <a:latin typeface="Hoefler Text"/>
          <a:ea typeface="Hoefler Text"/>
          <a:cs typeface="Hoefler Text"/>
          <a:sym typeface="Hoefler Text"/>
        </a:defRPr>
      </a:lvl3pPr>
      <a:lvl4pPr marL="1574800" indent="-393700" defTabSz="584200">
        <a:spcBef>
          <a:spcPts val="3600"/>
        </a:spcBef>
        <a:buSzPct val="50000"/>
        <a:buBlip>
          <a:blip r:embed="rId15"/>
        </a:buBlip>
        <a:defRPr sz="3600">
          <a:solidFill>
            <a:srgbClr val="5E5E5E"/>
          </a:solidFill>
          <a:latin typeface="Hoefler Text"/>
          <a:ea typeface="Hoefler Text"/>
          <a:cs typeface="Hoefler Text"/>
          <a:sym typeface="Hoefler Text"/>
        </a:defRPr>
      </a:lvl4pPr>
      <a:lvl5pPr marL="1968500" indent="-393700" defTabSz="584200">
        <a:spcBef>
          <a:spcPts val="3600"/>
        </a:spcBef>
        <a:buSzPct val="50000"/>
        <a:buBlip>
          <a:blip r:embed="rId15"/>
        </a:buBlip>
        <a:defRPr sz="3600">
          <a:solidFill>
            <a:srgbClr val="5E5E5E"/>
          </a:solidFill>
          <a:latin typeface="Hoefler Text"/>
          <a:ea typeface="Hoefler Text"/>
          <a:cs typeface="Hoefler Text"/>
          <a:sym typeface="Hoefler Text"/>
        </a:defRPr>
      </a:lvl5pPr>
      <a:lvl6pPr marL="2362200" indent="-393700" defTabSz="584200">
        <a:spcBef>
          <a:spcPts val="3600"/>
        </a:spcBef>
        <a:buSzPct val="50000"/>
        <a:buBlip>
          <a:blip r:embed="rId15"/>
        </a:buBlip>
        <a:defRPr sz="3600">
          <a:solidFill>
            <a:srgbClr val="5E5E5E"/>
          </a:solidFill>
          <a:latin typeface="Hoefler Text"/>
          <a:ea typeface="Hoefler Text"/>
          <a:cs typeface="Hoefler Text"/>
          <a:sym typeface="Hoefler Text"/>
        </a:defRPr>
      </a:lvl6pPr>
      <a:lvl7pPr marL="2755900" indent="-393700" defTabSz="584200">
        <a:spcBef>
          <a:spcPts val="3600"/>
        </a:spcBef>
        <a:buSzPct val="50000"/>
        <a:buBlip>
          <a:blip r:embed="rId15"/>
        </a:buBlip>
        <a:defRPr sz="3600">
          <a:solidFill>
            <a:srgbClr val="5E5E5E"/>
          </a:solidFill>
          <a:latin typeface="Hoefler Text"/>
          <a:ea typeface="Hoefler Text"/>
          <a:cs typeface="Hoefler Text"/>
          <a:sym typeface="Hoefler Text"/>
        </a:defRPr>
      </a:lvl7pPr>
      <a:lvl8pPr marL="3149600" indent="-393700" defTabSz="584200">
        <a:spcBef>
          <a:spcPts val="3600"/>
        </a:spcBef>
        <a:buSzPct val="50000"/>
        <a:buBlip>
          <a:blip r:embed="rId15"/>
        </a:buBlip>
        <a:defRPr sz="3600">
          <a:solidFill>
            <a:srgbClr val="5E5E5E"/>
          </a:solidFill>
          <a:latin typeface="Hoefler Text"/>
          <a:ea typeface="Hoefler Text"/>
          <a:cs typeface="Hoefler Text"/>
          <a:sym typeface="Hoefler Text"/>
        </a:defRPr>
      </a:lvl8pPr>
      <a:lvl9pPr marL="3543300" indent="-393700" defTabSz="584200">
        <a:spcBef>
          <a:spcPts val="3600"/>
        </a:spcBef>
        <a:buSzPct val="50000"/>
        <a:buBlip>
          <a:blip r:embed="rId15"/>
        </a:buBlip>
        <a:defRPr sz="3600">
          <a:solidFill>
            <a:srgbClr val="5E5E5E"/>
          </a:solidFill>
          <a:latin typeface="Hoefler Text"/>
          <a:ea typeface="Hoefler Text"/>
          <a:cs typeface="Hoefler Text"/>
          <a:sym typeface="Hoefler Text"/>
        </a:defRPr>
      </a:lvl9pPr>
    </p:bodyStyle>
    <p:otherStyle>
      <a:lvl1pPr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oefler Text"/>
        </a:defRPr>
      </a:lvl1pPr>
      <a:lvl2pPr indent="2286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oefler Text"/>
        </a:defRPr>
      </a:lvl2pPr>
      <a:lvl3pPr indent="4572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oefler Text"/>
        </a:defRPr>
      </a:lvl3pPr>
      <a:lvl4pPr indent="6858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oefler Text"/>
        </a:defRPr>
      </a:lvl4pPr>
      <a:lvl5pPr indent="9144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oefler Text"/>
        </a:defRPr>
      </a:lvl5pPr>
      <a:lvl6pPr indent="11430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oefler Text"/>
        </a:defRPr>
      </a:lvl6pPr>
      <a:lvl7pPr indent="13716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oefler Text"/>
        </a:defRPr>
      </a:lvl7pPr>
      <a:lvl8pPr indent="16002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oefler Text"/>
        </a:defRPr>
      </a:lvl8pPr>
      <a:lvl9pPr indent="18288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oefler Tex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.jpe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550333" y="5422899"/>
            <a:ext cx="11430001" cy="3810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000" dirty="0" smtClean="0">
                <a:solidFill>
                  <a:srgbClr val="276D6D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Gustavo </a:t>
            </a:r>
            <a:r>
              <a:rPr sz="6000" dirty="0" err="1" smtClean="0">
                <a:solidFill>
                  <a:srgbClr val="276D6D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Carrión</a:t>
            </a:r>
            <a:r>
              <a:rPr sz="6000" dirty="0" smtClean="0">
                <a:solidFill>
                  <a:srgbClr val="276D6D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sz="6000" dirty="0" err="1" smtClean="0">
                <a:solidFill>
                  <a:srgbClr val="276D6D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López</a:t>
            </a:r>
            <a:endParaRPr sz="6000" dirty="0">
              <a:solidFill>
                <a:srgbClr val="276D6D"/>
              </a:solidFill>
              <a:effectLst>
                <a:outerShdw blurRad="63500" dist="12700" dir="5400000" rotWithShape="0">
                  <a:srgbClr val="000000">
                    <a:alpha val="30000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000" dirty="0" smtClean="0">
                <a:solidFill>
                  <a:srgbClr val="276D6D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Johana </a:t>
            </a:r>
            <a:r>
              <a:rPr sz="6000" dirty="0" err="1" smtClean="0">
                <a:solidFill>
                  <a:srgbClr val="276D6D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Córdova</a:t>
            </a:r>
            <a:r>
              <a:rPr sz="6000" dirty="0" smtClean="0">
                <a:solidFill>
                  <a:srgbClr val="276D6D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sz="6000" dirty="0" err="1" smtClean="0">
                <a:solidFill>
                  <a:srgbClr val="276D6D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Yépez</a:t>
            </a:r>
            <a:endParaRPr sz="6000" dirty="0">
              <a:solidFill>
                <a:srgbClr val="276D6D"/>
              </a:solidFill>
              <a:effectLst>
                <a:outerShdw blurRad="63500" dist="12700" dir="5400000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550333" y="6155266"/>
            <a:ext cx="11430001" cy="1447801"/>
          </a:xfrm>
          <a:prstGeom prst="rect">
            <a:avLst/>
          </a:prstGeom>
        </p:spPr>
        <p:txBody>
          <a:bodyPr/>
          <a:lstStyle>
            <a:lvl1pPr>
              <a:defRPr sz="3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 smtClean="0">
                <a:solidFill>
                  <a:srgbClr val="5E5E5E"/>
                </a:solidFill>
              </a:rPr>
              <a:t>DESARROLLADO POR</a:t>
            </a:r>
            <a:r>
              <a:rPr sz="3000" b="1" dirty="0">
                <a:solidFill>
                  <a:srgbClr val="5E5E5E"/>
                </a:solidFill>
              </a:rPr>
              <a:t>:</a:t>
            </a:r>
          </a:p>
        </p:txBody>
      </p:sp>
      <p:sp>
        <p:nvSpPr>
          <p:cNvPr id="34" name="Shape 34"/>
          <p:cNvSpPr/>
          <p:nvPr/>
        </p:nvSpPr>
        <p:spPr>
          <a:xfrm>
            <a:off x="787400" y="-1883834"/>
            <a:ext cx="11430001" cy="381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6500">
                <a:solidFill>
                  <a:srgbClr val="276D6D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500" smtClean="0">
                <a:solidFill>
                  <a:srgbClr val="276D6D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RALLY YACHAY GREEN APP</a:t>
            </a:r>
            <a:endParaRPr sz="6500" dirty="0">
              <a:solidFill>
                <a:srgbClr val="276D6D"/>
              </a:solidFill>
              <a:effectLst>
                <a:outerShdw blurRad="63500" dist="12700" dir="5400000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5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58322" y="2322060"/>
            <a:ext cx="3435638" cy="2942012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89853" y="1926167"/>
            <a:ext cx="3127539" cy="4217890"/>
          </a:xfrm>
          <a:prstGeom prst="rect">
            <a:avLst/>
          </a:prstGeom>
          <a:effectLst>
            <a:outerShdw dir="5400000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800" dirty="0" err="1">
                <a:solidFill>
                  <a:schemeClr val="accent5">
                    <a:lumMod val="75000"/>
                  </a:schemeClr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MiArbolMiCiudad</a:t>
            </a:r>
            <a:endParaRPr sz="7800" dirty="0">
              <a:solidFill>
                <a:schemeClr val="accent5">
                  <a:lumMod val="75000"/>
                </a:schemeClr>
              </a:solidFill>
              <a:effectLst>
                <a:outerShdw blurRad="63500" dist="12700" dir="5400000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chemeClr val="bg2">
                    <a:lumMod val="50000"/>
                  </a:schemeClr>
                </a:solidFill>
              </a:rPr>
              <a:t>El </a:t>
            </a:r>
            <a:r>
              <a:rPr sz="3200" dirty="0" err="1" smtClean="0">
                <a:solidFill>
                  <a:schemeClr val="bg2">
                    <a:lumMod val="50000"/>
                  </a:schemeClr>
                </a:solidFill>
              </a:rPr>
              <a:t>nombre</a:t>
            </a:r>
            <a:r>
              <a:rPr sz="3200" dirty="0" smtClean="0">
                <a:solidFill>
                  <a:schemeClr val="bg2">
                    <a:lumMod val="50000"/>
                  </a:schemeClr>
                </a:solidFill>
              </a:rPr>
              <a:t> de la </a:t>
            </a:r>
            <a:r>
              <a:rPr sz="3200" dirty="0" err="1" smtClean="0">
                <a:solidFill>
                  <a:schemeClr val="bg2">
                    <a:lumMod val="50000"/>
                  </a:schemeClr>
                </a:solidFill>
              </a:rPr>
              <a:t>aplicación</a:t>
            </a:r>
            <a:r>
              <a:rPr sz="3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sz="3200" dirty="0" err="1" smtClean="0">
                <a:solidFill>
                  <a:schemeClr val="bg2">
                    <a:lumMod val="50000"/>
                  </a:schemeClr>
                </a:solidFill>
              </a:rPr>
              <a:t>crea</a:t>
            </a:r>
            <a:r>
              <a:rPr sz="3200" dirty="0" smtClean="0">
                <a:solidFill>
                  <a:schemeClr val="bg2">
                    <a:lumMod val="50000"/>
                  </a:schemeClr>
                </a:solidFill>
              </a:rPr>
              <a:t> un </a:t>
            </a:r>
            <a:r>
              <a:rPr sz="3200" dirty="0" err="1" smtClean="0">
                <a:solidFill>
                  <a:schemeClr val="bg2">
                    <a:lumMod val="50000"/>
                  </a:schemeClr>
                </a:solidFill>
              </a:rPr>
              <a:t>vínculo</a:t>
            </a:r>
            <a:r>
              <a:rPr sz="3200" dirty="0" smtClean="0">
                <a:solidFill>
                  <a:schemeClr val="bg2">
                    <a:lumMod val="50000"/>
                  </a:schemeClr>
                </a:solidFill>
              </a:rPr>
              <a:t> entre el </a:t>
            </a:r>
            <a:r>
              <a:rPr sz="3200" dirty="0" err="1" smtClean="0">
                <a:solidFill>
                  <a:schemeClr val="bg2">
                    <a:lumMod val="50000"/>
                  </a:schemeClr>
                </a:solidFill>
              </a:rPr>
              <a:t>usuario</a:t>
            </a:r>
            <a:r>
              <a:rPr sz="3200" dirty="0" smtClean="0">
                <a:solidFill>
                  <a:schemeClr val="bg2">
                    <a:lumMod val="50000"/>
                  </a:schemeClr>
                </a:solidFill>
              </a:rPr>
              <a:t>, el </a:t>
            </a:r>
            <a:r>
              <a:rPr sz="3200" dirty="0" err="1" smtClean="0">
                <a:solidFill>
                  <a:schemeClr val="bg2">
                    <a:lumMod val="50000"/>
                  </a:schemeClr>
                </a:solidFill>
              </a:rPr>
              <a:t>árbol</a:t>
            </a:r>
            <a:r>
              <a:rPr sz="3200" dirty="0" smtClean="0">
                <a:solidFill>
                  <a:schemeClr val="bg2">
                    <a:lumMod val="50000"/>
                  </a:schemeClr>
                </a:solidFill>
              </a:rPr>
              <a:t> y </a:t>
            </a:r>
            <a:r>
              <a:rPr sz="3200" dirty="0" err="1" smtClean="0">
                <a:solidFill>
                  <a:schemeClr val="bg2">
                    <a:lumMod val="50000"/>
                  </a:schemeClr>
                </a:solidFill>
              </a:rPr>
              <a:t>su</a:t>
            </a:r>
            <a:r>
              <a:rPr sz="3200" dirty="0" smtClean="0">
                <a:solidFill>
                  <a:schemeClr val="bg2">
                    <a:lumMod val="50000"/>
                  </a:schemeClr>
                </a:solidFill>
              </a:rPr>
              <a:t> ciudad</a:t>
            </a:r>
            <a:r>
              <a:rPr sz="32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3200" dirty="0" err="1" smtClean="0">
                <a:solidFill>
                  <a:schemeClr val="bg2">
                    <a:lumMod val="50000"/>
                  </a:schemeClr>
                </a:solidFill>
              </a:rPr>
              <a:t>Nuestra</a:t>
            </a:r>
            <a:r>
              <a:rPr sz="3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sz="3200" dirty="0" err="1" smtClean="0">
                <a:solidFill>
                  <a:schemeClr val="bg2">
                    <a:lumMod val="50000"/>
                  </a:schemeClr>
                </a:solidFill>
              </a:rPr>
              <a:t>propuesta</a:t>
            </a:r>
            <a:r>
              <a:rPr sz="3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sz="3200" dirty="0" err="1" smtClean="0">
                <a:solidFill>
                  <a:schemeClr val="bg2">
                    <a:lumMod val="50000"/>
                  </a:schemeClr>
                </a:solidFill>
              </a:rPr>
              <a:t>aspira</a:t>
            </a:r>
            <a:r>
              <a:rPr sz="3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sz="3200" dirty="0" err="1" smtClean="0">
                <a:solidFill>
                  <a:schemeClr val="bg2">
                    <a:lumMod val="50000"/>
                  </a:schemeClr>
                </a:solidFill>
              </a:rPr>
              <a:t>llegar</a:t>
            </a:r>
            <a:r>
              <a:rPr sz="3200" dirty="0" smtClean="0">
                <a:solidFill>
                  <a:schemeClr val="bg2">
                    <a:lumMod val="50000"/>
                  </a:schemeClr>
                </a:solidFill>
              </a:rPr>
              <a:t> al </a:t>
            </a:r>
            <a:r>
              <a:rPr sz="3200" dirty="0" err="1" smtClean="0">
                <a:solidFill>
                  <a:schemeClr val="bg2">
                    <a:lumMod val="50000"/>
                  </a:schemeClr>
                </a:solidFill>
              </a:rPr>
              <a:t>sentimiento</a:t>
            </a:r>
            <a:r>
              <a:rPr sz="3200" dirty="0" smtClean="0">
                <a:solidFill>
                  <a:schemeClr val="bg2">
                    <a:lumMod val="50000"/>
                  </a:schemeClr>
                </a:solidFill>
              </a:rPr>
              <a:t> de causa del </a:t>
            </a:r>
            <a:r>
              <a:rPr sz="3200" dirty="0" err="1" smtClean="0">
                <a:solidFill>
                  <a:schemeClr val="bg2">
                    <a:lumMod val="50000"/>
                  </a:schemeClr>
                </a:solidFill>
              </a:rPr>
              <a:t>usuario</a:t>
            </a:r>
            <a:r>
              <a:rPr sz="3200" dirty="0" smtClean="0">
                <a:solidFill>
                  <a:schemeClr val="bg2">
                    <a:lumMod val="50000"/>
                  </a:schemeClr>
                </a:solidFill>
              </a:rPr>
              <a:t> y el </a:t>
            </a:r>
            <a:r>
              <a:rPr sz="3200" dirty="0" err="1" smtClean="0">
                <a:solidFill>
                  <a:schemeClr val="bg2">
                    <a:lumMod val="50000"/>
                  </a:schemeClr>
                </a:solidFill>
              </a:rPr>
              <a:t>interés</a:t>
            </a:r>
            <a:r>
              <a:rPr sz="3200" dirty="0" smtClean="0">
                <a:solidFill>
                  <a:schemeClr val="bg2">
                    <a:lumMod val="50000"/>
                  </a:schemeClr>
                </a:solidFill>
              </a:rPr>
              <a:t> que </a:t>
            </a:r>
            <a:r>
              <a:rPr sz="3200" dirty="0" err="1" smtClean="0">
                <a:solidFill>
                  <a:schemeClr val="bg2">
                    <a:lumMod val="50000"/>
                  </a:schemeClr>
                </a:solidFill>
              </a:rPr>
              <a:t>tiene</a:t>
            </a:r>
            <a:r>
              <a:rPr sz="3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sz="3200" dirty="0" err="1" smtClean="0">
                <a:solidFill>
                  <a:schemeClr val="bg2">
                    <a:lumMod val="50000"/>
                  </a:schemeClr>
                </a:solidFill>
              </a:rPr>
              <a:t>por</a:t>
            </a:r>
            <a:r>
              <a:rPr sz="3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sz="3200" dirty="0" err="1" smtClean="0">
                <a:solidFill>
                  <a:schemeClr val="bg2">
                    <a:lumMod val="50000"/>
                  </a:schemeClr>
                </a:solidFill>
              </a:rPr>
              <a:t>su</a:t>
            </a:r>
            <a:r>
              <a:rPr sz="3200" dirty="0" smtClean="0">
                <a:solidFill>
                  <a:schemeClr val="bg2">
                    <a:lumMod val="50000"/>
                  </a:schemeClr>
                </a:solidFill>
              </a:rPr>
              <a:t> ciudad</a:t>
            </a:r>
            <a:r>
              <a:rPr sz="32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s-EC" sz="32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s-EC" sz="3200" dirty="0" smtClean="0">
                <a:solidFill>
                  <a:schemeClr val="bg2">
                    <a:lumMod val="50000"/>
                  </a:schemeClr>
                </a:solidFill>
              </a:rPr>
              <a:t>La </a:t>
            </a:r>
            <a:r>
              <a:rPr lang="es-EC" sz="3200" dirty="0">
                <a:solidFill>
                  <a:schemeClr val="bg2">
                    <a:lumMod val="50000"/>
                  </a:schemeClr>
                </a:solidFill>
              </a:rPr>
              <a:t>aplicación será altamente interactiva y permitirá tener una rápida visión de la cantidad de árboles </a:t>
            </a:r>
            <a:r>
              <a:rPr lang="es-EC" sz="3200" dirty="0" smtClean="0">
                <a:solidFill>
                  <a:schemeClr val="bg2">
                    <a:lumMod val="50000"/>
                  </a:schemeClr>
                </a:solidFill>
              </a:rPr>
              <a:t>que se </a:t>
            </a:r>
            <a:r>
              <a:rPr lang="es-EC" sz="3200" dirty="0">
                <a:solidFill>
                  <a:schemeClr val="bg2">
                    <a:lumMod val="50000"/>
                  </a:schemeClr>
                </a:solidFill>
              </a:rPr>
              <a:t>encuentran en determinada área</a:t>
            </a:r>
            <a:r>
              <a:rPr lang="es-EC" sz="32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s-EC" sz="32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lang="es-EC" sz="3200" dirty="0" smtClean="0">
                <a:solidFill>
                  <a:schemeClr val="bg2">
                    <a:lumMod val="50000"/>
                  </a:schemeClr>
                </a:solidFill>
              </a:rPr>
              <a:t>Será altamente incluyente y de fácil uso permitiéndole a la ciudadanía involucrarse activamente en el cuidado del medio ambiente.</a:t>
            </a:r>
            <a:endParaRPr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9097010"/>
            <a:ext cx="56841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C" sz="3600" b="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1327665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Caracter</a:t>
            </a:r>
            <a:r>
              <a:rPr lang="es-EC" dirty="0" err="1" smtClean="0">
                <a:solidFill>
                  <a:schemeClr val="accent5">
                    <a:lumMod val="75000"/>
                  </a:schemeClr>
                </a:solidFill>
              </a:rPr>
              <a:t>ísticas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400" y="2100653"/>
            <a:ext cx="11430000" cy="6753654"/>
          </a:xfrm>
        </p:spPr>
        <p:txBody>
          <a:bodyPr>
            <a:noAutofit/>
          </a:bodyPr>
          <a:lstStyle/>
          <a:p>
            <a:pPr lvl="0"/>
            <a:r>
              <a:rPr lang="es-EC" sz="2700" dirty="0" smtClean="0">
                <a:solidFill>
                  <a:schemeClr val="bg2">
                    <a:lumMod val="50000"/>
                  </a:schemeClr>
                </a:solidFill>
              </a:rPr>
              <a:t>Capacidad de registro y apadrinamiento de árboles alrededor de la ciudad.</a:t>
            </a:r>
          </a:p>
          <a:p>
            <a:pPr lvl="0"/>
            <a:r>
              <a:rPr lang="es-EC" sz="2700" dirty="0" smtClean="0">
                <a:solidFill>
                  <a:schemeClr val="bg2">
                    <a:lumMod val="50000"/>
                  </a:schemeClr>
                </a:solidFill>
              </a:rPr>
              <a:t>Creación de cuentas para </a:t>
            </a:r>
            <a:r>
              <a:rPr lang="es-EC" sz="2700" dirty="0" smtClean="0">
                <a:solidFill>
                  <a:schemeClr val="bg2">
                    <a:lumMod val="50000"/>
                  </a:schemeClr>
                </a:solidFill>
              </a:rPr>
              <a:t>cada persona que interactúe con la aplicación.</a:t>
            </a:r>
          </a:p>
          <a:p>
            <a:pPr lvl="0"/>
            <a:r>
              <a:rPr lang="es-EC" sz="2700" dirty="0" smtClean="0">
                <a:solidFill>
                  <a:schemeClr val="bg2">
                    <a:lumMod val="50000"/>
                  </a:schemeClr>
                </a:solidFill>
              </a:rPr>
              <a:t>Denuncia de actos </a:t>
            </a:r>
            <a:r>
              <a:rPr lang="es-EC" sz="2700" dirty="0" smtClean="0">
                <a:solidFill>
                  <a:schemeClr val="bg2">
                    <a:lumMod val="50000"/>
                  </a:schemeClr>
                </a:solidFill>
              </a:rPr>
              <a:t>novedades suscitadas </a:t>
            </a:r>
            <a:r>
              <a:rPr lang="es-EC" sz="2700" dirty="0" smtClean="0">
                <a:solidFill>
                  <a:schemeClr val="bg2">
                    <a:lumMod val="50000"/>
                  </a:schemeClr>
                </a:solidFill>
              </a:rPr>
              <a:t>en los árboles.</a:t>
            </a:r>
          </a:p>
          <a:p>
            <a:pPr lvl="0"/>
            <a:r>
              <a:rPr lang="es-EC" sz="2700" dirty="0" smtClean="0">
                <a:solidFill>
                  <a:schemeClr val="bg2">
                    <a:lumMod val="50000"/>
                  </a:schemeClr>
                </a:solidFill>
              </a:rPr>
              <a:t>Mapa interactivo indicando la localización de los árboles (</a:t>
            </a:r>
            <a:r>
              <a:rPr lang="es-EC" sz="2700" dirty="0">
                <a:solidFill>
                  <a:schemeClr val="bg2">
                    <a:lumMod val="50000"/>
                  </a:schemeClr>
                </a:solidFill>
              </a:rPr>
              <a:t>apadrinados</a:t>
            </a:r>
            <a:r>
              <a:rPr lang="es-EC" sz="2700" dirty="0" smtClean="0">
                <a:solidFill>
                  <a:schemeClr val="bg2">
                    <a:lumMod val="50000"/>
                  </a:schemeClr>
                </a:solidFill>
              </a:rPr>
              <a:t>, sin </a:t>
            </a:r>
            <a:r>
              <a:rPr lang="es-EC" sz="2700" dirty="0" smtClean="0">
                <a:solidFill>
                  <a:schemeClr val="bg2">
                    <a:lumMod val="50000"/>
                  </a:schemeClr>
                </a:solidFill>
              </a:rPr>
              <a:t>apadrinar, patrimoniales, no patrimoniales).</a:t>
            </a:r>
            <a:endParaRPr lang="en-US" sz="2700" dirty="0">
              <a:solidFill>
                <a:schemeClr val="bg2">
                  <a:lumMod val="50000"/>
                </a:schemeClr>
              </a:solidFill>
            </a:endParaRPr>
          </a:p>
          <a:p>
            <a:pPr lvl="0"/>
            <a:r>
              <a:rPr lang="es-EC" sz="2700" dirty="0" smtClean="0">
                <a:solidFill>
                  <a:schemeClr val="bg2">
                    <a:lumMod val="50000"/>
                  </a:schemeClr>
                </a:solidFill>
              </a:rPr>
              <a:t>Certificado de apadrinamiento de </a:t>
            </a:r>
            <a:r>
              <a:rPr lang="es-EC" sz="2700" dirty="0" smtClean="0">
                <a:solidFill>
                  <a:schemeClr val="bg2">
                    <a:lumMod val="50000"/>
                  </a:schemeClr>
                </a:solidFill>
              </a:rPr>
              <a:t>cada árbol </a:t>
            </a:r>
            <a:r>
              <a:rPr lang="es-EC" sz="2700" dirty="0" smtClean="0">
                <a:solidFill>
                  <a:schemeClr val="bg2">
                    <a:lumMod val="50000"/>
                  </a:schemeClr>
                </a:solidFill>
              </a:rPr>
              <a:t>con fotografía </a:t>
            </a:r>
            <a:r>
              <a:rPr lang="es-EC" sz="2700" dirty="0" smtClean="0">
                <a:solidFill>
                  <a:schemeClr val="bg2">
                    <a:lumMod val="50000"/>
                  </a:schemeClr>
                </a:solidFill>
              </a:rPr>
              <a:t>del </a:t>
            </a:r>
            <a:r>
              <a:rPr lang="es-EC" sz="2700" dirty="0" smtClean="0">
                <a:solidFill>
                  <a:schemeClr val="bg2">
                    <a:lumMod val="50000"/>
                  </a:schemeClr>
                </a:solidFill>
              </a:rPr>
              <a:t>usuario. </a:t>
            </a:r>
            <a:endParaRPr lang="es-EC" sz="27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0"/>
            <a:r>
              <a:rPr lang="es-EC" sz="2700" dirty="0" smtClean="0">
                <a:solidFill>
                  <a:schemeClr val="bg2">
                    <a:lumMod val="50000"/>
                  </a:schemeClr>
                </a:solidFill>
              </a:rPr>
              <a:t>Integración con redes </a:t>
            </a:r>
            <a:r>
              <a:rPr lang="es-EC" sz="2700" dirty="0">
                <a:solidFill>
                  <a:schemeClr val="bg2">
                    <a:lumMod val="50000"/>
                  </a:schemeClr>
                </a:solidFill>
              </a:rPr>
              <a:t>sociales (Facebook y Twitter</a:t>
            </a:r>
            <a:r>
              <a:rPr lang="es-EC" sz="2700" dirty="0" smtClean="0">
                <a:solidFill>
                  <a:schemeClr val="bg2">
                    <a:lumMod val="50000"/>
                  </a:schemeClr>
                </a:solidFill>
              </a:rPr>
              <a:t>).</a:t>
            </a:r>
            <a:endParaRPr lang="en-US" sz="2700" dirty="0">
              <a:solidFill>
                <a:schemeClr val="bg2">
                  <a:lumMod val="50000"/>
                </a:schemeClr>
              </a:solidFill>
            </a:endParaRPr>
          </a:p>
          <a:p>
            <a:pPr lvl="0"/>
            <a:r>
              <a:rPr lang="es-EC" sz="2700" dirty="0" smtClean="0">
                <a:solidFill>
                  <a:schemeClr val="bg2">
                    <a:lumMod val="50000"/>
                  </a:schemeClr>
                </a:solidFill>
              </a:rPr>
              <a:t>Posibilidad de añadir árboles </a:t>
            </a:r>
            <a:r>
              <a:rPr lang="es-EC" sz="2700" dirty="0" smtClean="0">
                <a:solidFill>
                  <a:schemeClr val="bg2">
                    <a:lumMod val="50000"/>
                  </a:schemeClr>
                </a:solidFill>
              </a:rPr>
              <a:t>no</a:t>
            </a:r>
            <a:r>
              <a:rPr lang="es-EC" sz="2700" dirty="0" smtClean="0">
                <a:solidFill>
                  <a:schemeClr val="bg2">
                    <a:lumMod val="50000"/>
                  </a:schemeClr>
                </a:solidFill>
              </a:rPr>
              <a:t> apadrinados, </a:t>
            </a:r>
            <a:r>
              <a:rPr lang="es-EC" sz="2700" dirty="0" smtClean="0">
                <a:solidFill>
                  <a:schemeClr val="bg2">
                    <a:lumMod val="50000"/>
                  </a:schemeClr>
                </a:solidFill>
              </a:rPr>
              <a:t>para que estén disponibles </a:t>
            </a:r>
            <a:r>
              <a:rPr lang="es-EC" sz="2700" dirty="0" smtClean="0">
                <a:solidFill>
                  <a:schemeClr val="bg2">
                    <a:lumMod val="50000"/>
                  </a:schemeClr>
                </a:solidFill>
              </a:rPr>
              <a:t>para su posterior apadrinamiento</a:t>
            </a:r>
            <a:r>
              <a:rPr lang="es-EC" sz="27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sz="2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097010"/>
            <a:ext cx="56841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C" dirty="0"/>
              <a:t>2</a:t>
            </a:r>
            <a:endParaRPr kumimoji="0" lang="es-EC" sz="3600" b="0" i="0" u="none" strike="noStrike" cap="none" spc="0" normalizeH="0" baseline="0" dirty="0" smtClean="0">
              <a:ln>
                <a:noFill/>
              </a:ln>
              <a:solidFill>
                <a:srgbClr val="5E5E5E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3096801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122599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lang="es-EC" sz="76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Aplicación Móvil</a:t>
            </a:r>
            <a:br>
              <a:rPr lang="es-EC" sz="76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s-EC" sz="1800" b="1" dirty="0" smtClean="0">
                <a:solidFill>
                  <a:srgbClr val="000000"/>
                </a:solidFill>
                <a:effectLst/>
              </a:rPr>
              <a:t>Paso 1: R</a:t>
            </a:r>
            <a:r>
              <a:rPr lang="es-EC" sz="1800" b="1" dirty="0" smtClean="0">
                <a:solidFill>
                  <a:srgbClr val="000000"/>
                </a:solidFill>
                <a:effectLst/>
              </a:rPr>
              <a:t>egistro e ingreso de usuario</a:t>
            </a:r>
            <a:endParaRPr sz="1800" b="1" dirty="0">
              <a:solidFill>
                <a:srgbClr val="000000"/>
              </a:solidFill>
              <a:effectLst>
                <a:outerShdw blurRad="63500" dist="12700" dir="5400000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01" y="1694901"/>
            <a:ext cx="2358283" cy="4781744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764616" y="1694901"/>
            <a:ext cx="2358283" cy="4781744"/>
            <a:chOff x="2686008" y="2528093"/>
            <a:chExt cx="1605251" cy="325486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6008" y="2528093"/>
              <a:ext cx="1605251" cy="325486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122" y="2840124"/>
              <a:ext cx="1467022" cy="2630805"/>
            </a:xfrm>
            <a:prstGeom prst="rect">
              <a:avLst/>
            </a:prstGeom>
          </p:spPr>
        </p:pic>
      </p:grpSp>
      <p:sp>
        <p:nvSpPr>
          <p:cNvPr id="5" name="Right Arrow 4"/>
          <p:cNvSpPr/>
          <p:nvPr/>
        </p:nvSpPr>
        <p:spPr>
          <a:xfrm>
            <a:off x="2570182" y="3422182"/>
            <a:ext cx="257476" cy="324644"/>
          </a:xfrm>
          <a:prstGeom prst="righ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20033" y="2842869"/>
            <a:ext cx="157403" cy="179113"/>
          </a:xfrm>
          <a:prstGeom prst="ellipse">
            <a:avLst/>
          </a:prstGeom>
          <a:solidFill>
            <a:srgbClr val="000000">
              <a:alpha val="34118"/>
            </a:srgbClr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314845" y="1698423"/>
            <a:ext cx="2358283" cy="4781744"/>
            <a:chOff x="4773613" y="2528093"/>
            <a:chExt cx="1605251" cy="3254868"/>
          </a:xfrm>
        </p:grpSpPr>
        <p:grpSp>
          <p:nvGrpSpPr>
            <p:cNvPr id="11" name="Group 10"/>
            <p:cNvGrpSpPr/>
            <p:nvPr/>
          </p:nvGrpSpPr>
          <p:grpSpPr>
            <a:xfrm>
              <a:off x="4773613" y="2528093"/>
              <a:ext cx="1605251" cy="3254868"/>
              <a:chOff x="2686008" y="2528093"/>
              <a:chExt cx="1605251" cy="3254868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6008" y="2528093"/>
                <a:ext cx="1605251" cy="3254868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5122" y="2840124"/>
                <a:ext cx="1467022" cy="2630805"/>
              </a:xfrm>
              <a:prstGeom prst="rect">
                <a:avLst/>
              </a:prstGeom>
            </p:spPr>
          </p:pic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27" y="2840124"/>
              <a:ext cx="1467022" cy="2636564"/>
            </a:xfrm>
            <a:prstGeom prst="rect">
              <a:avLst/>
            </a:prstGeom>
          </p:spPr>
        </p:pic>
      </p:grpSp>
      <p:sp>
        <p:nvSpPr>
          <p:cNvPr id="20" name="Oval 19"/>
          <p:cNvSpPr/>
          <p:nvPr/>
        </p:nvSpPr>
        <p:spPr>
          <a:xfrm>
            <a:off x="6358640" y="3973145"/>
            <a:ext cx="157403" cy="179113"/>
          </a:xfrm>
          <a:prstGeom prst="ellipse">
            <a:avLst/>
          </a:prstGeom>
          <a:solidFill>
            <a:srgbClr val="000000">
              <a:alpha val="34118"/>
            </a:srgbClr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5086559" y="3426479"/>
            <a:ext cx="257476" cy="324644"/>
          </a:xfrm>
          <a:prstGeom prst="righ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7875765" y="1694902"/>
            <a:ext cx="2358283" cy="4781744"/>
            <a:chOff x="2686008" y="2528093"/>
            <a:chExt cx="1605251" cy="3254868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6008" y="2528093"/>
              <a:ext cx="1605251" cy="3254868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122" y="2840124"/>
              <a:ext cx="1467022" cy="2630805"/>
            </a:xfrm>
            <a:prstGeom prst="rect">
              <a:avLst/>
            </a:prstGeom>
          </p:spPr>
        </p:pic>
      </p:grpSp>
      <p:sp>
        <p:nvSpPr>
          <p:cNvPr id="26" name="Oval 25"/>
          <p:cNvSpPr/>
          <p:nvPr/>
        </p:nvSpPr>
        <p:spPr>
          <a:xfrm>
            <a:off x="8204999" y="2554618"/>
            <a:ext cx="157403" cy="179113"/>
          </a:xfrm>
          <a:prstGeom prst="ellipse">
            <a:avLst/>
          </a:prstGeom>
          <a:solidFill>
            <a:srgbClr val="000000">
              <a:alpha val="34118"/>
            </a:srgbClr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648192" y="3423876"/>
            <a:ext cx="257476" cy="324644"/>
          </a:xfrm>
          <a:prstGeom prst="righ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430962" y="1694902"/>
            <a:ext cx="2358283" cy="4781744"/>
            <a:chOff x="8911079" y="2201533"/>
            <a:chExt cx="2358283" cy="478174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1079" y="2201533"/>
              <a:ext cx="2358283" cy="4781744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193" y="2513564"/>
              <a:ext cx="2155210" cy="3865128"/>
            </a:xfrm>
            <a:prstGeom prst="rect">
              <a:avLst/>
            </a:prstGeom>
          </p:spPr>
        </p:pic>
      </p:grpSp>
      <p:sp>
        <p:nvSpPr>
          <p:cNvPr id="31" name="Right Arrow 30"/>
          <p:cNvSpPr/>
          <p:nvPr/>
        </p:nvSpPr>
        <p:spPr>
          <a:xfrm>
            <a:off x="10225791" y="3422182"/>
            <a:ext cx="257476" cy="324644"/>
          </a:xfrm>
          <a:prstGeom prst="righ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9660133" y="2719479"/>
            <a:ext cx="157403" cy="179113"/>
          </a:xfrm>
          <a:prstGeom prst="ellipse">
            <a:avLst/>
          </a:prstGeom>
          <a:solidFill>
            <a:srgbClr val="000000">
              <a:alpha val="34118"/>
            </a:srgbClr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sp>
        <p:nvSpPr>
          <p:cNvPr id="35" name="Right Arrow 34"/>
          <p:cNvSpPr/>
          <p:nvPr/>
        </p:nvSpPr>
        <p:spPr>
          <a:xfrm rot="5400000">
            <a:off x="12364226" y="9197295"/>
            <a:ext cx="257476" cy="324644"/>
          </a:xfrm>
          <a:prstGeom prst="righ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1444" y="6969446"/>
            <a:ext cx="2181913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C" sz="1600" b="1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Pantalla de </a:t>
            </a:r>
            <a:r>
              <a:rPr kumimoji="0" lang="es-EC" sz="1600" b="1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bienvenida</a:t>
            </a:r>
            <a:r>
              <a:rPr kumimoji="0" lang="es-EC" sz="1600" b="1" i="0" u="none" strike="noStrike" cap="none" spc="0" normalizeH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 </a:t>
            </a:r>
            <a:endParaRPr kumimoji="0" lang="es-EC" sz="1600" b="1" i="0" u="none" strike="noStrike" cap="none" spc="0" normalizeH="0" dirty="0" smtClean="0">
              <a:ln>
                <a:noFill/>
              </a:ln>
              <a:solidFill>
                <a:srgbClr val="5E5E5E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C" sz="1600" b="0" i="0" u="none" strike="noStrike" cap="none" spc="0" normalizeH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En </a:t>
            </a:r>
            <a:r>
              <a:rPr kumimoji="0" lang="es-EC" sz="1600" b="0" i="0" u="none" strike="noStrike" cap="none" spc="0" normalizeH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esta pantalla se </a:t>
            </a:r>
            <a:r>
              <a:rPr kumimoji="0" lang="es-EC" sz="1600" b="0" i="0" u="none" strike="noStrike" cap="none" spc="0" normalizeH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encuentra </a:t>
            </a:r>
            <a:r>
              <a:rPr kumimoji="0" lang="es-EC" sz="1600" b="0" i="0" u="none" strike="noStrike" cap="none" spc="0" normalizeH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el menú deslizable y los lineamientos básicos para el uso de la aplicación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66152" y="6875690"/>
            <a:ext cx="2181913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C" sz="1600" b="1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Menú Deslizable 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C" sz="1600" b="0" i="0" u="none" strike="noStrike" cap="none" spc="0" normalizeH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El menú permite registrar un nuevo usuario o ingresar como uno ya creado anteriormente, en el siguiente paso crearemos un nuevo usuario.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14845" y="6938573"/>
            <a:ext cx="2181913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C" sz="1600" b="1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Formulario registro de usuario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C" sz="1600" b="0" i="0" u="none" strike="noStrike" cap="none" spc="0" normalizeH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En el formulario se registran datos como cédula, nombres, dirección correo electrónico y contraseña del nuevo usuario.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1531401" y="3021982"/>
            <a:ext cx="157403" cy="179113"/>
          </a:xfrm>
          <a:prstGeom prst="ellipse">
            <a:avLst/>
          </a:prstGeom>
          <a:solidFill>
            <a:srgbClr val="000000">
              <a:alpha val="34118"/>
            </a:srgbClr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75765" y="6870932"/>
            <a:ext cx="2181913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C" sz="1600" b="1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Opción ingresar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C" sz="1600" b="0" i="0" u="none" strike="noStrike" cap="none" spc="0" normalizeH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A continuación se podrá ingresar con el usuario creado recientemente.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483267" y="6747821"/>
            <a:ext cx="2181913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C" sz="1600" b="1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Ingresar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C" sz="1600" b="0" i="0" u="none" strike="noStrike" cap="none" spc="0" normalizeH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Digitar el número de cédula y la contraseña.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-10975" y="9097010"/>
            <a:ext cx="56841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C" dirty="0"/>
              <a:t>3</a:t>
            </a:r>
            <a:endParaRPr kumimoji="0" lang="es-EC" sz="3600" b="0" i="0" u="none" strike="noStrike" cap="none" spc="0" normalizeH="0" baseline="0" dirty="0" smtClean="0">
              <a:ln>
                <a:noFill/>
              </a:ln>
              <a:solidFill>
                <a:srgbClr val="5E5E5E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135466" y="1592382"/>
            <a:ext cx="2426293" cy="4919644"/>
            <a:chOff x="1834002" y="2236866"/>
            <a:chExt cx="1605251" cy="3254868"/>
          </a:xfrm>
        </p:grpSpPr>
        <p:grpSp>
          <p:nvGrpSpPr>
            <p:cNvPr id="98" name="Group 97"/>
            <p:cNvGrpSpPr/>
            <p:nvPr/>
          </p:nvGrpSpPr>
          <p:grpSpPr>
            <a:xfrm>
              <a:off x="1834002" y="2236866"/>
              <a:ext cx="1605251" cy="3254868"/>
              <a:chOff x="523362" y="2229246"/>
              <a:chExt cx="1605251" cy="3254868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362" y="2229246"/>
                <a:ext cx="1605251" cy="3254868"/>
              </a:xfrm>
              <a:prstGeom prst="rect">
                <a:avLst/>
              </a:prstGeom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382" y="2541277"/>
                <a:ext cx="1468666" cy="2609612"/>
              </a:xfrm>
              <a:prstGeom prst="rect">
                <a:avLst/>
              </a:prstGeom>
            </p:spPr>
          </p:pic>
        </p:grpSp>
        <p:sp>
          <p:nvSpPr>
            <p:cNvPr id="99" name="Oval 98"/>
            <p:cNvSpPr/>
            <p:nvPr/>
          </p:nvSpPr>
          <p:spPr>
            <a:xfrm>
              <a:off x="2529213" y="3566160"/>
              <a:ext cx="107142" cy="121920"/>
            </a:xfrm>
            <a:prstGeom prst="ellipse">
              <a:avLst/>
            </a:prstGeom>
            <a:solidFill>
              <a:srgbClr val="000000">
                <a:alpha val="34118"/>
              </a:srgbClr>
            </a:solidFill>
            <a:ln w="254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656310" y="1604739"/>
            <a:ext cx="2426293" cy="4919644"/>
            <a:chOff x="3807582" y="2236866"/>
            <a:chExt cx="1605251" cy="3254868"/>
          </a:xfrm>
        </p:grpSpPr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7582" y="2236866"/>
              <a:ext cx="1605251" cy="3254868"/>
            </a:xfrm>
            <a:prstGeom prst="rect">
              <a:avLst/>
            </a:prstGeom>
          </p:spPr>
        </p:pic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4901" y="2548897"/>
              <a:ext cx="1473233" cy="2609612"/>
            </a:xfrm>
            <a:prstGeom prst="rect">
              <a:avLst/>
            </a:prstGeom>
          </p:spPr>
        </p:pic>
        <p:sp>
          <p:nvSpPr>
            <p:cNvPr id="105" name="Oval 104"/>
            <p:cNvSpPr/>
            <p:nvPr/>
          </p:nvSpPr>
          <p:spPr>
            <a:xfrm>
              <a:off x="4640456" y="3444240"/>
              <a:ext cx="107142" cy="121920"/>
            </a:xfrm>
            <a:prstGeom prst="ellipse">
              <a:avLst/>
            </a:prstGeom>
            <a:solidFill>
              <a:srgbClr val="000000">
                <a:alpha val="34118"/>
              </a:srgbClr>
            </a:solidFill>
            <a:ln w="254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endParaRPr>
            </a:p>
          </p:txBody>
        </p:sp>
      </p:grpSp>
      <p:sp>
        <p:nvSpPr>
          <p:cNvPr id="106" name="Right Arrow 105"/>
          <p:cNvSpPr/>
          <p:nvPr/>
        </p:nvSpPr>
        <p:spPr>
          <a:xfrm>
            <a:off x="2488166" y="3634869"/>
            <a:ext cx="264900" cy="334004"/>
          </a:xfrm>
          <a:prstGeom prst="rightArrow">
            <a:avLst/>
          </a:prstGeom>
          <a:blipFill rotWithShape="1">
            <a:blip r:embed="rId5"/>
            <a:srcRect/>
            <a:tile tx="0" ty="0" sx="100000" sy="100000" flip="none" algn="tl"/>
          </a:blip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sp>
        <p:nvSpPr>
          <p:cNvPr id="108" name="Right Arrow 107"/>
          <p:cNvSpPr/>
          <p:nvPr/>
        </p:nvSpPr>
        <p:spPr>
          <a:xfrm>
            <a:off x="5885809" y="3125344"/>
            <a:ext cx="264900" cy="334004"/>
          </a:xfrm>
          <a:prstGeom prst="rightArrow">
            <a:avLst/>
          </a:prstGeom>
          <a:blipFill rotWithShape="1">
            <a:blip r:embed="rId5"/>
            <a:srcRect/>
            <a:tile tx="0" ty="0" sx="100000" sy="100000" flip="none" algn="tl"/>
          </a:blip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sp>
        <p:nvSpPr>
          <p:cNvPr id="109" name="Right Arrow 108"/>
          <p:cNvSpPr/>
          <p:nvPr/>
        </p:nvSpPr>
        <p:spPr>
          <a:xfrm>
            <a:off x="10112426" y="3634869"/>
            <a:ext cx="264900" cy="334004"/>
          </a:xfrm>
          <a:prstGeom prst="rightArrow">
            <a:avLst/>
          </a:prstGeom>
          <a:blipFill rotWithShape="1">
            <a:blip r:embed="rId5"/>
            <a:srcRect/>
            <a:tile tx="0" ty="0" sx="100000" sy="100000" flip="none" algn="tl"/>
          </a:blip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5209825" y="1608366"/>
            <a:ext cx="2426293" cy="4919644"/>
            <a:chOff x="5778139" y="2236866"/>
            <a:chExt cx="1605251" cy="3254868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8139" y="2236866"/>
              <a:ext cx="1605251" cy="3254868"/>
            </a:xfrm>
            <a:prstGeom prst="rect">
              <a:avLst/>
            </a:prstGeom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733" y="2535541"/>
              <a:ext cx="1473897" cy="2622967"/>
            </a:xfrm>
            <a:prstGeom prst="rect">
              <a:avLst/>
            </a:prstGeom>
          </p:spPr>
        </p:pic>
        <p:sp>
          <p:nvSpPr>
            <p:cNvPr id="113" name="Oval 112"/>
            <p:cNvSpPr/>
            <p:nvPr/>
          </p:nvSpPr>
          <p:spPr>
            <a:xfrm>
              <a:off x="6456539" y="3104995"/>
              <a:ext cx="107142" cy="121920"/>
            </a:xfrm>
            <a:prstGeom prst="ellipse">
              <a:avLst/>
            </a:prstGeom>
            <a:solidFill>
              <a:srgbClr val="000000">
                <a:alpha val="34118"/>
              </a:srgbClr>
            </a:solidFill>
            <a:ln w="254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7772632" y="1608400"/>
            <a:ext cx="2426293" cy="4919644"/>
            <a:chOff x="7753292" y="2236866"/>
            <a:chExt cx="1605251" cy="3254868"/>
          </a:xfrm>
        </p:grpSpPr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3292" y="2236866"/>
              <a:ext cx="1605251" cy="3254868"/>
            </a:xfrm>
            <a:prstGeom prst="rect">
              <a:avLst/>
            </a:prstGeom>
          </p:spPr>
        </p:pic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3041" y="2548897"/>
              <a:ext cx="1490980" cy="2649262"/>
            </a:xfrm>
            <a:prstGeom prst="rect">
              <a:avLst/>
            </a:prstGeom>
          </p:spPr>
        </p:pic>
        <p:pic>
          <p:nvPicPr>
            <p:cNvPr id="117" name="Picture 116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2645"/>
            <a:stretch/>
          </p:blipFill>
          <p:spPr>
            <a:xfrm>
              <a:off x="7799538" y="2535541"/>
              <a:ext cx="1490980" cy="459769"/>
            </a:xfrm>
            <a:prstGeom prst="rect">
              <a:avLst/>
            </a:prstGeom>
          </p:spPr>
        </p:pic>
        <p:pic>
          <p:nvPicPr>
            <p:cNvPr id="118" name="Picture 117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207" b="17595"/>
            <a:stretch/>
          </p:blipFill>
          <p:spPr>
            <a:xfrm>
              <a:off x="7799538" y="2898737"/>
              <a:ext cx="1490980" cy="2075256"/>
            </a:xfrm>
            <a:prstGeom prst="rect">
              <a:avLst/>
            </a:prstGeom>
          </p:spPr>
        </p:pic>
        <p:pic>
          <p:nvPicPr>
            <p:cNvPr id="119" name="Screen Shot 2016-05-14 at 7.30.29 pm.png"/>
            <p:cNvPicPr/>
            <p:nvPr/>
          </p:nvPicPr>
          <p:blipFill rotWithShape="1">
            <a:blip r:embed="rId8">
              <a:extLst/>
            </a:blip>
            <a:srcRect l="3924" t="5446" r="50660" b="6313"/>
            <a:stretch/>
          </p:blipFill>
          <p:spPr>
            <a:xfrm>
              <a:off x="7851989" y="2926730"/>
              <a:ext cx="1386078" cy="190426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20" name="Picture 11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387" b="68807"/>
            <a:stretch/>
          </p:blipFill>
          <p:spPr>
            <a:xfrm>
              <a:off x="7799538" y="4792897"/>
              <a:ext cx="1490980" cy="365760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87"/>
            <a:stretch/>
          </p:blipFill>
          <p:spPr>
            <a:xfrm>
              <a:off x="7799538" y="5024414"/>
              <a:ext cx="1490980" cy="233490"/>
            </a:xfrm>
            <a:prstGeom prst="rect">
              <a:avLst/>
            </a:prstGeom>
          </p:spPr>
        </p:pic>
        <p:sp>
          <p:nvSpPr>
            <p:cNvPr id="122" name="Oval 121"/>
            <p:cNvSpPr/>
            <p:nvPr/>
          </p:nvSpPr>
          <p:spPr>
            <a:xfrm>
              <a:off x="8374256" y="4909204"/>
              <a:ext cx="107142" cy="121920"/>
            </a:xfrm>
            <a:prstGeom prst="ellipse">
              <a:avLst/>
            </a:prstGeom>
            <a:solidFill>
              <a:srgbClr val="000000">
                <a:alpha val="34118"/>
              </a:srgbClr>
            </a:solidFill>
            <a:ln w="254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0345251" y="1608400"/>
            <a:ext cx="2426293" cy="4919644"/>
            <a:chOff x="9827142" y="2236866"/>
            <a:chExt cx="1605251" cy="3254868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142" y="2236866"/>
              <a:ext cx="1605251" cy="3254868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4502" y="2535541"/>
              <a:ext cx="1480248" cy="2622967"/>
            </a:xfrm>
            <a:prstGeom prst="rect">
              <a:avLst/>
            </a:prstGeom>
          </p:spPr>
        </p:pic>
        <p:sp>
          <p:nvSpPr>
            <p:cNvPr id="126" name="Oval 125"/>
            <p:cNvSpPr/>
            <p:nvPr/>
          </p:nvSpPr>
          <p:spPr>
            <a:xfrm>
              <a:off x="10624626" y="4251960"/>
              <a:ext cx="107142" cy="121920"/>
            </a:xfrm>
            <a:prstGeom prst="ellipse">
              <a:avLst/>
            </a:prstGeom>
            <a:solidFill>
              <a:srgbClr val="000000">
                <a:alpha val="34118"/>
              </a:srgbClr>
            </a:solidFill>
            <a:ln w="254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endParaRPr>
            </a:p>
          </p:txBody>
        </p:sp>
      </p:grpSp>
      <p:sp>
        <p:nvSpPr>
          <p:cNvPr id="157" name="Right Arrow 156"/>
          <p:cNvSpPr/>
          <p:nvPr/>
        </p:nvSpPr>
        <p:spPr>
          <a:xfrm>
            <a:off x="4988940" y="3634869"/>
            <a:ext cx="264900" cy="334004"/>
          </a:xfrm>
          <a:prstGeom prst="rightArrow">
            <a:avLst/>
          </a:prstGeom>
          <a:blipFill rotWithShape="1">
            <a:blip r:embed="rId5"/>
            <a:srcRect/>
            <a:tile tx="0" ty="0" sx="100000" sy="100000" flip="none" algn="tl"/>
          </a:blip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sp>
        <p:nvSpPr>
          <p:cNvPr id="107" name="Right Arrow 106"/>
          <p:cNvSpPr/>
          <p:nvPr/>
        </p:nvSpPr>
        <p:spPr>
          <a:xfrm>
            <a:off x="7540347" y="3634869"/>
            <a:ext cx="264900" cy="334004"/>
          </a:xfrm>
          <a:prstGeom prst="rightArrow">
            <a:avLst/>
          </a:prstGeom>
          <a:blipFill rotWithShape="1">
            <a:blip r:embed="rId5"/>
            <a:srcRect/>
            <a:tile tx="0" ty="0" sx="100000" sy="100000" flip="none" algn="tl"/>
          </a:blip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14619" y="6733762"/>
            <a:ext cx="2073547" cy="247247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C" sz="1400" b="1" dirty="0" smtClean="0"/>
              <a:t>Mapa principal 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C" sz="1400" b="0" i="0" u="none" strike="noStrike" cap="none" spc="0" normalizeH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sym typeface="Hoefler Text"/>
              </a:rPr>
              <a:t>En </a:t>
            </a:r>
            <a:r>
              <a:rPr kumimoji="0" lang="es-EC" sz="1400" b="0" i="0" u="none" strike="noStrike" cap="none" spc="0" normalizeH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sym typeface="Hoefler Text"/>
              </a:rPr>
              <a:t>esta </a:t>
            </a:r>
            <a:r>
              <a:rPr kumimoji="0" lang="es-EC" sz="1400" b="0" i="0" u="none" strike="noStrike" cap="none" spc="0" normalizeH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sym typeface="Hoefler Text"/>
              </a:rPr>
              <a:t>interfaz se despliega el mapa de la ciudad, con los </a:t>
            </a:r>
            <a:r>
              <a:rPr lang="es-EC" sz="1400" dirty="0" smtClean="0"/>
              <a:t>árboles ya ingresados en la base de datos (apadrinados y no apadrinados), para crear un nuevo árbol basta con tocar la ubicación actual del usuario en el mapa.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sym typeface="Hoefler Text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803217" y="6779928"/>
            <a:ext cx="2073547" cy="204158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C" sz="1400" b="1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Formulario de</a:t>
            </a:r>
            <a:r>
              <a:rPr kumimoji="0" lang="es-EC" sz="1400" b="1" i="0" u="none" strike="noStrike" cap="none" spc="0" normalizeH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 creación de árbol</a:t>
            </a:r>
            <a:r>
              <a:rPr kumimoji="0" lang="es-EC" sz="1400" b="1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 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C" sz="1400" b="0" i="0" u="none" strike="noStrike" cap="none" spc="0" normalizeH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El formulario detalla las coordenadas dónde se creará el árbol, permite ingresar al usuario si es o no un árbol patrimonial, y finalmente deja subir una fotografía.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313315" y="6733762"/>
            <a:ext cx="2073547" cy="247247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C" sz="1400" b="1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sym typeface="Hoefler Text"/>
              </a:rPr>
              <a:t>Mapa principal (nuevo árbol)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C" sz="1400" b="0" i="0" u="none" strike="noStrike" cap="none" spc="0" normalizeH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sym typeface="Hoefler Text"/>
              </a:rPr>
              <a:t>Al tocar el pin, se despliega la fotografía del árbol ingresado en el paso anterior y las opciones de apadrinar o reportar incidente. Al dar clic en apadrinar se procede con el siguiente paso</a:t>
            </a:r>
            <a:r>
              <a:rPr lang="es-EC" sz="1400" dirty="0" smtClean="0"/>
              <a:t>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sym typeface="Hoefler Text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967072" y="6739348"/>
            <a:ext cx="2073547" cy="247247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C" sz="1400" b="1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sym typeface="Hoefler Text"/>
              </a:rPr>
              <a:t>Apadrinamien</a:t>
            </a:r>
            <a:r>
              <a:rPr lang="es-EC" sz="1400" b="1" dirty="0" smtClean="0"/>
              <a:t>to del árbol</a:t>
            </a:r>
            <a:endParaRPr kumimoji="0" lang="es-EC" sz="1400" b="1" i="0" u="none" strike="noStrike" cap="none" spc="0" normalizeH="0" baseline="0" dirty="0" smtClean="0">
              <a:ln>
                <a:noFill/>
              </a:ln>
              <a:solidFill>
                <a:srgbClr val="5E5E5E"/>
              </a:solidFill>
              <a:effectLst/>
              <a:uFillTx/>
              <a:sym typeface="Hoefler Text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C" sz="1400" dirty="0" smtClean="0"/>
              <a:t>Al apadrinar el árbol se ingresará una foto a elección del usuario y se toca el botón apadrinar. En el mapa el pin del árbol cambiará de verde(sin apadrinar) a azul(al menos un padrino)</a:t>
            </a:r>
            <a:r>
              <a:rPr kumimoji="0" lang="es-EC" sz="1400" b="0" i="0" u="none" strike="noStrike" cap="none" spc="0" normalizeH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sym typeface="Hoefler Text"/>
              </a:rPr>
              <a:t>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sym typeface="Hoefler Text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0431949" y="6779342"/>
            <a:ext cx="2073547" cy="247247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C" sz="1400" b="1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Certificado de apadrinamiento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C" sz="1400" b="0" i="0" u="none" strike="noStrike" cap="none" spc="0" normalizeH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Una vez guardados los datos de apadrinamiento, se generará un certificado con los datos del usuario. El mismo que podrá ser </a:t>
            </a:r>
            <a:r>
              <a:rPr kumimoji="0" lang="es-EC" sz="1400" b="0" i="0" u="none" strike="noStrike" cap="none" spc="0" normalizeH="0" dirty="0" err="1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envíado</a:t>
            </a:r>
            <a:r>
              <a:rPr kumimoji="0" lang="es-EC" sz="1400" b="0" i="0" u="none" strike="noStrike" cap="none" spc="0" normalizeH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 por e-mail o compartido en Facebook y twitter.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sp>
        <p:nvSpPr>
          <p:cNvPr id="164" name="Shape 44"/>
          <p:cNvSpPr txBox="1">
            <a:spLocks/>
          </p:cNvSpPr>
          <p:nvPr/>
        </p:nvSpPr>
        <p:spPr>
          <a:xfrm>
            <a:off x="787400" y="254000"/>
            <a:ext cx="11430000" cy="1225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 fontScale="92500" lnSpcReduction="10000"/>
          </a:bodyPr>
          <a:lstStyle>
            <a:lvl1pPr algn="ctr" defTabSz="584200">
              <a:defRPr sz="7800">
                <a:solidFill>
                  <a:srgbClr val="767367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  <a:sym typeface="Baskerville"/>
              </a:defRPr>
            </a:lvl1pPr>
            <a:lvl2pPr indent="228600" algn="ctr" defTabSz="584200">
              <a:defRPr sz="7800">
                <a:solidFill>
                  <a:srgbClr val="767367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  <a:sym typeface="Baskerville"/>
              </a:defRPr>
            </a:lvl2pPr>
            <a:lvl3pPr indent="457200" algn="ctr" defTabSz="584200">
              <a:defRPr sz="7800">
                <a:solidFill>
                  <a:srgbClr val="767367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  <a:sym typeface="Baskerville"/>
              </a:defRPr>
            </a:lvl3pPr>
            <a:lvl4pPr indent="685800" algn="ctr" defTabSz="584200">
              <a:defRPr sz="7800">
                <a:solidFill>
                  <a:srgbClr val="767367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  <a:sym typeface="Baskerville"/>
              </a:defRPr>
            </a:lvl4pPr>
            <a:lvl5pPr indent="914400" algn="ctr" defTabSz="584200">
              <a:defRPr sz="7800">
                <a:solidFill>
                  <a:srgbClr val="767367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  <a:sym typeface="Baskerville"/>
              </a:defRPr>
            </a:lvl5pPr>
            <a:lvl6pPr indent="1143000" algn="ctr" defTabSz="584200">
              <a:defRPr sz="7800">
                <a:solidFill>
                  <a:srgbClr val="767367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  <a:sym typeface="Baskerville"/>
              </a:defRPr>
            </a:lvl6pPr>
            <a:lvl7pPr indent="1371600" algn="ctr" defTabSz="584200">
              <a:defRPr sz="7800">
                <a:solidFill>
                  <a:srgbClr val="767367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  <a:sym typeface="Baskerville"/>
              </a:defRPr>
            </a:lvl7pPr>
            <a:lvl8pPr indent="1600200" algn="ctr" defTabSz="584200">
              <a:defRPr sz="7800">
                <a:solidFill>
                  <a:srgbClr val="767367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  <a:sym typeface="Baskerville"/>
              </a:defRPr>
            </a:lvl8pPr>
            <a:lvl9pPr indent="1828800" algn="ctr" defTabSz="584200">
              <a:defRPr sz="7800">
                <a:solidFill>
                  <a:srgbClr val="767367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  <a:sym typeface="Baskerville"/>
              </a:defRPr>
            </a:lvl9pPr>
          </a:lstStyle>
          <a:p>
            <a:pPr>
              <a:defRPr sz="1800">
                <a:solidFill>
                  <a:srgbClr val="000000"/>
                </a:solidFill>
                <a:effectLst/>
              </a:defRPr>
            </a:pPr>
            <a:r>
              <a:rPr lang="es-EC" sz="7600" dirty="0" smtClean="0">
                <a:solidFill>
                  <a:schemeClr val="accent5">
                    <a:lumMod val="75000"/>
                  </a:schemeClr>
                </a:solidFill>
              </a:rPr>
              <a:t>Aplicación Móvil</a:t>
            </a:r>
          </a:p>
          <a:p>
            <a:pPr>
              <a:defRPr sz="1800">
                <a:solidFill>
                  <a:srgbClr val="000000"/>
                </a:solidFill>
                <a:effectLst/>
              </a:defRPr>
            </a:pPr>
            <a:r>
              <a:rPr lang="es-EC" sz="1700" b="1" dirty="0">
                <a:solidFill>
                  <a:srgbClr val="000000"/>
                </a:solidFill>
                <a:effectLst/>
              </a:rPr>
              <a:t>Paso </a:t>
            </a:r>
            <a:r>
              <a:rPr lang="es-EC" sz="1700" b="1" dirty="0" smtClean="0">
                <a:solidFill>
                  <a:srgbClr val="000000"/>
                </a:solidFill>
                <a:effectLst/>
              </a:rPr>
              <a:t>2: </a:t>
            </a:r>
            <a:r>
              <a:rPr lang="es-EC" sz="1700" b="1" dirty="0">
                <a:solidFill>
                  <a:srgbClr val="000000"/>
                </a:solidFill>
                <a:effectLst/>
              </a:rPr>
              <a:t>Registro </a:t>
            </a:r>
            <a:r>
              <a:rPr lang="es-EC" sz="1700" b="1" dirty="0" smtClean="0">
                <a:solidFill>
                  <a:srgbClr val="000000"/>
                </a:solidFill>
                <a:effectLst/>
              </a:rPr>
              <a:t>y apadrinamiento de árbol</a:t>
            </a:r>
            <a:endParaRPr lang="es-EC" sz="1700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165" name="Right Arrow 164"/>
          <p:cNvSpPr/>
          <p:nvPr/>
        </p:nvSpPr>
        <p:spPr>
          <a:xfrm rot="5400000">
            <a:off x="12364226" y="9197295"/>
            <a:ext cx="257476" cy="324644"/>
          </a:xfrm>
          <a:prstGeom prst="rightArrow">
            <a:avLst/>
          </a:prstGeom>
          <a:blipFill rotWithShape="1">
            <a:blip r:embed="rId5"/>
            <a:srcRect/>
            <a:tile tx="0" ty="0" sx="100000" sy="100000" flip="none" algn="tl"/>
          </a:blip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0" y="9097010"/>
            <a:ext cx="56841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C" dirty="0"/>
              <a:t>4</a:t>
            </a:r>
            <a:endParaRPr kumimoji="0" lang="es-EC" sz="3600" b="0" i="0" u="none" strike="noStrike" cap="none" spc="0" normalizeH="0" baseline="0" dirty="0" smtClean="0">
              <a:ln>
                <a:noFill/>
              </a:ln>
              <a:solidFill>
                <a:srgbClr val="5E5E5E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4003753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ght Arrow 19"/>
          <p:cNvSpPr/>
          <p:nvPr/>
        </p:nvSpPr>
        <p:spPr>
          <a:xfrm>
            <a:off x="5871133" y="3831861"/>
            <a:ext cx="387091" cy="488071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81919" y="1866507"/>
            <a:ext cx="2478052" cy="5024592"/>
            <a:chOff x="4325502" y="2290206"/>
            <a:chExt cx="1605251" cy="3254868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5502" y="2290206"/>
              <a:ext cx="1605251" cy="3254868"/>
            </a:xfrm>
            <a:prstGeom prst="rect">
              <a:avLst/>
            </a:prstGeom>
          </p:spPr>
        </p:pic>
        <p:sp>
          <p:nvSpPr>
            <p:cNvPr id="31" name="Oval 30"/>
            <p:cNvSpPr/>
            <p:nvPr/>
          </p:nvSpPr>
          <p:spPr>
            <a:xfrm>
              <a:off x="5122986" y="4305300"/>
              <a:ext cx="107142" cy="121920"/>
            </a:xfrm>
            <a:prstGeom prst="ellipse">
              <a:avLst/>
            </a:prstGeom>
            <a:solidFill>
              <a:srgbClr val="000000">
                <a:alpha val="34118"/>
              </a:srgbClr>
            </a:solidFill>
            <a:ln w="254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8004" y="2612928"/>
              <a:ext cx="1458490" cy="2591532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6369386" y="1866507"/>
            <a:ext cx="2478052" cy="5024592"/>
            <a:chOff x="6300655" y="2290206"/>
            <a:chExt cx="1605251" cy="3254868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655" y="2290206"/>
              <a:ext cx="1605251" cy="3254868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9386" y="2610266"/>
              <a:ext cx="1467788" cy="2596856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409279" y="7113901"/>
            <a:ext cx="2265848" cy="11798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C" sz="1400" b="1" dirty="0" smtClean="0"/>
              <a:t>Mapa principal (Reporte incidente)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C" sz="1400" b="0" i="0" u="none" strike="noStrike" cap="none" spc="0" normalizeH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sym typeface="Hoefler Text"/>
              </a:rPr>
              <a:t>En el caso de que el árbol reporte algún incidente, será posible reportarlo.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sym typeface="Hoefler Tex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5486" y="7113901"/>
            <a:ext cx="2265848" cy="204158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C" sz="1400" b="1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sym typeface="Hoefler Text"/>
              </a:rPr>
              <a:t>Formulario de</a:t>
            </a:r>
            <a:r>
              <a:rPr kumimoji="0" lang="es-EC" sz="1400" b="1" i="0" u="none" strike="noStrike" cap="none" spc="0" normalizeH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sym typeface="Hoefler Text"/>
              </a:rPr>
              <a:t> denuncia de incidente</a:t>
            </a:r>
            <a:endParaRPr kumimoji="0" lang="es-EC" sz="1400" b="1" i="0" u="none" strike="noStrike" cap="none" spc="0" normalizeH="0" baseline="0" dirty="0" smtClean="0">
              <a:ln>
                <a:noFill/>
              </a:ln>
              <a:solidFill>
                <a:srgbClr val="5E5E5E"/>
              </a:solidFill>
              <a:effectLst/>
              <a:uFillTx/>
              <a:sym typeface="Hoefler Text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C" sz="1400" b="0" i="0" u="none" strike="noStrike" cap="none" spc="0" normalizeH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sym typeface="Hoefler Text"/>
              </a:rPr>
              <a:t>En el siguiente formulario se debe registrar la raz</a:t>
            </a:r>
            <a:r>
              <a:rPr lang="es-EC" sz="1400" dirty="0" smtClean="0"/>
              <a:t>ón, la descripción del tipo de incidente, el lugar y también se puede adjuntar un fotografía con el incidente.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sym typeface="Hoefler Tex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456324" y="3946211"/>
            <a:ext cx="157403" cy="179113"/>
          </a:xfrm>
          <a:prstGeom prst="ellipse">
            <a:avLst/>
          </a:prstGeom>
          <a:solidFill>
            <a:srgbClr val="000000">
              <a:alpha val="34118"/>
            </a:srgbClr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529709" y="3986339"/>
            <a:ext cx="157403" cy="179113"/>
          </a:xfrm>
          <a:prstGeom prst="ellipse">
            <a:avLst/>
          </a:prstGeom>
          <a:solidFill>
            <a:srgbClr val="000000">
              <a:alpha val="34118"/>
            </a:srgbClr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sp>
        <p:nvSpPr>
          <p:cNvPr id="16" name="Shape 44"/>
          <p:cNvSpPr txBox="1">
            <a:spLocks/>
          </p:cNvSpPr>
          <p:nvPr/>
        </p:nvSpPr>
        <p:spPr>
          <a:xfrm>
            <a:off x="787400" y="254000"/>
            <a:ext cx="11430000" cy="1225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 fontScale="92500" lnSpcReduction="10000"/>
          </a:bodyPr>
          <a:lstStyle>
            <a:lvl1pPr algn="ctr" defTabSz="584200">
              <a:defRPr sz="7800">
                <a:solidFill>
                  <a:srgbClr val="767367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  <a:sym typeface="Baskerville"/>
              </a:defRPr>
            </a:lvl1pPr>
            <a:lvl2pPr indent="228600" algn="ctr" defTabSz="584200">
              <a:defRPr sz="7800">
                <a:solidFill>
                  <a:srgbClr val="767367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  <a:sym typeface="Baskerville"/>
              </a:defRPr>
            </a:lvl2pPr>
            <a:lvl3pPr indent="457200" algn="ctr" defTabSz="584200">
              <a:defRPr sz="7800">
                <a:solidFill>
                  <a:srgbClr val="767367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  <a:sym typeface="Baskerville"/>
              </a:defRPr>
            </a:lvl3pPr>
            <a:lvl4pPr indent="685800" algn="ctr" defTabSz="584200">
              <a:defRPr sz="7800">
                <a:solidFill>
                  <a:srgbClr val="767367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  <a:sym typeface="Baskerville"/>
              </a:defRPr>
            </a:lvl4pPr>
            <a:lvl5pPr indent="914400" algn="ctr" defTabSz="584200">
              <a:defRPr sz="7800">
                <a:solidFill>
                  <a:srgbClr val="767367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  <a:sym typeface="Baskerville"/>
              </a:defRPr>
            </a:lvl5pPr>
            <a:lvl6pPr indent="1143000" algn="ctr" defTabSz="584200">
              <a:defRPr sz="7800">
                <a:solidFill>
                  <a:srgbClr val="767367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  <a:sym typeface="Baskerville"/>
              </a:defRPr>
            </a:lvl6pPr>
            <a:lvl7pPr indent="1371600" algn="ctr" defTabSz="584200">
              <a:defRPr sz="7800">
                <a:solidFill>
                  <a:srgbClr val="767367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  <a:sym typeface="Baskerville"/>
              </a:defRPr>
            </a:lvl7pPr>
            <a:lvl8pPr indent="1600200" algn="ctr" defTabSz="584200">
              <a:defRPr sz="7800">
                <a:solidFill>
                  <a:srgbClr val="767367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  <a:sym typeface="Baskerville"/>
              </a:defRPr>
            </a:lvl8pPr>
            <a:lvl9pPr indent="1828800" algn="ctr" defTabSz="584200">
              <a:defRPr sz="7800">
                <a:solidFill>
                  <a:srgbClr val="767367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  <a:sym typeface="Baskerville"/>
              </a:defRPr>
            </a:lvl9pPr>
          </a:lstStyle>
          <a:p>
            <a:pPr>
              <a:defRPr sz="1800">
                <a:solidFill>
                  <a:srgbClr val="000000"/>
                </a:solidFill>
                <a:effectLst/>
              </a:defRPr>
            </a:pPr>
            <a:r>
              <a:rPr lang="es-EC" sz="7600" dirty="0" smtClean="0">
                <a:solidFill>
                  <a:schemeClr val="accent5">
                    <a:lumMod val="75000"/>
                  </a:schemeClr>
                </a:solidFill>
              </a:rPr>
              <a:t>Aplicación Móvil</a:t>
            </a:r>
          </a:p>
          <a:p>
            <a:pPr>
              <a:defRPr sz="1800">
                <a:solidFill>
                  <a:srgbClr val="000000"/>
                </a:solidFill>
                <a:effectLst/>
              </a:defRPr>
            </a:pPr>
            <a:r>
              <a:rPr lang="es-EC" sz="1900" b="1" dirty="0">
                <a:solidFill>
                  <a:srgbClr val="000000"/>
                </a:solidFill>
                <a:effectLst/>
              </a:rPr>
              <a:t>Paso </a:t>
            </a:r>
            <a:r>
              <a:rPr lang="es-EC" sz="1900" b="1" dirty="0" smtClean="0">
                <a:solidFill>
                  <a:srgbClr val="000000"/>
                </a:solidFill>
                <a:effectLst/>
              </a:rPr>
              <a:t>3: Denuncia de incidentes</a:t>
            </a:r>
            <a:endParaRPr lang="es-EC" sz="1900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9097010"/>
            <a:ext cx="56841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C" sz="3600" b="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777984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mony">
  <a:themeElements>
    <a:clrScheme name="Harmony">
      <a:dk1>
        <a:srgbClr val="5E5E5E"/>
      </a:dk1>
      <a:lt1>
        <a:srgbClr val="5E0033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3C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Harmony">
  <a:themeElements>
    <a:clrScheme name="Harmony">
      <a:dk1>
        <a:srgbClr val="000000"/>
      </a:dk1>
      <a:lt1>
        <a:srgbClr val="FFFFFF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3C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559</Words>
  <Application>Microsoft Office PowerPoint</Application>
  <PresentationFormat>Custom</PresentationFormat>
  <Paragraphs>51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Baskerville</vt:lpstr>
      <vt:lpstr>Helvetica Neue</vt:lpstr>
      <vt:lpstr>Hoefler Text</vt:lpstr>
      <vt:lpstr>Harmony</vt:lpstr>
      <vt:lpstr>Gustavo Carrión López Johana Córdova Yépez</vt:lpstr>
      <vt:lpstr>MiArbolMiCiudad</vt:lpstr>
      <vt:lpstr>Características</vt:lpstr>
      <vt:lpstr>Aplicación Móvil Paso 1: Registro e ingreso de usuario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Gustavo Carrión López Johana Córdova Yépez</dc:title>
  <dc:creator>Michael</dc:creator>
  <cp:lastModifiedBy>Michael</cp:lastModifiedBy>
  <cp:revision>26</cp:revision>
  <dcterms:modified xsi:type="dcterms:W3CDTF">2016-05-16T04:23:24Z</dcterms:modified>
</cp:coreProperties>
</file>