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1" r:id="rId4"/>
    <p:sldId id="259" r:id="rId5"/>
    <p:sldId id="262" r:id="rId6"/>
    <p:sldId id="263" r:id="rId7"/>
    <p:sldId id="260" r:id="rId8"/>
  </p:sldIdLst>
  <p:sldSz cx="13004800" cy="9753600"/>
  <p:notesSz cx="6858000" cy="9144000"/>
  <p:defaultTextStyle>
    <a:lvl1pPr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1pPr>
    <a:lvl2pPr indent="2286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2pPr>
    <a:lvl3pPr indent="4572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3pPr>
    <a:lvl4pPr indent="6858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4pPr>
    <a:lvl5pPr indent="9144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5pPr>
    <a:lvl6pPr indent="11430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6pPr>
    <a:lvl7pPr indent="13716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7pPr>
    <a:lvl8pPr indent="16002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8pPr>
    <a:lvl9pPr indent="1828800" algn="ctr" defTabSz="584200">
      <a:defRPr sz="3600">
        <a:solidFill>
          <a:srgbClr val="5E5E5E"/>
        </a:solidFill>
        <a:latin typeface="Hoefler Text"/>
        <a:ea typeface="Hoefler Text"/>
        <a:cs typeface="Hoefler Text"/>
        <a:sym typeface="Hoefler Tex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381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off" i="off">
        <a:font>
          <a:latin typeface="Hoefler Text"/>
          <a:ea typeface="Hoefler Text"/>
          <a:cs typeface="Hoefler Text"/>
        </a:font>
        <a:srgbClr val="3C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C5F5E"/>
              </a:solidFill>
              <a:prstDash val="solid"/>
              <a:miter lim="400000"/>
            </a:ln>
          </a:top>
          <a:bottom>
            <a:ln w="12700" cap="flat">
              <a:solidFill>
                <a:srgbClr val="3C5F5E"/>
              </a:solidFill>
              <a:prstDash val="solid"/>
              <a:miter lim="400000"/>
            </a:ln>
          </a:bottom>
          <a:insideH>
            <a:ln w="12700" cap="flat">
              <a:solidFill>
                <a:srgbClr val="3C5F5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4C1BA">
              <a:alpha val="25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3C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C5F5E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5C2C3">
              <a:alpha val="63000"/>
            </a:srgbClr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3C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C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C5F5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2727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354851"/>
              </a:solidFill>
              <a:prstDash val="solid"/>
              <a:miter lim="400000"/>
            </a:ln>
          </a:left>
          <a:right>
            <a:ln w="12700" cap="flat">
              <a:solidFill>
                <a:srgbClr val="354851"/>
              </a:solidFill>
              <a:prstDash val="solid"/>
              <a:miter lim="400000"/>
            </a:ln>
          </a:right>
          <a:top>
            <a:ln w="12700" cap="flat">
              <a:solidFill>
                <a:srgbClr val="354851"/>
              </a:solidFill>
              <a:prstDash val="solid"/>
              <a:miter lim="400000"/>
            </a:ln>
          </a:top>
          <a:bottom>
            <a:ln w="12700" cap="flat">
              <a:solidFill>
                <a:srgbClr val="354851"/>
              </a:solidFill>
              <a:prstDash val="solid"/>
              <a:miter lim="400000"/>
            </a:ln>
          </a:bottom>
          <a:insideH>
            <a:ln w="12700" cap="flat">
              <a:solidFill>
                <a:srgbClr val="354851"/>
              </a:solidFill>
              <a:prstDash val="solid"/>
              <a:miter lim="400000"/>
            </a:ln>
          </a:insideH>
          <a:insideV>
            <a:ln w="12700" cap="flat">
              <a:solidFill>
                <a:srgbClr val="3548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solidFill>
                <a:srgbClr val="3548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54851"/>
              </a:solidFill>
              <a:prstDash val="solid"/>
              <a:miter lim="400000"/>
            </a:ln>
          </a:top>
          <a:bottom>
            <a:ln w="12700" cap="flat">
              <a:solidFill>
                <a:srgbClr val="354851"/>
              </a:solidFill>
              <a:prstDash val="solid"/>
              <a:miter lim="400000"/>
            </a:ln>
          </a:bottom>
          <a:insideH>
            <a:ln w="12700" cap="flat">
              <a:solidFill>
                <a:srgbClr val="354851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79E9E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548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7784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5485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7784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6E4D7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E7E4D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solidFill>
                <a:srgbClr val="A7A7A7"/>
              </a:solidFill>
              <a:prstDash val="solid"/>
              <a:miter lim="400000"/>
            </a:ln>
          </a:left>
          <a:right>
            <a:ln w="127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solidFill>
                <a:srgbClr val="A7A7A7"/>
              </a:solidFill>
              <a:prstDash val="solid"/>
              <a:miter lim="400000"/>
            </a:ln>
          </a:insideV>
        </a:tcBdr>
        <a:fill>
          <a:solidFill>
            <a:srgbClr val="D5D2C7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4E1D9"/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CA99C"/>
          </a:solidFill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46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oefler Text"/>
          <a:ea typeface="Hoefler Text"/>
          <a:cs typeface="Hoefler Text"/>
        </a:font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6B6C6B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>
              <a:alpha val="50000"/>
            </a:srgbClr>
          </a:solidFill>
        </a:fill>
      </a:tcStyle>
    </a:band2H>
    <a:firstCol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A7A7A7"/>
              </a:solidFill>
              <a:prstDash val="solid"/>
              <a:miter lim="400000"/>
            </a:ln>
          </a:right>
          <a:top>
            <a:ln w="12700" cap="flat">
              <a:solidFill>
                <a:srgbClr val="A9AAA9"/>
              </a:solidFill>
              <a:prstDash val="solid"/>
              <a:miter lim="400000"/>
            </a:ln>
          </a:top>
          <a:bottom>
            <a:ln w="12700" cap="flat">
              <a:solidFill>
                <a:srgbClr val="A9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AA9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7A7A7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7A7A7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oefler Text"/>
          <a:ea typeface="Hoefler Text"/>
          <a:cs typeface="Hoefler Text"/>
        </a:font>
        <a:srgbClr val="5D3C1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A7A7A7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6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58340483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787400" y="1511300"/>
            <a:ext cx="11430000" cy="381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787400" y="5308600"/>
            <a:ext cx="11430000" cy="1447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787400" y="7188200"/>
            <a:ext cx="11430000" cy="12700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787400" y="8407400"/>
            <a:ext cx="11430000" cy="1041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57200" y="1244600"/>
            <a:ext cx="5600700" cy="34671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457200" y="4851400"/>
            <a:ext cx="5600700" cy="3632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000"/>
            </a:lvl1pPr>
            <a:lvl2pPr marL="0" indent="228600" algn="ctr">
              <a:spcBef>
                <a:spcPts val="0"/>
              </a:spcBef>
              <a:buSzTx/>
              <a:buNone/>
              <a:defRPr sz="4000"/>
            </a:lvl2pPr>
            <a:lvl3pPr marL="0" indent="457200" algn="ctr">
              <a:spcBef>
                <a:spcPts val="0"/>
              </a:spcBef>
              <a:buSzTx/>
              <a:buNone/>
              <a:defRPr sz="4000"/>
            </a:lvl3pPr>
            <a:lvl4pPr marL="0" indent="685800" algn="ctr">
              <a:spcBef>
                <a:spcPts val="0"/>
              </a:spcBef>
              <a:buSzTx/>
              <a:buNone/>
              <a:defRPr sz="4000"/>
            </a:lvl4pPr>
            <a:lvl5pPr marL="0" indent="914400" algn="ctr">
              <a:spcBef>
                <a:spcPts val="0"/>
              </a:spcBef>
              <a:buSzTx/>
              <a:buNone/>
              <a:defRPr sz="4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5E5E5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5486400" cy="57150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2800"/>
              </a:spcBef>
              <a:buBlip>
                <a:blip r:embed="rId2"/>
              </a:buBlip>
              <a:defRPr sz="3000"/>
            </a:lvl1pPr>
            <a:lvl2pPr marL="685800" indent="-342900">
              <a:spcBef>
                <a:spcPts val="2800"/>
              </a:spcBef>
              <a:buBlip>
                <a:blip r:embed="rId2"/>
              </a:buBlip>
              <a:defRPr sz="3000"/>
            </a:lvl2pPr>
            <a:lvl3pPr marL="1028700" indent="-342900">
              <a:spcBef>
                <a:spcPts val="2800"/>
              </a:spcBef>
              <a:buBlip>
                <a:blip r:embed="rId2"/>
              </a:buBlip>
              <a:defRPr sz="3000"/>
            </a:lvl3pPr>
            <a:lvl4pPr marL="1371600" indent="-342900">
              <a:spcBef>
                <a:spcPts val="2800"/>
              </a:spcBef>
              <a:buBlip>
                <a:blip r:embed="rId2"/>
              </a:buBlip>
              <a:defRPr sz="3000"/>
            </a:lvl4pPr>
            <a:lvl5pPr marL="1714500" indent="-3429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E5E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E5E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E5E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E5E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5E5E5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787400" y="1257300"/>
            <a:ext cx="11430000" cy="7239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3 -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buBlip>
                <a:blip r:embed="rId15"/>
              </a:buBlip>
            </a:lvl1pPr>
            <a:lvl2pPr>
              <a:buBlip>
                <a:blip r:embed="rId15"/>
              </a:buBlip>
            </a:lvl2pPr>
            <a:lvl3pPr>
              <a:buBlip>
                <a:blip r:embed="rId15"/>
              </a:buBlip>
            </a:lvl3pPr>
            <a:lvl4pPr>
              <a:buBlip>
                <a:blip r:embed="rId15"/>
              </a:buBlip>
            </a:lvl4pPr>
            <a:lvl5pPr>
              <a:buBlip>
                <a:blip r:embed="rId15"/>
              </a:buBlip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5E5E5E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1pPr>
      <a:lvl2pPr indent="2286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2pPr>
      <a:lvl3pPr indent="4572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3pPr>
      <a:lvl4pPr indent="6858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4pPr>
      <a:lvl5pPr indent="9144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5pPr>
      <a:lvl6pPr indent="11430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6pPr>
      <a:lvl7pPr indent="13716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7pPr>
      <a:lvl8pPr indent="16002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8pPr>
      <a:lvl9pPr indent="1828800" algn="ctr" defTabSz="584200">
        <a:defRPr sz="780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latin typeface="+mn-lt"/>
          <a:ea typeface="+mn-ea"/>
          <a:cs typeface="+mn-cs"/>
          <a:sym typeface="Baskerville"/>
        </a:defRPr>
      </a:lvl9pPr>
    </p:titleStyle>
    <p:bodyStyle>
      <a:lvl1pPr marL="3937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1pPr>
      <a:lvl2pPr marL="7874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2pPr>
      <a:lvl3pPr marL="11811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3pPr>
      <a:lvl4pPr marL="15748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4pPr>
      <a:lvl5pPr marL="19685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5pPr>
      <a:lvl6pPr marL="23622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6pPr>
      <a:lvl7pPr marL="27559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7pPr>
      <a:lvl8pPr marL="31496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8pPr>
      <a:lvl9pPr marL="3543300" indent="-393700" defTabSz="584200">
        <a:spcBef>
          <a:spcPts val="3600"/>
        </a:spcBef>
        <a:buSzPct val="50000"/>
        <a:buBlip>
          <a:blip r:embed="rId15"/>
        </a:buBlip>
        <a:defRPr sz="3600">
          <a:solidFill>
            <a:srgbClr val="5E5E5E"/>
          </a:solidFill>
          <a:latin typeface="Hoefler Text"/>
          <a:ea typeface="Hoefler Text"/>
          <a:cs typeface="Hoefler Text"/>
          <a:sym typeface="Hoefler Text"/>
        </a:defRPr>
      </a:lvl9pPr>
    </p:bodyStyle>
    <p:otherStyle>
      <a:lvl1pPr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1pPr>
      <a:lvl2pPr indent="2286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2pPr>
      <a:lvl3pPr indent="4572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3pPr>
      <a:lvl4pPr indent="6858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4pPr>
      <a:lvl5pPr indent="9144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5pPr>
      <a:lvl6pPr indent="11430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6pPr>
      <a:lvl7pPr indent="13716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7pPr>
      <a:lvl8pPr indent="16002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8pPr>
      <a:lvl9pPr indent="1828800" algn="ctr" defTabSz="584200">
        <a:defRPr sz="2200">
          <a:solidFill>
            <a:schemeClr val="tx1"/>
          </a:solidFill>
          <a:latin typeface="+mn-lt"/>
          <a:ea typeface="+mn-ea"/>
          <a:cs typeface="+mn-cs"/>
          <a:sym typeface="Hoefler T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GIF"/><Relationship Id="rId5" Type="http://schemas.openxmlformats.org/officeDocument/2006/relationships/image" Target="../media/image9.GIF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.jpe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550333" y="5422899"/>
            <a:ext cx="11430001" cy="38100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000" smtClean="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Gustavo Carrión López</a:t>
            </a:r>
            <a:endParaRPr sz="6000" dirty="0">
              <a:solidFill>
                <a:srgbClr val="276D6D"/>
              </a:solidFill>
              <a:effectLst>
                <a:outerShdw blurRad="63500" dist="12700" dir="5400000" rotWithShape="0">
                  <a:srgbClr val="000000">
                    <a:alpha val="30000"/>
                  </a:srgbClr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000" smtClean="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Johana Córdova Yépez</a:t>
            </a:r>
            <a:endParaRPr sz="6000" dirty="0">
              <a:solidFill>
                <a:srgbClr val="276D6D"/>
              </a:solidFill>
              <a:effectLst>
                <a:outerShdw blurRad="63500" dist="12700" dir="5400000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550333" y="6155266"/>
            <a:ext cx="11430001" cy="1447801"/>
          </a:xfrm>
          <a:prstGeom prst="rect">
            <a:avLst/>
          </a:prstGeom>
        </p:spPr>
        <p:txBody>
          <a:bodyPr/>
          <a:lstStyle>
            <a:lvl1pPr>
              <a:defRPr sz="3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 smtClean="0">
                <a:solidFill>
                  <a:srgbClr val="5E5E5E"/>
                </a:solidFill>
              </a:rPr>
              <a:t>DESARROLLADO POR</a:t>
            </a:r>
            <a:r>
              <a:rPr sz="3000" b="1" dirty="0">
                <a:solidFill>
                  <a:srgbClr val="5E5E5E"/>
                </a:solidFill>
              </a:rPr>
              <a:t>:</a:t>
            </a:r>
          </a:p>
        </p:txBody>
      </p:sp>
      <p:sp>
        <p:nvSpPr>
          <p:cNvPr id="34" name="Shape 34"/>
          <p:cNvSpPr/>
          <p:nvPr/>
        </p:nvSpPr>
        <p:spPr>
          <a:xfrm>
            <a:off x="787400" y="-1883834"/>
            <a:ext cx="11430001" cy="381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650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500" smtClean="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RALLY YACHAY GREEN APP</a:t>
            </a:r>
            <a:endParaRPr sz="6500" dirty="0">
              <a:solidFill>
                <a:srgbClr val="276D6D"/>
              </a:solidFill>
              <a:effectLst>
                <a:outerShdw blurRad="63500" dist="12700" dir="5400000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5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8322" y="2322060"/>
            <a:ext cx="3435638" cy="2942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9853" y="1926167"/>
            <a:ext cx="3127539" cy="4217890"/>
          </a:xfrm>
          <a:prstGeom prst="rect">
            <a:avLst/>
          </a:prstGeom>
          <a:effectLst>
            <a:outerShdw dir="5400000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76D6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800">
                <a:solidFill>
                  <a:srgbClr val="276D6D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MiArbolMiCiudad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 smtClean="0">
                <a:solidFill>
                  <a:srgbClr val="5E5E5E"/>
                </a:solidFill>
              </a:rPr>
              <a:t>El nombre de la aplicación crea un vínculo entre el usuario, el árbol y su ciudad</a:t>
            </a:r>
            <a:r>
              <a:rPr sz="3600" dirty="0">
                <a:solidFill>
                  <a:srgbClr val="5E5E5E"/>
                </a:solidFill>
              </a:rPr>
              <a:t>.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 smtClean="0">
                <a:solidFill>
                  <a:srgbClr val="5E5E5E"/>
                </a:solidFill>
              </a:rPr>
              <a:t>Nuestra propuesta aspira llegar al sentimiento de causa del usuario y el interés que tiene por su ciudad</a:t>
            </a:r>
            <a:r>
              <a:rPr sz="3600" dirty="0">
                <a:solidFill>
                  <a:srgbClr val="5E5E5E"/>
                </a:solidFill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Principales caracter</a:t>
            </a:r>
            <a:r>
              <a:rPr lang="es-EC" dirty="0" err="1" smtClean="0"/>
              <a:t>ísticas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s-EC" smtClean="0"/>
              <a:t>Capacidad de registro y apadrinamiento de árboles alrededor de la ciudad</a:t>
            </a:r>
            <a:r>
              <a:rPr lang="es-EC" dirty="0" smtClean="0"/>
              <a:t>.</a:t>
            </a:r>
          </a:p>
          <a:p>
            <a:pPr lvl="0"/>
            <a:r>
              <a:rPr lang="es-EC" smtClean="0"/>
              <a:t>Cuentas de usuario para cada persona que interactúe con la aplicación</a:t>
            </a:r>
            <a:r>
              <a:rPr lang="es-EC" dirty="0" smtClean="0"/>
              <a:t>.</a:t>
            </a:r>
          </a:p>
          <a:p>
            <a:pPr lvl="0"/>
            <a:r>
              <a:rPr lang="es-EC" smtClean="0"/>
              <a:t>Denuncia de actos vandálicos suscitados en los árboles</a:t>
            </a:r>
            <a:r>
              <a:rPr lang="es-EC" dirty="0" smtClean="0"/>
              <a:t>.</a:t>
            </a:r>
          </a:p>
          <a:p>
            <a:pPr lvl="0"/>
            <a:r>
              <a:rPr lang="es-EC" smtClean="0"/>
              <a:t>Mapa interactivo indicando la localización de los árboles (</a:t>
            </a:r>
            <a:r>
              <a:rPr lang="es-EC"/>
              <a:t>apadrinados</a:t>
            </a:r>
            <a:r>
              <a:rPr lang="es-EC" smtClean="0"/>
              <a:t>, sin apadrinar</a:t>
            </a:r>
            <a:r>
              <a:rPr lang="es-EC" dirty="0"/>
              <a:t>).</a:t>
            </a:r>
            <a:endParaRPr lang="en-US" dirty="0"/>
          </a:p>
          <a:p>
            <a:pPr lvl="0"/>
            <a:r>
              <a:rPr lang="es-EC" smtClean="0"/>
              <a:t>Certificado de apadrinamiento de árbol con fotografía a elección del usuario. Este certificado podrá ser enviado al correo electrónico (para posterior impresión) o podrá ser publicado directamente a las redes sociales de Facebook y Twitter</a:t>
            </a:r>
            <a:r>
              <a:rPr lang="es-EC" dirty="0"/>
              <a:t>.</a:t>
            </a:r>
            <a:endParaRPr lang="en-US" dirty="0"/>
          </a:p>
          <a:p>
            <a:pPr lvl="0"/>
            <a:r>
              <a:rPr lang="es-EC" smtClean="0"/>
              <a:t>Posibilidad de añadir árboles sin apadrinar, para que estén disponibles y que otros usuarios puedan apadrinar</a:t>
            </a:r>
            <a:r>
              <a:rPr lang="es-EC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014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787400" y="254000"/>
            <a:ext cx="11430000" cy="122599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lang="es-EC" sz="7800" dirty="0" smtClean="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Funcionamiento</a:t>
            </a:r>
            <a:endParaRPr sz="7800" dirty="0">
              <a:solidFill>
                <a:srgbClr val="767367"/>
              </a:solidFill>
              <a:effectLst>
                <a:outerShdw blurRad="63500" dist="12700" dir="5400000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1" y="2201532"/>
            <a:ext cx="2358283" cy="4781744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764616" y="2201532"/>
            <a:ext cx="2358283" cy="4781744"/>
            <a:chOff x="2686008" y="2528093"/>
            <a:chExt cx="1605251" cy="325486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6008" y="2528093"/>
              <a:ext cx="1605251" cy="325486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122" y="2840124"/>
              <a:ext cx="1467022" cy="2630805"/>
            </a:xfrm>
            <a:prstGeom prst="rect">
              <a:avLst/>
            </a:prstGeom>
          </p:spPr>
        </p:pic>
      </p:grpSp>
      <p:sp>
        <p:nvSpPr>
          <p:cNvPr id="5" name="Right Arrow 4"/>
          <p:cNvSpPr/>
          <p:nvPr/>
        </p:nvSpPr>
        <p:spPr>
          <a:xfrm>
            <a:off x="2570182" y="3928813"/>
            <a:ext cx="257476" cy="324644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9247" y="2593567"/>
            <a:ext cx="157403" cy="179113"/>
          </a:xfrm>
          <a:prstGeom prst="ellipse">
            <a:avLst/>
          </a:prstGeom>
          <a:solidFill>
            <a:srgbClr val="000000">
              <a:alpha val="34118"/>
            </a:srgbClr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220033" y="3349500"/>
            <a:ext cx="157403" cy="179113"/>
          </a:xfrm>
          <a:prstGeom prst="ellipse">
            <a:avLst/>
          </a:prstGeom>
          <a:solidFill>
            <a:srgbClr val="000000">
              <a:alpha val="34118"/>
            </a:srgbClr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314845" y="2205054"/>
            <a:ext cx="2358283" cy="4781744"/>
            <a:chOff x="4773613" y="2528093"/>
            <a:chExt cx="1605251" cy="3254868"/>
          </a:xfrm>
        </p:grpSpPr>
        <p:grpSp>
          <p:nvGrpSpPr>
            <p:cNvPr id="11" name="Group 10"/>
            <p:cNvGrpSpPr/>
            <p:nvPr/>
          </p:nvGrpSpPr>
          <p:grpSpPr>
            <a:xfrm>
              <a:off x="4773613" y="2528093"/>
              <a:ext cx="1605251" cy="3254868"/>
              <a:chOff x="2686008" y="2528093"/>
              <a:chExt cx="1605251" cy="3254868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6008" y="2528093"/>
                <a:ext cx="1605251" cy="3254868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55122" y="2840124"/>
                <a:ext cx="1467022" cy="2630805"/>
              </a:xfrm>
              <a:prstGeom prst="rect">
                <a:avLst/>
              </a:prstGeom>
            </p:spPr>
          </p:pic>
        </p:grp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2727" y="2840124"/>
              <a:ext cx="1467022" cy="2636564"/>
            </a:xfrm>
            <a:prstGeom prst="rect">
              <a:avLst/>
            </a:prstGeom>
          </p:spPr>
        </p:pic>
      </p:grpSp>
      <p:sp>
        <p:nvSpPr>
          <p:cNvPr id="20" name="Oval 19"/>
          <p:cNvSpPr/>
          <p:nvPr/>
        </p:nvSpPr>
        <p:spPr>
          <a:xfrm>
            <a:off x="6358640" y="4479776"/>
            <a:ext cx="157403" cy="179113"/>
          </a:xfrm>
          <a:prstGeom prst="ellipse">
            <a:avLst/>
          </a:prstGeom>
          <a:solidFill>
            <a:srgbClr val="000000">
              <a:alpha val="34118"/>
            </a:srgbClr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5086559" y="3933110"/>
            <a:ext cx="257476" cy="324644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7875765" y="2201533"/>
            <a:ext cx="2358283" cy="4781744"/>
            <a:chOff x="2686008" y="2528093"/>
            <a:chExt cx="1605251" cy="3254868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6008" y="2528093"/>
              <a:ext cx="1605251" cy="325486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5122" y="2840124"/>
              <a:ext cx="1467022" cy="2630805"/>
            </a:xfrm>
            <a:prstGeom prst="rect">
              <a:avLst/>
            </a:prstGeom>
          </p:spPr>
        </p:pic>
      </p:grpSp>
      <p:sp>
        <p:nvSpPr>
          <p:cNvPr id="26" name="Oval 25"/>
          <p:cNvSpPr/>
          <p:nvPr/>
        </p:nvSpPr>
        <p:spPr>
          <a:xfrm>
            <a:off x="8204999" y="3061249"/>
            <a:ext cx="157403" cy="179113"/>
          </a:xfrm>
          <a:prstGeom prst="ellipse">
            <a:avLst/>
          </a:prstGeom>
          <a:solidFill>
            <a:srgbClr val="000000">
              <a:alpha val="34118"/>
            </a:srgbClr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7648192" y="3930507"/>
            <a:ext cx="257476" cy="324644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430962" y="2201533"/>
            <a:ext cx="2358283" cy="4781744"/>
            <a:chOff x="8911079" y="2201533"/>
            <a:chExt cx="2358283" cy="478174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1079" y="2201533"/>
              <a:ext cx="2358283" cy="478174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0193" y="2513564"/>
              <a:ext cx="2155210" cy="3865128"/>
            </a:xfrm>
            <a:prstGeom prst="rect">
              <a:avLst/>
            </a:prstGeom>
          </p:spPr>
        </p:pic>
      </p:grpSp>
      <p:sp>
        <p:nvSpPr>
          <p:cNvPr id="31" name="Right Arrow 30"/>
          <p:cNvSpPr/>
          <p:nvPr/>
        </p:nvSpPr>
        <p:spPr>
          <a:xfrm>
            <a:off x="10225791" y="3928813"/>
            <a:ext cx="257476" cy="324644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660133" y="3226110"/>
            <a:ext cx="157403" cy="179113"/>
          </a:xfrm>
          <a:prstGeom prst="ellipse">
            <a:avLst/>
          </a:prstGeom>
          <a:solidFill>
            <a:srgbClr val="000000">
              <a:alpha val="34118"/>
            </a:srgbClr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35" name="Right Arrow 34"/>
          <p:cNvSpPr/>
          <p:nvPr/>
        </p:nvSpPr>
        <p:spPr>
          <a:xfrm rot="5400000">
            <a:off x="6211340" y="9208396"/>
            <a:ext cx="257476" cy="324644"/>
          </a:xfrm>
          <a:prstGeom prst="right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1540" y="7304710"/>
            <a:ext cx="1712815" cy="12875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1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Pantalla de </a:t>
            </a:r>
            <a:r>
              <a:rPr kumimoji="0" lang="es-EC" sz="11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bienvenida</a:t>
            </a:r>
            <a:r>
              <a:rPr kumimoji="0" lang="es-EC" sz="1100" b="1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 </a:t>
            </a:r>
            <a:r>
              <a:rPr kumimoji="0" lang="es-EC" sz="11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En </a:t>
            </a:r>
            <a:r>
              <a:rPr kumimoji="0" lang="es-EC" sz="11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esta pantalla se </a:t>
            </a:r>
            <a:r>
              <a:rPr kumimoji="0" lang="es-EC" sz="11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encuentra </a:t>
            </a:r>
            <a:r>
              <a:rPr kumimoji="0" lang="es-EC" sz="11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el menú deslizable y los lineamientos básicos para el uso de la aplicación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66152" y="7306577"/>
            <a:ext cx="1712815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1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Menú Deslizable 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1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El menú permite registrar un nuevo usuario o ingresar como uno ya creado anteriormente, en el siguiente paso crearemos un nuevo usuario.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44035" y="7300019"/>
            <a:ext cx="1712815" cy="145680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1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Formulario registro de usuario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1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En el formulario se registran datos como cédula, nombres, dirección correo electrónico y contraseña del nuevo usuario.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1531401" y="3528613"/>
            <a:ext cx="157403" cy="179113"/>
          </a:xfrm>
          <a:prstGeom prst="ellipse">
            <a:avLst/>
          </a:prstGeom>
          <a:solidFill>
            <a:srgbClr val="000000">
              <a:alpha val="34118"/>
            </a:srgbClr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75765" y="7645131"/>
            <a:ext cx="1712815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1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Opción ingresar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1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A continuación se podrá ingresar con el usuario creado recientemente.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430962" y="7389348"/>
            <a:ext cx="1712815" cy="610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1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Ingresar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1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Digitar el número de cédula y la contraseña.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lang="es-EC" sz="7800" dirty="0" smtClean="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Funcionamiento</a:t>
            </a:r>
            <a:endParaRPr sz="7800" dirty="0">
              <a:solidFill>
                <a:srgbClr val="767367"/>
              </a:solidFill>
              <a:effectLst>
                <a:outerShdw blurRad="63500" dist="12700" dir="5400000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135466" y="2185514"/>
            <a:ext cx="2426293" cy="4919644"/>
            <a:chOff x="1834002" y="2236866"/>
            <a:chExt cx="1605251" cy="3254868"/>
          </a:xfrm>
        </p:grpSpPr>
        <p:grpSp>
          <p:nvGrpSpPr>
            <p:cNvPr id="98" name="Group 97"/>
            <p:cNvGrpSpPr/>
            <p:nvPr/>
          </p:nvGrpSpPr>
          <p:grpSpPr>
            <a:xfrm>
              <a:off x="1834002" y="2236866"/>
              <a:ext cx="1605251" cy="3254868"/>
              <a:chOff x="523362" y="2229246"/>
              <a:chExt cx="1605251" cy="3254868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362" y="2229246"/>
                <a:ext cx="1605251" cy="3254868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382" y="2541277"/>
                <a:ext cx="1468666" cy="2609612"/>
              </a:xfrm>
              <a:prstGeom prst="rect">
                <a:avLst/>
              </a:prstGeom>
            </p:spPr>
          </p:pic>
        </p:grpSp>
        <p:sp>
          <p:nvSpPr>
            <p:cNvPr id="99" name="Oval 98"/>
            <p:cNvSpPr/>
            <p:nvPr/>
          </p:nvSpPr>
          <p:spPr>
            <a:xfrm>
              <a:off x="2529213" y="3566160"/>
              <a:ext cx="107142" cy="121920"/>
            </a:xfrm>
            <a:prstGeom prst="ellipse">
              <a:avLst/>
            </a:prstGeom>
            <a:solidFill>
              <a:srgbClr val="000000">
                <a:alpha val="34118"/>
              </a:srgbClr>
            </a:solidFill>
            <a:ln w="254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656310" y="2197871"/>
            <a:ext cx="2426293" cy="4919644"/>
            <a:chOff x="3807582" y="2236866"/>
            <a:chExt cx="1605251" cy="3254868"/>
          </a:xfrm>
        </p:grpSpPr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7582" y="2236866"/>
              <a:ext cx="1605251" cy="3254868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4901" y="2548897"/>
              <a:ext cx="1473233" cy="2609612"/>
            </a:xfrm>
            <a:prstGeom prst="rect">
              <a:avLst/>
            </a:prstGeom>
          </p:spPr>
        </p:pic>
        <p:sp>
          <p:nvSpPr>
            <p:cNvPr id="105" name="Oval 104"/>
            <p:cNvSpPr/>
            <p:nvPr/>
          </p:nvSpPr>
          <p:spPr>
            <a:xfrm>
              <a:off x="4640456" y="3444240"/>
              <a:ext cx="107142" cy="121920"/>
            </a:xfrm>
            <a:prstGeom prst="ellipse">
              <a:avLst/>
            </a:prstGeom>
            <a:solidFill>
              <a:srgbClr val="000000">
                <a:alpha val="34118"/>
              </a:srgbClr>
            </a:solidFill>
            <a:ln w="254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endParaRPr>
            </a:p>
          </p:txBody>
        </p:sp>
      </p:grpSp>
      <p:sp>
        <p:nvSpPr>
          <p:cNvPr id="106" name="Right Arrow 105"/>
          <p:cNvSpPr/>
          <p:nvPr/>
        </p:nvSpPr>
        <p:spPr>
          <a:xfrm>
            <a:off x="2488166" y="4228001"/>
            <a:ext cx="264900" cy="334004"/>
          </a:xfrm>
          <a:prstGeom prst="rightArrow">
            <a:avLst/>
          </a:prstGeom>
          <a:blipFill rotWithShape="1">
            <a:blip r:embed="rId5"/>
            <a:srcRect/>
            <a:tile tx="0" ty="0" sx="100000" sy="100000" flip="none" algn="tl"/>
          </a:blip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108" name="Right Arrow 107"/>
          <p:cNvSpPr/>
          <p:nvPr/>
        </p:nvSpPr>
        <p:spPr>
          <a:xfrm>
            <a:off x="5885809" y="3718476"/>
            <a:ext cx="264900" cy="334004"/>
          </a:xfrm>
          <a:prstGeom prst="rightArrow">
            <a:avLst/>
          </a:prstGeom>
          <a:blipFill rotWithShape="1">
            <a:blip r:embed="rId5"/>
            <a:srcRect/>
            <a:tile tx="0" ty="0" sx="100000" sy="100000" flip="none" algn="tl"/>
          </a:blip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109" name="Right Arrow 108"/>
          <p:cNvSpPr/>
          <p:nvPr/>
        </p:nvSpPr>
        <p:spPr>
          <a:xfrm>
            <a:off x="10112426" y="4228001"/>
            <a:ext cx="264900" cy="334004"/>
          </a:xfrm>
          <a:prstGeom prst="rightArrow">
            <a:avLst/>
          </a:prstGeom>
          <a:blipFill rotWithShape="1">
            <a:blip r:embed="rId5"/>
            <a:srcRect/>
            <a:tile tx="0" ty="0" sx="100000" sy="100000" flip="none" algn="tl"/>
          </a:blip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5209825" y="2201498"/>
            <a:ext cx="2426293" cy="4919644"/>
            <a:chOff x="5778139" y="2236866"/>
            <a:chExt cx="1605251" cy="3254868"/>
          </a:xfrm>
        </p:grpSpPr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8139" y="2236866"/>
              <a:ext cx="1605251" cy="3254868"/>
            </a:xfrm>
            <a:prstGeom prst="rect">
              <a:avLst/>
            </a:prstGeom>
          </p:spPr>
        </p:pic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733" y="2535541"/>
              <a:ext cx="1473897" cy="2622967"/>
            </a:xfrm>
            <a:prstGeom prst="rect">
              <a:avLst/>
            </a:prstGeom>
          </p:spPr>
        </p:pic>
        <p:sp>
          <p:nvSpPr>
            <p:cNvPr id="113" name="Oval 112"/>
            <p:cNvSpPr/>
            <p:nvPr/>
          </p:nvSpPr>
          <p:spPr>
            <a:xfrm>
              <a:off x="6456539" y="3104995"/>
              <a:ext cx="107142" cy="121920"/>
            </a:xfrm>
            <a:prstGeom prst="ellipse">
              <a:avLst/>
            </a:prstGeom>
            <a:solidFill>
              <a:srgbClr val="000000">
                <a:alpha val="34118"/>
              </a:srgbClr>
            </a:solidFill>
            <a:ln w="254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772632" y="2201532"/>
            <a:ext cx="2426293" cy="4919644"/>
            <a:chOff x="7753292" y="2236866"/>
            <a:chExt cx="1605251" cy="3254868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3292" y="2236866"/>
              <a:ext cx="1605251" cy="3254868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3041" y="2548897"/>
              <a:ext cx="1490980" cy="2649262"/>
            </a:xfrm>
            <a:prstGeom prst="rect">
              <a:avLst/>
            </a:prstGeom>
          </p:spPr>
        </p:pic>
        <p:pic>
          <p:nvPicPr>
            <p:cNvPr id="117" name="Picture 116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2645"/>
            <a:stretch/>
          </p:blipFill>
          <p:spPr>
            <a:xfrm>
              <a:off x="7799538" y="2535541"/>
              <a:ext cx="1490980" cy="459769"/>
            </a:xfrm>
            <a:prstGeom prst="rect">
              <a:avLst/>
            </a:prstGeom>
          </p:spPr>
        </p:pic>
        <p:pic>
          <p:nvPicPr>
            <p:cNvPr id="118" name="Picture 117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207" b="17595"/>
            <a:stretch/>
          </p:blipFill>
          <p:spPr>
            <a:xfrm>
              <a:off x="7799538" y="2898737"/>
              <a:ext cx="1490980" cy="2075256"/>
            </a:xfrm>
            <a:prstGeom prst="rect">
              <a:avLst/>
            </a:prstGeom>
          </p:spPr>
        </p:pic>
        <p:pic>
          <p:nvPicPr>
            <p:cNvPr id="119" name="Screen Shot 2016-05-14 at 7.30.29 pm.png"/>
            <p:cNvPicPr/>
            <p:nvPr/>
          </p:nvPicPr>
          <p:blipFill rotWithShape="1">
            <a:blip r:embed="rId8">
              <a:extLst/>
            </a:blip>
            <a:srcRect l="3924" t="5446" r="50660" b="6313"/>
            <a:stretch/>
          </p:blipFill>
          <p:spPr>
            <a:xfrm>
              <a:off x="7851989" y="2926730"/>
              <a:ext cx="1386078" cy="190426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387" b="68807"/>
            <a:stretch/>
          </p:blipFill>
          <p:spPr>
            <a:xfrm>
              <a:off x="7799538" y="4792897"/>
              <a:ext cx="1490980" cy="365760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187"/>
            <a:stretch/>
          </p:blipFill>
          <p:spPr>
            <a:xfrm>
              <a:off x="7799538" y="5024414"/>
              <a:ext cx="1490980" cy="233490"/>
            </a:xfrm>
            <a:prstGeom prst="rect">
              <a:avLst/>
            </a:prstGeom>
          </p:spPr>
        </p:pic>
        <p:sp>
          <p:nvSpPr>
            <p:cNvPr id="122" name="Oval 121"/>
            <p:cNvSpPr/>
            <p:nvPr/>
          </p:nvSpPr>
          <p:spPr>
            <a:xfrm>
              <a:off x="8374256" y="4909204"/>
              <a:ext cx="107142" cy="121920"/>
            </a:xfrm>
            <a:prstGeom prst="ellipse">
              <a:avLst/>
            </a:prstGeom>
            <a:solidFill>
              <a:srgbClr val="000000">
                <a:alpha val="34118"/>
              </a:srgbClr>
            </a:solidFill>
            <a:ln w="254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0345251" y="2201532"/>
            <a:ext cx="2426293" cy="4919644"/>
            <a:chOff x="9827142" y="2236866"/>
            <a:chExt cx="1605251" cy="3254868"/>
          </a:xfrm>
        </p:grpSpPr>
        <p:pic>
          <p:nvPicPr>
            <p:cNvPr id="124" name="Picture 12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142" y="2236866"/>
              <a:ext cx="1605251" cy="3254868"/>
            </a:xfrm>
            <a:prstGeom prst="rect">
              <a:avLst/>
            </a:prstGeom>
          </p:spPr>
        </p:pic>
        <p:pic>
          <p:nvPicPr>
            <p:cNvPr id="125" name="Picture 12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4502" y="2535541"/>
              <a:ext cx="1480248" cy="2622967"/>
            </a:xfrm>
            <a:prstGeom prst="rect">
              <a:avLst/>
            </a:prstGeom>
          </p:spPr>
        </p:pic>
        <p:sp>
          <p:nvSpPr>
            <p:cNvPr id="126" name="Oval 125"/>
            <p:cNvSpPr/>
            <p:nvPr/>
          </p:nvSpPr>
          <p:spPr>
            <a:xfrm>
              <a:off x="10624626" y="4251960"/>
              <a:ext cx="107142" cy="121920"/>
            </a:xfrm>
            <a:prstGeom prst="ellipse">
              <a:avLst/>
            </a:prstGeom>
            <a:solidFill>
              <a:srgbClr val="000000">
                <a:alpha val="34118"/>
              </a:srgbClr>
            </a:solidFill>
            <a:ln w="254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endParaRPr>
            </a:p>
          </p:txBody>
        </p:sp>
      </p:grpSp>
      <p:sp>
        <p:nvSpPr>
          <p:cNvPr id="157" name="Right Arrow 156"/>
          <p:cNvSpPr/>
          <p:nvPr/>
        </p:nvSpPr>
        <p:spPr>
          <a:xfrm>
            <a:off x="4951208" y="4228001"/>
            <a:ext cx="264900" cy="334004"/>
          </a:xfrm>
          <a:prstGeom prst="rightArrow">
            <a:avLst/>
          </a:prstGeom>
          <a:blipFill rotWithShape="1">
            <a:blip r:embed="rId5"/>
            <a:srcRect/>
            <a:tile tx="0" ty="0" sx="100000" sy="100000" flip="none" algn="tl"/>
          </a:blip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107" name="Right Arrow 106"/>
          <p:cNvSpPr/>
          <p:nvPr/>
        </p:nvSpPr>
        <p:spPr>
          <a:xfrm>
            <a:off x="7540347" y="4228001"/>
            <a:ext cx="264900" cy="334004"/>
          </a:xfrm>
          <a:prstGeom prst="rightArrow">
            <a:avLst/>
          </a:prstGeom>
          <a:blipFill rotWithShape="1">
            <a:blip r:embed="rId5"/>
            <a:srcRect/>
            <a:tile tx="0" ty="0" sx="100000" sy="100000" flip="none" algn="tl"/>
          </a:blip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84578" y="7280876"/>
            <a:ext cx="1712815" cy="19646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C" sz="1100" b="1" dirty="0" smtClean="0"/>
              <a:t>Mapa principal 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1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En </a:t>
            </a:r>
            <a:r>
              <a:rPr kumimoji="0" lang="es-EC" sz="11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esta </a:t>
            </a:r>
            <a:r>
              <a:rPr kumimoji="0" lang="es-EC" sz="11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interfaz se despliega el mapa de la ciudad, con los </a:t>
            </a:r>
            <a:r>
              <a:rPr lang="es-EC" sz="1100" dirty="0" smtClean="0"/>
              <a:t>árboles ya ingresados en la base de datos (apadrinados y no apadrinados), para crear un nuevo árbol basta con dar </a:t>
            </a:r>
            <a:r>
              <a:rPr lang="es-EC" sz="1100" dirty="0" err="1" smtClean="0"/>
              <a:t>click</a:t>
            </a:r>
            <a:r>
              <a:rPr lang="es-EC" sz="1100" dirty="0" smtClean="0"/>
              <a:t> en cualquier parte vacía del mapa.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773176" y="7280876"/>
            <a:ext cx="1712815" cy="16260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1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Formulario de</a:t>
            </a:r>
            <a:r>
              <a:rPr kumimoji="0" lang="es-EC" sz="1100" b="1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 creación de árbol</a:t>
            </a:r>
            <a:r>
              <a:rPr kumimoji="0" lang="es-EC" sz="11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 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1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El formulario detalla las coordenadas dónde se creará el árbol, permite ingresar al usuario si es o no un árbol patrimonial, y finalmente deja subir una fotografía.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417658" y="7189682"/>
            <a:ext cx="1712815" cy="16260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1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Mapa principal (nuevo árbol)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1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En el mapa se despliega la fotografía del árbol ingresado en el paso anterior y las opciones de apadrinar o denunciar abuso, procederemos a apadrinar est</a:t>
            </a:r>
            <a:r>
              <a:rPr lang="es-EC" sz="1100" dirty="0" smtClean="0"/>
              <a:t>e árbol.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949388" y="7196241"/>
            <a:ext cx="1712815" cy="16260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1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Apadrinamien</a:t>
            </a:r>
            <a:r>
              <a:rPr lang="es-EC" sz="1100" b="1" dirty="0" smtClean="0"/>
              <a:t>to del árbol</a:t>
            </a:r>
            <a:endParaRPr kumimoji="0" lang="es-EC" sz="1100" b="1" i="0" u="none" strike="noStrike" cap="none" spc="0" normalizeH="0" baseline="0" dirty="0" smtClean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C" sz="1100" dirty="0" smtClean="0"/>
              <a:t>Para apadrinar el árbol se ingresa una foto y se toca el botón apadrinar, en el mapa el ícono del árbol cambiará de verde(sin apadrinar) a azul(al menos un padrino)</a:t>
            </a:r>
            <a:r>
              <a:rPr kumimoji="0" lang="es-EC" sz="11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.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0377326" y="7280876"/>
            <a:ext cx="1712815" cy="17953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100" b="1" i="0" u="none" strike="noStrike" cap="none" spc="0" normalizeH="0" baseline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Diploma de apadrinamiento</a:t>
            </a:r>
          </a:p>
          <a:p>
            <a:pPr marL="0" marR="0" indent="0" algn="l" defTabSz="5842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C" sz="1100" b="0" i="0" u="none" strike="noStrike" cap="none" spc="0" normalizeH="0" dirty="0" smtClean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Hoefler Text"/>
                <a:ea typeface="Hoefler Text"/>
                <a:cs typeface="Hoefler Text"/>
                <a:sym typeface="Hoefler Text"/>
              </a:rPr>
              <a:t>Una vez guardados los datos de apadrinamiento, se generará un diploma con los datos del usuario, el mismo que podrá ser compartido por e-mail o compartido en Facebook y twitter.</a:t>
            </a:r>
            <a:endParaRPr kumimoji="0" lang="en-US" sz="11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</p:spTree>
    <p:extLst>
      <p:ext uri="{BB962C8B-B14F-4D97-AF65-F5344CB8AC3E}">
        <p14:creationId xmlns:p14="http://schemas.microsoft.com/office/powerpoint/2010/main" val="4003753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lang="es-EC" sz="7800" dirty="0" smtClean="0">
                <a:solidFill>
                  <a:srgbClr val="767367"/>
                </a:solidFill>
                <a:effectLst>
                  <a:outerShdw blurRad="63500" dist="12700" dir="5400000" rotWithShape="0">
                    <a:srgbClr val="000000">
                      <a:alpha val="30000"/>
                    </a:srgbClr>
                  </a:outerShdw>
                </a:effectLst>
              </a:rPr>
              <a:t>Funcionamiento</a:t>
            </a:r>
            <a:endParaRPr sz="7800" dirty="0">
              <a:solidFill>
                <a:srgbClr val="767367"/>
              </a:solidFill>
              <a:effectLst>
                <a:outerShdw blurRad="63500" dist="12700" dir="5400000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502" y="2290206"/>
            <a:ext cx="1605251" cy="32548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655" y="2290206"/>
            <a:ext cx="1605251" cy="3254868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6028074" y="3807150"/>
            <a:ext cx="175260" cy="220980"/>
          </a:xfrm>
          <a:prstGeom prst="right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122986" y="4305300"/>
            <a:ext cx="107142" cy="121920"/>
          </a:xfrm>
          <a:prstGeom prst="ellipse">
            <a:avLst/>
          </a:prstGeom>
          <a:solidFill>
            <a:srgbClr val="000000">
              <a:alpha val="34118"/>
            </a:srgbClr>
          </a:solidFill>
          <a:ln w="254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oefler Text"/>
              <a:ea typeface="Hoefler Text"/>
              <a:cs typeface="Hoefler Text"/>
              <a:sym typeface="Hoefler Tex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004" y="2612928"/>
            <a:ext cx="1458490" cy="259153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386" y="2610266"/>
            <a:ext cx="1467788" cy="259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984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431799" y="-736600"/>
            <a:ext cx="11430001" cy="57150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 smtClean="0">
                <a:solidFill>
                  <a:srgbClr val="5E5E5E"/>
                </a:solidFill>
              </a:rPr>
              <a:t>El usuario podrá escoger la fotografía que desea usar en su certificado</a:t>
            </a:r>
            <a:r>
              <a:rPr sz="3600" dirty="0">
                <a:solidFill>
                  <a:srgbClr val="5E5E5E"/>
                </a:solidFill>
              </a:rPr>
              <a:t>.</a:t>
            </a: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</a:defRPr>
            </a:pPr>
            <a:r>
              <a:rPr sz="3600" smtClean="0">
                <a:solidFill>
                  <a:srgbClr val="5E5E5E"/>
                </a:solidFill>
              </a:rPr>
              <a:t>Tendrá además las opciónes de enviar el certificado a su correo electrónico si desea imprimirlo o guardarlo y de publicar en las redes sociales </a:t>
            </a:r>
            <a:endParaRPr sz="3600" dirty="0">
              <a:solidFill>
                <a:srgbClr val="5E5E5E"/>
              </a:solidFill>
            </a:endParaRPr>
          </a:p>
        </p:txBody>
      </p:sp>
      <p:grpSp>
        <p:nvGrpSpPr>
          <p:cNvPr id="50" name="Group 50"/>
          <p:cNvGrpSpPr/>
          <p:nvPr/>
        </p:nvGrpSpPr>
        <p:grpSpPr>
          <a:xfrm>
            <a:off x="2503551" y="3933958"/>
            <a:ext cx="7286498" cy="5534723"/>
            <a:chOff x="-139700" y="-319584"/>
            <a:chExt cx="7286497" cy="5534721"/>
          </a:xfrm>
        </p:grpSpPr>
        <p:pic>
          <p:nvPicPr>
            <p:cNvPr id="49" name="Screen Shot 2016-05-14 at 8.45.39 pm.png"/>
            <p:cNvPicPr/>
            <p:nvPr/>
          </p:nvPicPr>
          <p:blipFill>
            <a:blip r:embed="rId3">
              <a:extLst/>
            </a:blip>
            <a:srcRect/>
            <a:stretch>
              <a:fillRect/>
            </a:stretch>
          </p:blipFill>
          <p:spPr>
            <a:xfrm>
              <a:off x="0" y="-1"/>
              <a:ext cx="7007097" cy="489555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8" name="Picture 47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39701" y="-319585"/>
              <a:ext cx="7286498" cy="5534722"/>
            </a:xfrm>
            <a:prstGeom prst="rect">
              <a:avLst/>
            </a:prstGeom>
            <a:effectLst/>
          </p:spPr>
        </p:pic>
      </p:grpSp>
      <p:pic>
        <p:nvPicPr>
          <p:cNvPr id="7" name="Screen Shot 2016-05-14 at 7.30.29 pm.png"/>
          <p:cNvPicPr/>
          <p:nvPr/>
        </p:nvPicPr>
        <p:blipFill>
          <a:blip r:embed="rId5">
            <a:extLst/>
          </a:blip>
          <a:srcRect t="733" b="733"/>
          <a:stretch>
            <a:fillRect/>
          </a:stretch>
        </p:blipFill>
        <p:spPr>
          <a:xfrm>
            <a:off x="855980" y="4152917"/>
            <a:ext cx="7315201" cy="5096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mony">
  <a:themeElements>
    <a:clrScheme name="Harmony">
      <a:dk1>
        <a:srgbClr val="5E5E5E"/>
      </a:dk1>
      <a:lt1>
        <a:srgbClr val="5E0033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C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Harmony">
  <a:themeElements>
    <a:clrScheme name="Harmony">
      <a:dk1>
        <a:srgbClr val="000000"/>
      </a:dk1>
      <a:lt1>
        <a:srgbClr val="FFFFFF"/>
      </a:lt1>
      <a:dk2>
        <a:srgbClr val="565F5F"/>
      </a:dk2>
      <a:lt2>
        <a:srgbClr val="C2CBCA"/>
      </a:lt2>
      <a:accent1>
        <a:srgbClr val="87AEC1"/>
      </a:accent1>
      <a:accent2>
        <a:srgbClr val="D6BB9E"/>
      </a:accent2>
      <a:accent3>
        <a:srgbClr val="CC7A69"/>
      </a:accent3>
      <a:accent4>
        <a:srgbClr val="EAAB5C"/>
      </a:accent4>
      <a:accent5>
        <a:srgbClr val="98C8C6"/>
      </a:accent5>
      <a:accent6>
        <a:srgbClr val="C3CD8B"/>
      </a:accent6>
      <a:hlink>
        <a:srgbClr val="0000FF"/>
      </a:hlink>
      <a:folHlink>
        <a:srgbClr val="FF00FF"/>
      </a:folHlink>
    </a:clrScheme>
    <a:fontScheme name="Harmony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Harmon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C5F5E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oefler Text"/>
            <a:ea typeface="Hoefler Text"/>
            <a:cs typeface="Hoefler Text"/>
            <a:sym typeface="Hoefler Tex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479</Words>
  <Application>Microsoft Office PowerPoint</Application>
  <PresentationFormat>Custom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Baskerville</vt:lpstr>
      <vt:lpstr>Helvetica Neue</vt:lpstr>
      <vt:lpstr>Hoefler Text</vt:lpstr>
      <vt:lpstr>Harmony</vt:lpstr>
      <vt:lpstr>Gustavo Carrión López Johana Córdova Yépez</vt:lpstr>
      <vt:lpstr>MiArbolMiCiudad</vt:lpstr>
      <vt:lpstr>Principales características</vt:lpstr>
      <vt:lpstr>Funcionamiento</vt:lpstr>
      <vt:lpstr>Funcionamiento</vt:lpstr>
      <vt:lpstr>Funcionamiento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Gustavo Carrión López Johana Córdova Yépez</dc:title>
  <dc:creator>Michael</dc:creator>
  <cp:lastModifiedBy>Michael</cp:lastModifiedBy>
  <cp:revision>11</cp:revision>
  <dcterms:modified xsi:type="dcterms:W3CDTF">2016-05-16T03:25:25Z</dcterms:modified>
</cp:coreProperties>
</file>