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61CA1-0A5D-4CE0-BE5E-1FA341A7CDF9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AE58C-B440-4C5E-B605-24B026670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81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3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44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3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92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90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7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4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61" y="1978881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58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4" y="0"/>
            <a:ext cx="5954188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13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62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386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77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74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403" y="1188270"/>
            <a:ext cx="752671" cy="2139951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13" y="1188272"/>
            <a:ext cx="803172" cy="21336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8" y="966021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700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51" y="2195664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3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8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53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62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8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64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90" y="1821008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32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94" y="2000251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5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35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2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72" y="1779589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71" y="1779589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72" y="1784352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7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368171" y="1603020"/>
            <a:ext cx="1259943" cy="113568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8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134536" y="1592559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839992" y="1609015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9564333" y="1609015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214263" y="4054264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499543" y="4054264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2756080" y="4040053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7827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94" y="1692243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87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5" y="1981486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4" y="612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4" y="198209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7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7" y="1980879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71" y="1222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71" y="1982700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7" y="1222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7" y="1982700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41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929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4" y="198209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7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60" y="1982700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7" y="1222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75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70" y="1779595"/>
            <a:ext cx="3194049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7" y="1779595"/>
            <a:ext cx="3216275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14" y="1795476"/>
            <a:ext cx="3201555" cy="22510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08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61" y="1625404"/>
            <a:ext cx="2317412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27" y="1614266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7" y="3933269"/>
            <a:ext cx="2317412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71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8" y="1647686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52" y="1647686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8" y="3961493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52" y="3961493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21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5" y="1433101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1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7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5" y="383372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1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7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25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90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11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31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63" y="3836208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83" y="3836208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8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9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8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350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9" y="2440703"/>
            <a:ext cx="4064679" cy="3824637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82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5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7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1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38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82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2019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95" y="1233379"/>
            <a:ext cx="2360859" cy="4225172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36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27" y="2557201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8" y="2550142"/>
            <a:ext cx="896019" cy="2572188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75" y="2267926"/>
            <a:ext cx="1889743" cy="336946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89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74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8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4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2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51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3"/>
            <a:ext cx="1006768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5" y="2393728"/>
            <a:ext cx="920404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91" y="2174791"/>
            <a:ext cx="1747047" cy="311454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31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4" y="2163534"/>
            <a:ext cx="4422647" cy="276921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86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9" y="1876518"/>
            <a:ext cx="4339462" cy="2491083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9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81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6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57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1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0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6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0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8DF4-9A76-49B5-AA1F-1F3B0E936273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11E-F790-422A-8EDF-27417826C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855887"/>
              <a:t>‹Nº›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0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</p:sldLayoutIdLst>
  <p:hf hdr="0" ftr="0" dt="0"/>
  <p:txStyles>
    <p:titleStyle>
      <a:lvl1pPr algn="l" defTabSz="823027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05757" indent="-205757" algn="l" defTabSz="823027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617271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028784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440297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85181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263325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838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35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866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1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027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54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054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569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08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59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11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3" b="11845"/>
          <a:stretch/>
        </p:blipFill>
        <p:spPr>
          <a:xfrm>
            <a:off x="3490684" y="2816096"/>
            <a:ext cx="5210636" cy="1224871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123146" y="2628377"/>
            <a:ext cx="5907449" cy="165867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87"/>
            <a:endParaRPr lang="es-MX" sz="1685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88344" y="1582340"/>
            <a:ext cx="5705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55887">
              <a:lnSpc>
                <a:spcPct val="120000"/>
              </a:lnSpc>
            </a:pP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El objetivo de este procedimiento es proporcionar al evaluador elementos</a:t>
            </a:r>
          </a:p>
          <a:p>
            <a:pPr algn="just" defTabSz="855887">
              <a:lnSpc>
                <a:spcPct val="120000"/>
              </a:lnSpc>
            </a:pP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para que seleccione el tipo de técnicas e instrumentos pertinentes a los</a:t>
            </a:r>
          </a:p>
          <a:p>
            <a:pPr algn="just" defTabSz="855887">
              <a:lnSpc>
                <a:spcPct val="120000"/>
              </a:lnSpc>
            </a:pP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contenidos de evaluación identificados, que aseguren objetividad, validez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y confiabilidad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del proceso de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evaluación. </a:t>
            </a:r>
          </a:p>
          <a:p>
            <a:pPr algn="just" defTabSz="855887">
              <a:lnSpc>
                <a:spcPct val="120000"/>
              </a:lnSpc>
            </a:pP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Los instrumentos de evaluación son la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herramienta fundamental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para el desarrollo de la evaluación,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en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ocasiones, los instrumentos también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deben establecer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situaciones específicas que sean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propicias para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que el candidato genere las evidencias (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ejercicios prácticos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, juego de roles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).</a:t>
            </a:r>
          </a:p>
          <a:p>
            <a:pPr algn="just" defTabSz="855887">
              <a:lnSpc>
                <a:spcPct val="120000"/>
              </a:lnSpc>
            </a:pP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En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este sentido,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los instrumentos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pueden tener requerimientos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de aplicación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más simples o más complejos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dependiendo de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las condiciones de evaluación, ya sea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en situaciones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reales, simuladas o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hipotéticas.</a:t>
            </a:r>
          </a:p>
          <a:p>
            <a:pPr algn="just" defTabSz="855887">
              <a:lnSpc>
                <a:spcPct val="120000"/>
              </a:lnSpc>
            </a:pP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Los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instrumentos de evaluación deben ser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pertinentes y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acordes con el tipo de evidencia, con la técnica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de evaluación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y abarcar detalladamente todos los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criterios de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desempeño y/o los conocimientos a evaluar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así como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ser aplicables explícitamente en todos </a:t>
            </a:r>
            <a:r>
              <a:rPr lang="es-MX" sz="1300" dirty="0" smtClean="0">
                <a:solidFill>
                  <a:srgbClr val="445469"/>
                </a:solidFill>
                <a:latin typeface="Lato Light"/>
                <a:cs typeface="Lato Light"/>
              </a:rPr>
              <a:t>los campos </a:t>
            </a:r>
            <a:r>
              <a:rPr lang="es-MX" sz="1300" dirty="0">
                <a:solidFill>
                  <a:srgbClr val="445469"/>
                </a:solidFill>
                <a:latin typeface="Lato Light"/>
                <a:cs typeface="Lato Light"/>
              </a:rPr>
              <a:t>de aplicación.</a:t>
            </a:r>
            <a:endParaRPr lang="en-US" sz="13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002884" y="325323"/>
            <a:ext cx="6076263" cy="754884"/>
          </a:xfrm>
          <a:prstGeom prst="rect">
            <a:avLst/>
          </a:prstGeom>
        </p:spPr>
        <p:txBody>
          <a:bodyPr vert="horz" lIns="97896" tIns="48948" rIns="97896" bIns="48948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b="1" dirty="0">
                <a:latin typeface="Lato Regular"/>
              </a:rPr>
              <a:t>Selección de las técnicas e instrumentos de evaluación</a:t>
            </a:r>
            <a:endParaRPr lang="en-US" sz="2800" b="1" dirty="0">
              <a:solidFill>
                <a:srgbClr val="1EA185"/>
              </a:solidFill>
              <a:latin typeface="Lato Regular"/>
              <a:cs typeface="Lato Light"/>
            </a:endParaRPr>
          </a:p>
        </p:txBody>
      </p:sp>
      <p:sp>
        <p:nvSpPr>
          <p:cNvPr id="18" name="Oval 34"/>
          <p:cNvSpPr/>
          <p:nvPr/>
        </p:nvSpPr>
        <p:spPr bwMode="auto">
          <a:xfrm>
            <a:off x="8073170" y="5313758"/>
            <a:ext cx="699135" cy="6993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87">
              <a:defRPr/>
            </a:pPr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" name="Oval 35"/>
          <p:cNvSpPr/>
          <p:nvPr/>
        </p:nvSpPr>
        <p:spPr bwMode="auto">
          <a:xfrm>
            <a:off x="8977794" y="5318954"/>
            <a:ext cx="699135" cy="6993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87">
              <a:defRPr/>
            </a:pPr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0" name="Oval 36"/>
          <p:cNvSpPr/>
          <p:nvPr/>
        </p:nvSpPr>
        <p:spPr bwMode="auto">
          <a:xfrm>
            <a:off x="7168879" y="5313758"/>
            <a:ext cx="699135" cy="6993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87">
              <a:defRPr/>
            </a:pPr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1" name="Oval 37"/>
          <p:cNvSpPr/>
          <p:nvPr/>
        </p:nvSpPr>
        <p:spPr bwMode="auto">
          <a:xfrm>
            <a:off x="9866239" y="5318960"/>
            <a:ext cx="699135" cy="6993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87">
              <a:defRPr/>
            </a:pPr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3" name="AutoShape 19"/>
          <p:cNvSpPr>
            <a:spLocks/>
          </p:cNvSpPr>
          <p:nvPr/>
        </p:nvSpPr>
        <p:spPr bwMode="auto">
          <a:xfrm>
            <a:off x="8243750" y="5474182"/>
            <a:ext cx="341383" cy="341471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" name="Freeform 169"/>
          <p:cNvSpPr>
            <a:spLocks noChangeArrowheads="1"/>
          </p:cNvSpPr>
          <p:nvPr/>
        </p:nvSpPr>
        <p:spPr bwMode="auto">
          <a:xfrm>
            <a:off x="9143582" y="5497423"/>
            <a:ext cx="353236" cy="282589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55887"/>
            <a:endParaRPr lang="en-US" sz="1264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8" name="AutoShape 124"/>
          <p:cNvSpPr>
            <a:spLocks noChangeAspect="1"/>
          </p:cNvSpPr>
          <p:nvPr/>
        </p:nvSpPr>
        <p:spPr bwMode="auto">
          <a:xfrm flipH="1">
            <a:off x="7364121" y="5531849"/>
            <a:ext cx="348075" cy="283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9" name="AutoShape 82"/>
          <p:cNvSpPr>
            <a:spLocks/>
          </p:cNvSpPr>
          <p:nvPr/>
        </p:nvSpPr>
        <p:spPr bwMode="auto">
          <a:xfrm>
            <a:off x="10080893" y="5527196"/>
            <a:ext cx="283921" cy="283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3" name="Marcador de posición de imagen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r="210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55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3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067947" y="6213674"/>
            <a:ext cx="4043993" cy="52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87"/>
            <a:endParaRPr lang="es-MX" sz="1685">
              <a:solidFill>
                <a:prstClr val="white"/>
              </a:solidFill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0152" y="325323"/>
            <a:ext cx="11988995" cy="754884"/>
          </a:xfrm>
          <a:prstGeom prst="rect">
            <a:avLst/>
          </a:prstGeom>
        </p:spPr>
        <p:txBody>
          <a:bodyPr vert="horz" lIns="97896" tIns="48948" rIns="97896" bIns="48948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b="1" dirty="0" smtClean="0">
                <a:latin typeface="Lato Regular"/>
                <a:cs typeface="Lato Light"/>
              </a:rPr>
              <a:t>Principales técnicas e instrumentos de selección </a:t>
            </a:r>
            <a:endParaRPr lang="en-US" sz="2800" b="1" dirty="0">
              <a:solidFill>
                <a:srgbClr val="1EA185"/>
              </a:solidFill>
              <a:latin typeface="Lato Regular"/>
              <a:cs typeface="Lato Ligh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" y="1262872"/>
            <a:ext cx="2113611" cy="211361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74" y="1268987"/>
            <a:ext cx="2107496" cy="210749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45" y="1262872"/>
            <a:ext cx="2113611" cy="211361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616" y="1262872"/>
            <a:ext cx="2012135" cy="2130496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373488" y="3559148"/>
            <a:ext cx="2406873" cy="14120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Observación</a:t>
            </a:r>
          </a:p>
          <a:p>
            <a:pPr algn="ctr"/>
            <a:r>
              <a:rPr lang="es-MX" sz="1400" dirty="0" smtClean="0">
                <a:solidFill>
                  <a:schemeClr val="accent6">
                    <a:lumMod val="50000"/>
                  </a:schemeClr>
                </a:solidFill>
              </a:rPr>
              <a:t>Es una percepción atenta, racional, planificada y sistemática de los fenómenos relacionados con el objetivo de la evaluación.</a:t>
            </a:r>
            <a:endParaRPr lang="es-MX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975021" y="3698670"/>
            <a:ext cx="2884866" cy="17877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Entrevista</a:t>
            </a:r>
          </a:p>
          <a:p>
            <a:pPr algn="ctr"/>
            <a:r>
              <a:rPr lang="es-MX" sz="1400" dirty="0" smtClean="0">
                <a:solidFill>
                  <a:schemeClr val="accent6">
                    <a:lumMod val="50000"/>
                  </a:schemeClr>
                </a:solidFill>
              </a:rPr>
              <a:t>Herramienta fundamental en el proceso de evaluación. Nos proporcionan un marco para recabar información de diferentes áreas a través de multitud de fuentes, dentro del proceso de evaluación y seguimiento.</a:t>
            </a:r>
            <a:endParaRPr lang="es-MX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054547" y="3582626"/>
            <a:ext cx="2884866" cy="16461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Encuesta</a:t>
            </a:r>
          </a:p>
          <a:p>
            <a:pPr algn="ctr"/>
            <a:r>
              <a:rPr lang="es-MX" sz="1400" dirty="0" smtClean="0">
                <a:solidFill>
                  <a:schemeClr val="accent6">
                    <a:lumMod val="50000"/>
                  </a:schemeClr>
                </a:solidFill>
              </a:rPr>
              <a:t>Método de investigación y recopilación de datos utilizados para obtener información de personas sobre diversos temas, estos datos suelen obtenerse mediante el uso de procedimientos estandarizados.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9134073" y="3699675"/>
            <a:ext cx="2406873" cy="219884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Pruebas</a:t>
            </a:r>
          </a:p>
          <a:p>
            <a:pPr algn="ctr"/>
            <a:r>
              <a:rPr lang="es-MX" sz="1400" dirty="0" smtClean="0">
                <a:solidFill>
                  <a:schemeClr val="accent6">
                    <a:lumMod val="50000"/>
                  </a:schemeClr>
                </a:solidFill>
              </a:rPr>
              <a:t>Instrumentos de evaluación que miden las fortalezas o debilidades particulares de los evaluados, detectan necesidades de mejoras, identifican factores que impactan en el desempeño y observan cambios o progresos en los mismos.</a:t>
            </a:r>
            <a:endParaRPr lang="es-MX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2450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90152" y="325323"/>
            <a:ext cx="11988995" cy="754884"/>
          </a:xfrm>
          <a:prstGeom prst="rect">
            <a:avLst/>
          </a:prstGeom>
        </p:spPr>
        <p:txBody>
          <a:bodyPr vert="horz" lIns="97896" tIns="48948" rIns="97896" bIns="48948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 smtClean="0">
                <a:latin typeface="Lato Regular"/>
                <a:cs typeface="Lato Light"/>
              </a:rPr>
              <a:t>Características, ventajas y desventajas</a:t>
            </a:r>
            <a:endParaRPr lang="es-MX" sz="2800" b="1" dirty="0">
              <a:latin typeface="Lato Regular"/>
              <a:cs typeface="Lato Light"/>
            </a:endParaRPr>
          </a:p>
        </p:txBody>
      </p:sp>
      <p:pic>
        <p:nvPicPr>
          <p:cNvPr id="26" name="Marcador de posición de imagen 25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1" b="16761"/>
          <a:stretch>
            <a:fillRect/>
          </a:stretch>
        </p:blipFill>
        <p:spPr>
          <a:xfrm>
            <a:off x="0" y="1079500"/>
            <a:ext cx="12192000" cy="2771775"/>
          </a:xfrm>
        </p:spPr>
      </p:pic>
      <p:sp>
        <p:nvSpPr>
          <p:cNvPr id="27" name="CuadroTexto 26"/>
          <p:cNvSpPr txBox="1"/>
          <p:nvPr/>
        </p:nvSpPr>
        <p:spPr>
          <a:xfrm>
            <a:off x="798491" y="4056845"/>
            <a:ext cx="10522040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Lato Regular"/>
              </a:rPr>
              <a:t>Es importante establecer que cada una de estas técnicas posee herramientas en si, las cueles les permiten desarrollarse eficaz y correctamente, dependiendo de lo que se desea evaluar y como se llevara acabo todo el proceso para obtener la información necesaria.</a:t>
            </a:r>
          </a:p>
          <a:p>
            <a:pPr algn="just"/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Lato Regular"/>
              </a:rPr>
              <a:t>Dichas técnicas/herramientas poseen características, ventajas, desventajas y área de aplicación por si mismas, siendo un tema extenso, se presenta a continuación.</a:t>
            </a:r>
            <a:endParaRPr lang="es-MX" dirty="0">
              <a:solidFill>
                <a:schemeClr val="bg1">
                  <a:lumMod val="50000"/>
                </a:schemeClr>
              </a:solidFill>
              <a:latin typeface="Lato Regular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680593" y="6433414"/>
            <a:ext cx="4830813" cy="2567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bg1">
                    <a:lumMod val="50000"/>
                  </a:schemeClr>
                </a:solidFill>
              </a:rPr>
              <a:t>La información complementaria se encuentra anexa en el PDF adjunto</a:t>
            </a:r>
            <a:endParaRPr lang="es-MX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69" y="6445460"/>
            <a:ext cx="260057" cy="2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" name="AutoShape 119"/>
          <p:cNvSpPr>
            <a:spLocks/>
          </p:cNvSpPr>
          <p:nvPr/>
        </p:nvSpPr>
        <p:spPr bwMode="auto">
          <a:xfrm>
            <a:off x="5061744" y="1046469"/>
            <a:ext cx="2076635" cy="2068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2438271" y="3167992"/>
            <a:ext cx="7829944" cy="179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1" tIns="22861" rIns="22861" bIns="22861" anchor="ctr"/>
          <a:lstStyle/>
          <a:p>
            <a:pPr algn="ctr" defTabSz="855887">
              <a:defRPr/>
            </a:pPr>
            <a:r>
              <a:rPr lang="es-ES" sz="4143" dirty="0">
                <a:solidFill>
                  <a:schemeClr val="tx2"/>
                </a:solidFill>
                <a:latin typeface="Lato Regular"/>
                <a:cs typeface="Lato Regular"/>
              </a:rPr>
              <a:t>¡GRACIAS POR TU ATENCIÓN!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4979974" y="4435487"/>
            <a:ext cx="2158405" cy="0"/>
          </a:xfrm>
          <a:prstGeom prst="line">
            <a:avLst/>
          </a:prstGeom>
          <a:noFill/>
          <a:ln w="254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855887">
              <a:defRPr/>
            </a:pPr>
            <a:endParaRPr lang="es-ES" sz="2521">
              <a:solidFill>
                <a:srgbClr val="44546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8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387</Words>
  <Application>Microsoft Office PowerPoint</Application>
  <PresentationFormat>Panorámica</PresentationFormat>
  <Paragraphs>22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Lato Light</vt:lpstr>
      <vt:lpstr>Lato Regular</vt:lpstr>
      <vt:lpstr>Open Sans Light</vt:lpstr>
      <vt:lpstr>Raleway Light</vt:lpstr>
      <vt:lpstr>Tema de Office</vt:lpstr>
      <vt:lpstr>4_Default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Sheila Paloma López García</dc:creator>
  <cp:lastModifiedBy>Sheila Paloma López García</cp:lastModifiedBy>
  <cp:revision>13</cp:revision>
  <dcterms:created xsi:type="dcterms:W3CDTF">2019-06-24T17:43:32Z</dcterms:created>
  <dcterms:modified xsi:type="dcterms:W3CDTF">2019-06-24T20:15:59Z</dcterms:modified>
</cp:coreProperties>
</file>