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3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4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5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  <p:sldMasterId id="2147483742" r:id="rId3"/>
    <p:sldMasterId id="2147483784" r:id="rId4"/>
    <p:sldMasterId id="2147483826" r:id="rId5"/>
    <p:sldMasterId id="2147483866" r:id="rId6"/>
  </p:sldMasterIdLst>
  <p:notesMasterIdLst>
    <p:notesMasterId r:id="rId14"/>
  </p:notesMasterIdLst>
  <p:sldIdLst>
    <p:sldId id="257" r:id="rId7"/>
    <p:sldId id="259" r:id="rId8"/>
    <p:sldId id="25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BDCC-042E-4242-815B-D357634042B5}" type="datetimeFigureOut">
              <a:rPr lang="es-MX" smtClean="0"/>
              <a:t>18/06/2019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97329-F3A5-41ED-AB7A-B71A12314F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94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63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7" cy="2635316"/>
          </a:xfrm>
        </p:spPr>
      </p:sp>
    </p:spTree>
    <p:extLst>
      <p:ext uri="{BB962C8B-B14F-4D97-AF65-F5344CB8AC3E}">
        <p14:creationId xmlns:p14="http://schemas.microsoft.com/office/powerpoint/2010/main" val="2092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2" y="2028996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3" y="2051276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9249" y="2328240"/>
            <a:ext cx="1669403" cy="297435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59824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322104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159824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322104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155467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2322104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3484384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155467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2322104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3484384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482770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649406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482770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649406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4645050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645050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779436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622816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458041" y="4164702"/>
            <a:ext cx="2680335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13397" y="1961360"/>
            <a:ext cx="2681192" cy="360283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69" y="2813515"/>
            <a:ext cx="4179947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57948" y="2113523"/>
            <a:ext cx="2023339" cy="271931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84513" y="2115536"/>
            <a:ext cx="2020987" cy="270556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7940439" y="2115536"/>
            <a:ext cx="2024936" cy="2705568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054294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684336" y="3930189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Lato Light"/>
                <a:cs typeface="Lato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7080922" y="3356094"/>
            <a:ext cx="2127999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321916" y="3279092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05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5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4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5" y="3102843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8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8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40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6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4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40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6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4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5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81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61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5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81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61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5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8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9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10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9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67427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92613" y="936452"/>
            <a:ext cx="3836072" cy="23917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12992" y="1121921"/>
            <a:ext cx="1570387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95319" y="1110581"/>
            <a:ext cx="1604415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3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1" y="1968045"/>
            <a:ext cx="5050819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4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20" y="2261400"/>
            <a:ext cx="1641347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247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phon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2481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44847" y="1784818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320753" y="1784818"/>
            <a:ext cx="751283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651061" y="1553615"/>
            <a:ext cx="1524903" cy="2744087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360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11544" y="-34642"/>
            <a:ext cx="12211915" cy="53117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68484" y="2327763"/>
            <a:ext cx="1895377" cy="335461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5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64422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1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9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0013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7" y="1603019"/>
            <a:ext cx="1259943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3" y="1592558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9" y="160901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9" y="160901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9" y="4054262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7" y="4054262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4" y="404005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418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41" y="4035045"/>
            <a:ext cx="2986295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300" y="1405570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2" y="4035045"/>
            <a:ext cx="2986295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0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2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36632" y="6166624"/>
            <a:ext cx="4562037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2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6" y="1704410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6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5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6" y="1188274"/>
            <a:ext cx="752671" cy="2139951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15" y="1188272"/>
            <a:ext cx="803172" cy="21336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20" y="966021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224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9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1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62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6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4303921" y="2557197"/>
            <a:ext cx="944871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252868" y="2267923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6" y="2716521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20" y="2716521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9" y="2485760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3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7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9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77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82"/>
            <a:ext cx="2360859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36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7" y="1625404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9722" y="1614264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693" y="3933271"/>
            <a:ext cx="2317411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5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6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5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8" y="3836206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7" y="3836206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52" y="219566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14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37775" y="2440699"/>
            <a:ext cx="4064679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898180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033113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161774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7" cy="2635316"/>
          </a:xfrm>
        </p:spPr>
      </p:sp>
    </p:spTree>
    <p:extLst>
      <p:ext uri="{BB962C8B-B14F-4D97-AF65-F5344CB8AC3E}">
        <p14:creationId xmlns:p14="http://schemas.microsoft.com/office/powerpoint/2010/main" val="41180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4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2" y="2028996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3" y="2051276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9249" y="2328240"/>
            <a:ext cx="1669403" cy="297435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59824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322104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159824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322104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155467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2322104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3484384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155467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2322104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3484384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482770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649406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482770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649406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4645050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645050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4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779436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622816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458041" y="4164702"/>
            <a:ext cx="2680335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13397" y="1961360"/>
            <a:ext cx="2681192" cy="360283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69" y="2813515"/>
            <a:ext cx="4179947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57948" y="2113523"/>
            <a:ext cx="2023339" cy="271931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84513" y="2115536"/>
            <a:ext cx="2020987" cy="270556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7940439" y="2115536"/>
            <a:ext cx="2024936" cy="2705568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9" y="2132960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53" y="2132960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3" y="2132960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9" y="2132960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69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054294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684336" y="3930189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Lato Light"/>
                <a:cs typeface="Lato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7080922" y="3356094"/>
            <a:ext cx="2127999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321916" y="3279092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24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4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5" y="3102843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8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8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40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6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4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40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6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4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5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81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61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5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81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61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2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8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9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10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9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67427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92613" y="936452"/>
            <a:ext cx="3836072" cy="23917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12992" y="1121921"/>
            <a:ext cx="1570387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95319" y="1110581"/>
            <a:ext cx="1604415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518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1" y="1968045"/>
            <a:ext cx="5050819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33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20" y="2261400"/>
            <a:ext cx="1641347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57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phon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2481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44847" y="1784818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320753" y="1784818"/>
            <a:ext cx="751283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651061" y="1553615"/>
            <a:ext cx="1524903" cy="2744087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143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91" y="1821012"/>
            <a:ext cx="1822448" cy="1824567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84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11544" y="-34642"/>
            <a:ext cx="12211915" cy="53117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68484" y="2327763"/>
            <a:ext cx="1895377" cy="335461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1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9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99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7" y="1603019"/>
            <a:ext cx="1259943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3" y="1592558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9" y="160901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9" y="160901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9" y="4054262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7" y="4054262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4" y="404005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514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3"/>
            <a:ext cx="12192000" cy="3158273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66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33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956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7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95" y="20002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3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6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6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Oval 4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28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17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44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5388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979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6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36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3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8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0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82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34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9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9863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37" y="1803402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9" y="1803402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9" y="1803402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9" y="1803402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29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9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1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1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1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03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5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3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13568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8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499536" y="4054258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494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90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47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7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7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80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3" y="198269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27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194049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0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2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59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8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79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2" y="1647681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1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2" y="3961488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86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66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7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73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74" y="1784352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019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3" y="1723565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3" y="1723565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5" y="3836201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5" y="3836201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7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772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4" y="2440695"/>
            <a:ext cx="4064678" cy="3824637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88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1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07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2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248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9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63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63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9" y="2267919"/>
            <a:ext cx="1889743" cy="3369467"/>
          </a:xfrm>
        </p:spPr>
        <p:txBody>
          <a:bodyPr>
            <a:normAutofit/>
          </a:bodyPr>
          <a:lstStyle>
            <a:lvl1pPr marL="0" indent="0">
              <a:buNone/>
              <a:defRPr sz="63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36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2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2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24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7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4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1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94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7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68174" y="1603024"/>
            <a:ext cx="1259943" cy="113568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8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134539" y="1592563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839995" y="1609019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9564335" y="1609019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14266" y="4054268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499546" y="4054268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2756080" y="4040057"/>
            <a:ext cx="1259943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16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0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7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09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3"/>
            <a:ext cx="12192000" cy="3158273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006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95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3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0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6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80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97" y="1692243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91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Oval 4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19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74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084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484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034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6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957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3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8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60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76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7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9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97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9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1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1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1" y="1803401"/>
            <a:ext cx="2133599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5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5" y="1981490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6" y="614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6" y="198209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9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9" y="1980883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72" y="1224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72" y="1982704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20" y="122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20" y="198270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63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5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76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13568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8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08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5499536" y="4054258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135685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8992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90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22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7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7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76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3" y="198269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44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194049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0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12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59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8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2" y="1647681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1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2" y="3961488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1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60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3" y="1723565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3" y="1723565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5" y="3836201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5" y="3836201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1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1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5" y="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6" y="1982099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9" y="-605"/>
            <a:ext cx="2438747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63" y="198270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20" y="122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82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2450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4" y="2440695"/>
            <a:ext cx="4064678" cy="3824637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4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5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759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0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2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52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19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63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63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9" y="2267919"/>
            <a:ext cx="1889743" cy="3369467"/>
          </a:xfrm>
        </p:spPr>
        <p:txBody>
          <a:bodyPr>
            <a:normAutofit/>
          </a:bodyPr>
          <a:lstStyle>
            <a:lvl1pPr marL="0" indent="0">
              <a:buNone/>
              <a:defRPr sz="63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13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2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2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3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7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95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06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64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73" y="1779599"/>
            <a:ext cx="3194049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7" y="1779599"/>
            <a:ext cx="3216275" cy="2266949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16" y="1795480"/>
            <a:ext cx="3201555" cy="2251071"/>
          </a:xfrm>
        </p:spPr>
        <p:txBody>
          <a:bodyPr>
            <a:normAutofit/>
          </a:bodyPr>
          <a:lstStyle>
            <a:lvl1pPr marL="0" indent="0">
              <a:buNone/>
              <a:defRPr sz="1801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4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6748" y="6256370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1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1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78" y="248592"/>
            <a:ext cx="479630" cy="43342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0" tIns="20575" rIns="41150" bIns="20575" rtlCol="0" anchor="ctr"/>
          <a:lstStyle/>
          <a:p>
            <a:pPr algn="ctr" defTabSz="85581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0" y="303535"/>
            <a:ext cx="451513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1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1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42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63" y="1625408"/>
            <a:ext cx="2317412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30" y="161427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9" y="3933273"/>
            <a:ext cx="2317412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57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90" y="1647690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54" y="1647690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90" y="3961497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54" y="3961497"/>
            <a:ext cx="2317412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1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7" y="142761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3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7" y="3839777"/>
            <a:ext cx="2395728" cy="2395728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2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93" y="1723576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14" y="1723576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34" y="1723576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66" y="383621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86" y="3836212"/>
            <a:ext cx="2357967" cy="21232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823083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8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12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9" y="1893457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9" y="1893457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9" y="1893457"/>
            <a:ext cx="2147420" cy="3579115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2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74"/>
            <a:ext cx="12192000" cy="3158273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24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82" y="2440707"/>
            <a:ext cx="4064679" cy="3824637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85" y="4353027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8" y="4353027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80" y="4353027"/>
            <a:ext cx="2144481" cy="1912319"/>
          </a:xfrm>
        </p:spPr>
        <p:txBody>
          <a:bodyPr>
            <a:normAutofit/>
          </a:bodyPr>
          <a:lstStyle>
            <a:lvl1pPr>
              <a:defRPr sz="1261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29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04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44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5"/>
            <a:ext cx="12192001" cy="3230219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96" y="1233379"/>
            <a:ext cx="2360859" cy="4225172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54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4303930" y="2557205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1165169" y="2550142"/>
            <a:ext cx="896019" cy="2572188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78" y="2267930"/>
            <a:ext cx="1889743" cy="3369467"/>
          </a:xfrm>
        </p:spPr>
        <p:txBody>
          <a:bodyPr>
            <a:normAutofit/>
          </a:bodyPr>
          <a:lstStyle>
            <a:lvl1pPr marL="0" indent="0">
              <a:buNone/>
              <a:defRPr sz="629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5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77" y="2292705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41" y="2292705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99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7" y="2292705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2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76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7"/>
            <a:ext cx="1006768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5" y="2393731"/>
            <a:ext cx="920404" cy="2385051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94" y="2174791"/>
            <a:ext cx="1747047" cy="3114540"/>
          </a:xfrm>
        </p:spPr>
        <p:txBody>
          <a:bodyPr>
            <a:normAutofit/>
          </a:bodyPr>
          <a:lstStyle>
            <a:lvl1pPr marL="0" indent="0">
              <a:buNone/>
              <a:defRPr sz="540"/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91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7" y="2163538"/>
            <a:ext cx="4422647" cy="276921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8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81" y="1876522"/>
            <a:ext cx="4339463" cy="2491083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0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85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189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01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8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888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760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41" y="4035045"/>
            <a:ext cx="2986295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300" y="1405570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2" y="4035045"/>
            <a:ext cx="2986295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3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5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36632" y="6166624"/>
            <a:ext cx="4562037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76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6" y="1704410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6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9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62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5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4303921" y="2557197"/>
            <a:ext cx="944871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252868" y="2267923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6" y="2716521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20" y="2716521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9" y="2485760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3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7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9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87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82"/>
            <a:ext cx="2360859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52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7" y="1625404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9722" y="1614264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693" y="3933271"/>
            <a:ext cx="2317411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5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6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5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8" y="3836206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7" y="3836206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37775" y="2440699"/>
            <a:ext cx="4064679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898180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033113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161774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2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" y="1993246"/>
            <a:ext cx="4058337" cy="2635316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7" cy="2635316"/>
          </a:xfrm>
        </p:spPr>
      </p:sp>
    </p:spTree>
    <p:extLst>
      <p:ext uri="{BB962C8B-B14F-4D97-AF65-F5344CB8AC3E}">
        <p14:creationId xmlns:p14="http://schemas.microsoft.com/office/powerpoint/2010/main" val="16364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52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4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2" y="2028996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3" y="2051276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9249" y="2328240"/>
            <a:ext cx="1669403" cy="297435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59824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322104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159824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322104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155467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2322104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3484384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1155467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2322104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3484384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482770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649406" y="152400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482770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649406" y="26852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4645050" y="385332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4645050" y="501455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5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4779436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622816" y="4164702"/>
            <a:ext cx="1693333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458041" y="4164702"/>
            <a:ext cx="2680335" cy="169333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813397" y="1961360"/>
            <a:ext cx="2681192" cy="360283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69" y="2813515"/>
            <a:ext cx="4179947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57948" y="2113523"/>
            <a:ext cx="2023339" cy="2719319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84513" y="2115536"/>
            <a:ext cx="2020987" cy="270556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7940439" y="2115536"/>
            <a:ext cx="2024936" cy="2705568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054294"/>
            <a:ext cx="3340603" cy="189273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684336" y="3930189"/>
            <a:ext cx="458889" cy="818462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525">
                <a:latin typeface="Lato Light"/>
                <a:cs typeface="Lato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7080922" y="3356094"/>
            <a:ext cx="2127999" cy="13562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3321916" y="3279092"/>
            <a:ext cx="1127325" cy="1451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661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4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7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2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5" y="3102843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0389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566178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03898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566178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18040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384676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546954" y="1465183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18040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384676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546954" y="262641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26845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893481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055761" y="1468302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26845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893481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055761" y="262953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1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8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9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10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9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67427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92613" y="936452"/>
            <a:ext cx="3836072" cy="23917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12992" y="1121921"/>
            <a:ext cx="1570387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95319" y="1110581"/>
            <a:ext cx="1604415" cy="18824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864160" y="1968043"/>
            <a:ext cx="5050819" cy="360951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50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20" y="2261400"/>
            <a:ext cx="1641347" cy="17751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01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phon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2481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44847" y="1784818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320753" y="1784818"/>
            <a:ext cx="751283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651061" y="1553615"/>
            <a:ext cx="1524903" cy="2744087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8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11544" y="-34642"/>
            <a:ext cx="12211915" cy="53117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68484" y="2327763"/>
            <a:ext cx="1895377" cy="335461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401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9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13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63" y="1978882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3896758" y="6256373"/>
            <a:ext cx="4404903" cy="387788"/>
          </a:xfrm>
          <a:prstGeom prst="rect">
            <a:avLst/>
          </a:prstGeom>
        </p:spPr>
        <p:txBody>
          <a:bodyPr wrap="square" lIns="82285" tIns="41143" rIns="82285" bIns="41143">
            <a:spAutoFit/>
          </a:bodyPr>
          <a:lstStyle/>
          <a:p>
            <a:pPr algn="ctr" defTabSz="855887"/>
            <a:r>
              <a:rPr lang="id-ID" sz="1080" dirty="0">
                <a:solidFill>
                  <a:srgbClr val="1EA185"/>
                </a:solidFill>
                <a:latin typeface="Lato Light"/>
                <a:cs typeface="Lato Light"/>
              </a:rPr>
              <a:t>www.companyname.com</a:t>
            </a:r>
          </a:p>
          <a:p>
            <a:pPr algn="ctr" defTabSz="855887"/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© 2016 </a:t>
            </a:r>
            <a:r>
              <a:rPr lang="en-US" sz="900" dirty="0" err="1">
                <a:solidFill>
                  <a:srgbClr val="445469"/>
                </a:solidFill>
                <a:latin typeface="Lato Light"/>
                <a:cs typeface="Lato Light"/>
              </a:rPr>
              <a:t>Motagua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 </a:t>
            </a:r>
            <a:r>
              <a:rPr lang="id-ID" sz="900" dirty="0">
                <a:solidFill>
                  <a:srgbClr val="445469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900" dirty="0">
                <a:solidFill>
                  <a:srgbClr val="445469"/>
                </a:solidFill>
                <a:latin typeface="Lato Light"/>
                <a:cs typeface="Lato Light"/>
              </a:rPr>
              <a:t>. All Rights Reserved. </a:t>
            </a:r>
            <a:endParaRPr lang="id-ID" sz="900" dirty="0">
              <a:solidFill>
                <a:srgbClr val="445469"/>
              </a:solidFill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991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7" y="1603019"/>
            <a:ext cx="1259943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3" y="1592558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9" y="160901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9" y="160901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9" y="4054262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7" y="4054262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4" y="4040051"/>
            <a:ext cx="1259943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37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41" y="4035045"/>
            <a:ext cx="2986295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300" y="1405570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2" y="4035045"/>
            <a:ext cx="2986295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563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736632" y="6166624"/>
            <a:ext cx="4562037" cy="69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0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6" y="1704410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6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9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6" y="0"/>
            <a:ext cx="5954188" cy="6858000"/>
          </a:xfrm>
        </p:spPr>
        <p:txBody>
          <a:bodyPr>
            <a:normAutofit/>
          </a:bodyPr>
          <a:lstStyle>
            <a:lvl1pPr marL="0" indent="0">
              <a:buNone/>
              <a:defRPr sz="1441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5" name="Oval 4"/>
          <p:cNvSpPr/>
          <p:nvPr userDrawn="1"/>
        </p:nvSpPr>
        <p:spPr>
          <a:xfrm>
            <a:off x="11512883" y="248594"/>
            <a:ext cx="479632" cy="43342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151" tIns="20575" rIns="41151" bIns="20575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34196" y="303543"/>
            <a:ext cx="451512" cy="277117"/>
          </a:xfrm>
          <a:prstGeom prst="rect">
            <a:avLst/>
          </a:prstGeom>
          <a:noFill/>
        </p:spPr>
        <p:txBody>
          <a:bodyPr wrap="none" lIns="82285" tIns="41143" rIns="82285" bIns="41143" rtlCol="0">
            <a:spAutoFit/>
          </a:bodyPr>
          <a:lstStyle/>
          <a:p>
            <a:pPr algn="ctr" defTabSz="855887"/>
            <a:fld id="{260E2A6B-A809-4840-BF14-8648BC0BDF87}" type="slidenum">
              <a:rPr lang="id-ID" sz="1261" b="1">
                <a:solidFill>
                  <a:prstClr val="white"/>
                </a:solidFill>
                <a:latin typeface="Raleway Light"/>
                <a:cs typeface="Raleway Light"/>
              </a:rPr>
              <a:pPr algn="ctr" defTabSz="855887"/>
              <a:t>‹Nº›</a:t>
            </a:fld>
            <a:endParaRPr lang="id-ID" sz="1261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62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62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4303921" y="2557197"/>
            <a:ext cx="944871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252868" y="2267923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6" y="2716521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20" y="2716521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9" y="2485760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3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7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9" y="2504349"/>
            <a:ext cx="1381751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3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85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82"/>
            <a:ext cx="2360859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82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7" y="1625404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9722" y="1614264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693" y="3933271"/>
            <a:ext cx="2317411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5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1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5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1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811585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4915406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19225" y="1723569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408158" y="3836206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11977" y="3836206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37775" y="2440699"/>
            <a:ext cx="4064679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898180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033113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161774" y="4353018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9" Type="http://schemas.openxmlformats.org/officeDocument/2006/relationships/slideLayout" Target="../slideLayouts/slideLayout78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77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0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6.xml"/><Relationship Id="rId40" Type="http://schemas.openxmlformats.org/officeDocument/2006/relationships/slideLayout" Target="../slideLayouts/slideLayout79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9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41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40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26" Type="http://schemas.openxmlformats.org/officeDocument/2006/relationships/slideLayout" Target="../slideLayouts/slideLayout147.xml"/><Relationship Id="rId39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142.xml"/><Relationship Id="rId34" Type="http://schemas.openxmlformats.org/officeDocument/2006/relationships/slideLayout" Target="../slideLayouts/slideLayout155.xml"/><Relationship Id="rId42" Type="http://schemas.openxmlformats.org/officeDocument/2006/relationships/theme" Target="../theme/theme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46.xml"/><Relationship Id="rId33" Type="http://schemas.openxmlformats.org/officeDocument/2006/relationships/slideLayout" Target="../slideLayouts/slideLayout154.xml"/><Relationship Id="rId38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50.xml"/><Relationship Id="rId41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45.xml"/><Relationship Id="rId32" Type="http://schemas.openxmlformats.org/officeDocument/2006/relationships/slideLayout" Target="../slideLayouts/slideLayout153.xml"/><Relationship Id="rId37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9.xml"/><Relationship Id="rId36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31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51.xml"/><Relationship Id="rId35" Type="http://schemas.openxmlformats.org/officeDocument/2006/relationships/slideLayout" Target="../slideLayouts/slideLayout1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188.xml"/><Relationship Id="rId39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65.xml"/><Relationship Id="rId21" Type="http://schemas.openxmlformats.org/officeDocument/2006/relationships/slideLayout" Target="../slideLayouts/slideLayout183.xml"/><Relationship Id="rId34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5" Type="http://schemas.openxmlformats.org/officeDocument/2006/relationships/slideLayout" Target="../slideLayouts/slideLayout187.xml"/><Relationship Id="rId33" Type="http://schemas.openxmlformats.org/officeDocument/2006/relationships/slideLayout" Target="../slideLayouts/slideLayout195.xml"/><Relationship Id="rId38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slideLayout" Target="../slideLayouts/slideLayout182.xml"/><Relationship Id="rId29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24" Type="http://schemas.openxmlformats.org/officeDocument/2006/relationships/slideLayout" Target="../slideLayouts/slideLayout186.xml"/><Relationship Id="rId32" Type="http://schemas.openxmlformats.org/officeDocument/2006/relationships/slideLayout" Target="../slideLayouts/slideLayout194.xml"/><Relationship Id="rId37" Type="http://schemas.openxmlformats.org/officeDocument/2006/relationships/slideLayout" Target="../slideLayouts/slideLayout199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23" Type="http://schemas.openxmlformats.org/officeDocument/2006/relationships/slideLayout" Target="../slideLayouts/slideLayout185.xml"/><Relationship Id="rId28" Type="http://schemas.openxmlformats.org/officeDocument/2006/relationships/slideLayout" Target="../slideLayouts/slideLayout190.xml"/><Relationship Id="rId36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Relationship Id="rId22" Type="http://schemas.openxmlformats.org/officeDocument/2006/relationships/slideLayout" Target="../slideLayouts/slideLayout184.xml"/><Relationship Id="rId27" Type="http://schemas.openxmlformats.org/officeDocument/2006/relationships/slideLayout" Target="../slideLayouts/slideLayout189.xml"/><Relationship Id="rId30" Type="http://schemas.openxmlformats.org/officeDocument/2006/relationships/slideLayout" Target="../slideLayouts/slideLayout192.xml"/><Relationship Id="rId35" Type="http://schemas.openxmlformats.org/officeDocument/2006/relationships/slideLayout" Target="../slideLayouts/slideLayout19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26" Type="http://schemas.openxmlformats.org/officeDocument/2006/relationships/slideLayout" Target="../slideLayouts/slideLayout227.xml"/><Relationship Id="rId39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slideLayout" Target="../slideLayouts/slideLayout221.xml"/><Relationship Id="rId29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31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8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8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855887"/>
              <a:t>‹Nº›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hf hdr="0" ftr="0" dt="0"/>
  <p:txStyles>
    <p:titleStyle>
      <a:lvl1pPr algn="l" defTabSz="823027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05757" indent="-205757" algn="l" defTabSz="823027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617271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028784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440297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85181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263325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838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352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866" indent="-205757" algn="l" defTabSz="823027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1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027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54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054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569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081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595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110" algn="l" defTabSz="82302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512878" y="236686"/>
            <a:ext cx="479631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 defTabSz="91421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510555" y="303535"/>
            <a:ext cx="498782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 defTabSz="914217"/>
            <a:fld id="{260E2A6B-A809-4840-BF14-8648BC0BDF87}" type="slidenum">
              <a:rPr lang="id-ID" sz="1400" b="1">
                <a:solidFill>
                  <a:prstClr val="white"/>
                </a:solidFill>
                <a:latin typeface="Lato Regular"/>
                <a:cs typeface="Lato Regular"/>
              </a:rPr>
              <a:pPr algn="ctr" defTabSz="914217"/>
              <a:t>‹Nº›</a:t>
            </a:fld>
            <a:endParaRPr lang="id-ID" sz="14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96749" y="6256372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 defTabSz="914217"/>
            <a:r>
              <a:rPr lang="id-ID" sz="1200" dirty="0">
                <a:solidFill>
                  <a:srgbClr val="1EA185"/>
                </a:solidFill>
                <a:cs typeface="Lato Light"/>
              </a:rPr>
              <a:t>www.companyname.com</a:t>
            </a:r>
          </a:p>
          <a:p>
            <a:pPr algn="ctr" defTabSz="914217"/>
            <a:r>
              <a:rPr lang="en-US" sz="1000" dirty="0">
                <a:solidFill>
                  <a:srgbClr val="445469"/>
                </a:solidFill>
                <a:cs typeface="Lato Light"/>
              </a:rPr>
              <a:t>© 2016 </a:t>
            </a:r>
            <a:r>
              <a:rPr lang="en-US" sz="1000" dirty="0" err="1">
                <a:solidFill>
                  <a:srgbClr val="445469"/>
                </a:solidFill>
                <a:cs typeface="Lato Light"/>
              </a:rPr>
              <a:t>Jetfabrik</a:t>
            </a:r>
            <a:r>
              <a:rPr lang="en-US" sz="1000" dirty="0">
                <a:solidFill>
                  <a:srgbClr val="445469"/>
                </a:solidFill>
                <a:cs typeface="Lato Light"/>
              </a:rPr>
              <a:t> </a:t>
            </a:r>
            <a:r>
              <a:rPr lang="id-ID" sz="1000" dirty="0">
                <a:solidFill>
                  <a:srgbClr val="445469"/>
                </a:solidFill>
                <a:cs typeface="Lato Light"/>
              </a:rPr>
              <a:t>Multipurpose Theme</a:t>
            </a:r>
            <a:r>
              <a:rPr lang="en-US" sz="1000" dirty="0">
                <a:solidFill>
                  <a:srgbClr val="445469"/>
                </a:solidFill>
                <a:cs typeface="Lato Light"/>
              </a:rPr>
              <a:t>. All Rights Reserved. </a:t>
            </a:r>
            <a:endParaRPr lang="id-ID" sz="1000" dirty="0">
              <a:solidFill>
                <a:srgbClr val="445469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75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512878" y="236686"/>
            <a:ext cx="479631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 defTabSz="91421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510555" y="303535"/>
            <a:ext cx="498782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 defTabSz="914217"/>
            <a:fld id="{260E2A6B-A809-4840-BF14-8648BC0BDF87}" type="slidenum">
              <a:rPr lang="id-ID" sz="1400" b="1">
                <a:solidFill>
                  <a:prstClr val="white"/>
                </a:solidFill>
                <a:latin typeface="Lato Regular"/>
                <a:cs typeface="Lato Regular"/>
              </a:rPr>
              <a:pPr algn="ctr" defTabSz="914217"/>
              <a:t>‹Nº›</a:t>
            </a:fld>
            <a:endParaRPr lang="id-ID" sz="14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96749" y="6256372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 defTabSz="914217"/>
            <a:r>
              <a:rPr lang="id-ID" sz="1200" dirty="0">
                <a:solidFill>
                  <a:srgbClr val="1EA185"/>
                </a:solidFill>
                <a:cs typeface="Lato Light"/>
              </a:rPr>
              <a:t>www.companyname.com</a:t>
            </a:r>
          </a:p>
          <a:p>
            <a:pPr algn="ctr" defTabSz="914217"/>
            <a:r>
              <a:rPr lang="en-US" sz="1000" dirty="0">
                <a:solidFill>
                  <a:srgbClr val="445469"/>
                </a:solidFill>
                <a:cs typeface="Lato Light"/>
              </a:rPr>
              <a:t>© 2016 </a:t>
            </a:r>
            <a:r>
              <a:rPr lang="en-US" sz="1000" dirty="0" err="1">
                <a:solidFill>
                  <a:srgbClr val="445469"/>
                </a:solidFill>
                <a:cs typeface="Lato Light"/>
              </a:rPr>
              <a:t>Jetfabrik</a:t>
            </a:r>
            <a:r>
              <a:rPr lang="en-US" sz="1000" dirty="0">
                <a:solidFill>
                  <a:srgbClr val="445469"/>
                </a:solidFill>
                <a:cs typeface="Lato Light"/>
              </a:rPr>
              <a:t> </a:t>
            </a:r>
            <a:r>
              <a:rPr lang="id-ID" sz="1000" dirty="0">
                <a:solidFill>
                  <a:srgbClr val="445469"/>
                </a:solidFill>
                <a:cs typeface="Lato Light"/>
              </a:rPr>
              <a:t>Multipurpose Theme</a:t>
            </a:r>
            <a:r>
              <a:rPr lang="en-US" sz="1000" dirty="0">
                <a:solidFill>
                  <a:srgbClr val="445469"/>
                </a:solidFill>
                <a:cs typeface="Lato Light"/>
              </a:rPr>
              <a:t>. All Rights Reserved. </a:t>
            </a:r>
            <a:endParaRPr lang="id-ID" sz="1000" dirty="0">
              <a:solidFill>
                <a:srgbClr val="445469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20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1512878" y="236686"/>
            <a:ext cx="479631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 defTabSz="914217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510555" y="303535"/>
            <a:ext cx="498782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 defTabSz="914217"/>
            <a:fld id="{260E2A6B-A809-4840-BF14-8648BC0BDF87}" type="slidenum">
              <a:rPr lang="id-ID" sz="1400" b="1">
                <a:solidFill>
                  <a:prstClr val="white"/>
                </a:solidFill>
                <a:latin typeface="Lato Regular"/>
                <a:cs typeface="Lato Regular"/>
              </a:rPr>
              <a:pPr algn="ctr" defTabSz="914217"/>
              <a:t>‹Nº›</a:t>
            </a:fld>
            <a:endParaRPr lang="id-ID" sz="1400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896749" y="6256372"/>
            <a:ext cx="4404903" cy="430851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 defTabSz="914217"/>
            <a:r>
              <a:rPr lang="id-ID" sz="1200" dirty="0">
                <a:solidFill>
                  <a:srgbClr val="1EA185"/>
                </a:solidFill>
                <a:cs typeface="Lato Light"/>
              </a:rPr>
              <a:t>www.companyname.com</a:t>
            </a:r>
          </a:p>
          <a:p>
            <a:pPr algn="ctr" defTabSz="914217"/>
            <a:r>
              <a:rPr lang="en-US" sz="1000" dirty="0">
                <a:solidFill>
                  <a:srgbClr val="445469"/>
                </a:solidFill>
                <a:cs typeface="Lato Light"/>
              </a:rPr>
              <a:t>© 2016 </a:t>
            </a:r>
            <a:r>
              <a:rPr lang="en-US" sz="1000" dirty="0" err="1">
                <a:solidFill>
                  <a:srgbClr val="445469"/>
                </a:solidFill>
                <a:cs typeface="Lato Light"/>
              </a:rPr>
              <a:t>Jetfabrik</a:t>
            </a:r>
            <a:r>
              <a:rPr lang="en-US" sz="1000" dirty="0">
                <a:solidFill>
                  <a:srgbClr val="445469"/>
                </a:solidFill>
                <a:cs typeface="Lato Light"/>
              </a:rPr>
              <a:t> </a:t>
            </a:r>
            <a:r>
              <a:rPr lang="id-ID" sz="1000" dirty="0">
                <a:solidFill>
                  <a:srgbClr val="445469"/>
                </a:solidFill>
                <a:cs typeface="Lato Light"/>
              </a:rPr>
              <a:t>Multipurpose Theme</a:t>
            </a:r>
            <a:r>
              <a:rPr lang="en-US" sz="1000" dirty="0">
                <a:solidFill>
                  <a:srgbClr val="445469"/>
                </a:solidFill>
                <a:cs typeface="Lato Light"/>
              </a:rPr>
              <a:t>. All Rights Reserved. </a:t>
            </a:r>
            <a:endParaRPr lang="id-ID" sz="1000" dirty="0">
              <a:solidFill>
                <a:srgbClr val="445469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4472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  <p:sldLayoutId id="2147483805" r:id="rId21"/>
    <p:sldLayoutId id="2147483806" r:id="rId22"/>
    <p:sldLayoutId id="2147483807" r:id="rId23"/>
    <p:sldLayoutId id="2147483808" r:id="rId24"/>
    <p:sldLayoutId id="2147483809" r:id="rId25"/>
    <p:sldLayoutId id="2147483810" r:id="rId26"/>
    <p:sldLayoutId id="2147483811" r:id="rId27"/>
    <p:sldLayoutId id="2147483812" r:id="rId28"/>
    <p:sldLayoutId id="2147483813" r:id="rId29"/>
    <p:sldLayoutId id="2147483814" r:id="rId30"/>
    <p:sldLayoutId id="2147483815" r:id="rId31"/>
    <p:sldLayoutId id="2147483816" r:id="rId32"/>
    <p:sldLayoutId id="2147483817" r:id="rId33"/>
    <p:sldLayoutId id="2147483818" r:id="rId34"/>
    <p:sldLayoutId id="2147483819" r:id="rId35"/>
    <p:sldLayoutId id="2147483820" r:id="rId36"/>
    <p:sldLayoutId id="2147483821" r:id="rId37"/>
    <p:sldLayoutId id="2147483822" r:id="rId38"/>
    <p:sldLayoutId id="2147483823" r:id="rId39"/>
    <p:sldLayoutId id="2147483824" r:id="rId40"/>
    <p:sldLayoutId id="2147483825" r:id="rId4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1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855817"/>
              <a:t>‹Nº›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</p:sldLayoutIdLst>
  <p:hf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17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855817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855817"/>
              <a:t>‹Nº›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7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  <p:sldLayoutId id="2147483886" r:id="rId20"/>
    <p:sldLayoutId id="2147483887" r:id="rId21"/>
    <p:sldLayoutId id="2147483888" r:id="rId22"/>
    <p:sldLayoutId id="2147483889" r:id="rId23"/>
    <p:sldLayoutId id="2147483890" r:id="rId24"/>
    <p:sldLayoutId id="2147483891" r:id="rId25"/>
    <p:sldLayoutId id="2147483892" r:id="rId26"/>
    <p:sldLayoutId id="2147483893" r:id="rId27"/>
    <p:sldLayoutId id="2147483894" r:id="rId28"/>
    <p:sldLayoutId id="2147483895" r:id="rId29"/>
    <p:sldLayoutId id="2147483896" r:id="rId30"/>
    <p:sldLayoutId id="2147483897" r:id="rId31"/>
    <p:sldLayoutId id="2147483898" r:id="rId32"/>
    <p:sldLayoutId id="2147483899" r:id="rId33"/>
    <p:sldLayoutId id="2147483900" r:id="rId34"/>
    <p:sldLayoutId id="2147483901" r:id="rId35"/>
    <p:sldLayoutId id="2147483902" r:id="rId36"/>
    <p:sldLayoutId id="2147483903" r:id="rId37"/>
    <p:sldLayoutId id="2147483904" r:id="rId38"/>
    <p:sldLayoutId id="2147483905" r:id="rId39"/>
  </p:sldLayoutIdLst>
  <p:hf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Lato Regular"/>
          <a:ea typeface="+mn-ea"/>
          <a:cs typeface="Lato Regular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Lato Regular"/>
          <a:ea typeface="+mn-ea"/>
          <a:cs typeface="Lato Regular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Regular"/>
          <a:ea typeface="+mn-ea"/>
          <a:cs typeface="Lato Regular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Lato Regular"/>
          <a:ea typeface="+mn-ea"/>
          <a:cs typeface="Lato Regular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6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3" b="11845"/>
          <a:stretch/>
        </p:blipFill>
        <p:spPr>
          <a:xfrm>
            <a:off x="3490684" y="2816100"/>
            <a:ext cx="5210636" cy="1224871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123150" y="2628381"/>
            <a:ext cx="5907449" cy="1658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857252" y="241509"/>
            <a:ext cx="10481469" cy="1039544"/>
            <a:chOff x="1690738" y="483017"/>
            <a:chExt cx="20962938" cy="2079087"/>
          </a:xfrm>
        </p:grpSpPr>
        <p:sp>
          <p:nvSpPr>
            <p:cNvPr id="60" name="TextBox 59"/>
            <p:cNvSpPr txBox="1"/>
            <p:nvPr/>
          </p:nvSpPr>
          <p:spPr>
            <a:xfrm>
              <a:off x="1690738" y="483017"/>
              <a:ext cx="20962938" cy="1311112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es-MX" sz="3960" b="1" dirty="0">
                  <a:solidFill>
                    <a:srgbClr val="44546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Identificación de los contenidos de evaluación</a:t>
              </a:r>
              <a:endParaRPr lang="id-ID" sz="3960" b="1" dirty="0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 defTabSz="914217"/>
              <a:endParaRPr lang="en-US" dirty="0">
                <a:solidFill>
                  <a:srgbClr val="9BBB5C"/>
                </a:solidFill>
                <a:latin typeface="Open Sans Light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80" b="1" noProof="1">
                  <a:solidFill>
                    <a:srgbClr val="445469"/>
                  </a:solidFill>
                  <a:latin typeface="Lato Light"/>
                  <a:cs typeface="Lato Light"/>
                </a:rPr>
                <a:t>¿Cuales son estos aspectos fundamentales?</a:t>
              </a:r>
              <a:endParaRPr lang="es-MX" sz="1680" b="1" noProof="1">
                <a:solidFill>
                  <a:srgbClr val="1EA185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46" name="Round Same Side Corner Rectangle 45"/>
          <p:cNvSpPr/>
          <p:nvPr/>
        </p:nvSpPr>
        <p:spPr>
          <a:xfrm rot="16200000">
            <a:off x="7473000" y="2005462"/>
            <a:ext cx="747988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7461960" y="3147663"/>
            <a:ext cx="752909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 rot="16200000">
            <a:off x="7497627" y="4314141"/>
            <a:ext cx="753853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669036" y="2306597"/>
            <a:ext cx="790123" cy="777163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 Same Side Corner Rectangle 55"/>
          <p:cNvSpPr/>
          <p:nvPr/>
        </p:nvSpPr>
        <p:spPr>
          <a:xfrm rot="16200000" flipH="1">
            <a:off x="2055061" y="769581"/>
            <a:ext cx="750061" cy="314567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57" name="Round Same Side Corner Rectangle 56"/>
          <p:cNvSpPr/>
          <p:nvPr/>
        </p:nvSpPr>
        <p:spPr>
          <a:xfrm rot="16200000" flipH="1">
            <a:off x="2051572" y="1869793"/>
            <a:ext cx="750064" cy="313870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58" name="Round Same Side Corner Rectangle 57"/>
          <p:cNvSpPr/>
          <p:nvPr/>
        </p:nvSpPr>
        <p:spPr>
          <a:xfrm rot="16200000" flipH="1">
            <a:off x="2058070" y="3069070"/>
            <a:ext cx="751000" cy="313870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87" name="Round Same Side Corner Rectangle 86"/>
          <p:cNvSpPr/>
          <p:nvPr/>
        </p:nvSpPr>
        <p:spPr>
          <a:xfrm rot="5400000" flipH="1">
            <a:off x="3933769" y="2029572"/>
            <a:ext cx="750062" cy="6256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88" name="Round Same Side Corner Rectangle 87"/>
          <p:cNvSpPr/>
          <p:nvPr/>
        </p:nvSpPr>
        <p:spPr>
          <a:xfrm rot="5400000" flipH="1">
            <a:off x="3937771" y="3122302"/>
            <a:ext cx="750064" cy="6336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89" name="Round Same Side Corner Rectangle 88"/>
          <p:cNvSpPr/>
          <p:nvPr/>
        </p:nvSpPr>
        <p:spPr>
          <a:xfrm rot="5400000" flipH="1">
            <a:off x="3937639" y="4325583"/>
            <a:ext cx="750999" cy="6256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697002" y="2329301"/>
            <a:ext cx="790857" cy="777163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708228" y="3745690"/>
            <a:ext cx="790857" cy="76498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6675782" y="3745694"/>
            <a:ext cx="767236" cy="75445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Freeform 3"/>
          <p:cNvSpPr>
            <a:spLocks noChangeArrowheads="1"/>
          </p:cNvSpPr>
          <p:nvPr/>
        </p:nvSpPr>
        <p:spPr bwMode="auto">
          <a:xfrm>
            <a:off x="4137351" y="3302508"/>
            <a:ext cx="298014" cy="239993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101" name="Freeform 9"/>
          <p:cNvSpPr>
            <a:spLocks noChangeArrowheads="1"/>
          </p:cNvSpPr>
          <p:nvPr/>
        </p:nvSpPr>
        <p:spPr bwMode="auto">
          <a:xfrm>
            <a:off x="7763699" y="2162085"/>
            <a:ext cx="255819" cy="255817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60400" y="2930794"/>
            <a:ext cx="1063998" cy="1063998"/>
            <a:chOff x="11117624" y="5861588"/>
            <a:chExt cx="2127995" cy="2127995"/>
          </a:xfrm>
        </p:grpSpPr>
        <p:sp>
          <p:nvSpPr>
            <p:cNvPr id="95" name="Freeform 65"/>
            <p:cNvSpPr>
              <a:spLocks noChangeArrowheads="1"/>
            </p:cNvSpPr>
            <p:nvPr/>
          </p:nvSpPr>
          <p:spPr bwMode="auto">
            <a:xfrm>
              <a:off x="11117624" y="5861588"/>
              <a:ext cx="2127995" cy="2127995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3" name="Freeform 67"/>
            <p:cNvSpPr>
              <a:spLocks noChangeArrowheads="1"/>
            </p:cNvSpPr>
            <p:nvPr/>
          </p:nvSpPr>
          <p:spPr bwMode="auto">
            <a:xfrm>
              <a:off x="11998365" y="6543801"/>
              <a:ext cx="543285" cy="638224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445469"/>
                </a:solidFill>
              </a:endParaRPr>
            </a:p>
          </p:txBody>
        </p:sp>
      </p:grpSp>
      <p:sp>
        <p:nvSpPr>
          <p:cNvPr id="104" name="Freeform 70"/>
          <p:cNvSpPr>
            <a:spLocks noChangeArrowheads="1"/>
          </p:cNvSpPr>
          <p:nvPr/>
        </p:nvSpPr>
        <p:spPr bwMode="auto">
          <a:xfrm>
            <a:off x="4146675" y="4497116"/>
            <a:ext cx="298016" cy="266368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105" name="Freeform 102"/>
          <p:cNvSpPr>
            <a:spLocks noChangeArrowheads="1"/>
          </p:cNvSpPr>
          <p:nvPr/>
        </p:nvSpPr>
        <p:spPr bwMode="auto">
          <a:xfrm>
            <a:off x="7738662" y="4481345"/>
            <a:ext cx="298016" cy="266366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106" name="Freeform 116"/>
          <p:cNvSpPr>
            <a:spLocks noChangeArrowheads="1"/>
          </p:cNvSpPr>
          <p:nvPr/>
        </p:nvSpPr>
        <p:spPr bwMode="auto">
          <a:xfrm>
            <a:off x="7746603" y="3297325"/>
            <a:ext cx="266368" cy="276915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107" name="Freeform 22"/>
          <p:cNvSpPr>
            <a:spLocks noChangeArrowheads="1"/>
          </p:cNvSpPr>
          <p:nvPr/>
        </p:nvSpPr>
        <p:spPr bwMode="auto">
          <a:xfrm>
            <a:off x="4138447" y="2172711"/>
            <a:ext cx="276915" cy="276917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7002" y="1947720"/>
            <a:ext cx="2566722" cy="803279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Construcción de formato para selección de técnicas e instrumentos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4067951" y="6213678"/>
            <a:ext cx="4043993" cy="52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87"/>
            <a:endParaRPr lang="es-MX" sz="1685">
              <a:solidFill>
                <a:prstClr val="white"/>
              </a:solidFill>
            </a:endParaRPr>
          </a:p>
        </p:txBody>
      </p:sp>
      <p:sp>
        <p:nvSpPr>
          <p:cNvPr id="69" name="Rectangle 41"/>
          <p:cNvSpPr/>
          <p:nvPr/>
        </p:nvSpPr>
        <p:spPr>
          <a:xfrm>
            <a:off x="1293929" y="3161627"/>
            <a:ext cx="2566722" cy="572446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Datos de identificación, nombre y clave</a:t>
            </a:r>
          </a:p>
        </p:txBody>
      </p:sp>
      <p:sp>
        <p:nvSpPr>
          <p:cNvPr id="70" name="Rectangle 41"/>
          <p:cNvSpPr/>
          <p:nvPr/>
        </p:nvSpPr>
        <p:spPr>
          <a:xfrm>
            <a:off x="1233869" y="4236784"/>
            <a:ext cx="2566722" cy="803279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Espacios para señalar los contenidos de evaluación identificados</a:t>
            </a:r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9351647" y="752138"/>
            <a:ext cx="747988" cy="31317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71" name="Rectangle 41"/>
          <p:cNvSpPr/>
          <p:nvPr/>
        </p:nvSpPr>
        <p:spPr>
          <a:xfrm>
            <a:off x="8262360" y="1922596"/>
            <a:ext cx="2566722" cy="803279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Espacios para registrar la o las técnicas de evaluación</a:t>
            </a:r>
          </a:p>
        </p:txBody>
      </p:sp>
      <p:sp>
        <p:nvSpPr>
          <p:cNvPr id="31" name="Round Same Side Corner Rectangle 30"/>
          <p:cNvSpPr/>
          <p:nvPr/>
        </p:nvSpPr>
        <p:spPr>
          <a:xfrm rot="5400000">
            <a:off x="9340494" y="1894230"/>
            <a:ext cx="752909" cy="31319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/>
        </p:nvSpPr>
        <p:spPr>
          <a:xfrm rot="5400000">
            <a:off x="9336404" y="3064315"/>
            <a:ext cx="761080" cy="31319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72" name="Rectangle 41"/>
          <p:cNvSpPr/>
          <p:nvPr/>
        </p:nvSpPr>
        <p:spPr>
          <a:xfrm>
            <a:off x="8262360" y="3046214"/>
            <a:ext cx="2566722" cy="803279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Localizar  evidencias por desempeño en la lista del formato</a:t>
            </a:r>
          </a:p>
        </p:txBody>
      </p:sp>
      <p:sp>
        <p:nvSpPr>
          <p:cNvPr id="73" name="Rectangle 41"/>
          <p:cNvSpPr/>
          <p:nvPr/>
        </p:nvSpPr>
        <p:spPr>
          <a:xfrm>
            <a:off x="8350885" y="4247784"/>
            <a:ext cx="2566722" cy="803279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Necesidad de revisión de los contenidos para una correcta aplicación</a:t>
            </a:r>
          </a:p>
        </p:txBody>
      </p:sp>
      <p:sp>
        <p:nvSpPr>
          <p:cNvPr id="74" name="Freeform 67"/>
          <p:cNvSpPr>
            <a:spLocks noChangeArrowheads="1"/>
          </p:cNvSpPr>
          <p:nvPr/>
        </p:nvSpPr>
        <p:spPr bwMode="auto">
          <a:xfrm>
            <a:off x="976177" y="402998"/>
            <a:ext cx="271643" cy="319112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75" name="Round Same Side Corner Rectangle 34"/>
          <p:cNvSpPr/>
          <p:nvPr/>
        </p:nvSpPr>
        <p:spPr>
          <a:xfrm rot="5400000">
            <a:off x="5910043" y="4356394"/>
            <a:ext cx="761080" cy="27008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76" name="Round Same Side Corner Rectangle 47"/>
          <p:cNvSpPr/>
          <p:nvPr/>
        </p:nvSpPr>
        <p:spPr>
          <a:xfrm rot="16200000">
            <a:off x="4271627" y="5397879"/>
            <a:ext cx="753853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>
              <a:solidFill>
                <a:prstClr val="white"/>
              </a:solidFill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4524819" y="5586310"/>
            <a:ext cx="298014" cy="239993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445469"/>
              </a:solidFill>
            </a:endParaRPr>
          </a:p>
        </p:txBody>
      </p:sp>
      <p:sp>
        <p:nvSpPr>
          <p:cNvPr id="78" name="Rectangle 41"/>
          <p:cNvSpPr/>
          <p:nvPr/>
        </p:nvSpPr>
        <p:spPr>
          <a:xfrm>
            <a:off x="4814623" y="5406949"/>
            <a:ext cx="2566722" cy="572446"/>
          </a:xfrm>
          <a:prstGeom prst="rect">
            <a:avLst/>
          </a:prstGeom>
        </p:spPr>
        <p:txBody>
          <a:bodyPr wrap="square" lIns="109710" tIns="54855" rIns="109710" bIns="54855">
            <a:spAutoFit/>
          </a:bodyPr>
          <a:lstStyle/>
          <a:p>
            <a:pPr algn="ctr" defTabSz="914217"/>
            <a:r>
              <a:rPr lang="es-MX" sz="15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Construcción del programa o plan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106295" y="3994792"/>
            <a:ext cx="0" cy="115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4814623" y="3447849"/>
            <a:ext cx="673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730253" y="3447849"/>
            <a:ext cx="651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Imagen 48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38" y="6191308"/>
            <a:ext cx="2088692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6" grpId="0" animBg="1"/>
      <p:bldP spid="57" grpId="0" animBg="1"/>
      <p:bldP spid="58" grpId="0" animBg="1"/>
      <p:bldP spid="87" grpId="0" animBg="1"/>
      <p:bldP spid="88" grpId="0" animBg="1"/>
      <p:bldP spid="89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07" grpId="0" animBg="1"/>
      <p:bldP spid="42" grpId="0"/>
      <p:bldP spid="69" grpId="0"/>
      <p:bldP spid="70" grpId="0"/>
      <p:bldP spid="30" grpId="0" animBg="1"/>
      <p:bldP spid="71" grpId="0"/>
      <p:bldP spid="31" grpId="0" animBg="1"/>
      <p:bldP spid="35" grpId="0" animBg="1"/>
      <p:bldP spid="72" grpId="0"/>
      <p:bldP spid="73" grpId="0"/>
      <p:bldP spid="75" grpId="0" animBg="1"/>
      <p:bldP spid="76" grpId="0" animBg="1"/>
      <p:bldP spid="77" grpId="0" animBg="1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61779" y="1781358"/>
            <a:ext cx="526741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217">
              <a:lnSpc>
                <a:spcPct val="120000"/>
              </a:lnSpc>
            </a:pPr>
            <a:r>
              <a:rPr lang="es-MX" sz="1400" dirty="0">
                <a:solidFill>
                  <a:srgbClr val="445469"/>
                </a:solidFill>
                <a:cs typeface="Lato Light"/>
              </a:rPr>
              <a:t>El objetivo de este procedimiento es proporcionar al evaluador elementos para que seleccione el tipo de técnicas e instrumentos pertinentes a los contenidos de evaluación identificados, que aseguren objetividad, validez y confiabilidad del proceso de evaluación.</a:t>
            </a:r>
          </a:p>
          <a:p>
            <a:pPr algn="just" defTabSz="914217">
              <a:lnSpc>
                <a:spcPct val="120000"/>
              </a:lnSpc>
            </a:pPr>
            <a:r>
              <a:rPr lang="es-MX" sz="1400" dirty="0">
                <a:solidFill>
                  <a:srgbClr val="445469"/>
                </a:solidFill>
                <a:cs typeface="Lato Light"/>
              </a:rPr>
              <a:t>Al momento de obtener y seleccionar información para desarrollar el proceso de evaluación del individuo, es necesario seleccionar diferentes técnicas y aplicar distintos instrumentos, en función de las características de cada evaluado, de sus capacidades y posibilidades, y a las competencias y/o elementos de competencias a evaluar.</a:t>
            </a:r>
          </a:p>
          <a:p>
            <a:pPr algn="just" defTabSz="914217">
              <a:lnSpc>
                <a:spcPct val="120000"/>
              </a:lnSpc>
            </a:pPr>
            <a:r>
              <a:rPr lang="es-MX" sz="1400" dirty="0">
                <a:solidFill>
                  <a:srgbClr val="445469"/>
                </a:solidFill>
                <a:cs typeface="Lato Light"/>
              </a:rPr>
              <a:t>Es importante tener en cuenta que, a la hora de seleccionar una técnica o herramienta de evaluación para recopilar información sobre los evaluados, ésta deberá adecuarse a la naturaleza de las competencias, a los saberes o recursos trabajados en los distintos momentos del proceso formativo.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4111" y="349617"/>
            <a:ext cx="11675337" cy="1264954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 defTabSz="914217"/>
            <a:r>
              <a:rPr lang="es-MX" sz="3960" b="1" dirty="0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¿Como seleccionar las técnicas e instrumentos de evaluación?</a:t>
            </a:r>
            <a:endParaRPr lang="id-ID" sz="3960" b="1" dirty="0">
              <a:solidFill>
                <a:srgbClr val="44546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415805" y="6147395"/>
            <a:ext cx="3504705" cy="53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38" y="6191308"/>
            <a:ext cx="2088692" cy="493781"/>
          </a:xfrm>
          <a:prstGeom prst="rect">
            <a:avLst/>
          </a:prstGeom>
        </p:spPr>
      </p:pic>
      <p:pic>
        <p:nvPicPr>
          <p:cNvPr id="17" name="Marcador de posición de imagen 1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r="3741"/>
          <a:stretch>
            <a:fillRect/>
          </a:stretch>
        </p:blipFill>
        <p:spPr>
          <a:xfrm>
            <a:off x="864160" y="2045317"/>
            <a:ext cx="5050819" cy="3609515"/>
          </a:xfrm>
          <a:ln w="38100">
            <a:solidFill>
              <a:srgbClr val="080808"/>
            </a:solidFill>
          </a:ln>
        </p:spPr>
      </p:pic>
    </p:spTree>
    <p:extLst>
      <p:ext uri="{BB962C8B-B14F-4D97-AF65-F5344CB8AC3E}">
        <p14:creationId xmlns:p14="http://schemas.microsoft.com/office/powerpoint/2010/main" val="231789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/>
          <p:cNvSpPr/>
          <p:nvPr/>
        </p:nvSpPr>
        <p:spPr>
          <a:xfrm>
            <a:off x="4415805" y="6147395"/>
            <a:ext cx="3504705" cy="53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01" tIns="41151" rIns="82301" bIns="41151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865562" y="280997"/>
            <a:ext cx="10481469" cy="1000056"/>
            <a:chOff x="1707358" y="561993"/>
            <a:chExt cx="20962938" cy="2000111"/>
          </a:xfrm>
        </p:grpSpPr>
        <p:sp>
          <p:nvSpPr>
            <p:cNvPr id="160" name="TextBox 159"/>
            <p:cNvSpPr txBox="1"/>
            <p:nvPr/>
          </p:nvSpPr>
          <p:spPr>
            <a:xfrm>
              <a:off x="1707358" y="561993"/>
              <a:ext cx="20962938" cy="131111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 defTabSz="914217"/>
              <a:r>
                <a:rPr lang="es-MX" sz="3960" b="1" noProof="1">
                  <a:solidFill>
                    <a:srgbClr val="44546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 seleccionar los instrumentos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 defTabSz="914217"/>
              <a:endParaRPr lang="en-US" dirty="0">
                <a:solidFill>
                  <a:srgbClr val="9BBB5C"/>
                </a:solidFill>
                <a:latin typeface="Open Sans Light"/>
              </a:endParaRPr>
            </a:p>
          </p:txBody>
        </p:sp>
        <p:sp>
          <p:nvSpPr>
            <p:cNvPr id="164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80" b="1" dirty="0">
                  <a:solidFill>
                    <a:srgbClr val="445469"/>
                  </a:solidFill>
                  <a:latin typeface="Lato Light"/>
                  <a:cs typeface="Lato Light"/>
                </a:rPr>
                <a:t>Se deben realizar las siguientes cuestiones</a:t>
              </a:r>
              <a:r>
                <a:rPr lang="es-MX" sz="1550" b="1" dirty="0">
                  <a:solidFill>
                    <a:srgbClr val="445469"/>
                  </a:solidFill>
                  <a:latin typeface="Lato Light"/>
                  <a:cs typeface="Lato Light"/>
                </a:rPr>
                <a:t>:</a:t>
              </a:r>
              <a:endParaRPr lang="es-MX" sz="1550" b="1" dirty="0">
                <a:solidFill>
                  <a:srgbClr val="1EA185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93837" y="2905634"/>
            <a:ext cx="1970843" cy="2604093"/>
            <a:chOff x="9829438" y="5671231"/>
            <a:chExt cx="4196867" cy="5545360"/>
          </a:xfrm>
        </p:grpSpPr>
        <p:sp>
          <p:nvSpPr>
            <p:cNvPr id="78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79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0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1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2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3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4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5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6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7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8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89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0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1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2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3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4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120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914217">
                  <a:defRPr/>
                </a:pPr>
                <a:endParaRPr lang="en-US" dirty="0">
                  <a:solidFill>
                    <a:srgbClr val="445469"/>
                  </a:solidFill>
                </a:endParaRPr>
              </a:p>
            </p:txBody>
          </p:sp>
          <p:sp>
            <p:nvSpPr>
              <p:cNvPr id="121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defTabSz="914217">
                  <a:defRPr/>
                </a:pPr>
                <a:endParaRPr lang="en-US" dirty="0">
                  <a:solidFill>
                    <a:srgbClr val="445469"/>
                  </a:solidFill>
                </a:endParaRPr>
              </a:p>
            </p:txBody>
          </p:sp>
        </p:grpSp>
        <p:sp>
          <p:nvSpPr>
            <p:cNvPr id="96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7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8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99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0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1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2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3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4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5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6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7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8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09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0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1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2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3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4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5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6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7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8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19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</p:grpSp>
      <p:sp>
        <p:nvSpPr>
          <p:cNvPr id="122" name="Freeform 70"/>
          <p:cNvSpPr>
            <a:spLocks noEditPoints="1"/>
          </p:cNvSpPr>
          <p:nvPr/>
        </p:nvSpPr>
        <p:spPr bwMode="auto">
          <a:xfrm rot="21347663">
            <a:off x="4219592" y="4973737"/>
            <a:ext cx="3757438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23" name="Freeform 74"/>
          <p:cNvSpPr>
            <a:spLocks noEditPoints="1"/>
          </p:cNvSpPr>
          <p:nvPr/>
        </p:nvSpPr>
        <p:spPr bwMode="auto">
          <a:xfrm>
            <a:off x="7512393" y="2292918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24" name="Freeform 77"/>
          <p:cNvSpPr>
            <a:spLocks/>
          </p:cNvSpPr>
          <p:nvPr/>
        </p:nvSpPr>
        <p:spPr bwMode="auto">
          <a:xfrm>
            <a:off x="3324522" y="3996884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25" name="Freeform 78"/>
          <p:cNvSpPr>
            <a:spLocks/>
          </p:cNvSpPr>
          <p:nvPr/>
        </p:nvSpPr>
        <p:spPr bwMode="auto">
          <a:xfrm>
            <a:off x="5119134" y="1523190"/>
            <a:ext cx="1938362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sp>
        <p:nvSpPr>
          <p:cNvPr id="126" name="Freeform 77"/>
          <p:cNvSpPr>
            <a:spLocks/>
          </p:cNvSpPr>
          <p:nvPr/>
        </p:nvSpPr>
        <p:spPr bwMode="auto">
          <a:xfrm>
            <a:off x="7460954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3200" dirty="0">
              <a:solidFill>
                <a:srgbClr val="445469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719890" y="2700670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128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30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31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  <p:sp>
          <p:nvSpPr>
            <p:cNvPr id="132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>
                <a:defRPr/>
              </a:pPr>
              <a:endParaRPr lang="en-US" dirty="0">
                <a:solidFill>
                  <a:srgbClr val="445469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786271" y="1910300"/>
            <a:ext cx="2807347" cy="449357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92">
              <a:lnSpc>
                <a:spcPct val="120000"/>
              </a:lnSpc>
              <a:defRPr/>
            </a:pPr>
            <a:r>
              <a:rPr lang="en-US" sz="2100" b="1" dirty="0">
                <a:solidFill>
                  <a:prstClr val="white"/>
                </a:solidFill>
                <a:latin typeface="Lato Regular"/>
                <a:cs typeface="Lato Regular"/>
              </a:rPr>
              <a:t>1°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14048" y="4293902"/>
            <a:ext cx="2807347" cy="449357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92">
              <a:lnSpc>
                <a:spcPct val="120000"/>
              </a:lnSpc>
              <a:defRPr/>
            </a:pPr>
            <a:r>
              <a:rPr lang="en-US" sz="2100" b="1" dirty="0">
                <a:solidFill>
                  <a:prstClr val="white"/>
                </a:solidFill>
                <a:latin typeface="Lato Regular"/>
                <a:cs typeface="Lato Regular"/>
              </a:rPr>
              <a:t>2°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43074" y="4296031"/>
            <a:ext cx="2807347" cy="449357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92">
              <a:lnSpc>
                <a:spcPct val="120000"/>
              </a:lnSpc>
              <a:defRPr/>
            </a:pPr>
            <a:r>
              <a:rPr lang="en-US" sz="2100" b="1" dirty="0">
                <a:solidFill>
                  <a:prstClr val="white"/>
                </a:solidFill>
                <a:latin typeface="Lato Regular"/>
                <a:cs typeface="Lato Regular"/>
              </a:rPr>
              <a:t>3°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96736" y="1653188"/>
            <a:ext cx="3405424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defTabSz="914217"/>
            <a:r>
              <a:rPr lang="es-MX" b="1" dirty="0">
                <a:solidFill>
                  <a:srgbClr val="445469"/>
                </a:solidFill>
                <a:latin typeface="Lato Regular"/>
                <a:cs typeface="Lato Regular"/>
              </a:rPr>
              <a:t>¿Que queremos evaluar?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1542" y="3517138"/>
            <a:ext cx="3216694" cy="60015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 defTabSz="914217"/>
            <a:r>
              <a:rPr lang="es-MX" b="1" dirty="0">
                <a:solidFill>
                  <a:srgbClr val="445469"/>
                </a:solidFill>
                <a:latin typeface="Lato Regular"/>
                <a:cs typeface="Lato Regular"/>
              </a:rPr>
              <a:t>¿Cual es la técnica o herramienta mas adecuada?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197263" y="4966911"/>
            <a:ext cx="2903093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defTabSz="914217"/>
            <a:r>
              <a:rPr lang="es-MX" b="1" dirty="0">
                <a:solidFill>
                  <a:srgbClr val="445469"/>
                </a:solidFill>
                <a:latin typeface="Lato Regular"/>
                <a:cs typeface="Lato Regular"/>
              </a:rPr>
              <a:t>¿En que circunstancias?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38" y="6191308"/>
            <a:ext cx="2088692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9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  <p:bldP spid="125" grpId="0" animBg="1"/>
      <p:bldP spid="126" grpId="0" animBg="1"/>
      <p:bldP spid="133" grpId="0"/>
      <p:bldP spid="134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3" b="7453"/>
          <a:stretch>
            <a:fillRect/>
          </a:stretch>
        </p:blipFill>
        <p:spPr>
          <a:xfrm>
            <a:off x="0" y="0"/>
            <a:ext cx="12192000" cy="6856413"/>
          </a:xfrm>
        </p:spPr>
      </p:pic>
      <p:sp>
        <p:nvSpPr>
          <p:cNvPr id="128" name="Rectangle 127"/>
          <p:cNvSpPr>
            <a:spLocks noChangeAspect="1"/>
          </p:cNvSpPr>
          <p:nvPr/>
        </p:nvSpPr>
        <p:spPr>
          <a:xfrm>
            <a:off x="0" y="-34295"/>
            <a:ext cx="12221709" cy="6890708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23015">
              <a:defRPr/>
            </a:pPr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5582790" y="1552600"/>
            <a:ext cx="1085839" cy="1086122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2301" tIns="41150" rIns="82301" bIns="41150"/>
            <a:lstStyle/>
            <a:p>
              <a:pPr defTabSz="823015">
                <a:defRPr/>
              </a:pPr>
              <a:endParaRPr lang="id-ID" sz="1264" dirty="0">
                <a:solidFill>
                  <a:srgbClr val="445469"/>
                </a:solidFill>
                <a:latin typeface="Lato Ligh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3015">
                  <a:defRPr/>
                </a:pPr>
                <a:endParaRPr lang="id-ID" sz="1264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3015">
                  <a:defRPr/>
                </a:pPr>
                <a:endParaRPr lang="id-ID" sz="1264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3015">
                  <a:defRPr/>
                </a:pPr>
                <a:endParaRPr lang="id-ID" sz="1264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3015">
                  <a:defRPr/>
                </a:pPr>
                <a:endParaRPr lang="id-ID" sz="1264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3015">
                  <a:defRPr/>
                </a:pPr>
                <a:endParaRPr lang="id-ID" sz="1264" dirty="0">
                  <a:solidFill>
                    <a:srgbClr val="445469"/>
                  </a:solidFill>
                  <a:latin typeface="Lato Light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823015">
                  <a:defRPr/>
                </a:pPr>
                <a:endParaRPr lang="id-ID" sz="1264" dirty="0">
                  <a:solidFill>
                    <a:srgbClr val="445469"/>
                  </a:solidFill>
                  <a:latin typeface="Lato Light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901093" y="547812"/>
            <a:ext cx="10414536" cy="935833"/>
            <a:chOff x="5988388" y="483017"/>
            <a:chExt cx="12359700" cy="2079087"/>
          </a:xfrm>
        </p:grpSpPr>
        <p:sp>
          <p:nvSpPr>
            <p:cNvPr id="64" name="TextBox 63"/>
            <p:cNvSpPr txBox="1"/>
            <p:nvPr/>
          </p:nvSpPr>
          <p:spPr>
            <a:xfrm>
              <a:off x="5988388" y="483017"/>
              <a:ext cx="12359700" cy="1446463"/>
            </a:xfrm>
            <a:prstGeom prst="rect">
              <a:avLst/>
            </a:prstGeom>
            <a:noFill/>
          </p:spPr>
          <p:txBody>
            <a:bodyPr wrap="square" lIns="41150" tIns="20575" rIns="41150" bIns="20575" rtlCol="0">
              <a:spAutoFit/>
            </a:bodyPr>
            <a:lstStyle/>
            <a:p>
              <a:pPr algn="ctr" defTabSz="855817"/>
              <a:r>
                <a:rPr lang="es-MX" sz="3961" b="1" dirty="0" smtClean="0">
                  <a:solidFill>
                    <a:prstClr val="white"/>
                  </a:solidFill>
                  <a:cs typeface="Lato Regular"/>
                </a:rPr>
                <a:t>Selección de instrumentos de evaluación</a:t>
              </a:r>
              <a:endParaRPr lang="id-ID" sz="3961" b="1" dirty="0">
                <a:solidFill>
                  <a:prstClr val="white"/>
                </a:solidFill>
                <a:cs typeface="Lato Regular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1113" tIns="20558" rIns="41113" bIns="20558" rtlCol="0" anchor="ctr"/>
            <a:lstStyle/>
            <a:p>
              <a:pPr algn="ctr" defTabSz="855817"/>
              <a:endParaRPr lang="en-US" sz="1264" dirty="0">
                <a:solidFill>
                  <a:srgbClr val="9BBB5C"/>
                </a:solidFill>
                <a:latin typeface="Open Sans Light"/>
              </a:endParaRPr>
            </a:p>
          </p:txBody>
        </p: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97896" tIns="48948" rIns="97896" bIns="48948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80" dirty="0" smtClean="0">
                  <a:solidFill>
                    <a:prstClr val="white">
                      <a:lumMod val="95000"/>
                    </a:prstClr>
                  </a:solidFill>
                  <a:latin typeface="Lato Light"/>
                  <a:cs typeface="Lato Light"/>
                </a:rPr>
                <a:t>Se debe tomar en cuenta los siguientes puntos:</a:t>
              </a:r>
              <a:endParaRPr lang="es-MX" sz="1680" dirty="0">
                <a:solidFill>
                  <a:srgbClr val="1EA185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0" name="Rectángulo 9"/>
          <p:cNvSpPr/>
          <p:nvPr/>
        </p:nvSpPr>
        <p:spPr>
          <a:xfrm>
            <a:off x="1068942" y="2741612"/>
            <a:ext cx="3206840" cy="8387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Analice la norma de competencia y los elementos que la integran.</a:t>
            </a:r>
            <a:endParaRPr lang="es-MX" b="1" dirty="0"/>
          </a:p>
        </p:txBody>
      </p:sp>
      <p:sp>
        <p:nvSpPr>
          <p:cNvPr id="41" name="Round Same Side Corner Rectangle 45"/>
          <p:cNvSpPr/>
          <p:nvPr/>
        </p:nvSpPr>
        <p:spPr>
          <a:xfrm rot="16200000">
            <a:off x="340042" y="2848101"/>
            <a:ext cx="839350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26780" y="3962960"/>
            <a:ext cx="3206840" cy="8387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Estudie detenidamente los componentes normativos de cada elemento.</a:t>
            </a:r>
            <a:endParaRPr lang="es-MX" b="1" dirty="0"/>
          </a:p>
        </p:txBody>
      </p:sp>
      <p:sp>
        <p:nvSpPr>
          <p:cNvPr id="43" name="Round Same Side Corner Rectangle 45"/>
          <p:cNvSpPr/>
          <p:nvPr/>
        </p:nvSpPr>
        <p:spPr>
          <a:xfrm rot="16200000">
            <a:off x="1394561" y="4069450"/>
            <a:ext cx="839350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144903" y="2831416"/>
            <a:ext cx="3622691" cy="8387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Identifique y disponga de los manuales, normas, reglamentos, parámetros para la evaluación.</a:t>
            </a:r>
            <a:endParaRPr lang="es-MX" b="1" dirty="0"/>
          </a:p>
        </p:txBody>
      </p:sp>
      <p:sp>
        <p:nvSpPr>
          <p:cNvPr id="45" name="Round Same Side Corner Rectangle 45"/>
          <p:cNvSpPr/>
          <p:nvPr/>
        </p:nvSpPr>
        <p:spPr>
          <a:xfrm rot="16200000">
            <a:off x="4414398" y="2936868"/>
            <a:ext cx="839350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239112" y="3962325"/>
            <a:ext cx="3206840" cy="8387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Reconozca por cada evidencia las técnicas o herramientas mas adecuadas ya definidas.</a:t>
            </a:r>
            <a:endParaRPr lang="es-MX" b="1" dirty="0"/>
          </a:p>
        </p:txBody>
      </p:sp>
      <p:sp>
        <p:nvSpPr>
          <p:cNvPr id="47" name="Round Same Side Corner Rectangle 45"/>
          <p:cNvSpPr/>
          <p:nvPr/>
        </p:nvSpPr>
        <p:spPr>
          <a:xfrm rot="16200000">
            <a:off x="5513570" y="4069450"/>
            <a:ext cx="839350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4172375" y="5183673"/>
            <a:ext cx="3361766" cy="83871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Seleccione el tipo de instrumento a utilizar de acuerdo a las técnicas definidas.</a:t>
            </a:r>
            <a:endParaRPr lang="es-MX" b="1" dirty="0"/>
          </a:p>
        </p:txBody>
      </p:sp>
      <p:sp>
        <p:nvSpPr>
          <p:cNvPr id="49" name="Round Same Side Corner Rectangle 45"/>
          <p:cNvSpPr/>
          <p:nvPr/>
        </p:nvSpPr>
        <p:spPr>
          <a:xfrm rot="16200000">
            <a:off x="3440150" y="5290163"/>
            <a:ext cx="839350" cy="62510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 defTabSz="914217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88376" y="2857997"/>
            <a:ext cx="36413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1</a:t>
            </a:r>
            <a:endParaRPr lang="es-MX" b="1" dirty="0"/>
          </a:p>
        </p:txBody>
      </p:sp>
      <p:sp>
        <p:nvSpPr>
          <p:cNvPr id="51" name="Rectángulo 50"/>
          <p:cNvSpPr/>
          <p:nvPr/>
        </p:nvSpPr>
        <p:spPr>
          <a:xfrm>
            <a:off x="1680937" y="4079339"/>
            <a:ext cx="36413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2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666689" y="2930977"/>
            <a:ext cx="36413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3</a:t>
            </a:r>
            <a:endParaRPr lang="es-MX" b="1" dirty="0"/>
          </a:p>
        </p:txBody>
      </p:sp>
      <p:sp>
        <p:nvSpPr>
          <p:cNvPr id="53" name="Rectángulo 52"/>
          <p:cNvSpPr/>
          <p:nvPr/>
        </p:nvSpPr>
        <p:spPr>
          <a:xfrm>
            <a:off x="5785004" y="4087927"/>
            <a:ext cx="36413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4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3685750" y="5298544"/>
            <a:ext cx="36413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5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47" y="1308858"/>
            <a:ext cx="2636320" cy="263632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9445952" y="2011605"/>
            <a:ext cx="2196549" cy="122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accent5">
                    <a:lumMod val="50000"/>
                  </a:schemeClr>
                </a:solidFill>
              </a:rPr>
              <a:t>Al seleccionar las técnicas/herramientas a utilizar se deberá proceder a la obtención de las mismas por parte de personal especializado.</a:t>
            </a:r>
            <a:endParaRPr lang="es-MX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9" y="1066265"/>
            <a:ext cx="4485096" cy="306339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38" y="6191308"/>
            <a:ext cx="2088692" cy="4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4600"/>
      </p:ext>
    </p:extLst>
  </p:cSld>
  <p:clrMapOvr>
    <a:masterClrMapping/>
  </p:clrMapOvr>
  <p:transition spd="slow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8899" y="1324028"/>
            <a:ext cx="5562391" cy="5065233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 defTabSz="855817">
              <a:lnSpc>
                <a:spcPct val="120000"/>
              </a:lnSpc>
            </a:pPr>
            <a:r>
              <a:rPr lang="es-MX" sz="1171" dirty="0">
                <a:solidFill>
                  <a:srgbClr val="445469"/>
                </a:solidFill>
                <a:latin typeface="Lato Light"/>
                <a:cs typeface="Lato Light"/>
              </a:rPr>
              <a:t>El objetivo de este procedimiento es proporcionar los elementos para que el evaluador estructure un plan de evaluación que señale con claridad y precisión el qué, cómo, dónde, cuándo y con qué se realizará la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evaluación</a:t>
            </a:r>
            <a:r>
              <a:rPr lang="es-MX" sz="1171" dirty="0">
                <a:solidFill>
                  <a:srgbClr val="445469"/>
                </a:solidFill>
                <a:latin typeface="Lato Light"/>
                <a:cs typeface="Lato Light"/>
              </a:rPr>
              <a:t> del </a:t>
            </a:r>
            <a:r>
              <a:rPr lang="es-MX" sz="1171" dirty="0" smtClean="0">
                <a:solidFill>
                  <a:srgbClr val="445469"/>
                </a:solidFill>
                <a:latin typeface="Lato Light"/>
                <a:cs typeface="Lato Light"/>
              </a:rPr>
              <a:t>candidato, de esta forma se debe:</a:t>
            </a:r>
          </a:p>
          <a:p>
            <a:pPr marL="228600" indent="-228600" algn="just" defTabSz="855817">
              <a:lnSpc>
                <a:spcPct val="120000"/>
              </a:lnSpc>
              <a:buFont typeface="+mj-lt"/>
              <a:buAutoNum type="arabicPeriod"/>
            </a:pPr>
            <a:r>
              <a:rPr lang="es-MX" sz="1171" dirty="0">
                <a:solidFill>
                  <a:srgbClr val="445469"/>
                </a:solidFill>
                <a:latin typeface="Lato Light"/>
                <a:cs typeface="Lato Light"/>
              </a:rPr>
              <a:t>Identificar las etapas y actividades que conforman la secuencia operativa a evaluar. </a:t>
            </a:r>
          </a:p>
          <a:p>
            <a:pPr marL="228600" indent="-228600" algn="just" defTabSz="855817">
              <a:lnSpc>
                <a:spcPct val="120000"/>
              </a:lnSpc>
              <a:buFont typeface="+mj-lt"/>
              <a:buAutoNum type="arabicPeriod"/>
            </a:pPr>
            <a:r>
              <a:rPr lang="es-MX" sz="1171" dirty="0">
                <a:solidFill>
                  <a:srgbClr val="445469"/>
                </a:solidFill>
                <a:latin typeface="Lato Light"/>
                <a:cs typeface="Lato Light"/>
              </a:rPr>
              <a:t>Ordenar los contenidos de evaluación del formato de selección de técnicas e instrumentos de evaluación de acuerdo con la secuencia operativa identificada</a:t>
            </a:r>
            <a:r>
              <a:rPr lang="es-MX" sz="1171" dirty="0" smtClean="0">
                <a:solidFill>
                  <a:srgbClr val="445469"/>
                </a:solidFill>
                <a:latin typeface="Lato Light"/>
                <a:cs typeface="Lato Light"/>
              </a:rPr>
              <a:t>.</a:t>
            </a:r>
          </a:p>
          <a:p>
            <a:pPr marL="228600" indent="-228600" algn="just" defTabSz="855817">
              <a:lnSpc>
                <a:spcPct val="120000"/>
              </a:lnSpc>
              <a:buFont typeface="+mj-lt"/>
              <a:buAutoNum type="arabicPeriod"/>
            </a:pPr>
            <a:r>
              <a:rPr lang="es-MX" sz="1171" dirty="0">
                <a:solidFill>
                  <a:srgbClr val="445469"/>
                </a:solidFill>
                <a:latin typeface="Lato Light"/>
                <a:cs typeface="Lato Light"/>
              </a:rPr>
              <a:t>Es necesario saber que se va a evaluar</a:t>
            </a:r>
            <a:r>
              <a:rPr lang="es-MX" sz="1171" dirty="0" smtClean="0">
                <a:solidFill>
                  <a:srgbClr val="445469"/>
                </a:solidFill>
                <a:latin typeface="Lato Light"/>
                <a:cs typeface="Lato Light"/>
              </a:rPr>
              <a:t>.</a:t>
            </a:r>
            <a:endParaRPr lang="es-MX" sz="1171" dirty="0">
              <a:solidFill>
                <a:srgbClr val="445469"/>
              </a:solidFill>
              <a:latin typeface="Lato Light"/>
              <a:cs typeface="Lato Light"/>
            </a:endParaRPr>
          </a:p>
          <a:p>
            <a:pPr marL="228600" indent="-228600" algn="just" defTabSz="855817">
              <a:lnSpc>
                <a:spcPct val="120000"/>
              </a:lnSpc>
              <a:buFont typeface="+mj-lt"/>
              <a:buAutoNum type="arabicPeriod"/>
            </a:pPr>
            <a:r>
              <a:rPr lang="es-MX" sz="1171" dirty="0">
                <a:solidFill>
                  <a:srgbClr val="445469"/>
                </a:solidFill>
                <a:latin typeface="Lato Light"/>
                <a:cs typeface="Lato Light"/>
              </a:rPr>
              <a:t>Es necesario obtener información correcta por lo tanto se necesitan los puntos clave que ayuden a identificar a la persona </a:t>
            </a:r>
            <a:r>
              <a:rPr lang="es-MX" sz="1171" dirty="0" smtClean="0">
                <a:solidFill>
                  <a:srgbClr val="445469"/>
                </a:solidFill>
                <a:latin typeface="Lato Light"/>
                <a:cs typeface="Lato Light"/>
              </a:rPr>
              <a:t>evaluada, como la que se menciona a continuación: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Datos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de identificación del candidato, del centro de evaluación, del evaluador y de la unidad a </a:t>
            </a: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evaluar.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Actividad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a desarrollar (qué)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Forma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de desarrollo (cómo)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Técnica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e instrumentos de evaluación (con qué)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Lugar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(dónde)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Fecha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(</a:t>
            </a: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cuando)</a:t>
            </a:r>
            <a:endParaRPr lang="es-MX" sz="1171" b="1" dirty="0">
              <a:solidFill>
                <a:srgbClr val="445469"/>
              </a:solidFill>
              <a:latin typeface="Lato Light"/>
              <a:cs typeface="Lato Light"/>
            </a:endParaRP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Fecha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del acuerdo.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Nombre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y firma del evaluador.</a:t>
            </a:r>
          </a:p>
          <a:p>
            <a:pPr marL="628650" lvl="1" indent="-171450" defTabSz="855817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MX" sz="1171" b="1" dirty="0" smtClean="0">
                <a:solidFill>
                  <a:srgbClr val="445469"/>
                </a:solidFill>
                <a:latin typeface="Lato Light"/>
                <a:cs typeface="Lato Light"/>
              </a:rPr>
              <a:t>Nombre </a:t>
            </a:r>
            <a:r>
              <a:rPr lang="es-MX" sz="1171" b="1" dirty="0">
                <a:solidFill>
                  <a:srgbClr val="445469"/>
                </a:solidFill>
                <a:latin typeface="Lato Light"/>
                <a:cs typeface="Lato Light"/>
              </a:rPr>
              <a:t>y firma del candidato.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15523" y="222096"/>
            <a:ext cx="6393804" cy="1028779"/>
            <a:chOff x="5815454" y="-244240"/>
            <a:chExt cx="13374431" cy="2285580"/>
          </a:xfrm>
        </p:grpSpPr>
        <p:sp>
          <p:nvSpPr>
            <p:cNvPr id="24" name="TextBox 23"/>
            <p:cNvSpPr txBox="1"/>
            <p:nvPr/>
          </p:nvSpPr>
          <p:spPr>
            <a:xfrm>
              <a:off x="5815454" y="-244240"/>
              <a:ext cx="13374431" cy="1446463"/>
            </a:xfrm>
            <a:prstGeom prst="rect">
              <a:avLst/>
            </a:prstGeom>
            <a:noFill/>
          </p:spPr>
          <p:txBody>
            <a:bodyPr wrap="square" lIns="41150" tIns="20575" rIns="41150" bIns="20575" rtlCol="0">
              <a:spAutoFit/>
            </a:bodyPr>
            <a:lstStyle/>
            <a:p>
              <a:pPr algn="ctr" defTabSz="855817"/>
              <a:r>
                <a:rPr lang="es-MX" sz="3961" b="1" dirty="0">
                  <a:solidFill>
                    <a:srgbClr val="445469"/>
                  </a:solidFill>
                  <a:cs typeface="Lato Regular"/>
                </a:rPr>
                <a:t>P</a:t>
              </a:r>
              <a:r>
                <a:rPr lang="es-MX" sz="3961" b="1" dirty="0" smtClean="0">
                  <a:solidFill>
                    <a:srgbClr val="445469"/>
                  </a:solidFill>
                  <a:cs typeface="Lato Regular"/>
                </a:rPr>
                <a:t>lanes de evaluación</a:t>
              </a:r>
              <a:endParaRPr lang="id-ID" sz="3961" b="1" dirty="0">
                <a:solidFill>
                  <a:srgbClr val="445469"/>
                </a:solidFill>
                <a:cs typeface="Lato Regular"/>
              </a:endParaRPr>
            </a:p>
          </p:txBody>
        </p:sp>
        <p:sp>
          <p:nvSpPr>
            <p:cNvPr id="26" name="Subtitle 2"/>
            <p:cNvSpPr txBox="1">
              <a:spLocks/>
            </p:cNvSpPr>
            <p:nvPr/>
          </p:nvSpPr>
          <p:spPr>
            <a:xfrm>
              <a:off x="6391294" y="1202223"/>
              <a:ext cx="11690515" cy="839117"/>
            </a:xfrm>
            <a:prstGeom prst="rect">
              <a:avLst/>
            </a:prstGeom>
          </p:spPr>
          <p:txBody>
            <a:bodyPr vert="horz" lIns="97896" tIns="48948" rIns="97896" bIns="48948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1680" b="1" dirty="0" smtClean="0">
                  <a:solidFill>
                    <a:srgbClr val="1EA185"/>
                  </a:solidFill>
                  <a:latin typeface="Lato Light"/>
                  <a:cs typeface="Lato Light"/>
                </a:rPr>
                <a:t>Establecimiento de puntos clave:</a:t>
              </a:r>
              <a:endParaRPr lang="es-MX" sz="1680" b="1" dirty="0">
                <a:solidFill>
                  <a:srgbClr val="1EA185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7" name="Freeform 169"/>
          <p:cNvSpPr>
            <a:spLocks noChangeArrowheads="1"/>
          </p:cNvSpPr>
          <p:nvPr/>
        </p:nvSpPr>
        <p:spPr bwMode="auto">
          <a:xfrm>
            <a:off x="8735808" y="5304219"/>
            <a:ext cx="353236" cy="282589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55817"/>
            <a:endParaRPr lang="en-US" sz="1264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9" name="AutoShape 82"/>
          <p:cNvSpPr>
            <a:spLocks/>
          </p:cNvSpPr>
          <p:nvPr/>
        </p:nvSpPr>
        <p:spPr bwMode="auto">
          <a:xfrm>
            <a:off x="9673114" y="5333993"/>
            <a:ext cx="283921" cy="283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5722" tIns="45722" rIns="45722" bIns="45722" anchor="ctr"/>
          <a:lstStyle/>
          <a:p>
            <a:pPr defTabSz="411497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3" y="6426023"/>
            <a:ext cx="1685704" cy="398512"/>
          </a:xfrm>
          <a:prstGeom prst="rect">
            <a:avLst/>
          </a:prstGeom>
        </p:spPr>
      </p:pic>
      <p:pic>
        <p:nvPicPr>
          <p:cNvPr id="30" name="Marcador de posición de imagen 2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2562"/>
          <a:stretch>
            <a:fillRect/>
          </a:stretch>
        </p:blipFill>
        <p:spPr>
          <a:xfrm>
            <a:off x="2616546" y="106187"/>
            <a:ext cx="2741066" cy="3157146"/>
          </a:xfr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4" y="3558890"/>
            <a:ext cx="2926590" cy="286713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2" y="4058863"/>
            <a:ext cx="2512405" cy="251240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0" y="873174"/>
            <a:ext cx="2137425" cy="21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4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 noChangeAspect="1"/>
          </p:cNvSpPr>
          <p:nvPr>
            <p:ph type="pic" sz="quarter" idx="13"/>
          </p:nvPr>
        </p:nvSpPr>
        <p:spPr>
          <a:xfrm>
            <a:off x="609608" y="2"/>
            <a:ext cx="10972799" cy="6858000"/>
          </a:xfrm>
        </p:spPr>
      </p:sp>
      <p:sp>
        <p:nvSpPr>
          <p:cNvPr id="5" name="Rectangle 4"/>
          <p:cNvSpPr>
            <a:spLocks noChangeAspect="1"/>
          </p:cNvSpPr>
          <p:nvPr/>
        </p:nvSpPr>
        <p:spPr>
          <a:xfrm rot="5400000">
            <a:off x="2666997" y="-2666999"/>
            <a:ext cx="6858001" cy="12192002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08" tIns="54853" rIns="109708" bIns="54853" rtlCol="0" anchor="ctr"/>
          <a:lstStyle/>
          <a:p>
            <a:pPr algn="ctr" defTabSz="855887"/>
            <a:endParaRPr lang="en-US" sz="1264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2438271" y="3167992"/>
            <a:ext cx="7829944" cy="17949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2861" tIns="22861" rIns="22861" bIns="22861" anchor="ctr"/>
          <a:lstStyle/>
          <a:p>
            <a:pPr algn="ctr" defTabSz="855887">
              <a:defRPr/>
            </a:pPr>
            <a:r>
              <a:rPr lang="es-ES" sz="4143" dirty="0">
                <a:solidFill>
                  <a:prstClr val="white"/>
                </a:solidFill>
                <a:latin typeface="Lato Regular"/>
                <a:cs typeface="Lato Regular"/>
              </a:rPr>
              <a:t>¡GRACIAS POR TU ATENCIÓN!</a:t>
            </a: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4979974" y="4435487"/>
            <a:ext cx="2158405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855887">
              <a:defRPr/>
            </a:pPr>
            <a:endParaRPr lang="es-ES" sz="2521">
              <a:solidFill>
                <a:srgbClr val="44546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19"/>
          <p:cNvSpPr>
            <a:spLocks/>
          </p:cNvSpPr>
          <p:nvPr/>
        </p:nvSpPr>
        <p:spPr bwMode="auto">
          <a:xfrm>
            <a:off x="5061744" y="1046469"/>
            <a:ext cx="2076635" cy="20688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45723" tIns="45723" rIns="45723" bIns="45723" anchor="ctr"/>
          <a:lstStyle/>
          <a:p>
            <a:pPr defTabSz="411530">
              <a:defRPr/>
            </a:pPr>
            <a:endParaRPr lang="es-ES" sz="261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21748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564</Words>
  <Application>Microsoft Office PowerPoint</Application>
  <PresentationFormat>Panorámica</PresentationFormat>
  <Paragraphs>52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7</vt:i4>
      </vt:variant>
    </vt:vector>
  </HeadingPairs>
  <TitlesOfParts>
    <vt:vector size="22" baseType="lpstr">
      <vt:lpstr>Arial</vt:lpstr>
      <vt:lpstr>Calibri</vt:lpstr>
      <vt:lpstr>Gill Sans</vt:lpstr>
      <vt:lpstr>Lato</vt:lpstr>
      <vt:lpstr>Lato Light</vt:lpstr>
      <vt:lpstr>Lato Regular</vt:lpstr>
      <vt:lpstr>Open Sans Light</vt:lpstr>
      <vt:lpstr>Raleway Light</vt:lpstr>
      <vt:lpstr>Wingdings</vt:lpstr>
      <vt:lpstr>Default Theme</vt:lpstr>
      <vt:lpstr>1_Default Theme</vt:lpstr>
      <vt:lpstr>2_Default Theme</vt:lpstr>
      <vt:lpstr>3_Default Theme</vt:lpstr>
      <vt:lpstr>4_Default Theme</vt:lpstr>
      <vt:lpstr>5_Default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Sheila Paloma López García</dc:creator>
  <cp:lastModifiedBy>Sheila Paloma López García</cp:lastModifiedBy>
  <cp:revision>23</cp:revision>
  <dcterms:created xsi:type="dcterms:W3CDTF">2019-05-25T20:33:45Z</dcterms:created>
  <dcterms:modified xsi:type="dcterms:W3CDTF">2019-06-18T20:17:02Z</dcterms:modified>
</cp:coreProperties>
</file>