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40" r:id="rId2"/>
    <p:sldMasterId id="2147483753" r:id="rId3"/>
  </p:sldMasterIdLst>
  <p:notesMasterIdLst>
    <p:notesMasterId r:id="rId10"/>
  </p:notesMasterIdLst>
  <p:sldIdLst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33"/>
    <a:srgbClr val="990033"/>
    <a:srgbClr val="996600"/>
    <a:srgbClr val="FF7C8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44B18-8884-4E8B-A872-D01F35D2CBB9}" type="datetimeFigureOut">
              <a:rPr lang="es-MX" smtClean="0"/>
              <a:t>07/07/2019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3FC5-9C66-418E-9F6C-98CD363C3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8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5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90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4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27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4726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403" y="1188270"/>
            <a:ext cx="752671" cy="2139951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13" y="1188272"/>
            <a:ext cx="803172" cy="21336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8" y="966021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9067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51" y="2195664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9967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8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53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62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8" y="2132956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74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90" y="1821008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10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94" y="2000251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38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35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7" y="1803402"/>
            <a:ext cx="2133598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587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72" y="1779589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71" y="1779589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72" y="1784352"/>
            <a:ext cx="3206750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59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368171" y="1603020"/>
            <a:ext cx="1259943" cy="113568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8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134536" y="1592559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839992" y="1609015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9564333" y="1609015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214263" y="4054264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499543" y="4054264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2756080" y="4040053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60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70"/>
            <a:ext cx="12192000" cy="3158273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20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94" y="1692243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504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" y="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5" y="1981486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4" y="612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4" y="198209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7" y="-60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7" y="1980879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71" y="1222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71" y="1982700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7" y="1222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7" y="1982700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10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" y="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4" y="198209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7" y="-60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60" y="1982700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7" y="1222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207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70" y="1779595"/>
            <a:ext cx="3194049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7" y="1779595"/>
            <a:ext cx="3216275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14" y="1795476"/>
            <a:ext cx="3201555" cy="22510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1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61" y="1625404"/>
            <a:ext cx="2317412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27" y="1614266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7" y="3933269"/>
            <a:ext cx="2317412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7925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8" y="1647686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52" y="1647686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8" y="3961493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52" y="3961493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96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5" y="1433101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1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7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5" y="383372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1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7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4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90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11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31" y="172357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63" y="3836208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83" y="3836208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65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8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9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8" y="1893453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605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9" y="2440703"/>
            <a:ext cx="4064679" cy="3824637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82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5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7" y="4353023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180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7" y="-1"/>
            <a:ext cx="12203142" cy="6858001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692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24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4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1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95" y="1233379"/>
            <a:ext cx="2360859" cy="4225172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9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27" y="2557201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8" y="2550142"/>
            <a:ext cx="896019" cy="2572188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75" y="2267926"/>
            <a:ext cx="1889743" cy="3369467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57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74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8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4" y="2292701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2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84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3"/>
            <a:ext cx="1006768" cy="2385051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5" y="2393728"/>
            <a:ext cx="920404" cy="2385051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91" y="2174791"/>
            <a:ext cx="1747047" cy="311454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09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4" y="2163534"/>
            <a:ext cx="4422647" cy="2769219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42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9" y="1876518"/>
            <a:ext cx="4339462" cy="2491083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6116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81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23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077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59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615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88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1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111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012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350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93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77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9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17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41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123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05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883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024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308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156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663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4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4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5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739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599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61" y="1978881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71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4" y="0"/>
            <a:ext cx="5954188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11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6755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3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39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88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855887"/>
              <a:t>‹Nº›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</p:sldLayoutIdLst>
  <p:hf hdr="0" ftr="0" dt="0"/>
  <p:txStyles>
    <p:titleStyle>
      <a:lvl1pPr algn="l" defTabSz="823027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05757" indent="-205757" algn="l" defTabSz="823027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617271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1028784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1440297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851812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2263325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838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352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866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515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027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541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6054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569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081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595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110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8DF4-9A76-49B5-AA1F-1F3B0E936273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811E-F790-422A-8EDF-27417826C79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5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3" b="11845"/>
          <a:stretch/>
        </p:blipFill>
        <p:spPr>
          <a:xfrm>
            <a:off x="3490684" y="2816096"/>
            <a:ext cx="5210636" cy="1224871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3123146" y="2628377"/>
            <a:ext cx="5907449" cy="165867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87"/>
            <a:endParaRPr lang="es-MX" sz="1685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7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9603" y="200642"/>
            <a:ext cx="10631230" cy="1006226"/>
            <a:chOff x="2579300" y="151850"/>
            <a:chExt cx="19219057" cy="1545922"/>
          </a:xfrm>
        </p:grpSpPr>
        <p:sp>
          <p:nvSpPr>
            <p:cNvPr id="18" name="TextBox 17"/>
            <p:cNvSpPr txBox="1"/>
            <p:nvPr/>
          </p:nvSpPr>
          <p:spPr>
            <a:xfrm>
              <a:off x="2579300" y="151850"/>
              <a:ext cx="19219057" cy="839126"/>
            </a:xfrm>
            <a:prstGeom prst="rect">
              <a:avLst/>
            </a:prstGeom>
            <a:noFill/>
          </p:spPr>
          <p:txBody>
            <a:bodyPr wrap="square" lIns="41151" tIns="20575" rIns="41151" bIns="20575" rtlCol="0">
              <a:spAutoFit/>
            </a:bodyPr>
            <a:lstStyle/>
            <a:p>
              <a:pPr algn="ctr" defTabSz="855887"/>
              <a:r>
                <a:rPr lang="es-ES_tradnl" sz="3960" b="1" dirty="0" smtClean="0"/>
                <a:t>Determinar </a:t>
              </a:r>
              <a:r>
                <a:rPr lang="es-ES_tradnl" sz="3960" b="1" dirty="0"/>
                <a:t>planes de evaluación </a:t>
              </a:r>
              <a:endParaRPr lang="id-ID" sz="3963" b="1" dirty="0">
                <a:latin typeface="Lato Regular"/>
                <a:cs typeface="Lato Regular"/>
              </a:endParaRPr>
            </a:p>
          </p:txBody>
        </p: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6327172" y="858656"/>
              <a:ext cx="11655186" cy="839116"/>
            </a:xfrm>
            <a:prstGeom prst="rect">
              <a:avLst/>
            </a:prstGeom>
          </p:spPr>
          <p:txBody>
            <a:bodyPr vert="horz" lIns="97896" tIns="48948" rIns="97896" bIns="48948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80" b="1" dirty="0">
                  <a:solidFill>
                    <a:schemeClr val="tx1"/>
                  </a:solidFill>
                  <a:latin typeface="Lato Light"/>
                  <a:cs typeface="Lato Light"/>
                </a:rPr>
                <a:t>¿</a:t>
              </a:r>
              <a:r>
                <a:rPr lang="es-MX" sz="1680" b="1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Cómo </a:t>
              </a:r>
              <a:r>
                <a:rPr lang="es-MX" sz="1680" b="1" dirty="0">
                  <a:solidFill>
                    <a:schemeClr val="tx1"/>
                  </a:solidFill>
                  <a:latin typeface="Lato Light"/>
                  <a:cs typeface="Lato Light"/>
                </a:rPr>
                <a:t>estructurar un plan de </a:t>
              </a:r>
              <a:r>
                <a:rPr lang="es-MX" sz="1680" b="1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evaluación? </a:t>
              </a:r>
              <a:endParaRPr lang="en-US" sz="1680" b="1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09" y="6271705"/>
            <a:ext cx="2248783" cy="531628"/>
          </a:xfrm>
          <a:prstGeom prst="rect">
            <a:avLst/>
          </a:prstGeom>
        </p:spPr>
      </p:pic>
      <p:sp>
        <p:nvSpPr>
          <p:cNvPr id="54" name="Round Same Side Corner Rectangle 10"/>
          <p:cNvSpPr/>
          <p:nvPr/>
        </p:nvSpPr>
        <p:spPr>
          <a:xfrm rot="16200000" flipV="1">
            <a:off x="2584099" y="1037520"/>
            <a:ext cx="783446" cy="59775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6" name="Title 13"/>
          <p:cNvSpPr txBox="1">
            <a:spLocks/>
          </p:cNvSpPr>
          <p:nvPr/>
        </p:nvSpPr>
        <p:spPr>
          <a:xfrm>
            <a:off x="31265" y="3634583"/>
            <a:ext cx="5823028" cy="783448"/>
          </a:xfrm>
          <a:prstGeom prst="rect">
            <a:avLst/>
          </a:prstGeom>
        </p:spPr>
        <p:txBody>
          <a:bodyPr vert="horz" lIns="82301" tIns="41151" rIns="82301" bIns="41151" rtlCol="0" anchor="ctr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1801" b="1" i="1" dirty="0" smtClean="0">
                <a:solidFill>
                  <a:prstClr val="white"/>
                </a:solidFill>
                <a:latin typeface="Lato Light"/>
                <a:cs typeface="Lato Light"/>
              </a:rPr>
              <a:t>El </a:t>
            </a:r>
            <a:r>
              <a:rPr lang="es-MX" sz="1801" b="1" i="1" dirty="0">
                <a:solidFill>
                  <a:prstClr val="white"/>
                </a:solidFill>
                <a:latin typeface="Lato Light"/>
                <a:cs typeface="Lato Light"/>
              </a:rPr>
              <a:t>evaluador es el responsable de desarrollar este </a:t>
            </a:r>
            <a:r>
              <a:rPr lang="es-MX" sz="1801" b="1" i="1" dirty="0" smtClean="0">
                <a:solidFill>
                  <a:prstClr val="white"/>
                </a:solidFill>
                <a:latin typeface="Lato Light"/>
                <a:cs typeface="Lato Light"/>
              </a:rPr>
              <a:t>procedimiento, por lo cual: </a:t>
            </a:r>
            <a:endParaRPr sz="1801" b="1" i="1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-12966" y="4542328"/>
            <a:ext cx="6658377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dirty="0" smtClean="0">
                <a:latin typeface="Lato Light"/>
              </a:rPr>
              <a:t>El </a:t>
            </a:r>
            <a:r>
              <a:rPr lang="es-MX" sz="1400" b="1" dirty="0" smtClean="0">
                <a:latin typeface="Lato Light"/>
              </a:rPr>
              <a:t>objetivo</a:t>
            </a:r>
            <a:r>
              <a:rPr lang="es-MX" sz="1400" dirty="0" smtClean="0">
                <a:latin typeface="Lato Light"/>
              </a:rPr>
              <a:t> de este procedimiento es proporcionar los elementos para que el evaluador estructure un plan de evaluación que señale con claridad y precisión el qué, cómo, dónde, cuándo y con qué se realizará la evaluación del candidato con base en: los resultados del diagnóstico realizado por el centro de evaluación (CE) así como las técnicas e instrumentos seleccionados. </a:t>
            </a:r>
          </a:p>
        </p:txBody>
      </p:sp>
      <p:sp>
        <p:nvSpPr>
          <p:cNvPr id="60" name="Round Same Side Corner Rectangle 10"/>
          <p:cNvSpPr/>
          <p:nvPr/>
        </p:nvSpPr>
        <p:spPr>
          <a:xfrm rot="5400000" flipV="1">
            <a:off x="9525990" y="-183661"/>
            <a:ext cx="837293" cy="4494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1" name="Title 13"/>
          <p:cNvSpPr txBox="1">
            <a:spLocks/>
          </p:cNvSpPr>
          <p:nvPr/>
        </p:nvSpPr>
        <p:spPr>
          <a:xfrm>
            <a:off x="7851819" y="1671978"/>
            <a:ext cx="4185634" cy="783448"/>
          </a:xfrm>
          <a:prstGeom prst="rect">
            <a:avLst/>
          </a:prstGeom>
        </p:spPr>
        <p:txBody>
          <a:bodyPr vert="horz" lIns="82301" tIns="41151" rIns="82301" bIns="41151" rtlCol="0" anchor="ctr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1801" b="1" i="1" dirty="0">
                <a:solidFill>
                  <a:prstClr val="white"/>
                </a:solidFill>
                <a:latin typeface="Lato Light"/>
                <a:cs typeface="Lato Light"/>
              </a:rPr>
              <a:t>Para estructurar un plan de </a:t>
            </a:r>
            <a:r>
              <a:rPr lang="es-MX" sz="1801" b="1" i="1" dirty="0" smtClean="0">
                <a:solidFill>
                  <a:prstClr val="white"/>
                </a:solidFill>
                <a:latin typeface="Lato Light"/>
                <a:cs typeface="Lato Light"/>
              </a:rPr>
              <a:t>evaluación, se debe realizar lo siguiente:</a:t>
            </a:r>
            <a:endParaRPr sz="1801" b="1" i="1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7472173" y="2593244"/>
            <a:ext cx="4719827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Identificar  las etapas y actividades.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Ordenar los contenidos de evaluación.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Diseñar un formato de plan de evaluación: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Identificar en el formato para seleccionar técnicas e instrumentos de evaluación.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Determinar el lugar donde se desarrollará la evaluación 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Establezca la fecha en que se realizará la evaluación.</a:t>
            </a:r>
          </a:p>
        </p:txBody>
      </p:sp>
      <p:sp>
        <p:nvSpPr>
          <p:cNvPr id="63" name="Round Same Side Corner Rectangle 10"/>
          <p:cNvSpPr/>
          <p:nvPr/>
        </p:nvSpPr>
        <p:spPr>
          <a:xfrm rot="16200000" flipV="1">
            <a:off x="876595" y="247963"/>
            <a:ext cx="616524" cy="23697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4" name="Title 13"/>
          <p:cNvSpPr txBox="1">
            <a:spLocks/>
          </p:cNvSpPr>
          <p:nvPr/>
        </p:nvSpPr>
        <p:spPr>
          <a:xfrm>
            <a:off x="-1" y="1203186"/>
            <a:ext cx="2176530" cy="468792"/>
          </a:xfrm>
          <a:prstGeom prst="rect">
            <a:avLst/>
          </a:prstGeom>
        </p:spPr>
        <p:txBody>
          <a:bodyPr vert="horz" lIns="82301" tIns="41151" rIns="82301" bIns="41151" rtlCol="0" anchor="ctr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1801" b="1" i="1" dirty="0" smtClean="0">
                <a:solidFill>
                  <a:prstClr val="white"/>
                </a:solidFill>
                <a:latin typeface="Lato Light"/>
                <a:cs typeface="Lato Light"/>
              </a:rPr>
              <a:t>Definición: </a:t>
            </a:r>
            <a:endParaRPr sz="1801" b="1" i="1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-1" y="1883241"/>
            <a:ext cx="4719827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dirty="0" smtClean="0">
                <a:latin typeface="Lato Light"/>
              </a:rPr>
              <a:t>Es un documento mediante el cual se: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Explicita una estrategia de evaluación que será comunicada y discutida con el candidato.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Concreta algunos de los principios fundamentales del SCCL como son la transparencia, la validez y la confiabilidad de la evaluación. </a:t>
            </a:r>
          </a:p>
        </p:txBody>
      </p:sp>
      <p:pic>
        <p:nvPicPr>
          <p:cNvPr id="67" name="Imagen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3048">
            <a:off x="7361367" y="1565258"/>
            <a:ext cx="826356" cy="826356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3048">
            <a:off x="1852752" y="827868"/>
            <a:ext cx="826356" cy="826356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3048">
            <a:off x="5682822" y="3669103"/>
            <a:ext cx="826356" cy="826356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684" y="4614129"/>
            <a:ext cx="2502458" cy="22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00810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2"/>
            <a:ext cx="12191999" cy="6854537"/>
          </a:xfrm>
          <a:prstGeom prst="rect">
            <a:avLst/>
          </a:prstGeom>
        </p:spPr>
      </p:pic>
      <p:sp>
        <p:nvSpPr>
          <p:cNvPr id="4" name="TextBox 17"/>
          <p:cNvSpPr txBox="1"/>
          <p:nvPr/>
        </p:nvSpPr>
        <p:spPr>
          <a:xfrm>
            <a:off x="830967" y="316552"/>
            <a:ext cx="10631230" cy="641716"/>
          </a:xfrm>
          <a:prstGeom prst="rect">
            <a:avLst/>
          </a:prstGeom>
          <a:noFill/>
        </p:spPr>
        <p:txBody>
          <a:bodyPr wrap="square" lIns="41151" tIns="20575" rIns="41151" bIns="20575" rtlCol="0">
            <a:spAutoFit/>
          </a:bodyPr>
          <a:lstStyle/>
          <a:p>
            <a:pPr algn="ctr" defTabSz="855887"/>
            <a:r>
              <a:rPr lang="es-MX" sz="3900" b="1" dirty="0" smtClean="0"/>
              <a:t>Para estructurar un plan de evaluación, se deberá:</a:t>
            </a:r>
            <a:endParaRPr lang="id-ID" sz="3900" b="1" dirty="0">
              <a:latin typeface="Lato Regular"/>
              <a:cs typeface="Lato Regular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69762" y="1162120"/>
            <a:ext cx="4449371" cy="7890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Identificar las etapas y actividades que conforman la secuencia operativa de las funciones productivas implícitas en la UCL a evaluar. </a:t>
            </a:r>
            <a:endParaRPr lang="es-MX" sz="1400" b="1" dirty="0">
              <a:solidFill>
                <a:schemeClr val="tx1"/>
              </a:solidFill>
              <a:latin typeface="Lato Light"/>
            </a:endParaRPr>
          </a:p>
        </p:txBody>
      </p:sp>
      <p:sp>
        <p:nvSpPr>
          <p:cNvPr id="7" name="Retraso 6"/>
          <p:cNvSpPr/>
          <p:nvPr/>
        </p:nvSpPr>
        <p:spPr>
          <a:xfrm rot="10800000">
            <a:off x="416418" y="1162119"/>
            <a:ext cx="599147" cy="789028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573369" y="1366304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Lato Light"/>
              </a:rPr>
              <a:t>1</a:t>
            </a:r>
            <a:endParaRPr lang="es-MX" b="1" dirty="0">
              <a:latin typeface="Lato Light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69761" y="2053599"/>
            <a:ext cx="4449371" cy="89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Ordenar los contenidos de evaluación del formato de selección de técnicas e instrumentos de evaluación de acuerdo con la secuencia operativa identificada.  </a:t>
            </a:r>
            <a:endParaRPr lang="es-MX" sz="1400" b="1" dirty="0">
              <a:solidFill>
                <a:schemeClr val="tx1"/>
              </a:solidFill>
              <a:latin typeface="Lato Light"/>
            </a:endParaRPr>
          </a:p>
        </p:txBody>
      </p:sp>
      <p:sp>
        <p:nvSpPr>
          <p:cNvPr id="14" name="Retraso 13"/>
          <p:cNvSpPr/>
          <p:nvPr/>
        </p:nvSpPr>
        <p:spPr>
          <a:xfrm rot="10800000">
            <a:off x="416418" y="2053599"/>
            <a:ext cx="599147" cy="89148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573369" y="2337369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Lato Light"/>
              </a:rPr>
              <a:t>2</a:t>
            </a:r>
            <a:endParaRPr lang="es-MX" b="1" dirty="0">
              <a:latin typeface="Lato Light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069761" y="3046478"/>
            <a:ext cx="4449371" cy="745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Diseñar un formato de plan de evaluación, que permita la recolección de datos de importancia sobre el candidato a evaluar.</a:t>
            </a:r>
          </a:p>
        </p:txBody>
      </p:sp>
      <p:sp>
        <p:nvSpPr>
          <p:cNvPr id="17" name="Retraso 16"/>
          <p:cNvSpPr/>
          <p:nvPr/>
        </p:nvSpPr>
        <p:spPr>
          <a:xfrm rot="10800000">
            <a:off x="416419" y="3038985"/>
            <a:ext cx="599147" cy="753312"/>
          </a:xfrm>
          <a:prstGeom prst="flowChartDelay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>
            <a:off x="573369" y="3265889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Lato Light"/>
              </a:rPr>
              <a:t>3</a:t>
            </a:r>
            <a:endParaRPr lang="es-MX" b="1" dirty="0">
              <a:latin typeface="Lato Ligh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75207" y="3893695"/>
            <a:ext cx="4443926" cy="868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Identificar en el formato para seleccionar técnicas e instrumentos de evaluación, las evidencias enlistadas de cada uno de los contenidos de evaluación. </a:t>
            </a:r>
            <a:endParaRPr lang="es-MX" sz="1400" b="1" dirty="0">
              <a:solidFill>
                <a:schemeClr val="tx1"/>
              </a:solidFill>
              <a:latin typeface="Lato Light"/>
            </a:endParaRPr>
          </a:p>
        </p:txBody>
      </p:sp>
      <p:sp>
        <p:nvSpPr>
          <p:cNvPr id="20" name="Retraso 19"/>
          <p:cNvSpPr/>
          <p:nvPr/>
        </p:nvSpPr>
        <p:spPr>
          <a:xfrm rot="10800000">
            <a:off x="416416" y="3893694"/>
            <a:ext cx="599147" cy="868428"/>
          </a:xfrm>
          <a:prstGeom prst="flowChartDelay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573369" y="4163067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Lato Light"/>
              </a:rPr>
              <a:t>4</a:t>
            </a:r>
            <a:endParaRPr lang="es-MX" b="1" dirty="0">
              <a:latin typeface="Lato Light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069761" y="4863521"/>
            <a:ext cx="4449371" cy="5593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Redactar las actividades por le candidato a desarrollar para generar evidencias.</a:t>
            </a:r>
            <a:endParaRPr lang="es-MX" sz="1400" b="1" dirty="0">
              <a:solidFill>
                <a:schemeClr val="tx1"/>
              </a:solidFill>
              <a:latin typeface="Lato Light"/>
            </a:endParaRPr>
          </a:p>
        </p:txBody>
      </p:sp>
      <p:sp>
        <p:nvSpPr>
          <p:cNvPr id="23" name="Retraso 22"/>
          <p:cNvSpPr/>
          <p:nvPr/>
        </p:nvSpPr>
        <p:spPr>
          <a:xfrm rot="10800000">
            <a:off x="416414" y="4863518"/>
            <a:ext cx="599146" cy="559355"/>
          </a:xfrm>
          <a:prstGeom prst="flowChartDela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Rectángulo 23"/>
          <p:cNvSpPr/>
          <p:nvPr/>
        </p:nvSpPr>
        <p:spPr>
          <a:xfrm>
            <a:off x="544926" y="4978355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Lato Light"/>
              </a:rPr>
              <a:t>5</a:t>
            </a:r>
            <a:endParaRPr lang="es-MX" b="1" dirty="0">
              <a:latin typeface="Lato Light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745729" y="1164903"/>
            <a:ext cx="4449371" cy="863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Identificar en el formato de selección de técnicas e instrumentos de evaluación los campos de aplicación registrados para cada uno de los contenidos de evaluación. </a:t>
            </a:r>
            <a:endParaRPr lang="es-MX" sz="1400" b="1" dirty="0">
              <a:solidFill>
                <a:schemeClr val="tx1"/>
              </a:solidFill>
              <a:latin typeface="Lato Light"/>
            </a:endParaRPr>
          </a:p>
        </p:txBody>
      </p:sp>
      <p:sp>
        <p:nvSpPr>
          <p:cNvPr id="26" name="Retraso 25"/>
          <p:cNvSpPr/>
          <p:nvPr/>
        </p:nvSpPr>
        <p:spPr>
          <a:xfrm rot="10800000">
            <a:off x="6095999" y="1164898"/>
            <a:ext cx="599147" cy="863652"/>
          </a:xfrm>
          <a:prstGeom prst="flowChartDelay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Rectángulo 26"/>
          <p:cNvSpPr/>
          <p:nvPr/>
        </p:nvSpPr>
        <p:spPr>
          <a:xfrm>
            <a:off x="6275094" y="1391792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Lato Light"/>
              </a:rPr>
              <a:t>6</a:t>
            </a:r>
            <a:endParaRPr lang="es-MX" b="1" dirty="0">
              <a:latin typeface="Lato Light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745729" y="2167757"/>
            <a:ext cx="4449371" cy="9189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Redactar aspectos que describan la forma en que deberá desempeñarse el candidato, puntos a seguir y/o cuidar para que las evidencias presenten los requerimientos esperados. </a:t>
            </a:r>
            <a:endParaRPr lang="es-MX" sz="1400" b="1" dirty="0">
              <a:solidFill>
                <a:schemeClr val="tx1"/>
              </a:solidFill>
              <a:latin typeface="Lato Light"/>
            </a:endParaRPr>
          </a:p>
        </p:txBody>
      </p:sp>
      <p:sp>
        <p:nvSpPr>
          <p:cNvPr id="29" name="Retraso 28"/>
          <p:cNvSpPr/>
          <p:nvPr/>
        </p:nvSpPr>
        <p:spPr>
          <a:xfrm rot="10800000">
            <a:off x="6095999" y="2159408"/>
            <a:ext cx="599147" cy="918968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ángulo 29"/>
          <p:cNvSpPr/>
          <p:nvPr/>
        </p:nvSpPr>
        <p:spPr>
          <a:xfrm>
            <a:off x="6275094" y="2453432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Lato Light"/>
              </a:rPr>
              <a:t>7</a:t>
            </a:r>
            <a:endParaRPr lang="es-MX" b="1" dirty="0">
              <a:latin typeface="Lato Light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745729" y="3229274"/>
            <a:ext cx="4449371" cy="6874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Registrar todas las actividades a desarrollar que nos permitan evaluar o adquirir información sobre el candidato, dentro del plan de evaluación.</a:t>
            </a:r>
            <a:endParaRPr lang="es-MX" sz="1400" b="1" dirty="0">
              <a:solidFill>
                <a:schemeClr val="tx1"/>
              </a:solidFill>
              <a:latin typeface="Lato Light"/>
            </a:endParaRPr>
          </a:p>
        </p:txBody>
      </p:sp>
      <p:sp>
        <p:nvSpPr>
          <p:cNvPr id="32" name="Retraso 31"/>
          <p:cNvSpPr/>
          <p:nvPr/>
        </p:nvSpPr>
        <p:spPr>
          <a:xfrm rot="10800000">
            <a:off x="6095999" y="3229274"/>
            <a:ext cx="599147" cy="687486"/>
          </a:xfrm>
          <a:prstGeom prst="flowChartDelay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Rectángulo 32"/>
          <p:cNvSpPr/>
          <p:nvPr/>
        </p:nvSpPr>
        <p:spPr>
          <a:xfrm>
            <a:off x="6275094" y="3408176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Lato Light"/>
              </a:rPr>
              <a:t>8</a:t>
            </a:r>
            <a:endParaRPr lang="es-MX" b="1" dirty="0">
              <a:latin typeface="Lato Light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745729" y="4059310"/>
            <a:ext cx="4449371" cy="87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Determinar el lugar y fecha  donde se desarrollará la evaluación, además de las técnicas e instrumentos que se utilizarán y registrarlo en el plan de evaluación. </a:t>
            </a:r>
            <a:endParaRPr lang="es-MX" sz="1400" b="1" dirty="0">
              <a:solidFill>
                <a:schemeClr val="tx1"/>
              </a:solidFill>
              <a:latin typeface="Lato Light"/>
            </a:endParaRPr>
          </a:p>
        </p:txBody>
      </p:sp>
      <p:sp>
        <p:nvSpPr>
          <p:cNvPr id="36" name="Retraso 35"/>
          <p:cNvSpPr/>
          <p:nvPr/>
        </p:nvSpPr>
        <p:spPr>
          <a:xfrm rot="10800000">
            <a:off x="6092011" y="4067658"/>
            <a:ext cx="599147" cy="870110"/>
          </a:xfrm>
          <a:prstGeom prst="flowChartDelay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7" name="Rectángulo 36"/>
          <p:cNvSpPr/>
          <p:nvPr/>
        </p:nvSpPr>
        <p:spPr>
          <a:xfrm>
            <a:off x="6275094" y="4335700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Lato Light"/>
              </a:rPr>
              <a:t>9</a:t>
            </a:r>
            <a:endParaRPr lang="es-MX" b="1" dirty="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1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ceso 22"/>
          <p:cNvSpPr/>
          <p:nvPr/>
        </p:nvSpPr>
        <p:spPr>
          <a:xfrm>
            <a:off x="11397803" y="75948"/>
            <a:ext cx="697602" cy="69308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ound Same Side Corner Rectangle 10"/>
          <p:cNvSpPr/>
          <p:nvPr/>
        </p:nvSpPr>
        <p:spPr>
          <a:xfrm rot="5400000" flipV="1">
            <a:off x="9147355" y="-2290293"/>
            <a:ext cx="547620" cy="55593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144"/>
            <a:ext cx="5715000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993830" y="560960"/>
            <a:ext cx="4449371" cy="74581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Lato Light"/>
              </a:rPr>
              <a:t>Diseñar un formato de plan de evaluación, que permita la recolección de datos de importancia sobre el candidato a evaluar.</a:t>
            </a:r>
          </a:p>
        </p:txBody>
      </p:sp>
      <p:sp>
        <p:nvSpPr>
          <p:cNvPr id="4" name="Retraso 3"/>
          <p:cNvSpPr/>
          <p:nvPr/>
        </p:nvSpPr>
        <p:spPr>
          <a:xfrm rot="10800000">
            <a:off x="345859" y="550349"/>
            <a:ext cx="599147" cy="753312"/>
          </a:xfrm>
          <a:prstGeom prst="flowChartDelay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474371" y="769028"/>
            <a:ext cx="342122" cy="32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Lato Light"/>
              </a:rPr>
              <a:t>3</a:t>
            </a:r>
            <a:endParaRPr lang="es-MX" b="1" dirty="0">
              <a:latin typeface="Lato Light"/>
            </a:endParaRPr>
          </a:p>
        </p:txBody>
      </p:sp>
      <p:sp>
        <p:nvSpPr>
          <p:cNvPr id="6" name="4 Rectángulo redondeado"/>
          <p:cNvSpPr/>
          <p:nvPr/>
        </p:nvSpPr>
        <p:spPr>
          <a:xfrm>
            <a:off x="631879" y="2322966"/>
            <a:ext cx="4855157" cy="248562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500" b="1" u="sng" dirty="0" smtClean="0">
                <a:solidFill>
                  <a:srgbClr val="000000"/>
                </a:solidFill>
                <a:latin typeface="Lato Light"/>
              </a:rPr>
              <a:t>El diseño de dicho formato debe contener</a:t>
            </a:r>
            <a:r>
              <a:rPr lang="es-MX" sz="1500" b="1" u="sng" dirty="0" smtClean="0">
                <a:solidFill>
                  <a:srgbClr val="000000"/>
                </a:solidFill>
                <a:latin typeface="Lato Light"/>
              </a:rPr>
              <a:t>:</a:t>
            </a:r>
            <a:endParaRPr lang="es-MX" sz="1500" u="sng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Datos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de identificación del candidato, del centro de evaluación, del evaluador y de la unidad a evaluar.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Actividad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a desarrollar (qué)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Forma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de desarrollo (cómo)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Técnica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e instrumentos de evaluación (con qué)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Lugar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(dónde)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Fecha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(cuando).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Fecha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del acuerdo.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Nombre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y firma del evaluador.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Nombre </a:t>
            </a:r>
            <a:r>
              <a:rPr lang="es-MX" sz="1400" dirty="0" smtClean="0">
                <a:solidFill>
                  <a:srgbClr val="000000"/>
                </a:solidFill>
                <a:latin typeface="Lato Light"/>
              </a:rPr>
              <a:t>y firma del candidato.</a:t>
            </a:r>
            <a:endParaRPr lang="es-MX" sz="140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11" name="Title 13"/>
          <p:cNvSpPr txBox="1">
            <a:spLocks/>
          </p:cNvSpPr>
          <p:nvPr/>
        </p:nvSpPr>
        <p:spPr>
          <a:xfrm>
            <a:off x="6960473" y="209766"/>
            <a:ext cx="5185892" cy="543192"/>
          </a:xfrm>
          <a:prstGeom prst="rect">
            <a:avLst/>
          </a:prstGeom>
        </p:spPr>
        <p:txBody>
          <a:bodyPr vert="horz" lIns="82301" tIns="41151" rIns="82301" bIns="41151" rtlCol="0" anchor="ctr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1801" b="1" i="1" dirty="0" smtClean="0">
                <a:solidFill>
                  <a:prstClr val="white"/>
                </a:solidFill>
                <a:latin typeface="Lato Light"/>
                <a:cs typeface="Lato Light"/>
              </a:rPr>
              <a:t>¿Cómo integrar el portafolio de evidencias?</a:t>
            </a:r>
            <a:endParaRPr sz="1801" b="1" i="1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481028" y="1039000"/>
            <a:ext cx="4719827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0000"/>
                </a:solidFill>
                <a:latin typeface="Lato Light"/>
              </a:rPr>
              <a:t>Definición:</a:t>
            </a:r>
            <a:r>
              <a:rPr lang="es-MX" sz="1400" dirty="0" smtClean="0">
                <a:latin typeface="Lato Light"/>
              </a:rPr>
              <a:t> Compilación de evidencias y registros que documentan todo el proceso de evaluación. El portafolios auxilia al evaluador y al candidato a organizar.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481028" y="1835709"/>
            <a:ext cx="4719827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0000"/>
                </a:solidFill>
                <a:latin typeface="Lato Light"/>
              </a:rPr>
              <a:t>Características: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El evaluador es el responsable de comprobar la autenticidad de la evidencia histórica presentada por el candidato.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El candidato es responsable de presentar las evidencias históricas que acordó en el plan de evaluación.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481028" y="3494192"/>
            <a:ext cx="4719827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0000"/>
                </a:solidFill>
                <a:latin typeface="Lato Light"/>
              </a:rPr>
              <a:t>Objetivo:</a:t>
            </a:r>
          </a:p>
          <a:p>
            <a:pPr algn="just"/>
            <a:r>
              <a:rPr lang="es-MX" sz="1400" dirty="0" smtClean="0">
                <a:latin typeface="Lato Light"/>
              </a:rPr>
              <a:t>Proporcionar al evaluador los elementos para que realice la comprobación de la autenticidad de la evidencia histórica presentada por el candidato. </a:t>
            </a:r>
          </a:p>
        </p:txBody>
      </p:sp>
      <p:sp>
        <p:nvSpPr>
          <p:cNvPr id="16" name="Flecha arriba 15"/>
          <p:cNvSpPr/>
          <p:nvPr/>
        </p:nvSpPr>
        <p:spPr>
          <a:xfrm>
            <a:off x="5988676" y="489397"/>
            <a:ext cx="107324" cy="636860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Proceso 23"/>
          <p:cNvSpPr/>
          <p:nvPr/>
        </p:nvSpPr>
        <p:spPr>
          <a:xfrm>
            <a:off x="5834130" y="422488"/>
            <a:ext cx="412124" cy="13847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7481028" y="4506344"/>
            <a:ext cx="4719827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0000"/>
                </a:solidFill>
                <a:latin typeface="Lato Light"/>
              </a:rPr>
              <a:t>Se integra por: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Un portafolios de evidencias tiene como eje central de organización una unidad o calificación de competencia laboral.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Los registros de la evidencia generada durante la evaluación de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competencias.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La documentación de la evidencia histórica identificada.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MX" sz="1400" dirty="0" smtClean="0">
                <a:latin typeface="Lato Light"/>
              </a:rPr>
              <a:t>La documentación relativa al control administrativo.</a:t>
            </a:r>
          </a:p>
        </p:txBody>
      </p:sp>
    </p:spTree>
    <p:extLst>
      <p:ext uri="{BB962C8B-B14F-4D97-AF65-F5344CB8AC3E}">
        <p14:creationId xmlns:p14="http://schemas.microsoft.com/office/powerpoint/2010/main" val="41611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773293" y="220436"/>
            <a:ext cx="10631230" cy="410884"/>
          </a:xfrm>
          <a:prstGeom prst="rect">
            <a:avLst/>
          </a:prstGeom>
          <a:noFill/>
        </p:spPr>
        <p:txBody>
          <a:bodyPr wrap="square" lIns="41151" tIns="20575" rIns="41151" bIns="20575" rtlCol="0">
            <a:spAutoFit/>
          </a:bodyPr>
          <a:lstStyle/>
          <a:p>
            <a:pPr algn="ctr" defTabSz="855887"/>
            <a:r>
              <a:rPr lang="es-MX" sz="2400" b="1" dirty="0" smtClean="0"/>
              <a:t>Manejo y presentación</a:t>
            </a:r>
            <a:endParaRPr lang="id-ID" sz="2400" b="1" dirty="0">
              <a:latin typeface="Lato Regular"/>
              <a:cs typeface="Lato Regular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0528" t="22898" r="22993" b="12282"/>
          <a:stretch/>
        </p:blipFill>
        <p:spPr>
          <a:xfrm>
            <a:off x="773293" y="2798889"/>
            <a:ext cx="4823792" cy="3737068"/>
          </a:xfrm>
          <a:prstGeom prst="rect">
            <a:avLst/>
          </a:prstGeom>
        </p:spPr>
      </p:pic>
      <p:sp>
        <p:nvSpPr>
          <p:cNvPr id="4" name="Proceso 3"/>
          <p:cNvSpPr/>
          <p:nvPr/>
        </p:nvSpPr>
        <p:spPr>
          <a:xfrm>
            <a:off x="683136" y="1124071"/>
            <a:ext cx="5022205" cy="5495671"/>
          </a:xfrm>
          <a:prstGeom prst="flowChart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ound Same Side Corner Rectangle 10"/>
          <p:cNvSpPr/>
          <p:nvPr/>
        </p:nvSpPr>
        <p:spPr>
          <a:xfrm rot="16200000" flipV="1">
            <a:off x="1960674" y="-1514830"/>
            <a:ext cx="547621" cy="44689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itle 13"/>
          <p:cNvSpPr txBox="1">
            <a:spLocks/>
          </p:cNvSpPr>
          <p:nvPr/>
        </p:nvSpPr>
        <p:spPr>
          <a:xfrm>
            <a:off x="141667" y="430404"/>
            <a:ext cx="4185634" cy="547621"/>
          </a:xfrm>
          <a:prstGeom prst="rect">
            <a:avLst/>
          </a:prstGeom>
        </p:spPr>
        <p:txBody>
          <a:bodyPr vert="horz" lIns="82301" tIns="41151" rIns="82301" bIns="41151" rtlCol="0" anchor="ctr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1801" b="1" i="1" dirty="0">
                <a:solidFill>
                  <a:prstClr val="white"/>
                </a:solidFill>
                <a:latin typeface="Lato Light"/>
                <a:cs typeface="Lato Light"/>
              </a:rPr>
              <a:t>Para </a:t>
            </a:r>
            <a:r>
              <a:rPr lang="es-MX" sz="1801" b="1" i="1" dirty="0" smtClean="0">
                <a:solidFill>
                  <a:prstClr val="white"/>
                </a:solidFill>
                <a:latin typeface="Lato Light"/>
                <a:cs typeface="Lato Light"/>
              </a:rPr>
              <a:t>el plan de evaluación</a:t>
            </a:r>
            <a:endParaRPr sz="1801" b="1" i="1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7" name="Round Same Side Corner Rectangle 10"/>
          <p:cNvSpPr/>
          <p:nvPr/>
        </p:nvSpPr>
        <p:spPr>
          <a:xfrm rot="5400000" flipV="1">
            <a:off x="9683705" y="-987726"/>
            <a:ext cx="547621" cy="44689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64" tIns="49383" rIns="98764" bIns="49383" rtlCol="0" anchor="ctr"/>
          <a:lstStyle/>
          <a:p>
            <a:pPr algn="ctr" defTabSz="855887"/>
            <a:endParaRPr lang="bg-BG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8006366" y="992195"/>
            <a:ext cx="4185634" cy="495579"/>
          </a:xfrm>
          <a:prstGeom prst="rect">
            <a:avLst/>
          </a:prstGeom>
        </p:spPr>
        <p:txBody>
          <a:bodyPr vert="horz" lIns="82301" tIns="41151" rIns="82301" bIns="41151" rtlCol="0" anchor="ctr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1801" b="1" i="1" dirty="0">
                <a:solidFill>
                  <a:prstClr val="white"/>
                </a:solidFill>
                <a:latin typeface="Lato Light"/>
                <a:cs typeface="Lato Light"/>
              </a:rPr>
              <a:t>Para </a:t>
            </a:r>
            <a:r>
              <a:rPr lang="es-MX" sz="1801" b="1" i="1" dirty="0" smtClean="0">
                <a:solidFill>
                  <a:prstClr val="white"/>
                </a:solidFill>
                <a:latin typeface="Lato Light"/>
                <a:cs typeface="Lato Light"/>
              </a:rPr>
              <a:t>el portafolio de evidencias</a:t>
            </a:r>
            <a:endParaRPr sz="1801" b="1" i="1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30739" t="32292" r="22887" b="40840"/>
          <a:stretch/>
        </p:blipFill>
        <p:spPr>
          <a:xfrm>
            <a:off x="782342" y="1230933"/>
            <a:ext cx="4823792" cy="15525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83" y="1877208"/>
            <a:ext cx="4814743" cy="4259645"/>
          </a:xfrm>
          <a:prstGeom prst="rect">
            <a:avLst/>
          </a:prstGeom>
        </p:spPr>
      </p:pic>
      <p:sp>
        <p:nvSpPr>
          <p:cNvPr id="12" name="Proceso 11"/>
          <p:cNvSpPr/>
          <p:nvPr/>
        </p:nvSpPr>
        <p:spPr>
          <a:xfrm>
            <a:off x="6641529" y="1716294"/>
            <a:ext cx="5013852" cy="4581475"/>
          </a:xfrm>
          <a:prstGeom prst="flowChartProcess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1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" name="AutoShape 119"/>
          <p:cNvSpPr>
            <a:spLocks/>
          </p:cNvSpPr>
          <p:nvPr/>
        </p:nvSpPr>
        <p:spPr bwMode="auto">
          <a:xfrm>
            <a:off x="5061744" y="1046469"/>
            <a:ext cx="2076635" cy="2068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lIns="45723" tIns="45723" rIns="45723" bIns="45723" anchor="ctr"/>
          <a:lstStyle/>
          <a:p>
            <a:pPr defTabSz="411530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2438271" y="3167992"/>
            <a:ext cx="7829944" cy="179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61" tIns="22861" rIns="22861" bIns="22861" anchor="ctr"/>
          <a:lstStyle/>
          <a:p>
            <a:pPr algn="ctr" defTabSz="855887">
              <a:defRPr/>
            </a:pPr>
            <a:r>
              <a:rPr lang="es-ES" sz="4143" dirty="0">
                <a:solidFill>
                  <a:srgbClr val="44546A"/>
                </a:solidFill>
                <a:latin typeface="Lato Regular"/>
                <a:cs typeface="Lato Regular"/>
              </a:rPr>
              <a:t>¡GRACIAS POR TU ATENCIÓN!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4979974" y="4435487"/>
            <a:ext cx="2158405" cy="0"/>
          </a:xfrm>
          <a:prstGeom prst="line">
            <a:avLst/>
          </a:prstGeom>
          <a:noFill/>
          <a:ln w="254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855887">
              <a:defRPr/>
            </a:pPr>
            <a:endParaRPr lang="es-ES" sz="2521">
              <a:solidFill>
                <a:srgbClr val="44546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1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687</Words>
  <Application>Microsoft Office PowerPoint</Application>
  <PresentationFormat>Panorámica</PresentationFormat>
  <Paragraphs>64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Lato Light</vt:lpstr>
      <vt:lpstr>Lato Regular</vt:lpstr>
      <vt:lpstr>Raleway Light</vt:lpstr>
      <vt:lpstr>Wingdings</vt:lpstr>
      <vt:lpstr>1_Default Theme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Sheila Paloma López García</dc:creator>
  <cp:lastModifiedBy>Sheila Paloma López García</cp:lastModifiedBy>
  <cp:revision>32</cp:revision>
  <dcterms:created xsi:type="dcterms:W3CDTF">2019-07-07T17:08:12Z</dcterms:created>
  <dcterms:modified xsi:type="dcterms:W3CDTF">2019-07-13T03:28:02Z</dcterms:modified>
</cp:coreProperties>
</file>