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1D35D-31D9-42EB-8238-D5662F165629}" type="datetimeFigureOut">
              <a:rPr lang="es-MX" smtClean="0"/>
              <a:t>12/07/2019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1914E-44FD-4AE9-82E5-6CD3873F6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37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9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42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520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5052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403" y="1188270"/>
            <a:ext cx="752671" cy="2139951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13" y="1188272"/>
            <a:ext cx="803172" cy="21336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8" y="966021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03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51" y="2195664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55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8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53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62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8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80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90" y="1821008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50112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94" y="2000251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5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35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7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7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7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9104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72" y="1779589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71" y="1779589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72" y="1784352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80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90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247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368171" y="1603020"/>
            <a:ext cx="1259943" cy="113568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8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134536" y="1592559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6839992" y="1609015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9564333" y="1609015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214263" y="4054264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499543" y="4054264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2756080" y="4040053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1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94" y="1692243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014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" y="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5" y="1981486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4" y="612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4" y="198209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7" y="-60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7" y="1980879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71" y="1222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71" y="1982700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7" y="1222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7" y="1982700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9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" y="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4" y="198209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7" y="-60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60" y="1982700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7" y="1222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98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70" y="1779595"/>
            <a:ext cx="3194049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7" y="1779595"/>
            <a:ext cx="3216275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14" y="1795476"/>
            <a:ext cx="3201555" cy="22510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37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61" y="1625404"/>
            <a:ext cx="2317412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27" y="1614266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7" y="3933269"/>
            <a:ext cx="2317412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43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8" y="1647686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52" y="1647686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8" y="3961493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52" y="3961493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595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5" y="1433101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1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7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5" y="383372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1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7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63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90" y="172357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11" y="172357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31" y="172357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63" y="3836208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83" y="3836208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88594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8" y="1893453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9" y="1893453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8" y="1893453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8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70"/>
            <a:ext cx="12192000" cy="3158273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86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9" y="2440703"/>
            <a:ext cx="4064679" cy="3824637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82" y="4353023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5" y="4353023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7" y="4353023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99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853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21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95" y="1233379"/>
            <a:ext cx="2360859" cy="4225172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0208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27" y="2557201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8" y="2550142"/>
            <a:ext cx="896019" cy="2572188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75" y="2267926"/>
            <a:ext cx="1889743" cy="3369467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535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74" y="2292701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8" y="2292701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4" y="2292701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2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97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3"/>
            <a:ext cx="1006768" cy="2385051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5" y="2393728"/>
            <a:ext cx="920404" cy="2385051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91" y="2174791"/>
            <a:ext cx="1747047" cy="311454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886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4" y="2163534"/>
            <a:ext cx="4422647" cy="2769219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9" y="1876518"/>
            <a:ext cx="4339462" cy="2491083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50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81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8053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7" y="-1"/>
            <a:ext cx="12203142" cy="6858001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76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36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72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4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61" y="1978881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534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4" y="0"/>
            <a:ext cx="5954188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532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855887"/>
              <a:t>‹Nº›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6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hf hdr="0" ftr="0" dt="0"/>
  <p:txStyles>
    <p:titleStyle>
      <a:lvl1pPr algn="l" defTabSz="823027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05757" indent="-205757" algn="l" defTabSz="823027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617271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1028784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1440297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851812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2263325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838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352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866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515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027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541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6054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569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081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595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110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3" b="11845"/>
          <a:stretch/>
        </p:blipFill>
        <p:spPr>
          <a:xfrm>
            <a:off x="3490684" y="2816096"/>
            <a:ext cx="5210636" cy="1224871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3123146" y="2628377"/>
            <a:ext cx="5907449" cy="1658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87"/>
            <a:endParaRPr lang="es-MX" sz="1685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71470" y="465666"/>
            <a:ext cx="10693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latin typeface="Lato Light"/>
              </a:rPr>
              <a:t>Comprobación de la autenticidad de la evidencia histórica </a:t>
            </a:r>
            <a:endParaRPr lang="es-MX" sz="2800" b="1" dirty="0">
              <a:latin typeface="Lato Light"/>
            </a:endParaRPr>
          </a:p>
        </p:txBody>
      </p:sp>
      <p:sp>
        <p:nvSpPr>
          <p:cNvPr id="5" name="Title 13"/>
          <p:cNvSpPr txBox="1">
            <a:spLocks/>
          </p:cNvSpPr>
          <p:nvPr/>
        </p:nvSpPr>
        <p:spPr>
          <a:xfrm>
            <a:off x="871470" y="3961746"/>
            <a:ext cx="4765182" cy="2292438"/>
          </a:xfrm>
          <a:prstGeom prst="rect">
            <a:avLst/>
          </a:prstGeom>
        </p:spPr>
        <p:txBody>
          <a:bodyPr vert="horz" lIns="82301" tIns="41151" rIns="82301" bIns="41151" rtlCol="0" anchor="ctr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es-MX" sz="1400" dirty="0" smtClean="0">
                <a:latin typeface="Lato Light"/>
                <a:cs typeface="Lato Light"/>
              </a:rPr>
              <a:t>Este paso de la evaluación tiene </a:t>
            </a:r>
            <a:r>
              <a:rPr lang="es-MX" sz="1400" dirty="0">
                <a:latin typeface="Lato Light"/>
                <a:cs typeface="Lato Light"/>
              </a:rPr>
              <a:t>como objetivo </a:t>
            </a:r>
            <a:r>
              <a:rPr lang="es-MX" sz="1400" dirty="0" smtClean="0">
                <a:latin typeface="Lato Light"/>
                <a:cs typeface="Lato Light"/>
              </a:rPr>
              <a:t>proporcionar </a:t>
            </a:r>
            <a:r>
              <a:rPr lang="es-MX" sz="1400" dirty="0">
                <a:latin typeface="Lato Light"/>
                <a:cs typeface="Lato Light"/>
              </a:rPr>
              <a:t>al evaluador los elementos para que realice la </a:t>
            </a:r>
            <a:r>
              <a:rPr lang="es-MX" sz="1400" dirty="0" smtClean="0">
                <a:latin typeface="Lato Light"/>
                <a:cs typeface="Lato Light"/>
              </a:rPr>
              <a:t>comprobación de </a:t>
            </a:r>
            <a:r>
              <a:rPr lang="es-MX" sz="1400" dirty="0">
                <a:latin typeface="Lato Light"/>
                <a:cs typeface="Lato Light"/>
              </a:rPr>
              <a:t>la autenticidad de la evidencia histórica presentada por el candidato. </a:t>
            </a:r>
            <a:r>
              <a:rPr lang="es-MX" sz="1400" dirty="0" smtClean="0">
                <a:latin typeface="Lato Light"/>
                <a:cs typeface="Lato Light"/>
              </a:rPr>
              <a:t>Es por ello que se designa que:</a:t>
            </a:r>
            <a:endParaRPr lang="es-MX" sz="1400" dirty="0">
              <a:latin typeface="Lato Light"/>
              <a:cs typeface="Lato Light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  <a:cs typeface="Lato Light"/>
              </a:rPr>
              <a:t>El </a:t>
            </a:r>
            <a:r>
              <a:rPr lang="es-MX" sz="1400" dirty="0">
                <a:latin typeface="Lato Light"/>
                <a:cs typeface="Lato Light"/>
              </a:rPr>
              <a:t>evaluador es el responsable de comprobar la autenticidad de </a:t>
            </a:r>
            <a:r>
              <a:rPr lang="es-MX" sz="1400" dirty="0" smtClean="0">
                <a:latin typeface="Lato Light"/>
                <a:cs typeface="Lato Light"/>
              </a:rPr>
              <a:t>la evidencia </a:t>
            </a:r>
            <a:r>
              <a:rPr lang="es-MX" sz="1400" dirty="0">
                <a:latin typeface="Lato Light"/>
                <a:cs typeface="Lato Light"/>
              </a:rPr>
              <a:t>histórica presentada por el candidato.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  <a:cs typeface="Lato Light"/>
              </a:rPr>
              <a:t>El </a:t>
            </a:r>
            <a:r>
              <a:rPr lang="es-MX" sz="1400" dirty="0">
                <a:latin typeface="Lato Light"/>
                <a:cs typeface="Lato Light"/>
              </a:rPr>
              <a:t>candidato es responsable de presentar las evidencias históricas </a:t>
            </a:r>
            <a:r>
              <a:rPr lang="es-MX" sz="1400" dirty="0" smtClean="0">
                <a:latin typeface="Lato Light"/>
                <a:cs typeface="Lato Light"/>
              </a:rPr>
              <a:t>que acordó </a:t>
            </a:r>
            <a:r>
              <a:rPr lang="es-MX" sz="1400" dirty="0">
                <a:latin typeface="Lato Light"/>
                <a:cs typeface="Lato Light"/>
              </a:rPr>
              <a:t>en el plan de evaluación. </a:t>
            </a:r>
            <a:endParaRPr sz="1400" dirty="0">
              <a:latin typeface="Lato Light"/>
              <a:cs typeface="Lato Light"/>
            </a:endParaRPr>
          </a:p>
        </p:txBody>
      </p:sp>
      <p:sp>
        <p:nvSpPr>
          <p:cNvPr id="8" name="Title 13"/>
          <p:cNvSpPr txBox="1">
            <a:spLocks/>
          </p:cNvSpPr>
          <p:nvPr/>
        </p:nvSpPr>
        <p:spPr>
          <a:xfrm>
            <a:off x="6065950" y="3961746"/>
            <a:ext cx="5396248" cy="1966502"/>
          </a:xfrm>
          <a:prstGeom prst="rect">
            <a:avLst/>
          </a:prstGeom>
        </p:spPr>
        <p:txBody>
          <a:bodyPr vert="horz" lIns="82301" tIns="41151" rIns="82301" bIns="41151" rtlCol="0" anchor="ctr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es-MX" sz="1400" dirty="0">
                <a:latin typeface="Lato Light"/>
                <a:cs typeface="Lato Light"/>
              </a:rPr>
              <a:t>Un portafolios es una compilación de evidencias y registros que </a:t>
            </a:r>
            <a:r>
              <a:rPr lang="es-MX" sz="1400" dirty="0" smtClean="0">
                <a:latin typeface="Lato Light"/>
                <a:cs typeface="Lato Light"/>
              </a:rPr>
              <a:t>documentan todo </a:t>
            </a:r>
            <a:r>
              <a:rPr lang="es-MX" sz="1400" dirty="0">
                <a:latin typeface="Lato Light"/>
                <a:cs typeface="Lato Light"/>
              </a:rPr>
              <a:t>el proceso de evaluación. El portafolios auxilia al evaluador y </a:t>
            </a:r>
            <a:r>
              <a:rPr lang="es-MX" sz="1400" dirty="0" smtClean="0">
                <a:latin typeface="Lato Light"/>
                <a:cs typeface="Lato Light"/>
              </a:rPr>
              <a:t>al candidato </a:t>
            </a:r>
            <a:r>
              <a:rPr lang="es-MX" sz="1400" dirty="0">
                <a:latin typeface="Lato Light"/>
                <a:cs typeface="Lato Light"/>
              </a:rPr>
              <a:t>a organizar: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latin typeface="Lato Light"/>
                <a:cs typeface="Lato Light"/>
              </a:rPr>
              <a:t>Los </a:t>
            </a:r>
            <a:r>
              <a:rPr lang="es-MX" sz="1400" dirty="0">
                <a:latin typeface="Lato Light"/>
                <a:cs typeface="Lato Light"/>
              </a:rPr>
              <a:t>registros de la evidencia generada durante la evaluación </a:t>
            </a:r>
            <a:r>
              <a:rPr lang="es-MX" sz="1400" dirty="0" smtClean="0">
                <a:latin typeface="Lato Light"/>
                <a:cs typeface="Lato Light"/>
              </a:rPr>
              <a:t>de competencias.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latin typeface="Lato Light"/>
                <a:cs typeface="Lato Light"/>
              </a:rPr>
              <a:t>La </a:t>
            </a:r>
            <a:r>
              <a:rPr lang="es-MX" sz="1400" dirty="0">
                <a:latin typeface="Lato Light"/>
                <a:cs typeface="Lato Light"/>
              </a:rPr>
              <a:t>documentación de la evidencia histórica </a:t>
            </a:r>
            <a:r>
              <a:rPr lang="es-MX" sz="1400" dirty="0" smtClean="0">
                <a:latin typeface="Lato Light"/>
                <a:cs typeface="Lato Light"/>
              </a:rPr>
              <a:t>identificada.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latin typeface="Lato Light"/>
                <a:cs typeface="Lato Light"/>
              </a:rPr>
              <a:t>La </a:t>
            </a:r>
            <a:r>
              <a:rPr lang="es-MX" sz="1400" dirty="0">
                <a:latin typeface="Lato Light"/>
                <a:cs typeface="Lato Light"/>
              </a:rPr>
              <a:t>documentación relativa al control administrativo del CE.</a:t>
            </a:r>
          </a:p>
          <a:p>
            <a:pPr algn="just"/>
            <a:r>
              <a:rPr lang="es-MX" sz="1400" dirty="0">
                <a:latin typeface="Lato Light"/>
                <a:cs typeface="Lato Light"/>
              </a:rPr>
              <a:t>Un portafolios de evidencias tiene como eje central </a:t>
            </a:r>
            <a:r>
              <a:rPr lang="es-MX" sz="1400" dirty="0" smtClean="0">
                <a:latin typeface="Lato Light"/>
                <a:cs typeface="Lato Light"/>
              </a:rPr>
              <a:t>de organización una unidad </a:t>
            </a:r>
            <a:r>
              <a:rPr lang="es-MX" sz="1400" dirty="0">
                <a:latin typeface="Lato Light"/>
                <a:cs typeface="Lato Light"/>
              </a:rPr>
              <a:t>o calificación de competencia laboral. </a:t>
            </a:r>
            <a:endParaRPr sz="1400" dirty="0">
              <a:latin typeface="Lato Light"/>
              <a:cs typeface="Lato Ligh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2" b="15440"/>
          <a:stretch/>
        </p:blipFill>
        <p:spPr>
          <a:xfrm>
            <a:off x="115909" y="1168110"/>
            <a:ext cx="11977353" cy="261441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09" y="6271705"/>
            <a:ext cx="2248783" cy="5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ceso 11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23" y="1207578"/>
            <a:ext cx="5715000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236371" y="491424"/>
            <a:ext cx="9878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latin typeface="Lato Light"/>
              </a:rPr>
              <a:t>¿Cómo comprobar de la autenticidad de la información? </a:t>
            </a:r>
            <a:endParaRPr lang="es-MX" sz="2800" b="1" dirty="0">
              <a:latin typeface="Lato Light"/>
            </a:endParaRPr>
          </a:p>
        </p:txBody>
      </p:sp>
      <p:sp>
        <p:nvSpPr>
          <p:cNvPr id="5" name="Pentágono 4"/>
          <p:cNvSpPr/>
          <p:nvPr/>
        </p:nvSpPr>
        <p:spPr>
          <a:xfrm>
            <a:off x="899375" y="2343954"/>
            <a:ext cx="7482625" cy="721217"/>
          </a:xfrm>
          <a:prstGeom prst="homePlat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</a:rPr>
              <a:t>Verificar que las condiciones o/y el contexto en el que se genero la evidencia histórica corresponde con alguno de los campos de aplicación asignados a la evidencia.</a:t>
            </a:r>
            <a:endParaRPr lang="es-MX" sz="1600" b="1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899375" y="1633470"/>
            <a:ext cx="7482625" cy="618186"/>
          </a:xfrm>
          <a:prstGeom prst="homePlat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</a:rPr>
              <a:t>Verificar que la documentación del candidato cumpla con el criterio de validez y que sea correspondiente al criterio evaluado. </a:t>
            </a:r>
            <a:endParaRPr lang="es-MX" sz="1600" b="1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7" name="Pentágono 6"/>
          <p:cNvSpPr/>
          <p:nvPr/>
        </p:nvSpPr>
        <p:spPr>
          <a:xfrm>
            <a:off x="899374" y="3157469"/>
            <a:ext cx="7482625" cy="409979"/>
          </a:xfrm>
          <a:prstGeom prst="homePlat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</a:rPr>
              <a:t>El candidato debe ser capaz de presentar detalles del trabajo presentado.</a:t>
            </a:r>
            <a:endParaRPr lang="es-MX" sz="1600" b="1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8" name="Pentágono 7"/>
          <p:cNvSpPr/>
          <p:nvPr/>
        </p:nvSpPr>
        <p:spPr>
          <a:xfrm>
            <a:off x="899373" y="3661891"/>
            <a:ext cx="7482625" cy="618186"/>
          </a:xfrm>
          <a:prstGeom prst="homePlat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</a:rPr>
              <a:t>El evaluador debe obtener documentación de algún tercero con autoridad moral que avale la participación del candidato.</a:t>
            </a:r>
            <a:endParaRPr lang="es-MX" sz="1600" b="1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9" name="Pentágono 8"/>
          <p:cNvSpPr/>
          <p:nvPr/>
        </p:nvSpPr>
        <p:spPr>
          <a:xfrm>
            <a:off x="899372" y="4374520"/>
            <a:ext cx="7482625" cy="618186"/>
          </a:xfrm>
          <a:prstGeom prst="homePlat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</a:rPr>
              <a:t>Elaborar un reporte de comprobación de autenticidad de la evidencia histórica.</a:t>
            </a:r>
            <a:endParaRPr lang="es-MX" sz="1600" b="1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10" name="Pentágono 9"/>
          <p:cNvSpPr/>
          <p:nvPr/>
        </p:nvSpPr>
        <p:spPr>
          <a:xfrm>
            <a:off x="899371" y="5087149"/>
            <a:ext cx="7482625" cy="409979"/>
          </a:xfrm>
          <a:prstGeom prst="homePlat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</a:rPr>
              <a:t>Comunicar los resultados de forma correcta.</a:t>
            </a:r>
            <a:endParaRPr lang="es-MX" sz="1600" b="1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11" name="Pentágono 10"/>
          <p:cNvSpPr/>
          <p:nvPr/>
        </p:nvSpPr>
        <p:spPr>
          <a:xfrm>
            <a:off x="899371" y="5589426"/>
            <a:ext cx="7482625" cy="618186"/>
          </a:xfrm>
          <a:prstGeom prst="homePlat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</a:rPr>
              <a:t>Si la evidencia histórica fue procedente, se debe resguardar junto con la documentación que comprueba su autenticidad y el reporte.</a:t>
            </a:r>
            <a:endParaRPr lang="es-MX" sz="1600" b="1" dirty="0">
              <a:solidFill>
                <a:srgbClr val="000000"/>
              </a:solidFill>
              <a:latin typeface="Lato Light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09" y="6271705"/>
            <a:ext cx="2248783" cy="5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ceso 33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ound Same Side Corner Rectangle 10"/>
          <p:cNvSpPr/>
          <p:nvPr/>
        </p:nvSpPr>
        <p:spPr>
          <a:xfrm rot="5400000" flipV="1">
            <a:off x="8388505" y="2293969"/>
            <a:ext cx="386237" cy="72207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64" tIns="49383" rIns="98764" bIns="49383" rtlCol="0" anchor="ctr"/>
          <a:lstStyle/>
          <a:p>
            <a:pPr algn="ctr" defTabSz="855887"/>
            <a:endParaRPr lang="bg-BG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9" name="Flecha arriba 28"/>
          <p:cNvSpPr/>
          <p:nvPr/>
        </p:nvSpPr>
        <p:spPr>
          <a:xfrm>
            <a:off x="8507867" y="1035299"/>
            <a:ext cx="206062" cy="4572000"/>
          </a:xfrm>
          <a:prstGeom prst="up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ound Same Side Corner Rectangle 10"/>
          <p:cNvSpPr/>
          <p:nvPr/>
        </p:nvSpPr>
        <p:spPr>
          <a:xfrm rot="16200000" flipV="1">
            <a:off x="2291207" y="-1845365"/>
            <a:ext cx="620648" cy="52030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64" tIns="49383" rIns="98764" bIns="49383" rtlCol="0" anchor="ctr"/>
          <a:lstStyle/>
          <a:p>
            <a:pPr algn="ctr" defTabSz="855887"/>
            <a:endParaRPr lang="bg-BG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6062" y="420161"/>
            <a:ext cx="4765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Lato Light"/>
              </a:rPr>
              <a:t>Pasos para la aplicación de instrumentos de acuerdo al plan de evaluación.</a:t>
            </a:r>
            <a:endParaRPr lang="es-MX" b="1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7425" y="1092173"/>
            <a:ext cx="4803820" cy="31085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Revisar plan de evaluación.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Revisar instrucciones de la aplicación de los instrumentos.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Revisar instrumentos que contengan datos de identificación.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Presentarse puntualmente  en el lugar acordado.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Proporcionar al candidato las instrucciones de acuerdo a la actividad, hacer ejercicios de prueba y retroalimentar.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Explicar que se ara la integración del portafolio.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Aplicar los instrumentos de evaluación según lo acordado.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Generar ambiente de confianza durante la evaluación.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Resguardar los instrumentos de evaluación aplicados.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135151" y="5711227"/>
            <a:ext cx="7021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Lato Light"/>
              </a:rPr>
              <a:t>Condiciones para la integración  del portafolio de evidencias.</a:t>
            </a:r>
            <a:endParaRPr lang="es-MX" b="1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16" name="4 Rectángulo redondeado"/>
          <p:cNvSpPr/>
          <p:nvPr/>
        </p:nvSpPr>
        <p:spPr>
          <a:xfrm>
            <a:off x="5437565" y="1310206"/>
            <a:ext cx="6552728" cy="312532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Ficha de identificación del candidato.</a:t>
            </a:r>
            <a:endParaRPr lang="es-MX" sz="1600" b="1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sp>
        <p:nvSpPr>
          <p:cNvPr id="17" name="6 Rectángulo redondeado"/>
          <p:cNvSpPr/>
          <p:nvPr/>
        </p:nvSpPr>
        <p:spPr>
          <a:xfrm>
            <a:off x="5409126" y="3192604"/>
            <a:ext cx="6552728" cy="350990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Integrar toda la información en un folder o carpeta.</a:t>
            </a:r>
            <a:endParaRPr lang="es-MX" sz="1600" b="1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sp>
        <p:nvSpPr>
          <p:cNvPr id="18" name="7 Rectángulo redondeado"/>
          <p:cNvSpPr/>
          <p:nvPr/>
        </p:nvSpPr>
        <p:spPr>
          <a:xfrm>
            <a:off x="5409126" y="3659684"/>
            <a:ext cx="6552728" cy="348935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Explicar al candidato el propósito del portafolio</a:t>
            </a:r>
            <a:endParaRPr lang="es-MX" sz="1600" b="1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sp>
        <p:nvSpPr>
          <p:cNvPr id="19" name="8 Rectángulo redondeado"/>
          <p:cNvSpPr/>
          <p:nvPr/>
        </p:nvSpPr>
        <p:spPr>
          <a:xfrm>
            <a:off x="5409126" y="4116862"/>
            <a:ext cx="6552728" cy="389600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Si falta algún documento, invitar al candidato a presentarlo.</a:t>
            </a:r>
            <a:endParaRPr lang="es-MX" sz="1600" b="1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sp>
        <p:nvSpPr>
          <p:cNvPr id="20" name="9 Rectángulo redondeado"/>
          <p:cNvSpPr/>
          <p:nvPr/>
        </p:nvSpPr>
        <p:spPr>
          <a:xfrm>
            <a:off x="5409126" y="4619067"/>
            <a:ext cx="6552728" cy="354318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Cerciorar la documentación correspondiente.</a:t>
            </a:r>
            <a:endParaRPr lang="es-MX" sz="1600" b="1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sp>
        <p:nvSpPr>
          <p:cNvPr id="21" name="10 Rectángulo redondeado"/>
          <p:cNvSpPr/>
          <p:nvPr/>
        </p:nvSpPr>
        <p:spPr>
          <a:xfrm>
            <a:off x="5409126" y="5075297"/>
            <a:ext cx="6552728" cy="304517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Resguardar el portafolio de evidencias</a:t>
            </a:r>
            <a:endParaRPr lang="es-MX" sz="1600" b="1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sp>
        <p:nvSpPr>
          <p:cNvPr id="22" name="11 Rectángulo redondeado"/>
          <p:cNvSpPr/>
          <p:nvPr/>
        </p:nvSpPr>
        <p:spPr>
          <a:xfrm>
            <a:off x="5409126" y="2248470"/>
            <a:ext cx="6552728" cy="345084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índice de las evidencias recopiladas</a:t>
            </a:r>
            <a:endParaRPr lang="es-MX" sz="1600" b="1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sp>
        <p:nvSpPr>
          <p:cNvPr id="23" name="12 Rectángulo redondeado"/>
          <p:cNvSpPr/>
          <p:nvPr/>
        </p:nvSpPr>
        <p:spPr>
          <a:xfrm>
            <a:off x="5409126" y="2750988"/>
            <a:ext cx="6552728" cy="340530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Recuperar toda la documentación resguardada antes</a:t>
            </a:r>
            <a:endParaRPr lang="es-MX" sz="1600" b="1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sp>
        <p:nvSpPr>
          <p:cNvPr id="24" name="13 Rectángulo redondeado"/>
          <p:cNvSpPr/>
          <p:nvPr/>
        </p:nvSpPr>
        <p:spPr>
          <a:xfrm>
            <a:off x="5409126" y="1785766"/>
            <a:ext cx="6552728" cy="304653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Resumen </a:t>
            </a:r>
            <a:r>
              <a:rPr lang="es-MX" sz="1600" b="1" dirty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del proceso de evaluación del candidato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77" y="5607299"/>
            <a:ext cx="490165" cy="490165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09" y="6271705"/>
            <a:ext cx="2248783" cy="5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38" y="2196163"/>
            <a:ext cx="2857500" cy="28575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929684" y="478545"/>
            <a:ext cx="8332631" cy="5232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latin typeface="Lato Light"/>
              </a:rPr>
              <a:t>Emitir juicios de competencias de  candidatos</a:t>
            </a:r>
            <a:r>
              <a:rPr lang="es-MX" sz="2800" b="1" dirty="0" smtClean="0"/>
              <a:t>.</a:t>
            </a:r>
            <a:endParaRPr lang="es-MX" sz="2800" dirty="0"/>
          </a:p>
        </p:txBody>
      </p:sp>
      <p:sp>
        <p:nvSpPr>
          <p:cNvPr id="9" name="Freeform 70"/>
          <p:cNvSpPr>
            <a:spLocks noEditPoints="1"/>
          </p:cNvSpPr>
          <p:nvPr/>
        </p:nvSpPr>
        <p:spPr bwMode="auto">
          <a:xfrm rot="19231344">
            <a:off x="5088665" y="4707173"/>
            <a:ext cx="3757438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200" dirty="0">
              <a:solidFill>
                <a:srgbClr val="445469"/>
              </a:solidFill>
            </a:endParaRPr>
          </a:p>
        </p:txBody>
      </p:sp>
      <p:sp>
        <p:nvSpPr>
          <p:cNvPr id="11" name="Freeform 70"/>
          <p:cNvSpPr>
            <a:spLocks noEditPoints="1"/>
          </p:cNvSpPr>
          <p:nvPr/>
        </p:nvSpPr>
        <p:spPr bwMode="auto">
          <a:xfrm rot="8745468">
            <a:off x="2932544" y="1477670"/>
            <a:ext cx="3757438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200" dirty="0">
              <a:solidFill>
                <a:srgbClr val="445469"/>
              </a:solidFill>
            </a:endParaRPr>
          </a:p>
        </p:txBody>
      </p:sp>
      <p:sp>
        <p:nvSpPr>
          <p:cNvPr id="12" name="Freeform 70"/>
          <p:cNvSpPr>
            <a:spLocks noEditPoints="1"/>
          </p:cNvSpPr>
          <p:nvPr/>
        </p:nvSpPr>
        <p:spPr bwMode="auto">
          <a:xfrm rot="14927899">
            <a:off x="5769183" y="2552126"/>
            <a:ext cx="3757438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200" dirty="0">
              <a:solidFill>
                <a:srgbClr val="445469"/>
              </a:solidFill>
            </a:endParaRPr>
          </a:p>
        </p:txBody>
      </p:sp>
      <p:sp>
        <p:nvSpPr>
          <p:cNvPr id="13" name="Freeform 70"/>
          <p:cNvSpPr>
            <a:spLocks noEditPoints="1"/>
          </p:cNvSpPr>
          <p:nvPr/>
        </p:nvSpPr>
        <p:spPr bwMode="auto">
          <a:xfrm rot="2984765">
            <a:off x="2389894" y="4343594"/>
            <a:ext cx="3834069" cy="970853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200" dirty="0">
              <a:solidFill>
                <a:srgbClr val="445469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33683" y="1496368"/>
            <a:ext cx="3569040" cy="181588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Definición</a:t>
            </a:r>
            <a:r>
              <a:rPr lang="es-MX" sz="14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:</a:t>
            </a:r>
            <a:endParaRPr lang="es-MX" sz="1400" b="1" dirty="0" smtClean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  <a:p>
            <a:pPr algn="just"/>
            <a:r>
              <a:rPr lang="es-MX" sz="1400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Consiste en comparar los desempeños, los productos y los conocimientos que evidenció el candidato durante su evaluación. El propósito de esta contrastación es determinar si la competencia demostrada por el candidato cumple con lo establecido en la norma.</a:t>
            </a:r>
            <a:endParaRPr lang="es-MX" sz="1400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436750" y="3215606"/>
            <a:ext cx="3986555" cy="20313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Requerimientos:</a:t>
            </a:r>
          </a:p>
          <a:p>
            <a:pPr algn="just"/>
            <a:r>
              <a:rPr lang="es-MX" sz="1400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El evaluador debe contar con: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Formato de selección de técnicas e instrumentos de evaluación.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Formato de contrastación de evidencias elaborado por el diseñador de instrumentos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En su caso, la tabla de claves de respuesta de los instrumentos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Portafolios de evidencias del candidato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42768" y="4454835"/>
            <a:ext cx="3137706" cy="181588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Objetivo:</a:t>
            </a:r>
          </a:p>
          <a:p>
            <a:pPr algn="just"/>
            <a:r>
              <a:rPr lang="es-MX" sz="1400" dirty="0" smtClean="0">
                <a:solidFill>
                  <a:srgbClr val="000000"/>
                </a:solidFill>
                <a:latin typeface="Lato Light"/>
                <a:cs typeface="Arial" panose="020B0604020202020204" pitchFamily="34" charset="0"/>
              </a:rPr>
              <a:t>Proporcionar al evaluador los elementos para registrar la contrastación de las evidencias recopiladas contra las establecidas en la unidad de competencia para determinar la suficiencia de las primeras.</a:t>
            </a:r>
            <a:endParaRPr lang="es-MX" sz="1400" dirty="0">
              <a:solidFill>
                <a:srgbClr val="000000"/>
              </a:solidFill>
              <a:latin typeface="Lato Light"/>
              <a:cs typeface="Arial" panose="020B0604020202020204" pitchFamily="34" charset="0"/>
            </a:endParaRPr>
          </a:p>
        </p:txBody>
      </p:sp>
      <p:pic>
        <p:nvPicPr>
          <p:cNvPr id="67" name="Imagen 66"/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09" y="6271705"/>
            <a:ext cx="2248783" cy="5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4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5" grpId="0" animBg="1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19212" y="47854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2800" b="1" dirty="0" smtClean="0">
                <a:latin typeface="Lato Light"/>
              </a:rPr>
              <a:t>Manejo de resultados.</a:t>
            </a:r>
            <a:endParaRPr lang="es-MX" sz="2800" b="1" dirty="0">
              <a:latin typeface="Lato Ligh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1169190"/>
            <a:ext cx="11951594" cy="4843553"/>
          </a:xfrm>
          <a:prstGeom prst="rect">
            <a:avLst/>
          </a:prstGeom>
          <a:ln w="76200">
            <a:solidFill>
              <a:srgbClr val="000000"/>
            </a:solidFill>
          </a:ln>
        </p:spPr>
      </p:pic>
      <p:sp>
        <p:nvSpPr>
          <p:cNvPr id="5" name="Round Same Side Corner Rectangle 10"/>
          <p:cNvSpPr/>
          <p:nvPr/>
        </p:nvSpPr>
        <p:spPr>
          <a:xfrm rot="16200000" flipV="1">
            <a:off x="5206646" y="-1297185"/>
            <a:ext cx="2401186" cy="954324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64" tIns="49383" rIns="98764" bIns="49383" rtlCol="0" anchor="ctr"/>
          <a:lstStyle/>
          <a:p>
            <a:pPr algn="ctr" defTabSz="855887"/>
            <a:endParaRPr lang="bg-BG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86943" y="2402634"/>
            <a:ext cx="8863885" cy="214360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05757" indent="-205757" algn="l" defTabSz="823027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Lato Regular"/>
                <a:ea typeface="+mn-ea"/>
                <a:cs typeface="Lato Regular"/>
              </a:defRPr>
            </a:lvl1pPr>
            <a:lvl2pPr marL="617271" indent="-205757" algn="l" defTabSz="823027" rtl="0" eaLnBrk="1" latinLnBrk="0" hangingPunct="1">
              <a:lnSpc>
                <a:spcPct val="90000"/>
              </a:lnSpc>
              <a:spcBef>
                <a:spcPts val="451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Lato Regular"/>
                <a:ea typeface="+mn-ea"/>
                <a:cs typeface="Lato Regular"/>
              </a:defRPr>
            </a:lvl2pPr>
            <a:lvl3pPr marL="1028784" indent="-205757" algn="l" defTabSz="823027" rtl="0" eaLnBrk="1" latinLnBrk="0" hangingPunct="1">
              <a:lnSpc>
                <a:spcPct val="90000"/>
              </a:lnSpc>
              <a:spcBef>
                <a:spcPts val="45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Regular"/>
                <a:ea typeface="+mn-ea"/>
                <a:cs typeface="Lato Regular"/>
              </a:defRPr>
            </a:lvl3pPr>
            <a:lvl4pPr marL="1440297" indent="-205757" algn="l" defTabSz="823027" rtl="0" eaLnBrk="1" latinLnBrk="0" hangingPunct="1">
              <a:lnSpc>
                <a:spcPct val="90000"/>
              </a:lnSpc>
              <a:spcBef>
                <a:spcPts val="451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Lato Regular"/>
                <a:ea typeface="+mn-ea"/>
                <a:cs typeface="Lato Regular"/>
              </a:defRPr>
            </a:lvl4pPr>
            <a:lvl5pPr marL="1851812" indent="-205757" algn="l" defTabSz="823027" rtl="0" eaLnBrk="1" latinLnBrk="0" hangingPunct="1">
              <a:lnSpc>
                <a:spcPct val="90000"/>
              </a:lnSpc>
              <a:spcBef>
                <a:spcPts val="451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Lato Regular"/>
                <a:ea typeface="+mn-ea"/>
                <a:cs typeface="Lato Regular"/>
              </a:defRPr>
            </a:lvl5pPr>
            <a:lvl6pPr marL="2263325" indent="-205757" algn="l" defTabSz="823027" rtl="0" eaLnBrk="1" latinLnBrk="0" hangingPunct="1">
              <a:lnSpc>
                <a:spcPct val="90000"/>
              </a:lnSpc>
              <a:spcBef>
                <a:spcPts val="451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838" indent="-205757" algn="l" defTabSz="823027" rtl="0" eaLnBrk="1" latinLnBrk="0" hangingPunct="1">
              <a:lnSpc>
                <a:spcPct val="90000"/>
              </a:lnSpc>
              <a:spcBef>
                <a:spcPts val="451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352" indent="-205757" algn="l" defTabSz="823027" rtl="0" eaLnBrk="1" latinLnBrk="0" hangingPunct="1">
              <a:lnSpc>
                <a:spcPct val="90000"/>
              </a:lnSpc>
              <a:spcBef>
                <a:spcPts val="451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866" indent="-205757" algn="l" defTabSz="823027" rtl="0" eaLnBrk="1" latinLnBrk="0" hangingPunct="1">
              <a:lnSpc>
                <a:spcPct val="90000"/>
              </a:lnSpc>
              <a:spcBef>
                <a:spcPts val="451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s-MX" sz="2400" b="1" dirty="0" smtClean="0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Si el número total de incumplimientos en los reactivos es igual o menor al margen de error establecido, entonces el resultado ha sido demostrado satisfactoriamente.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2400" b="1" dirty="0" smtClean="0">
                <a:solidFill>
                  <a:schemeClr val="bg1"/>
                </a:solidFill>
                <a:latin typeface="Lato Light"/>
                <a:cs typeface="Arial" panose="020B0604020202020204" pitchFamily="34" charset="0"/>
              </a:rPr>
              <a:t>Si el número total de incumplimientos en los reactivos sobrepasa el margen de error establecido, entonces el resultado  aún no ha sido demostrado satisfactoriamente.</a:t>
            </a:r>
            <a:endParaRPr lang="es-MX" sz="2400" b="1" dirty="0">
              <a:solidFill>
                <a:schemeClr val="bg1"/>
              </a:solidFill>
              <a:latin typeface="Lato Ligh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 noChangeAspect="1"/>
          </p:cNvSpPr>
          <p:nvPr>
            <p:ph type="pic" sz="quarter" idx="13"/>
          </p:nvPr>
        </p:nvSpPr>
        <p:spPr>
          <a:xfrm>
            <a:off x="609608" y="2"/>
            <a:ext cx="10972799" cy="6858000"/>
          </a:xfrm>
        </p:spPr>
      </p:sp>
      <p:sp>
        <p:nvSpPr>
          <p:cNvPr id="5" name="Rectangle 4"/>
          <p:cNvSpPr>
            <a:spLocks noChangeAspect="1"/>
          </p:cNvSpPr>
          <p:nvPr/>
        </p:nvSpPr>
        <p:spPr>
          <a:xfrm rot="5400000">
            <a:off x="2666998" y="-2666999"/>
            <a:ext cx="6858001" cy="12192002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08" tIns="54853" rIns="109708" bIns="54853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2438271" y="3167992"/>
            <a:ext cx="7829944" cy="179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61" tIns="22861" rIns="22861" bIns="22861" anchor="ctr"/>
          <a:lstStyle/>
          <a:p>
            <a:pPr algn="ctr" defTabSz="855887">
              <a:defRPr/>
            </a:pPr>
            <a:r>
              <a:rPr lang="es-ES" sz="4143" dirty="0">
                <a:solidFill>
                  <a:prstClr val="white"/>
                </a:solidFill>
                <a:latin typeface="Lato Regular"/>
                <a:cs typeface="Lato Regular"/>
              </a:rPr>
              <a:t>¡GRACIAS POR TU ATENCIÓN!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4979974" y="4435487"/>
            <a:ext cx="215840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855887">
              <a:defRPr/>
            </a:pPr>
            <a:endParaRPr lang="es-ES" sz="2521">
              <a:solidFill>
                <a:srgbClr val="44546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119"/>
          <p:cNvSpPr>
            <a:spLocks/>
          </p:cNvSpPr>
          <p:nvPr/>
        </p:nvSpPr>
        <p:spPr bwMode="auto">
          <a:xfrm>
            <a:off x="5061744" y="1046469"/>
            <a:ext cx="2076635" cy="2068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45723" tIns="45723" rIns="45723" bIns="45723" anchor="ctr"/>
          <a:lstStyle/>
          <a:p>
            <a:pPr defTabSz="411530">
              <a:defRPr/>
            </a:pPr>
            <a:endParaRPr lang="es-ES" sz="261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5393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641</Words>
  <Application>Microsoft Office PowerPoint</Application>
  <PresentationFormat>Panorámica</PresentationFormat>
  <Paragraphs>53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</vt:lpstr>
      <vt:lpstr>Lato Light</vt:lpstr>
      <vt:lpstr>Lato Regular</vt:lpstr>
      <vt:lpstr>Raleway Light</vt:lpstr>
      <vt:lpstr>Wingdings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Sheila Paloma López García</dc:creator>
  <cp:lastModifiedBy>Sheila Paloma López García</cp:lastModifiedBy>
  <cp:revision>20</cp:revision>
  <dcterms:created xsi:type="dcterms:W3CDTF">2019-07-13T03:42:00Z</dcterms:created>
  <dcterms:modified xsi:type="dcterms:W3CDTF">2019-07-13T16:55:47Z</dcterms:modified>
</cp:coreProperties>
</file>