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3" r:id="rId4"/>
    <p:sldId id="297" r:id="rId5"/>
    <p:sldId id="298" r:id="rId6"/>
    <p:sldId id="299" r:id="rId7"/>
    <p:sldId id="285" r:id="rId8"/>
    <p:sldId id="290" r:id="rId9"/>
    <p:sldId id="291" r:id="rId10"/>
    <p:sldId id="292" r:id="rId11"/>
    <p:sldId id="312" r:id="rId12"/>
    <p:sldId id="313" r:id="rId13"/>
    <p:sldId id="258" r:id="rId14"/>
    <p:sldId id="300" r:id="rId15"/>
    <p:sldId id="301" r:id="rId16"/>
    <p:sldId id="296" r:id="rId17"/>
    <p:sldId id="303" r:id="rId18"/>
    <p:sldId id="305" r:id="rId19"/>
    <p:sldId id="306" r:id="rId20"/>
    <p:sldId id="302" r:id="rId21"/>
    <p:sldId id="274" r:id="rId22"/>
    <p:sldId id="276" r:id="rId23"/>
    <p:sldId id="307" r:id="rId24"/>
    <p:sldId id="295" r:id="rId25"/>
    <p:sldId id="280" r:id="rId26"/>
    <p:sldId id="308" r:id="rId27"/>
    <p:sldId id="309" r:id="rId28"/>
    <p:sldId id="310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</c:marker>
          <c:xVal>
            <c:numRef>
              <c:f>Sheet1!$E$3:$E$8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10</c:v>
                </c:pt>
                <c:pt idx="3">
                  <c:v>15</c:v>
                </c:pt>
                <c:pt idx="4">
                  <c:v>21</c:v>
                </c:pt>
                <c:pt idx="5">
                  <c:v>34</c:v>
                </c:pt>
              </c:numCache>
            </c:numRef>
          </c:xVal>
          <c:yVal>
            <c:numRef>
              <c:f>Sheet1!$F$3:$F$8</c:f>
              <c:numCache>
                <c:formatCode>General</c:formatCode>
                <c:ptCount val="6"/>
                <c:pt idx="0">
                  <c:v>5</c:v>
                </c:pt>
                <c:pt idx="1">
                  <c:v>9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43392"/>
        <c:axId val="107857024"/>
      </c:scatterChart>
      <c:valAx>
        <c:axId val="6524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7857024"/>
        <c:crosses val="autoZero"/>
        <c:crossBetween val="midCat"/>
      </c:valAx>
      <c:valAx>
        <c:axId val="1078570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5243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46B80-DFEA-4D3C-B88A-C1408A5E9312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05F5-C09D-44EF-8104-788502333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9827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9301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5100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393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2743200"/>
          </a:xfrm>
        </p:spPr>
        <p:txBody>
          <a:bodyPr>
            <a:noAutofit/>
          </a:bodyPr>
          <a:lstStyle/>
          <a:p>
            <a:r>
              <a:rPr lang="en-US" sz="2800" b="1" dirty="0"/>
              <a:t>Modeling Uncertainty in the Earth Sciences</a:t>
            </a:r>
          </a:p>
          <a:p>
            <a:endParaRPr lang="en-US" sz="2800" b="1" dirty="0"/>
          </a:p>
          <a:p>
            <a:r>
              <a:rPr lang="en-US" sz="2800" b="1" dirty="0" err="1"/>
              <a:t>Jef</a:t>
            </a:r>
            <a:r>
              <a:rPr lang="en-US" sz="2800" b="1" dirty="0"/>
              <a:t> </a:t>
            </a:r>
            <a:r>
              <a:rPr lang="en-US" sz="2800" b="1" dirty="0" err="1"/>
              <a:t>Caers</a:t>
            </a:r>
            <a:endParaRPr lang="en-US" sz="2800" b="1" dirty="0"/>
          </a:p>
          <a:p>
            <a:r>
              <a:rPr lang="en-US" sz="2800" b="1" dirty="0"/>
              <a:t>Stanford University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Probability theory and statistical  analysis: a review</a:t>
            </a:r>
            <a:endParaRPr lang="en-US" dirty="0"/>
          </a:p>
        </p:txBody>
      </p:sp>
      <p:pic>
        <p:nvPicPr>
          <p:cNvPr id="4" name="Picture 16" descr="stanford_s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7425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219450"/>
            <a:ext cx="10668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Posterior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67284" y="3219450"/>
            <a:ext cx="63831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8084" y="3219450"/>
            <a:ext cx="114063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293813" y="1676400"/>
          <a:ext cx="5416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1866600" imgH="444240" progId="Equation.DSMT4">
                  <p:embed/>
                </p:oleObj>
              </mc:Choice>
              <mc:Fallback>
                <p:oleObj name="Equation" r:id="rId3" imgW="186660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676400"/>
                        <a:ext cx="54165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0" y="4191000"/>
            <a:ext cx="78820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“Learning from data” (and hoping to reduce uncertainty)</a:t>
            </a:r>
          </a:p>
          <a:p>
            <a:endParaRPr lang="en-US" sz="2200" dirty="0" smtClean="0"/>
          </a:p>
          <a:p>
            <a:r>
              <a:rPr lang="en-US" sz="2200" dirty="0" smtClean="0"/>
              <a:t>How much we learn depends on</a:t>
            </a:r>
          </a:p>
          <a:p>
            <a:r>
              <a:rPr lang="en-US" sz="2200" dirty="0" smtClean="0"/>
              <a:t>P(</a:t>
            </a:r>
            <a:r>
              <a:rPr lang="en-US" sz="2200" i="1" dirty="0" smtClean="0"/>
              <a:t>E</a:t>
            </a:r>
            <a:r>
              <a:rPr lang="en-US" sz="2200" dirty="0" smtClean="0"/>
              <a:t>) : how we knew before we had the data</a:t>
            </a:r>
          </a:p>
          <a:p>
            <a:r>
              <a:rPr lang="en-US" sz="2200" dirty="0" smtClean="0"/>
              <a:t>P(</a:t>
            </a:r>
            <a:r>
              <a:rPr lang="en-US" sz="2200" i="1" dirty="0" smtClean="0"/>
              <a:t>E</a:t>
            </a:r>
            <a:r>
              <a:rPr lang="en-US" sz="2200" dirty="0" smtClean="0"/>
              <a:t>|</a:t>
            </a:r>
            <a:r>
              <a:rPr lang="en-US" sz="2200" i="1" dirty="0" smtClean="0"/>
              <a:t>F</a:t>
            </a:r>
            <a:r>
              <a:rPr lang="en-US" sz="2200" dirty="0" smtClean="0"/>
              <a:t>): the (uncertain) relationship between data and the unknown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1/10 of all diamond deposits being considered for appraisal are economical</a:t>
            </a:r>
          </a:p>
          <a:p>
            <a:endParaRPr lang="en-US" dirty="0" smtClean="0"/>
          </a:p>
          <a:p>
            <a:r>
              <a:rPr lang="en-US" dirty="0" smtClean="0"/>
              <a:t>Garnet is a mineral that tends to co-occur with diamond: in fact, historically:</a:t>
            </a:r>
          </a:p>
          <a:p>
            <a:pPr lvl="1"/>
            <a:r>
              <a:rPr lang="en-US" dirty="0" smtClean="0"/>
              <a:t>the probability of garnet exceeding 5ppm for profitable deposits is 4/5 and only 2/5 for non-profitable deposits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Your analysis of garnet data for the current deposit reveals that the garnet content equal 6.5 </a:t>
            </a:r>
            <a:r>
              <a:rPr lang="en-US" dirty="0" err="1" smtClean="0"/>
              <a:t>ppm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probability that the deposit is profitable?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1185" name="Object 1"/>
          <p:cNvGraphicFramePr>
            <a:graphicFrameLocks noChangeAspect="1"/>
          </p:cNvGraphicFramePr>
          <p:nvPr/>
        </p:nvGraphicFramePr>
        <p:xfrm>
          <a:off x="685800" y="2895600"/>
          <a:ext cx="795708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3" imgW="6502320" imgH="2743200" progId="Equation.DSMT4">
                  <p:embed/>
                </p:oleObj>
              </mc:Choice>
              <mc:Fallback>
                <p:oleObj name="Equation" r:id="rId3" imgW="6502320" imgH="274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95708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28107" y="1447800"/>
            <a:ext cx="539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“the deposit is profitable”</a:t>
            </a:r>
          </a:p>
          <a:p>
            <a:pPr algn="ctr"/>
            <a:r>
              <a:rPr lang="en-US" sz="2400" i="1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“the garnet content exceeds 6.5ppm”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random variable </a:t>
            </a:r>
            <a:r>
              <a:rPr lang="en-US" i="1" dirty="0" smtClean="0"/>
              <a:t>Z</a:t>
            </a:r>
            <a:r>
              <a:rPr lang="en-US" dirty="0" smtClean="0"/>
              <a:t>: random variable is a variable whose outcome is unknown but its frequency of outcome is quantified by a probability distribution model</a:t>
            </a:r>
          </a:p>
          <a:p>
            <a:endParaRPr lang="en-US" dirty="0" smtClean="0"/>
          </a:p>
          <a:p>
            <a:r>
              <a:rPr lang="en-US" dirty="0" smtClean="0"/>
              <a:t>Discrete RVs</a:t>
            </a:r>
          </a:p>
          <a:p>
            <a:pPr lvl="1"/>
            <a:r>
              <a:rPr lang="en-US" dirty="0" smtClean="0"/>
              <a:t>Probability mass function (</a:t>
            </a:r>
            <a:r>
              <a:rPr lang="en-US" dirty="0" err="1" smtClean="0"/>
              <a:t>pmf</a:t>
            </a:r>
            <a:r>
              <a:rPr lang="en-US" dirty="0" smtClean="0"/>
              <a:t>)   </a:t>
            </a:r>
          </a:p>
          <a:p>
            <a:pPr lvl="1"/>
            <a:r>
              <a:rPr lang="en-US" dirty="0" smtClean="0"/>
              <a:t>Cumulative distribution function (</a:t>
            </a:r>
            <a:r>
              <a:rPr lang="en-US" dirty="0" err="1" smtClean="0"/>
              <a:t>cdf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Continuous RVs</a:t>
            </a:r>
          </a:p>
          <a:p>
            <a:pPr lvl="1"/>
            <a:r>
              <a:rPr lang="en-US" dirty="0" smtClean="0"/>
              <a:t>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Cumulative distribution function (</a:t>
            </a:r>
            <a:r>
              <a:rPr lang="en-US" dirty="0" err="1" smtClean="0"/>
              <a:t>cdf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Notation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P(</a:t>
            </a:r>
            <a:r>
              <a:rPr lang="en-US" i="1" dirty="0" smtClean="0"/>
              <a:t>X</a:t>
            </a:r>
            <a:r>
              <a:rPr lang="en-US" dirty="0" smtClean="0"/>
              <a:t>=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For continuous variables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P(</a:t>
            </a:r>
            <a:r>
              <a:rPr lang="en-US" i="1" dirty="0" smtClean="0"/>
              <a:t>X</a:t>
            </a:r>
            <a:r>
              <a:rPr lang="en-US" dirty="0" smtClean="0"/>
              <a:t>=</a:t>
            </a:r>
            <a:r>
              <a:rPr lang="en-US" i="1" dirty="0" smtClean="0"/>
              <a:t>a</a:t>
            </a:r>
            <a:r>
              <a:rPr lang="en-US" dirty="0" smtClean="0"/>
              <a:t>) = always zero !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143001" y="1686168"/>
          <a:ext cx="3352800" cy="75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3" imgW="1459866" imgH="330057" progId="Equation.DSMT4">
                  <p:embed/>
                </p:oleObj>
              </mc:Choice>
              <mc:Fallback>
                <p:oleObj name="Equation" r:id="rId3" imgW="1459866" imgH="330057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686168"/>
                        <a:ext cx="3352800" cy="752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667000"/>
            <a:ext cx="46482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5410200" y="3352800"/>
          <a:ext cx="355439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6" imgW="2412720" imgH="1231560" progId="Equation.DSMT4">
                  <p:embed/>
                </p:oleObj>
              </mc:Choice>
              <mc:Fallback>
                <p:oleObj name="Equation" r:id="rId6" imgW="2412720" imgH="1231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355439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5257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762000" y="4876800"/>
          <a:ext cx="752454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4" imgW="4406760" imgH="901440" progId="Equation.DSMT4">
                  <p:embed/>
                </p:oleObj>
              </mc:Choice>
              <mc:Fallback>
                <p:oleObj name="Equation" r:id="rId4" imgW="4406760" imgH="9014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524545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077200" cy="322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76600" y="5562600"/>
            <a:ext cx="2575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i="1" baseline="-25000" dirty="0" smtClean="0"/>
              <a:t>X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</a:t>
            </a:r>
            <a:r>
              <a:rPr lang="en-US" sz="3200" i="1" dirty="0" smtClean="0"/>
              <a:t> </a:t>
            </a:r>
            <a:r>
              <a:rPr lang="en-US" sz="3200" dirty="0" smtClean="0"/>
              <a:t>=</a:t>
            </a:r>
            <a:r>
              <a:rPr lang="en-US" sz="3200" i="1" dirty="0" smtClean="0"/>
              <a:t> </a:t>
            </a:r>
            <a:r>
              <a:rPr lang="en-US" sz="3200" dirty="0" smtClean="0"/>
              <a:t>P(</a:t>
            </a:r>
            <a:r>
              <a:rPr lang="en-US" sz="3200" i="1" dirty="0" smtClean="0"/>
              <a:t>X ≤ x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2409825" y="5055156"/>
            <a:ext cx="1068388" cy="927100"/>
          </a:xfrm>
          <a:prstGeom prst="rect">
            <a:avLst/>
          </a:prstGeom>
          <a:noFill/>
          <a:ln w="28575" cap="rnd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/>
          <p:cNvSpPr>
            <a:spLocks noChangeAspect="1" noChangeArrowheads="1" noTextEdit="1"/>
          </p:cNvSpPr>
          <p:nvPr/>
        </p:nvSpPr>
        <p:spPr bwMode="auto">
          <a:xfrm>
            <a:off x="1828800" y="4378881"/>
            <a:ext cx="5330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962150" y="4528106"/>
            <a:ext cx="71438" cy="1554163"/>
          </a:xfrm>
          <a:custGeom>
            <a:avLst/>
            <a:gdLst/>
            <a:ahLst/>
            <a:cxnLst>
              <a:cxn ang="0">
                <a:pos x="15" y="979"/>
              </a:cxn>
              <a:cxn ang="0">
                <a:pos x="15" y="38"/>
              </a:cxn>
              <a:cxn ang="0">
                <a:pos x="30" y="38"/>
              </a:cxn>
              <a:cxn ang="0">
                <a:pos x="30" y="979"/>
              </a:cxn>
              <a:cxn ang="0">
                <a:pos x="15" y="979"/>
              </a:cxn>
              <a:cxn ang="0">
                <a:pos x="0" y="45"/>
              </a:cxn>
              <a:cxn ang="0">
                <a:pos x="22" y="0"/>
              </a:cxn>
              <a:cxn ang="0">
                <a:pos x="45" y="45"/>
              </a:cxn>
              <a:cxn ang="0">
                <a:pos x="0" y="45"/>
              </a:cxn>
            </a:cxnLst>
            <a:rect l="0" t="0" r="r" b="b"/>
            <a:pathLst>
              <a:path w="45" h="979">
                <a:moveTo>
                  <a:pt x="15" y="979"/>
                </a:moveTo>
                <a:lnTo>
                  <a:pt x="15" y="38"/>
                </a:lnTo>
                <a:lnTo>
                  <a:pt x="30" y="38"/>
                </a:lnTo>
                <a:lnTo>
                  <a:pt x="30" y="979"/>
                </a:lnTo>
                <a:lnTo>
                  <a:pt x="15" y="979"/>
                </a:lnTo>
                <a:close/>
                <a:moveTo>
                  <a:pt x="0" y="45"/>
                </a:moveTo>
                <a:lnTo>
                  <a:pt x="22" y="0"/>
                </a:lnTo>
                <a:lnTo>
                  <a:pt x="45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1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1839913" y="5947331"/>
            <a:ext cx="2420938" cy="71438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488" y="15"/>
              </a:cxn>
              <a:cxn ang="0">
                <a:pos x="1488" y="30"/>
              </a:cxn>
              <a:cxn ang="0">
                <a:pos x="0" y="30"/>
              </a:cxn>
              <a:cxn ang="0">
                <a:pos x="0" y="15"/>
              </a:cxn>
              <a:cxn ang="0">
                <a:pos x="1481" y="0"/>
              </a:cxn>
              <a:cxn ang="0">
                <a:pos x="1525" y="22"/>
              </a:cxn>
              <a:cxn ang="0">
                <a:pos x="1481" y="45"/>
              </a:cxn>
              <a:cxn ang="0">
                <a:pos x="1481" y="0"/>
              </a:cxn>
            </a:cxnLst>
            <a:rect l="0" t="0" r="r" b="b"/>
            <a:pathLst>
              <a:path w="1525" h="45">
                <a:moveTo>
                  <a:pt x="0" y="15"/>
                </a:moveTo>
                <a:lnTo>
                  <a:pt x="1488" y="15"/>
                </a:lnTo>
                <a:lnTo>
                  <a:pt x="1488" y="30"/>
                </a:lnTo>
                <a:lnTo>
                  <a:pt x="0" y="30"/>
                </a:lnTo>
                <a:lnTo>
                  <a:pt x="0" y="15"/>
                </a:lnTo>
                <a:close/>
                <a:moveTo>
                  <a:pt x="1481" y="0"/>
                </a:moveTo>
                <a:lnTo>
                  <a:pt x="1525" y="22"/>
                </a:lnTo>
                <a:lnTo>
                  <a:pt x="1481" y="45"/>
                </a:lnTo>
                <a:lnTo>
                  <a:pt x="1481" y="0"/>
                </a:lnTo>
                <a:close/>
              </a:path>
            </a:pathLst>
          </a:custGeom>
          <a:solidFill>
            <a:srgbClr val="000000"/>
          </a:solidFill>
          <a:ln w="1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auto">
          <a:xfrm>
            <a:off x="4667250" y="4528106"/>
            <a:ext cx="71438" cy="1554163"/>
          </a:xfrm>
          <a:custGeom>
            <a:avLst/>
            <a:gdLst/>
            <a:ahLst/>
            <a:cxnLst>
              <a:cxn ang="0">
                <a:pos x="15" y="979"/>
              </a:cxn>
              <a:cxn ang="0">
                <a:pos x="15" y="38"/>
              </a:cxn>
              <a:cxn ang="0">
                <a:pos x="30" y="38"/>
              </a:cxn>
              <a:cxn ang="0">
                <a:pos x="30" y="979"/>
              </a:cxn>
              <a:cxn ang="0">
                <a:pos x="15" y="979"/>
              </a:cxn>
              <a:cxn ang="0">
                <a:pos x="0" y="45"/>
              </a:cxn>
              <a:cxn ang="0">
                <a:pos x="23" y="0"/>
              </a:cxn>
              <a:cxn ang="0">
                <a:pos x="45" y="45"/>
              </a:cxn>
              <a:cxn ang="0">
                <a:pos x="0" y="45"/>
              </a:cxn>
            </a:cxnLst>
            <a:rect l="0" t="0" r="r" b="b"/>
            <a:pathLst>
              <a:path w="45" h="979">
                <a:moveTo>
                  <a:pt x="15" y="979"/>
                </a:moveTo>
                <a:lnTo>
                  <a:pt x="15" y="38"/>
                </a:lnTo>
                <a:lnTo>
                  <a:pt x="30" y="38"/>
                </a:lnTo>
                <a:lnTo>
                  <a:pt x="30" y="979"/>
                </a:lnTo>
                <a:lnTo>
                  <a:pt x="15" y="979"/>
                </a:lnTo>
                <a:close/>
                <a:moveTo>
                  <a:pt x="0" y="45"/>
                </a:moveTo>
                <a:lnTo>
                  <a:pt x="23" y="0"/>
                </a:lnTo>
                <a:lnTo>
                  <a:pt x="45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1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2"/>
          <p:cNvSpPr>
            <a:spLocks noEditPoints="1"/>
          </p:cNvSpPr>
          <p:nvPr/>
        </p:nvSpPr>
        <p:spPr bwMode="auto">
          <a:xfrm>
            <a:off x="4546600" y="5947331"/>
            <a:ext cx="2420938" cy="71438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488" y="15"/>
              </a:cxn>
              <a:cxn ang="0">
                <a:pos x="1488" y="30"/>
              </a:cxn>
              <a:cxn ang="0">
                <a:pos x="0" y="30"/>
              </a:cxn>
              <a:cxn ang="0">
                <a:pos x="0" y="15"/>
              </a:cxn>
              <a:cxn ang="0">
                <a:pos x="1480" y="0"/>
              </a:cxn>
              <a:cxn ang="0">
                <a:pos x="1525" y="22"/>
              </a:cxn>
              <a:cxn ang="0">
                <a:pos x="1480" y="45"/>
              </a:cxn>
              <a:cxn ang="0">
                <a:pos x="1480" y="0"/>
              </a:cxn>
            </a:cxnLst>
            <a:rect l="0" t="0" r="r" b="b"/>
            <a:pathLst>
              <a:path w="1525" h="45">
                <a:moveTo>
                  <a:pt x="0" y="15"/>
                </a:moveTo>
                <a:lnTo>
                  <a:pt x="1488" y="15"/>
                </a:lnTo>
                <a:lnTo>
                  <a:pt x="1488" y="30"/>
                </a:lnTo>
                <a:lnTo>
                  <a:pt x="0" y="30"/>
                </a:lnTo>
                <a:lnTo>
                  <a:pt x="0" y="15"/>
                </a:lnTo>
                <a:close/>
                <a:moveTo>
                  <a:pt x="1480" y="0"/>
                </a:moveTo>
                <a:lnTo>
                  <a:pt x="1525" y="22"/>
                </a:lnTo>
                <a:lnTo>
                  <a:pt x="1480" y="45"/>
                </a:lnTo>
                <a:lnTo>
                  <a:pt x="1480" y="0"/>
                </a:lnTo>
                <a:close/>
              </a:path>
            </a:pathLst>
          </a:custGeom>
          <a:solidFill>
            <a:srgbClr val="000000"/>
          </a:solidFill>
          <a:ln w="1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4618038" y="4912281"/>
            <a:ext cx="2206625" cy="1588"/>
          </a:xfrm>
          <a:prstGeom prst="line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4519613" y="4813856"/>
            <a:ext cx="1762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4603750" y="4813856"/>
            <a:ext cx="1285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5970588" y="4912281"/>
            <a:ext cx="1588" cy="1079500"/>
          </a:xfrm>
          <a:prstGeom prst="line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4902200" y="4912281"/>
            <a:ext cx="1993900" cy="1069975"/>
          </a:xfrm>
          <a:custGeom>
            <a:avLst/>
            <a:gdLst/>
            <a:ahLst/>
            <a:cxnLst>
              <a:cxn ang="0">
                <a:pos x="0" y="674"/>
              </a:cxn>
              <a:cxn ang="0">
                <a:pos x="684" y="0"/>
              </a:cxn>
              <a:cxn ang="0">
                <a:pos x="1256" y="0"/>
              </a:cxn>
            </a:cxnLst>
            <a:rect l="0" t="0" r="r" b="b"/>
            <a:pathLst>
              <a:path w="1256" h="674">
                <a:moveTo>
                  <a:pt x="0" y="674"/>
                </a:moveTo>
                <a:lnTo>
                  <a:pt x="684" y="0"/>
                </a:lnTo>
                <a:lnTo>
                  <a:pt x="1256" y="0"/>
                </a:ln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052637" y="4278868"/>
            <a:ext cx="612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 err="1">
                <a:cs typeface="Times New Roman" pitchFamily="18" charset="0"/>
              </a:rPr>
              <a:t>f</a:t>
            </a:r>
            <a:r>
              <a:rPr lang="en-US" i="1" baseline="-30000" dirty="0" err="1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) </a:t>
            </a:r>
            <a:endParaRPr lang="en-US" dirty="0"/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4722812" y="427886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 smtClean="0">
                <a:cs typeface="Times New Roman" pitchFamily="18" charset="0"/>
              </a:rPr>
              <a:t>F</a:t>
            </a:r>
            <a:r>
              <a:rPr lang="en-US" i="1" baseline="-25000" dirty="0" smtClean="0">
                <a:cs typeface="Times New Roman" pitchFamily="18" charset="0"/>
              </a:rPr>
              <a:t>X</a:t>
            </a:r>
            <a:r>
              <a:rPr lang="en-US" i="1" dirty="0" smtClean="0">
                <a:cs typeface="Times New Roman" pitchFamily="18" charset="0"/>
              </a:rPr>
              <a:t>(x</a:t>
            </a:r>
            <a:r>
              <a:rPr lang="en-US" i="1" dirty="0">
                <a:cs typeface="Times New Roman" pitchFamily="18" charset="0"/>
              </a:rPr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4412" y="5955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51212" y="5955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00524" y="5955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7324" y="5955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04012" y="5574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7012" y="5574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1484630"/>
            <a:ext cx="2324100" cy="224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3333750" y="2075815"/>
            <a:ext cx="5334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6318" y="2438400"/>
            <a:ext cx="113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Poisson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4953000"/>
            <a:ext cx="121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</a:t>
            </a:r>
            <a:endParaRPr lang="en-US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4724400" y="1905000"/>
          <a:ext cx="3813175" cy="135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4" imgW="2450880" imgH="863280" progId="Equation.DSMT4">
                  <p:embed/>
                </p:oleObj>
              </mc:Choice>
              <mc:Fallback>
                <p:oleObj name="Equation" r:id="rId4" imgW="2450880" imgH="863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3813175" cy="1358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4" descr="D:\jef\class\pe160\gauss.jpg"/>
          <p:cNvPicPr>
            <a:picLocks noChangeAspect="1" noChangeArrowheads="1"/>
          </p:cNvPicPr>
          <p:nvPr/>
        </p:nvPicPr>
        <p:blipFill>
          <a:blip r:embed="rId3" cstate="print"/>
          <a:srcRect r="4453"/>
          <a:stretch>
            <a:fillRect/>
          </a:stretch>
        </p:blipFill>
        <p:spPr bwMode="auto">
          <a:xfrm>
            <a:off x="1981200" y="1600200"/>
            <a:ext cx="4495800" cy="3257550"/>
          </a:xfrm>
          <a:prstGeom prst="rect">
            <a:avLst/>
          </a:prstGeom>
          <a:noFill/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98650" y="1752600"/>
            <a:ext cx="351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X</a:t>
            </a:r>
            <a:endParaRPr lang="en-US" sz="2000" i="1" baseline="-250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18100" y="2133600"/>
            <a:ext cx="89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m</a:t>
            </a:r>
            <a:r>
              <a:rPr lang="en-US" sz="1600" dirty="0"/>
              <a:t>=1,</a:t>
            </a:r>
            <a:r>
              <a:rPr lang="en-US" sz="1600" dirty="0">
                <a:latin typeface="Symbol" pitchFamily="18" charset="2"/>
              </a:rPr>
              <a:t>s</a:t>
            </a:r>
            <a:r>
              <a:rPr lang="en-US" sz="1600" dirty="0"/>
              <a:t>=1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9713" y="1981200"/>
            <a:ext cx="89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m</a:t>
            </a:r>
            <a:r>
              <a:rPr lang="en-US" sz="1600" dirty="0"/>
              <a:t>=0,</a:t>
            </a:r>
            <a:r>
              <a:rPr lang="en-US" sz="1600" dirty="0">
                <a:latin typeface="Symbol" pitchFamily="18" charset="2"/>
              </a:rPr>
              <a:t>s</a:t>
            </a:r>
            <a:r>
              <a:rPr lang="en-US" sz="1600" dirty="0"/>
              <a:t>=1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59050" y="3276600"/>
            <a:ext cx="89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m</a:t>
            </a:r>
            <a:r>
              <a:rPr lang="en-US" sz="1600" dirty="0"/>
              <a:t>=0,</a:t>
            </a:r>
            <a:r>
              <a:rPr lang="en-US" sz="1600" dirty="0">
                <a:latin typeface="Symbol" pitchFamily="18" charset="2"/>
              </a:rPr>
              <a:t>s</a:t>
            </a:r>
            <a:r>
              <a:rPr lang="en-US" sz="1600" dirty="0"/>
              <a:t>=2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136900" y="3657600"/>
            <a:ext cx="33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632200" y="2362200"/>
            <a:ext cx="33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5200650" y="2438400"/>
            <a:ext cx="4000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2619375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2362200" y="5105400"/>
          <a:ext cx="40926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4" imgW="1993900" imgH="508000" progId="Equation.DSMT4">
                  <p:embed/>
                </p:oleObj>
              </mc:Choice>
              <mc:Fallback>
                <p:oleObj name="Equation" r:id="rId4" imgW="1993900" imgH="508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409263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assumed known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Histograms, mean, median, spread, </a:t>
            </a:r>
            <a:r>
              <a:rPr lang="en-US" dirty="0" err="1" smtClean="0"/>
              <a:t>quantiles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Probability, conditional probability, Gaussian distribution, Random variable, probability density, cumulative distribution</a:t>
            </a:r>
          </a:p>
          <a:p>
            <a:endParaRPr lang="en-US" dirty="0" smtClean="0"/>
          </a:p>
          <a:p>
            <a:r>
              <a:rPr lang="en-US" dirty="0" smtClean="0"/>
              <a:t>Expectation, variance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Scatterplot</a:t>
            </a:r>
            <a:r>
              <a:rPr lang="en-US" dirty="0" smtClean="0"/>
              <a:t>, correlation coefficient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 function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019800" cy="480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data</a:t>
            </a: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60087"/>
            <a:ext cx="4876800" cy="25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060" y="3810000"/>
            <a:ext cx="5311140" cy="279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Right Arrow 90"/>
          <p:cNvSpPr/>
          <p:nvPr/>
        </p:nvSpPr>
        <p:spPr>
          <a:xfrm rot="2832181">
            <a:off x="3250537" y="4177365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Monte Carlo simulation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Aim</a:t>
            </a:r>
          </a:p>
          <a:p>
            <a:pPr lvl="1"/>
            <a:r>
              <a:rPr lang="en-US" dirty="0" smtClean="0"/>
              <a:t>Mimicking the process of actual sampling</a:t>
            </a:r>
          </a:p>
          <a:p>
            <a:endParaRPr lang="en-US" dirty="0" smtClean="0"/>
          </a:p>
          <a:p>
            <a:r>
              <a:rPr lang="en-US" dirty="0" smtClean="0"/>
              <a:t>Needed: Pseudo random number generator</a:t>
            </a:r>
          </a:p>
          <a:p>
            <a:pPr lvl="1"/>
            <a:r>
              <a:rPr lang="en-US" dirty="0" smtClean="0"/>
              <a:t>A computer software program that creates (deterministically) a set of uniform random numbers between [0,1], as initiated with a “seed” (a large odd integer such as 56781)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0.10135, 0.58382, 0.98182, 0.0534 etc…</a:t>
            </a:r>
          </a:p>
          <a:p>
            <a:endParaRPr lang="en-US" dirty="0" smtClean="0"/>
          </a:p>
          <a:p>
            <a:r>
              <a:rPr lang="en-US" dirty="0" smtClean="0"/>
              <a:t>Other terminology: drawing, sampling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75353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first “models of uncertainty”</a:t>
            </a: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057400" y="1828800"/>
          <a:ext cx="32988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3" imgW="1358640" imgH="850680" progId="Equation.DSMT4">
                  <p:embed/>
                </p:oleObj>
              </mc:Choice>
              <mc:Fallback>
                <p:oleObj name="Equation" r:id="rId3" imgW="1358640" imgH="85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3298825" cy="193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114800"/>
            <a:ext cx="6648102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Samples drawn by Monte Carlo simulation </a:t>
            </a:r>
          </a:p>
          <a:p>
            <a:pPr algn="ctr"/>
            <a:r>
              <a:rPr lang="en-US" sz="2800" b="1" dirty="0" smtClean="0"/>
              <a:t>are a valid model of uncertainty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</a:p>
          <a:p>
            <a:pPr lvl="1"/>
            <a:r>
              <a:rPr lang="en-US" dirty="0" smtClean="0"/>
              <a:t>To transform the empirical distribution of a dataset into another empirical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Certain methods require that the empirical data has a certain shape, such as a standard normal shape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lessen the influence of extreme values for skewed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9378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or association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4953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(linear) correlation coefficient</a:t>
            </a:r>
            <a:endParaRPr 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33400" y="2209800"/>
          <a:ext cx="32952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3" imgW="1816100" imgH="508000" progId="Equation.DSMT4">
                  <p:embed/>
                </p:oleObj>
              </mc:Choice>
              <mc:Fallback>
                <p:oleObj name="Equation" r:id="rId3" imgW="1816100" imgH="508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329529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685800" y="3429000"/>
          <a:ext cx="269144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5" imgW="1485900" imgH="508000" progId="Equation.DSMT4">
                  <p:embed/>
                </p:oleObj>
              </mc:Choice>
              <mc:Fallback>
                <p:oleObj name="Equation" r:id="rId5" imgW="14859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269144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2438400"/>
            <a:ext cx="46482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 |</a:t>
            </a:r>
            <a:r>
              <a:rPr lang="en-US" sz="2000" i="1" dirty="0" smtClean="0"/>
              <a:t>r</a:t>
            </a:r>
            <a:r>
              <a:rPr lang="en-US" sz="2000" dirty="0" smtClean="0"/>
              <a:t>|  larger 	stronger correlation</a:t>
            </a:r>
          </a:p>
          <a:p>
            <a:r>
              <a:rPr lang="en-US" sz="2000" dirty="0" smtClean="0"/>
              <a:t>If </a:t>
            </a:r>
            <a:r>
              <a:rPr lang="en-US" sz="2000" i="1" dirty="0" smtClean="0"/>
              <a:t>r</a:t>
            </a:r>
            <a:r>
              <a:rPr lang="en-US" sz="2000" dirty="0" smtClean="0"/>
              <a:t> &gt; 0 		positive correlation</a:t>
            </a:r>
          </a:p>
          <a:p>
            <a:r>
              <a:rPr lang="en-US" sz="2000" dirty="0" smtClean="0"/>
              <a:t>If </a:t>
            </a:r>
            <a:r>
              <a:rPr lang="en-US" sz="2000" i="1" dirty="0" smtClean="0"/>
              <a:t>r</a:t>
            </a:r>
            <a:r>
              <a:rPr lang="en-US" sz="2000" dirty="0" smtClean="0"/>
              <a:t> &lt; 0		negative correlation</a:t>
            </a:r>
          </a:p>
          <a:p>
            <a:r>
              <a:rPr lang="en-US" sz="2000" dirty="0" smtClean="0"/>
              <a:t>If  |</a:t>
            </a:r>
            <a:r>
              <a:rPr lang="en-US" sz="2000" i="1" dirty="0" smtClean="0"/>
              <a:t>r</a:t>
            </a:r>
            <a:r>
              <a:rPr lang="en-US" sz="2000" dirty="0" smtClean="0"/>
              <a:t>| = 1 	perfect linear correlation</a:t>
            </a:r>
          </a:p>
          <a:p>
            <a:r>
              <a:rPr lang="en-US" sz="2000" dirty="0" smtClean="0"/>
              <a:t>If  </a:t>
            </a:r>
            <a:r>
              <a:rPr lang="en-US" sz="2000" i="1" dirty="0" smtClean="0"/>
              <a:t>r</a:t>
            </a:r>
            <a:r>
              <a:rPr lang="en-US" sz="2000" dirty="0" smtClean="0"/>
              <a:t> = 0 		no linear correlation</a:t>
            </a:r>
          </a:p>
          <a:p>
            <a:r>
              <a:rPr lang="en-US" sz="2000" dirty="0" smtClean="0"/>
              <a:t>the range of </a:t>
            </a:r>
            <a:r>
              <a:rPr lang="en-US" sz="2000" i="1" dirty="0" smtClean="0"/>
              <a:t>r</a:t>
            </a:r>
            <a:r>
              <a:rPr lang="en-US" sz="2000" dirty="0" smtClean="0"/>
              <a:t> 	restricted to [-1,1]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1"/>
            <a:ext cx="2895600" cy="271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2946915" cy="27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3308" y="4178075"/>
            <a:ext cx="3731292" cy="23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Probability, Statistics: a review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2767" t="11881" r="53960" b="33549"/>
          <a:stretch>
            <a:fillRect/>
          </a:stretch>
        </p:blipFill>
        <p:spPr bwMode="auto">
          <a:xfrm>
            <a:off x="838200" y="1524000"/>
            <a:ext cx="3657600" cy="48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81600" y="20574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what if we need to compare two data sets and have only very few sample values?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Quantile-quantile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00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p</a:t>
            </a:r>
            <a:r>
              <a:rPr lang="en-US" sz="2400" dirty="0" smtClean="0"/>
              <a:t>-</a:t>
            </a:r>
            <a:r>
              <a:rPr lang="en-US" sz="2400" dirty="0" err="1" smtClean="0"/>
              <a:t>quantile</a:t>
            </a:r>
            <a:r>
              <a:rPr lang="en-US" sz="2400" dirty="0" smtClean="0"/>
              <a:t> with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Euclid Symbol"/>
              </a:rPr>
              <a:t></a:t>
            </a:r>
            <a:r>
              <a:rPr lang="en-US" sz="2400" dirty="0" smtClean="0"/>
              <a:t> [0,1] (a percentile) is defined as that value such that a proportion of 100 × </a:t>
            </a:r>
            <a:r>
              <a:rPr lang="en-US" sz="2400" i="1" dirty="0" smtClean="0"/>
              <a:t>p</a:t>
            </a:r>
            <a:r>
              <a:rPr lang="en-US" sz="2400" dirty="0" smtClean="0"/>
              <a:t> of the data does not exceed this value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76600"/>
            <a:ext cx="697178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Dataset 1		34	21	8	7	10	15</a:t>
            </a:r>
          </a:p>
          <a:p>
            <a:r>
              <a:rPr lang="en-US" dirty="0" smtClean="0"/>
              <a:t>Dataset 2		16	22	5	9	11	37</a:t>
            </a:r>
          </a:p>
          <a:p>
            <a:endParaRPr lang="en-US" dirty="0" smtClean="0"/>
          </a:p>
          <a:p>
            <a:r>
              <a:rPr lang="en-US" b="1" dirty="0" smtClean="0"/>
              <a:t>Rank-order</a:t>
            </a:r>
          </a:p>
          <a:p>
            <a:r>
              <a:rPr lang="en-US" dirty="0" smtClean="0"/>
              <a:t>Dataset 1		7	8	10	15	21	34</a:t>
            </a:r>
          </a:p>
          <a:p>
            <a:r>
              <a:rPr lang="en-US" dirty="0" smtClean="0"/>
              <a:t>Dataset 2		5	9	11	16	22	37</a:t>
            </a:r>
          </a:p>
          <a:p>
            <a:r>
              <a:rPr lang="en-US" dirty="0" smtClean="0"/>
              <a:t>Percentile	1/6	2/6	3/6	4/6	5/6	6/6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219200"/>
            <a:ext cx="5105400" cy="472440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2205037" y="1338262"/>
          <a:ext cx="4733925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90800" y="1589103"/>
            <a:ext cx="3969798" cy="351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5410200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553974" y="3170426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probability theory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Probability, Statistics: a review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/>
              <a:t>“There is a 60% probability/chance of finding iron ore in this region”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8194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smtClean="0"/>
              <a:t>Interpretation 1</a:t>
            </a:r>
            <a:r>
              <a:rPr lang="en-US" sz="2200" dirty="0" smtClean="0"/>
              <a:t>: The geologist feels that, over the long run, in 60% of similar regions that he studies, one will actually yield iron ore.</a:t>
            </a:r>
          </a:p>
          <a:p>
            <a:endParaRPr lang="en-US" sz="2200" dirty="0" smtClean="0"/>
          </a:p>
          <a:p>
            <a:r>
              <a:rPr lang="en-US" sz="2200" i="1" u="sng" dirty="0" smtClean="0"/>
              <a:t>Interpretation 2</a:t>
            </a:r>
            <a:r>
              <a:rPr lang="en-US" sz="2200" dirty="0" smtClean="0"/>
              <a:t>: The geologist assesses, based and his/her expertise and prior knowledge that it is more likely that the region will contain iron ore. In fact, 60/100 is a quantitative measure of the geologist’s assessment about the hypothesis that the region will contain iron ore, where 0/100 means there is certainly no iron ore and 100/100 means there is certainly iron ore.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1020763" y="1828800"/>
          <a:ext cx="5810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" imgW="2450880" imgH="253800" progId="Equation.DSMT4">
                  <p:embed/>
                </p:oleObj>
              </mc:Choice>
              <mc:Fallback>
                <p:oleObj name="Equation" r:id="rId3" imgW="2450880" imgH="253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828800"/>
                        <a:ext cx="58102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230313" y="5410200"/>
          <a:ext cx="6670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5" imgW="3504960" imgH="393480" progId="Equation.DSMT4">
                  <p:embed/>
                </p:oleObj>
              </mc:Choice>
              <mc:Fallback>
                <p:oleObj name="Equation" r:id="rId5" imgW="350496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5410200"/>
                        <a:ext cx="66706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590800" y="2971800"/>
            <a:ext cx="3248025" cy="1666875"/>
            <a:chOff x="816" y="576"/>
            <a:chExt cx="2256" cy="1248"/>
          </a:xfrm>
        </p:grpSpPr>
        <p:sp>
          <p:nvSpPr>
            <p:cNvPr id="17" name="Freeform 3" descr="Light upward diagonal"/>
            <p:cNvSpPr>
              <a:spLocks/>
            </p:cNvSpPr>
            <p:nvPr/>
          </p:nvSpPr>
          <p:spPr bwMode="auto">
            <a:xfrm>
              <a:off x="1344" y="1021"/>
              <a:ext cx="191" cy="355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94" y="16"/>
                </a:cxn>
                <a:cxn ang="0">
                  <a:pos x="65" y="40"/>
                </a:cxn>
                <a:cxn ang="0">
                  <a:pos x="49" y="58"/>
                </a:cxn>
                <a:cxn ang="0">
                  <a:pos x="26" y="87"/>
                </a:cxn>
                <a:cxn ang="0">
                  <a:pos x="13" y="115"/>
                </a:cxn>
                <a:cxn ang="0">
                  <a:pos x="0" y="162"/>
                </a:cxn>
                <a:cxn ang="0">
                  <a:pos x="2" y="196"/>
                </a:cxn>
                <a:cxn ang="0">
                  <a:pos x="6" y="226"/>
                </a:cxn>
                <a:cxn ang="0">
                  <a:pos x="17" y="250"/>
                </a:cxn>
                <a:cxn ang="0">
                  <a:pos x="30" y="275"/>
                </a:cxn>
                <a:cxn ang="0">
                  <a:pos x="49" y="301"/>
                </a:cxn>
                <a:cxn ang="0">
                  <a:pos x="60" y="311"/>
                </a:cxn>
                <a:cxn ang="0">
                  <a:pos x="88" y="337"/>
                </a:cxn>
                <a:cxn ang="0">
                  <a:pos x="106" y="353"/>
                </a:cxn>
                <a:cxn ang="0">
                  <a:pos x="115" y="355"/>
                </a:cxn>
                <a:cxn ang="0">
                  <a:pos x="137" y="331"/>
                </a:cxn>
                <a:cxn ang="0">
                  <a:pos x="158" y="301"/>
                </a:cxn>
                <a:cxn ang="0">
                  <a:pos x="170" y="279"/>
                </a:cxn>
                <a:cxn ang="0">
                  <a:pos x="181" y="252"/>
                </a:cxn>
                <a:cxn ang="0">
                  <a:pos x="187" y="226"/>
                </a:cxn>
                <a:cxn ang="0">
                  <a:pos x="191" y="189"/>
                </a:cxn>
                <a:cxn ang="0">
                  <a:pos x="191" y="163"/>
                </a:cxn>
                <a:cxn ang="0">
                  <a:pos x="186" y="135"/>
                </a:cxn>
                <a:cxn ang="0">
                  <a:pos x="176" y="93"/>
                </a:cxn>
                <a:cxn ang="0">
                  <a:pos x="161" y="64"/>
                </a:cxn>
                <a:cxn ang="0">
                  <a:pos x="152" y="46"/>
                </a:cxn>
                <a:cxn ang="0">
                  <a:pos x="140" y="30"/>
                </a:cxn>
                <a:cxn ang="0">
                  <a:pos x="122" y="12"/>
                </a:cxn>
                <a:cxn ang="0">
                  <a:pos x="113" y="0"/>
                </a:cxn>
              </a:cxnLst>
              <a:rect l="0" t="0" r="r" b="b"/>
              <a:pathLst>
                <a:path w="191" h="355">
                  <a:moveTo>
                    <a:pt x="113" y="0"/>
                  </a:moveTo>
                  <a:lnTo>
                    <a:pt x="94" y="16"/>
                  </a:lnTo>
                  <a:lnTo>
                    <a:pt x="65" y="40"/>
                  </a:lnTo>
                  <a:lnTo>
                    <a:pt x="49" y="58"/>
                  </a:lnTo>
                  <a:lnTo>
                    <a:pt x="26" y="87"/>
                  </a:lnTo>
                  <a:lnTo>
                    <a:pt x="13" y="115"/>
                  </a:lnTo>
                  <a:lnTo>
                    <a:pt x="0" y="162"/>
                  </a:lnTo>
                  <a:lnTo>
                    <a:pt x="2" y="196"/>
                  </a:lnTo>
                  <a:lnTo>
                    <a:pt x="6" y="226"/>
                  </a:lnTo>
                  <a:lnTo>
                    <a:pt x="17" y="250"/>
                  </a:lnTo>
                  <a:lnTo>
                    <a:pt x="30" y="275"/>
                  </a:lnTo>
                  <a:lnTo>
                    <a:pt x="49" y="301"/>
                  </a:lnTo>
                  <a:lnTo>
                    <a:pt x="60" y="311"/>
                  </a:lnTo>
                  <a:lnTo>
                    <a:pt x="88" y="337"/>
                  </a:lnTo>
                  <a:lnTo>
                    <a:pt x="106" y="353"/>
                  </a:lnTo>
                  <a:lnTo>
                    <a:pt x="115" y="355"/>
                  </a:lnTo>
                  <a:lnTo>
                    <a:pt x="137" y="331"/>
                  </a:lnTo>
                  <a:lnTo>
                    <a:pt x="158" y="301"/>
                  </a:lnTo>
                  <a:lnTo>
                    <a:pt x="170" y="279"/>
                  </a:lnTo>
                  <a:lnTo>
                    <a:pt x="181" y="252"/>
                  </a:lnTo>
                  <a:lnTo>
                    <a:pt x="187" y="226"/>
                  </a:lnTo>
                  <a:lnTo>
                    <a:pt x="191" y="189"/>
                  </a:lnTo>
                  <a:lnTo>
                    <a:pt x="191" y="163"/>
                  </a:lnTo>
                  <a:lnTo>
                    <a:pt x="186" y="135"/>
                  </a:lnTo>
                  <a:lnTo>
                    <a:pt x="176" y="93"/>
                  </a:lnTo>
                  <a:lnTo>
                    <a:pt x="161" y="64"/>
                  </a:lnTo>
                  <a:lnTo>
                    <a:pt x="152" y="46"/>
                  </a:lnTo>
                  <a:lnTo>
                    <a:pt x="140" y="30"/>
                  </a:lnTo>
                  <a:lnTo>
                    <a:pt x="122" y="12"/>
                  </a:lnTo>
                  <a:lnTo>
                    <a:pt x="113" y="0"/>
                  </a:lnTo>
                  <a:close/>
                </a:path>
              </a:pathLst>
            </a:cu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16" y="576"/>
              <a:ext cx="2256" cy="124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822" y="60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056" y="960"/>
              <a:ext cx="480" cy="4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344" y="912"/>
              <a:ext cx="1056" cy="5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950" y="7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2256" y="7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4978</TotalTime>
  <Words>655</Words>
  <Application>Microsoft Office PowerPoint</Application>
  <PresentationFormat>On-screen Show 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Equity</vt:lpstr>
      <vt:lpstr>Equation</vt:lpstr>
      <vt:lpstr>Probability theory and statistical  analysis: a review</vt:lpstr>
      <vt:lpstr>Concepts assumed known</vt:lpstr>
      <vt:lpstr>Concepts in statistics</vt:lpstr>
      <vt:lpstr>Graphical analysis</vt:lpstr>
      <vt:lpstr>Quantile-quantile plot</vt:lpstr>
      <vt:lpstr>Plotting</vt:lpstr>
      <vt:lpstr>Concepts in probability theory</vt:lpstr>
      <vt:lpstr>Probability</vt:lpstr>
      <vt:lpstr>Conditional probability</vt:lpstr>
      <vt:lpstr>Bayes’ rule</vt:lpstr>
      <vt:lpstr>Example</vt:lpstr>
      <vt:lpstr>Result</vt:lpstr>
      <vt:lpstr>Random variable</vt:lpstr>
      <vt:lpstr>Probability mass function</vt:lpstr>
      <vt:lpstr>Probability density function</vt:lpstr>
      <vt:lpstr>Likelihood</vt:lpstr>
      <vt:lpstr>Cumulative distribution function</vt:lpstr>
      <vt:lpstr>Examples</vt:lpstr>
      <vt:lpstr>Examples</vt:lpstr>
      <vt:lpstr>Empirical distribution function</vt:lpstr>
      <vt:lpstr>Modeling from data</vt:lpstr>
      <vt:lpstr>Monte Carlo simulation</vt:lpstr>
      <vt:lpstr>Mechanism</vt:lpstr>
      <vt:lpstr>Some first “models of uncertainty”</vt:lpstr>
      <vt:lpstr>Data Transformation</vt:lpstr>
      <vt:lpstr>Mechanism</vt:lpstr>
      <vt:lpstr>Correlation or association</vt:lpstr>
      <vt:lpstr>(linear) correlation coefficient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jcaers</dc:creator>
  <cp:lastModifiedBy>User</cp:lastModifiedBy>
  <cp:revision>71</cp:revision>
  <dcterms:created xsi:type="dcterms:W3CDTF">2009-01-21T19:02:06Z</dcterms:created>
  <dcterms:modified xsi:type="dcterms:W3CDTF">2011-07-14T16:46:43Z</dcterms:modified>
</cp:coreProperties>
</file>