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69" r:id="rId2"/>
    <p:sldId id="359" r:id="rId3"/>
    <p:sldId id="279" r:id="rId4"/>
    <p:sldId id="280" r:id="rId5"/>
    <p:sldId id="281" r:id="rId6"/>
    <p:sldId id="283" r:id="rId7"/>
    <p:sldId id="284" r:id="rId8"/>
    <p:sldId id="282" r:id="rId9"/>
    <p:sldId id="360" r:id="rId10"/>
    <p:sldId id="290" r:id="rId11"/>
    <p:sldId id="312" r:id="rId12"/>
    <p:sldId id="285" r:id="rId13"/>
    <p:sldId id="291" r:id="rId14"/>
    <p:sldId id="286" r:id="rId15"/>
    <p:sldId id="287" r:id="rId16"/>
    <p:sldId id="288" r:id="rId17"/>
    <p:sldId id="293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59" autoAdjust="0"/>
  </p:normalViewPr>
  <p:slideViewPr>
    <p:cSldViewPr>
      <p:cViewPr varScale="1">
        <p:scale>
          <a:sx n="74" d="100"/>
          <a:sy n="74" d="100"/>
        </p:scale>
        <p:origin x="-12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46B80-DFEA-4D3C-B88A-C1408A5E9312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105F5-C09D-44EF-8104-7885023335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5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4343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2209801"/>
            <a:ext cx="9021537" cy="190985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0462" y="2096375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4119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6199" y="2209800"/>
            <a:ext cx="8992985" cy="190915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5493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2311BF-BC3D-408C-B455-CF03458CE489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slide" Target="slide21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2.xml"/><Relationship Id="rId5" Type="http://schemas.openxmlformats.org/officeDocument/2006/relationships/slide" Target="slide25.xml"/><Relationship Id="rId4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7315200" cy="2133600"/>
          </a:xfrm>
        </p:spPr>
        <p:txBody>
          <a:bodyPr>
            <a:noAutofit/>
          </a:bodyPr>
          <a:lstStyle/>
          <a:p>
            <a:r>
              <a:rPr lang="en-US" sz="2800" b="1" dirty="0"/>
              <a:t>Modeling Uncertainty in the Earth Sciences</a:t>
            </a:r>
          </a:p>
          <a:p>
            <a:endParaRPr lang="en-US" sz="2800" b="1" dirty="0"/>
          </a:p>
          <a:p>
            <a:r>
              <a:rPr lang="en-US" sz="2800" b="1" dirty="0" err="1"/>
              <a:t>Jef</a:t>
            </a:r>
            <a:r>
              <a:rPr lang="en-US" sz="2800" b="1" dirty="0"/>
              <a:t> </a:t>
            </a:r>
            <a:r>
              <a:rPr lang="en-US" sz="2800" b="1" dirty="0" err="1"/>
              <a:t>Caers</a:t>
            </a:r>
            <a:endParaRPr lang="en-US" sz="2800" b="1" dirty="0"/>
          </a:p>
          <a:p>
            <a:r>
              <a:rPr lang="en-US" sz="2800" b="1" dirty="0"/>
              <a:t>Stanford University</a:t>
            </a:r>
          </a:p>
          <a:p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Modeling uncertainty:</a:t>
            </a:r>
            <a:br>
              <a:rPr dirty="0" smtClean="0"/>
            </a:br>
            <a:r>
              <a:rPr lang="en-US" dirty="0" smtClean="0"/>
              <a:t>concepts and philosophies</a:t>
            </a:r>
            <a:endParaRPr lang="en-US" dirty="0"/>
          </a:p>
        </p:txBody>
      </p:sp>
      <p:pic>
        <p:nvPicPr>
          <p:cNvPr id="4" name="Picture 16" descr="stanford_s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7425"/>
            <a:ext cx="1676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5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Bayes’ rule suggest?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mental exercise should be made at collecting all possibilities imaginable prior to including the data into the model</a:t>
            </a:r>
          </a:p>
          <a:p>
            <a:endParaRPr lang="en-US" dirty="0" smtClean="0"/>
          </a:p>
          <a:p>
            <a:r>
              <a:rPr lang="en-US" dirty="0" smtClean="0"/>
              <a:t>The data can only falsify outcomes of the prior</a:t>
            </a:r>
          </a:p>
          <a:p>
            <a:endParaRPr lang="en-US" dirty="0" smtClean="0"/>
          </a:p>
          <a:p>
            <a:r>
              <a:rPr lang="en-US" dirty="0" smtClean="0"/>
              <a:t>Putting too much focus immediately on data is extremely tempting and may lead to an artificial reduction of uncertainty and unpleasant surprises</a:t>
            </a:r>
          </a:p>
          <a:p>
            <a:endParaRPr lang="en-US" dirty="0" smtClean="0"/>
          </a:p>
          <a:p>
            <a:r>
              <a:rPr lang="en-US" dirty="0" smtClean="0"/>
              <a:t>There is no escape in specifying a prior ! Each such specification is subjective.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Exclude or Include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Modeling uncertainty by inclusion (accepting)</a:t>
            </a:r>
          </a:p>
          <a:p>
            <a:pPr lvl="1"/>
            <a:r>
              <a:rPr lang="en-US" dirty="0" smtClean="0"/>
              <a:t>Include all those possibilities that can be explained by the observed data, accounting for the uncertain relationship between data and outcomes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Modeling uncertainty by exclusion (rejecting)</a:t>
            </a:r>
          </a:p>
          <a:p>
            <a:pPr lvl="1"/>
            <a:r>
              <a:rPr lang="en-US" dirty="0" smtClean="0"/>
              <a:t>Collect all possibilities prior to looking at data, then exclude those possibilities that can be rejected from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Exclusion is more conservative than inclusion and often preferred given the psychology of expert collaboration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verification and falsification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we check whether a model of uncertainty is correct ?</a:t>
            </a:r>
          </a:p>
          <a:p>
            <a:endParaRPr lang="en-US" dirty="0" smtClean="0"/>
          </a:p>
          <a:p>
            <a:r>
              <a:rPr lang="en-US" dirty="0" smtClean="0"/>
              <a:t>Can we check whether a deterministic model is correct ?</a:t>
            </a:r>
          </a:p>
          <a:p>
            <a:endParaRPr lang="en-US" dirty="0" smtClean="0"/>
          </a:p>
          <a:p>
            <a:r>
              <a:rPr lang="en-US" dirty="0" smtClean="0"/>
              <a:t>How to verify any model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Karl Popper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physical processes are laws that are only abstract in nature and can never be proven correct, they can only be disproven (falsified) with facts or data</a:t>
            </a:r>
          </a:p>
          <a:p>
            <a:endParaRPr lang="en-US" dirty="0" smtClean="0"/>
          </a:p>
          <a:p>
            <a:r>
              <a:rPr lang="en-US" dirty="0" smtClean="0"/>
              <a:t>the term falsifiable should not be mistaken for “being false”: it means that if a scientific theory is false, then this can be shown by data or observations</a:t>
            </a:r>
          </a:p>
          <a:p>
            <a:endParaRPr lang="en-US" dirty="0" smtClean="0"/>
          </a:p>
          <a:p>
            <a:r>
              <a:rPr lang="en-US" dirty="0" smtClean="0"/>
              <a:t>No model can be proven correct: all models are subjective and limited to human imagination</a:t>
            </a:r>
            <a:endParaRPr lang="en-US" dirty="0"/>
          </a:p>
        </p:txBody>
      </p:sp>
      <p:pic>
        <p:nvPicPr>
          <p:cNvPr id="4" name="Picture 3" descr="popper-karl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304800"/>
            <a:ext cx="1524000" cy="1915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Occam’s razor principle</a:t>
            </a:r>
          </a:p>
          <a:p>
            <a:pPr lvl="1"/>
            <a:r>
              <a:rPr lang="en-US" dirty="0" smtClean="0"/>
              <a:t>“entities must not be multiplied beyond necessity”</a:t>
            </a:r>
          </a:p>
          <a:p>
            <a:pPr lvl="1"/>
            <a:r>
              <a:rPr lang="en-US" dirty="0" smtClean="0"/>
              <a:t> translation: “when competing models are equal in various respects, select the model that introduces the fewest parameters/variables and simpler physics”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 does not mean that simpler models should be taken over complex models</a:t>
            </a:r>
          </a:p>
          <a:p>
            <a:pPr lvl="1"/>
            <a:r>
              <a:rPr lang="en-US" dirty="0" smtClean="0"/>
              <a:t>dependency on the decision question needs to be addressed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Model complexity should always be one of the modeling parameters in models of uncertainty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“Talking” about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YES</a:t>
            </a:r>
          </a:p>
          <a:p>
            <a:pPr lvl="1"/>
            <a:r>
              <a:rPr lang="en-US" dirty="0" smtClean="0"/>
              <a:t>quantifying uncertainty</a:t>
            </a:r>
          </a:p>
          <a:p>
            <a:pPr lvl="1"/>
            <a:r>
              <a:rPr lang="en-US" dirty="0" smtClean="0"/>
              <a:t>assessing uncertainty</a:t>
            </a:r>
          </a:p>
          <a:p>
            <a:pPr lvl="1"/>
            <a:r>
              <a:rPr lang="en-US" dirty="0" smtClean="0"/>
              <a:t>modeling uncertainty</a:t>
            </a:r>
          </a:p>
          <a:p>
            <a:pPr lvl="1"/>
            <a:r>
              <a:rPr lang="en-US" dirty="0" smtClean="0"/>
              <a:t>realistic assessment of uncertainty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</a:t>
            </a:r>
          </a:p>
          <a:p>
            <a:pPr lvl="1"/>
            <a:r>
              <a:rPr lang="en-US" dirty="0" smtClean="0"/>
              <a:t>estimating uncertainty</a:t>
            </a:r>
          </a:p>
          <a:p>
            <a:pPr lvl="1"/>
            <a:r>
              <a:rPr lang="en-US" dirty="0" smtClean="0"/>
              <a:t>best uncertainty estimate</a:t>
            </a:r>
          </a:p>
          <a:p>
            <a:pPr lvl="1"/>
            <a:r>
              <a:rPr lang="en-US" dirty="0" smtClean="0"/>
              <a:t>optimal uncertainty</a:t>
            </a:r>
          </a:p>
          <a:p>
            <a:pPr lvl="1"/>
            <a:r>
              <a:rPr lang="en-US" dirty="0" smtClean="0"/>
              <a:t>correct uncertainty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climate modeling</a:t>
            </a:r>
            <a:endParaRPr lang="en-US" dirty="0"/>
          </a:p>
        </p:txBody>
      </p:sp>
      <p:pic>
        <p:nvPicPr>
          <p:cNvPr id="4" name="Picture 3" descr="ucar_model_input_s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648691"/>
            <a:ext cx="4445000" cy="4368800"/>
          </a:xfrm>
          <a:prstGeom prst="rect">
            <a:avLst/>
          </a:prstGeom>
        </p:spPr>
      </p:pic>
      <p:pic>
        <p:nvPicPr>
          <p:cNvPr id="6" name="Picture 5" descr="gcmE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2286000"/>
            <a:ext cx="3612995" cy="27432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4648200" y="3429000"/>
            <a:ext cx="457200" cy="4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Deterministic modeling: most current models aim at including more physics, not on modeling uncertainty </a:t>
            </a:r>
          </a:p>
          <a:p>
            <a:endParaRPr lang="en-US" dirty="0" smtClean="0"/>
          </a:p>
          <a:p>
            <a:r>
              <a:rPr lang="en-US" dirty="0" smtClean="0"/>
              <a:t>Data sets: quality varies, data such as from satellite requires processing/interpretation (models)</a:t>
            </a:r>
          </a:p>
          <a:p>
            <a:endParaRPr lang="en-US" dirty="0" smtClean="0"/>
          </a:p>
          <a:p>
            <a:r>
              <a:rPr lang="en-US" dirty="0" smtClean="0"/>
              <a:t>Sub-grid uncertainty: important fine-scale variation (clouds) have global impact</a:t>
            </a:r>
          </a:p>
          <a:p>
            <a:endParaRPr lang="en-US" dirty="0" smtClean="0"/>
          </a:p>
          <a:p>
            <a:r>
              <a:rPr lang="en-US" dirty="0" smtClean="0"/>
              <a:t>Model complexity: should depend on what is to be done with those models</a:t>
            </a:r>
          </a:p>
          <a:p>
            <a:pPr lvl="1"/>
            <a:r>
              <a:rPr lang="en-US" dirty="0" smtClean="0"/>
              <a:t>Predict mean temperature increase</a:t>
            </a:r>
          </a:p>
          <a:p>
            <a:pPr lvl="1"/>
            <a:r>
              <a:rPr lang="en-US" dirty="0" smtClean="0"/>
              <a:t>Predict CO2 increase</a:t>
            </a:r>
          </a:p>
          <a:p>
            <a:pPr lvl="1"/>
            <a:r>
              <a:rPr lang="en-US" dirty="0" smtClean="0"/>
              <a:t>Regional climate change forecast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reservoir modeling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01441"/>
            <a:ext cx="3133269" cy="2356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181945"/>
            <a:ext cx="3029907" cy="2475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3" t="7594" r="2625" b="8438"/>
          <a:stretch>
            <a:fillRect/>
          </a:stretch>
        </p:blipFill>
        <p:spPr bwMode="auto">
          <a:xfrm>
            <a:off x="2819400" y="3962400"/>
            <a:ext cx="3048000" cy="2591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Large variety of data to build such models, each requiring considerable “domain expertise”</a:t>
            </a:r>
          </a:p>
          <a:p>
            <a:endParaRPr lang="en-US" dirty="0" smtClean="0"/>
          </a:p>
          <a:p>
            <a:r>
              <a:rPr lang="en-US" dirty="0" smtClean="0"/>
              <a:t>Real variability is very small-scale and cannot be represented using the grid cell sizes of current models</a:t>
            </a:r>
          </a:p>
          <a:p>
            <a:endParaRPr lang="en-US" dirty="0" smtClean="0"/>
          </a:p>
          <a:p>
            <a:r>
              <a:rPr lang="en-US" dirty="0" smtClean="0"/>
              <a:t>What constitutes a good model ?</a:t>
            </a:r>
          </a:p>
          <a:p>
            <a:pPr lvl="1"/>
            <a:r>
              <a:rPr lang="en-US" dirty="0" smtClean="0"/>
              <a:t>A model that represents the data accurately ?</a:t>
            </a:r>
          </a:p>
          <a:p>
            <a:pPr lvl="1"/>
            <a:r>
              <a:rPr lang="en-US" dirty="0" smtClean="0"/>
              <a:t>A model that leads to making good decisions 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both examples: </a:t>
            </a:r>
            <a:r>
              <a:rPr lang="en-US" b="1" dirty="0" smtClean="0"/>
              <a:t>computational challenges 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981200"/>
            <a:ext cx="7467600" cy="2954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“</a:t>
            </a:r>
            <a:r>
              <a:rPr lang="en-US" sz="2400" i="1" dirty="0" smtClean="0"/>
              <a:t>Imagination is more important than knowledge: for knowledge is limited to what we know and understand while imagination embraces the entire world and all that ever will be known and understood</a:t>
            </a:r>
            <a:r>
              <a:rPr lang="en-US" sz="2400" dirty="0" smtClean="0"/>
              <a:t>” 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b="1" dirty="0" smtClean="0"/>
              <a:t>Albert Einstein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457200" y="575846"/>
            <a:ext cx="1524000" cy="1219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Spatial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Stochastic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795046"/>
            <a:ext cx="5638800" cy="42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72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457200" y="609600"/>
            <a:ext cx="1524000" cy="6858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Datasets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295400"/>
            <a:ext cx="5029200" cy="500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03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381000" y="457200"/>
            <a:ext cx="1524000" cy="8382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observations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790700"/>
            <a:ext cx="8077200" cy="373380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3d-exx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171700"/>
            <a:ext cx="2590800" cy="294017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4967" t="4298"/>
          <a:stretch>
            <a:fillRect/>
          </a:stretch>
        </p:blipFill>
        <p:spPr bwMode="auto">
          <a:xfrm>
            <a:off x="685800" y="1943100"/>
            <a:ext cx="4373562" cy="3393571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595313" y="4319588"/>
            <a:ext cx="3543300" cy="1081087"/>
          </a:xfrm>
          <a:custGeom>
            <a:avLst/>
            <a:gdLst>
              <a:gd name="connsiteX0" fmla="*/ 0 w 3543300"/>
              <a:gd name="connsiteY0" fmla="*/ 0 h 1081087"/>
              <a:gd name="connsiteX1" fmla="*/ 2433637 w 3543300"/>
              <a:gd name="connsiteY1" fmla="*/ 976312 h 1081087"/>
              <a:gd name="connsiteX2" fmla="*/ 3500437 w 3543300"/>
              <a:gd name="connsiteY2" fmla="*/ 438150 h 1081087"/>
              <a:gd name="connsiteX3" fmla="*/ 3543300 w 3543300"/>
              <a:gd name="connsiteY3" fmla="*/ 1081087 h 1081087"/>
              <a:gd name="connsiteX4" fmla="*/ 57150 w 3543300"/>
              <a:gd name="connsiteY4" fmla="*/ 1047750 h 1081087"/>
              <a:gd name="connsiteX5" fmla="*/ 0 w 3543300"/>
              <a:gd name="connsiteY5" fmla="*/ 0 h 1081087"/>
              <a:gd name="connsiteX0" fmla="*/ 0 w 3543300"/>
              <a:gd name="connsiteY0" fmla="*/ 0 h 1081087"/>
              <a:gd name="connsiteX1" fmla="*/ 2409825 w 3543300"/>
              <a:gd name="connsiteY1" fmla="*/ 971550 h 1081087"/>
              <a:gd name="connsiteX2" fmla="*/ 3500437 w 3543300"/>
              <a:gd name="connsiteY2" fmla="*/ 438150 h 1081087"/>
              <a:gd name="connsiteX3" fmla="*/ 3543300 w 3543300"/>
              <a:gd name="connsiteY3" fmla="*/ 1081087 h 1081087"/>
              <a:gd name="connsiteX4" fmla="*/ 57150 w 3543300"/>
              <a:gd name="connsiteY4" fmla="*/ 1047750 h 1081087"/>
              <a:gd name="connsiteX5" fmla="*/ 0 w 3543300"/>
              <a:gd name="connsiteY5" fmla="*/ 0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43300" h="1081087">
                <a:moveTo>
                  <a:pt x="0" y="0"/>
                </a:moveTo>
                <a:lnTo>
                  <a:pt x="2409825" y="971550"/>
                </a:lnTo>
                <a:lnTo>
                  <a:pt x="3500437" y="438150"/>
                </a:lnTo>
                <a:lnTo>
                  <a:pt x="3543300" y="1081087"/>
                </a:lnTo>
                <a:lnTo>
                  <a:pt x="57150" y="10477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648200" y="38481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533400" y="685800"/>
            <a:ext cx="1524000" cy="12192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Spatial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parameters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 descr="Meandering%20river%20on%20the%20Yamal%20tundra.jpg"/>
          <p:cNvPicPr>
            <a:picLocks noChangeAspect="1"/>
          </p:cNvPicPr>
          <p:nvPr/>
        </p:nvPicPr>
        <p:blipFill>
          <a:blip r:embed="rId3" cstate="print"/>
          <a:srcRect r="13460" b="-3226"/>
          <a:stretch>
            <a:fillRect/>
          </a:stretch>
        </p:blipFill>
        <p:spPr>
          <a:xfrm>
            <a:off x="533400" y="2438400"/>
            <a:ext cx="3200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057400"/>
            <a:ext cx="4073928" cy="306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>
            <a:off x="41148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685800" y="575846"/>
            <a:ext cx="1295400" cy="1219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Physical model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685800" y="2176046"/>
            <a:ext cx="1295400" cy="12192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Physical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parameters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>
            <a:stCxn id="3" idx="0"/>
            <a:endCxn id="2" idx="2"/>
          </p:cNvCxnSpPr>
          <p:nvPr/>
        </p:nvCxnSpPr>
        <p:spPr>
          <a:xfrm rot="5400000" flipH="1" flipV="1">
            <a:off x="1143000" y="1985546"/>
            <a:ext cx="381000" cy="1588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 w="med" len="med"/>
            <a:tailEnd type="arrow" w="med" len="med"/>
          </a:ln>
          <a:effectLst/>
        </p:spPr>
      </p:cxnSp>
      <p:pic>
        <p:nvPicPr>
          <p:cNvPr id="6" name="Picture 5" descr="ucar_model_input_s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457200"/>
            <a:ext cx="3200400" cy="3145536"/>
          </a:xfrm>
          <a:prstGeom prst="rect">
            <a:avLst/>
          </a:prstGeom>
        </p:spPr>
      </p:pic>
      <p:pic>
        <p:nvPicPr>
          <p:cNvPr id="3102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0" t="35969" r="46140" b="32016"/>
          <a:stretch/>
        </p:blipFill>
        <p:spPr bwMode="auto">
          <a:xfrm>
            <a:off x="703118" y="4343400"/>
            <a:ext cx="3139736" cy="209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97112" y="196334"/>
            <a:ext cx="16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Climate models</a:t>
            </a:r>
            <a:endParaRPr lang="en-US" dirty="0"/>
          </a:p>
        </p:txBody>
      </p:sp>
      <p:pic>
        <p:nvPicPr>
          <p:cNvPr id="3102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" t="13829" r="62384" b="31907"/>
          <a:stretch/>
        </p:blipFill>
        <p:spPr bwMode="auto">
          <a:xfrm>
            <a:off x="5334000" y="3787402"/>
            <a:ext cx="3255302" cy="272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72268" y="3942326"/>
            <a:ext cx="220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in porous media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6109" y="3418070"/>
            <a:ext cx="16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Subsurface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381000" y="457200"/>
            <a:ext cx="1295400" cy="1219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Forecast and decision model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 t="6120" r="5167"/>
          <a:stretch>
            <a:fillRect/>
          </a:stretch>
        </p:blipFill>
        <p:spPr bwMode="auto">
          <a:xfrm>
            <a:off x="297873" y="2268682"/>
            <a:ext cx="400318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12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76400"/>
            <a:ext cx="36480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4951" y="143631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1899350"/>
            <a:ext cx="9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Forecast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419600" y="3500437"/>
            <a:ext cx="457200" cy="254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there uncertainty?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Uncertainty is caused by an incomplete understanding about what we like to quantify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We roughly know (measurement error)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could have known (non-exhaustive sampling)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don’t know what we know (interpretation)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don’t know what we don’t know (limited imagination)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cannot know (can never be measured)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modeling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671971" cy="243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4343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Deterministic model</a:t>
            </a:r>
            <a:r>
              <a:rPr lang="en-US" sz="2400" dirty="0" smtClean="0"/>
              <a:t>: a single (or few) Earth model that includes most accurately all physical and spatial relationships at the finest detail computationally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deterministic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physics does not mean more accuracy</a:t>
            </a:r>
          </a:p>
          <a:p>
            <a:pPr lvl="1"/>
            <a:r>
              <a:rPr lang="en-US" dirty="0" smtClean="0"/>
              <a:t>Uncertainty in physics</a:t>
            </a:r>
          </a:p>
          <a:p>
            <a:pPr lvl="1"/>
            <a:r>
              <a:rPr lang="en-US" dirty="0" smtClean="0"/>
              <a:t>Uncertainty in calibration of parameters etc…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single model is for certain not equal to the truth</a:t>
            </a:r>
          </a:p>
          <a:p>
            <a:endParaRPr lang="en-US" dirty="0" smtClean="0"/>
          </a:p>
          <a:p>
            <a:r>
              <a:rPr lang="en-US" dirty="0" smtClean="0"/>
              <a:t>They can be a useful start, but have no prediction power</a:t>
            </a:r>
          </a:p>
          <a:p>
            <a:endParaRPr lang="en-US" dirty="0" smtClean="0"/>
          </a:p>
          <a:p>
            <a:r>
              <a:rPr lang="en-US" dirty="0" smtClean="0"/>
              <a:t>Most of what is currently done is deterministic modeling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uncertainty</a:t>
            </a:r>
            <a:endParaRPr lang="en-US" dirty="0"/>
          </a:p>
        </p:txBody>
      </p:sp>
      <p:sp>
        <p:nvSpPr>
          <p:cNvPr id="28" name="Rectangle 27">
            <a:hlinkClick r:id="rId2" action="ppaction://hlinksldjump"/>
          </p:cNvPr>
          <p:cNvSpPr/>
          <p:nvPr/>
        </p:nvSpPr>
        <p:spPr>
          <a:xfrm>
            <a:off x="5105400" y="1795046"/>
            <a:ext cx="1295400" cy="1219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Physical model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>
            <a:hlinkClick r:id="rId3" action="ppaction://hlinksldjump"/>
          </p:cNvPr>
          <p:cNvSpPr/>
          <p:nvPr/>
        </p:nvSpPr>
        <p:spPr>
          <a:xfrm>
            <a:off x="2971800" y="1795046"/>
            <a:ext cx="1524000" cy="1219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Spatial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Stochastic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hlinkClick r:id="rId4" action="ppaction://hlinksldjump"/>
          </p:cNvPr>
          <p:cNvSpPr/>
          <p:nvPr/>
        </p:nvSpPr>
        <p:spPr>
          <a:xfrm>
            <a:off x="838200" y="1795046"/>
            <a:ext cx="1524000" cy="12192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Spatial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parameters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>
            <a:hlinkClick r:id="rId5" action="ppaction://hlinksldjump"/>
          </p:cNvPr>
          <p:cNvSpPr/>
          <p:nvPr/>
        </p:nvSpPr>
        <p:spPr>
          <a:xfrm>
            <a:off x="7391400" y="1795046"/>
            <a:ext cx="1295400" cy="1219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Forecast and decision model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05400" y="3395246"/>
            <a:ext cx="1295400" cy="12192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Physical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parameters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>
            <a:hlinkClick r:id="rId6" action="ppaction://hlinksldjump"/>
          </p:cNvPr>
          <p:cNvSpPr/>
          <p:nvPr/>
        </p:nvSpPr>
        <p:spPr>
          <a:xfrm>
            <a:off x="2971800" y="4843046"/>
            <a:ext cx="1524000" cy="8382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observations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>
            <a:hlinkClick r:id="rId7" action="ppaction://hlinksldjump"/>
          </p:cNvPr>
          <p:cNvSpPr/>
          <p:nvPr/>
        </p:nvSpPr>
        <p:spPr>
          <a:xfrm>
            <a:off x="2971800" y="3661946"/>
            <a:ext cx="1524000" cy="6858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Datasets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>
            <a:stCxn id="30" idx="3"/>
            <a:endCxn id="29" idx="1"/>
          </p:cNvCxnSpPr>
          <p:nvPr/>
        </p:nvCxnSpPr>
        <p:spPr>
          <a:xfrm>
            <a:off x="2362200" y="2404646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36" name="Straight Arrow Connector 35"/>
          <p:cNvCxnSpPr>
            <a:stCxn id="29" idx="3"/>
            <a:endCxn id="28" idx="1"/>
          </p:cNvCxnSpPr>
          <p:nvPr/>
        </p:nvCxnSpPr>
        <p:spPr>
          <a:xfrm>
            <a:off x="4495800" y="2404646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37" name="Straight Arrow Connector 36"/>
          <p:cNvCxnSpPr>
            <a:stCxn id="32" idx="0"/>
            <a:endCxn id="28" idx="2"/>
          </p:cNvCxnSpPr>
          <p:nvPr/>
        </p:nvCxnSpPr>
        <p:spPr>
          <a:xfrm rot="5400000" flipH="1" flipV="1">
            <a:off x="5562600" y="3204746"/>
            <a:ext cx="381000" cy="1588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>
            <a:stCxn id="28" idx="3"/>
            <a:endCxn id="31" idx="1"/>
          </p:cNvCxnSpPr>
          <p:nvPr/>
        </p:nvCxnSpPr>
        <p:spPr>
          <a:xfrm>
            <a:off x="6400800" y="2404646"/>
            <a:ext cx="990600" cy="1588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Straight Arrow Connector 38"/>
          <p:cNvCxnSpPr>
            <a:stCxn id="33" idx="0"/>
            <a:endCxn id="34" idx="2"/>
          </p:cNvCxnSpPr>
          <p:nvPr/>
        </p:nvCxnSpPr>
        <p:spPr>
          <a:xfrm rot="5400000" flipH="1" flipV="1">
            <a:off x="3486150" y="4595396"/>
            <a:ext cx="495300" cy="1588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0" name="Elbow Connector 39"/>
          <p:cNvCxnSpPr>
            <a:stCxn id="34" idx="1"/>
            <a:endCxn id="30" idx="2"/>
          </p:cNvCxnSpPr>
          <p:nvPr/>
        </p:nvCxnSpPr>
        <p:spPr>
          <a:xfrm rot="10800000">
            <a:off x="1600200" y="3014246"/>
            <a:ext cx="1371600" cy="990600"/>
          </a:xfrm>
          <a:prstGeom prst="bentConnector2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41" name="Straight Arrow Connector 40"/>
          <p:cNvCxnSpPr>
            <a:stCxn id="34" idx="3"/>
            <a:endCxn id="32" idx="1"/>
          </p:cNvCxnSpPr>
          <p:nvPr/>
        </p:nvCxnSpPr>
        <p:spPr>
          <a:xfrm>
            <a:off x="4495800" y="4004846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400800" y="2023646"/>
            <a:ext cx="943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response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1490246"/>
            <a:ext cx="97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uncertain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57800" y="4614446"/>
            <a:ext cx="97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uncertain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76600" y="1490246"/>
            <a:ext cx="97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uncertain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6800" y="1490246"/>
            <a:ext cx="185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certain or uncertain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48000" y="5681246"/>
            <a:ext cx="1502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uncertain/error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3800" y="1490246"/>
            <a:ext cx="97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uncertain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9" name="Straight Arrow Connector 48"/>
          <p:cNvCxnSpPr>
            <a:stCxn id="34" idx="0"/>
          </p:cNvCxnSpPr>
          <p:nvPr/>
        </p:nvCxnSpPr>
        <p:spPr>
          <a:xfrm rot="5400000" flipH="1" flipV="1">
            <a:off x="3410744" y="3337302"/>
            <a:ext cx="647700" cy="1588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276600" y="3319046"/>
            <a:ext cx="97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uncertain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and data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can’t we make a decision from the data itself?</a:t>
            </a:r>
          </a:p>
          <a:p>
            <a:endParaRPr lang="en-US" dirty="0" smtClean="0"/>
          </a:p>
          <a:p>
            <a:r>
              <a:rPr lang="en-US" dirty="0" smtClean="0"/>
              <a:t>What is “data”? Let’s distinguish:</a:t>
            </a:r>
          </a:p>
          <a:p>
            <a:pPr lvl="1"/>
            <a:r>
              <a:rPr lang="en-US" dirty="0" smtClean="0"/>
              <a:t>Raw measurements or observations</a:t>
            </a:r>
          </a:p>
          <a:p>
            <a:pPr lvl="1"/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Information and knowledge</a:t>
            </a:r>
          </a:p>
          <a:p>
            <a:endParaRPr lang="en-US" dirty="0" smtClean="0"/>
          </a:p>
          <a:p>
            <a:r>
              <a:rPr lang="en-US" dirty="0" smtClean="0"/>
              <a:t>Aim toward a symbiosis: </a:t>
            </a:r>
          </a:p>
          <a:p>
            <a:pPr lvl="1"/>
            <a:r>
              <a:rPr lang="en-US" dirty="0" smtClean="0"/>
              <a:t>Data requires a “model” to be interpreted and models require data to be predictive</a:t>
            </a:r>
          </a:p>
          <a:p>
            <a:pPr lvl="1"/>
            <a:r>
              <a:rPr lang="en-US" dirty="0" smtClean="0"/>
              <a:t>Data-driven models and model-dependent datasets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mathematical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Bayes’ rule</a:t>
            </a:r>
            <a:r>
              <a:rPr lang="en-US" dirty="0" smtClean="0"/>
              <a:t>: a internally consistent framework for scientific-based uncertainty modeling</a:t>
            </a:r>
            <a:endParaRPr lang="en-US" dirty="0"/>
          </a:p>
        </p:txBody>
      </p:sp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3777" name="Object 1"/>
          <p:cNvGraphicFramePr>
            <a:graphicFrameLocks noChangeAspect="1"/>
          </p:cNvGraphicFramePr>
          <p:nvPr/>
        </p:nvGraphicFramePr>
        <p:xfrm>
          <a:off x="2622550" y="2590800"/>
          <a:ext cx="35480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03" name="Equation" r:id="rId3" imgW="3530520" imgH="609480" progId="Equation.DSMT4">
                  <p:embed/>
                </p:oleObj>
              </mc:Choice>
              <mc:Fallback>
                <p:oleObj name="Equation" r:id="rId3" imgW="3530520" imgH="609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590800"/>
                        <a:ext cx="3548063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3779" name="Object 3"/>
          <p:cNvGraphicFramePr>
            <a:graphicFrameLocks noChangeAspect="1"/>
          </p:cNvGraphicFramePr>
          <p:nvPr/>
        </p:nvGraphicFramePr>
        <p:xfrm>
          <a:off x="901700" y="3551238"/>
          <a:ext cx="7239000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04" name="Equation" r:id="rId5" imgW="7238880" imgH="1307880" progId="Equation.DSMT4">
                  <p:embed/>
                </p:oleObj>
              </mc:Choice>
              <mc:Fallback>
                <p:oleObj name="Equation" r:id="rId5" imgW="7238880" imgH="1307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551238"/>
                        <a:ext cx="7239000" cy="131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895600" y="6031468"/>
            <a:ext cx="3966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b="1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, … , </a:t>
            </a:r>
            <a:r>
              <a:rPr lang="en-US" b="1" dirty="0" err="1" smtClean="0"/>
              <a:t>a</a:t>
            </a:r>
            <a:r>
              <a:rPr lang="en-US" baseline="-25000" dirty="0" err="1" smtClean="0"/>
              <a:t>L</a:t>
            </a:r>
            <a:r>
              <a:rPr lang="en-US" baseline="-25000" dirty="0" smtClean="0"/>
              <a:t> </a:t>
            </a:r>
            <a:r>
              <a:rPr lang="en-US" dirty="0" smtClean="0"/>
              <a:t>= a model of uncertainty</a:t>
            </a:r>
            <a:r>
              <a:rPr lang="en-US" baseline="-25000" dirty="0" smtClean="0"/>
              <a:t> </a:t>
            </a:r>
            <a:endParaRPr lang="en-US" dirty="0"/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2305050" y="5497513"/>
          <a:ext cx="48260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05" name="Equation" r:id="rId7" imgW="4825800" imgH="291960" progId="Equation.DSMT4">
                  <p:embed/>
                </p:oleObj>
              </mc:Choice>
              <mc:Fallback>
                <p:oleObj name="Equation" r:id="rId7" imgW="482580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5497513"/>
                        <a:ext cx="482600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1185" name="Object 1"/>
          <p:cNvGraphicFramePr>
            <a:graphicFrameLocks noChangeAspect="1"/>
          </p:cNvGraphicFramePr>
          <p:nvPr/>
        </p:nvGraphicFramePr>
        <p:xfrm>
          <a:off x="1981200" y="2438400"/>
          <a:ext cx="52260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8" name="Equation" r:id="rId3" imgW="5219640" imgH="647640" progId="Equation.DSMT4">
                  <p:embed/>
                </p:oleObj>
              </mc:Choice>
              <mc:Fallback>
                <p:oleObj name="Equation" r:id="rId3" imgW="5219640" imgH="647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38400"/>
                        <a:ext cx="52260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35052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Prior probability</a:t>
            </a:r>
            <a:r>
              <a:rPr lang="en-US" sz="2000" dirty="0" smtClean="0"/>
              <a:t>: determined by considering all diamond deposits around the world, without considering any data that reveals anything specific about that deposit</a:t>
            </a:r>
          </a:p>
          <a:p>
            <a:endParaRPr lang="en-US" sz="2000" dirty="0" smtClean="0"/>
          </a:p>
          <a:p>
            <a:r>
              <a:rPr lang="en-US" sz="2000" b="1" dirty="0" smtClean="0"/>
              <a:t>Likelihood probability</a:t>
            </a:r>
            <a:r>
              <a:rPr lang="en-US" sz="2000" dirty="0" smtClean="0"/>
              <a:t>: the uncertain relationship between a specific outcome of the prior and the data</a:t>
            </a:r>
          </a:p>
          <a:p>
            <a:endParaRPr lang="en-US" sz="2000" dirty="0" smtClean="0"/>
          </a:p>
          <a:p>
            <a:r>
              <a:rPr lang="en-US" sz="2000" b="1" dirty="0" smtClean="0"/>
              <a:t>Posterior probability</a:t>
            </a:r>
            <a:r>
              <a:rPr lang="en-US" sz="2000" dirty="0" smtClean="0"/>
              <a:t>: the remaining uncertainty when considering the data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1447800"/>
            <a:ext cx="411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 = “the deposit is profitable”</a:t>
            </a:r>
          </a:p>
          <a:p>
            <a:pPr algn="ctr"/>
            <a:r>
              <a:rPr lang="en-US" i="1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= “the garnet content exceeds 6.5ppm”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7758</TotalTime>
  <Words>909</Words>
  <Application>Microsoft Office PowerPoint</Application>
  <PresentationFormat>On-screen Show (4:3)</PresentationFormat>
  <Paragraphs>177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Equity</vt:lpstr>
      <vt:lpstr>Equation</vt:lpstr>
      <vt:lpstr>Modeling uncertainty: concepts and philosophies</vt:lpstr>
      <vt:lpstr>Quote</vt:lpstr>
      <vt:lpstr>Why is there uncertainty?</vt:lpstr>
      <vt:lpstr>Deterministic modeling</vt:lpstr>
      <vt:lpstr>Limitations of deterministic models</vt:lpstr>
      <vt:lpstr>Models of uncertainty</vt:lpstr>
      <vt:lpstr>Model and data relationship</vt:lpstr>
      <vt:lpstr>A mathematical framework</vt:lpstr>
      <vt:lpstr>Result</vt:lpstr>
      <vt:lpstr>What does Bayes’ rule suggest?</vt:lpstr>
      <vt:lpstr>Exclude or Include ?</vt:lpstr>
      <vt:lpstr>Model verification and falsification</vt:lpstr>
      <vt:lpstr>Karl Popper</vt:lpstr>
      <vt:lpstr>Model complexity</vt:lpstr>
      <vt:lpstr>“Talking” about uncertainty</vt:lpstr>
      <vt:lpstr>Example: climate modeling</vt:lpstr>
      <vt:lpstr>Modeling challenges</vt:lpstr>
      <vt:lpstr>Example: reservoir modeling</vt:lpstr>
      <vt:lpstr>Modeling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jcaers</dc:creator>
  <cp:lastModifiedBy>User</cp:lastModifiedBy>
  <cp:revision>91</cp:revision>
  <dcterms:created xsi:type="dcterms:W3CDTF">2009-01-21T19:02:06Z</dcterms:created>
  <dcterms:modified xsi:type="dcterms:W3CDTF">2011-07-14T16:50:37Z</dcterms:modified>
</cp:coreProperties>
</file>