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341" r:id="rId3"/>
    <p:sldId id="343" r:id="rId4"/>
    <p:sldId id="344" r:id="rId5"/>
    <p:sldId id="345" r:id="rId6"/>
    <p:sldId id="346" r:id="rId7"/>
    <p:sldId id="347" r:id="rId8"/>
    <p:sldId id="392" r:id="rId9"/>
    <p:sldId id="437" r:id="rId10"/>
    <p:sldId id="348" r:id="rId11"/>
    <p:sldId id="349" r:id="rId12"/>
    <p:sldId id="351" r:id="rId13"/>
    <p:sldId id="352" r:id="rId14"/>
    <p:sldId id="353" r:id="rId15"/>
    <p:sldId id="455" r:id="rId16"/>
    <p:sldId id="354" r:id="rId17"/>
    <p:sldId id="355" r:id="rId18"/>
    <p:sldId id="356" r:id="rId19"/>
    <p:sldId id="357" r:id="rId20"/>
    <p:sldId id="358" r:id="rId21"/>
    <p:sldId id="454" r:id="rId22"/>
    <p:sldId id="359" r:id="rId23"/>
    <p:sldId id="360" r:id="rId24"/>
    <p:sldId id="361" r:id="rId25"/>
    <p:sldId id="364" r:id="rId26"/>
    <p:sldId id="372" r:id="rId27"/>
    <p:sldId id="400" r:id="rId28"/>
    <p:sldId id="402" r:id="rId29"/>
    <p:sldId id="422" r:id="rId30"/>
    <p:sldId id="368" r:id="rId31"/>
    <p:sldId id="423" r:id="rId32"/>
    <p:sldId id="432" r:id="rId33"/>
    <p:sldId id="424" r:id="rId34"/>
    <p:sldId id="425" r:id="rId35"/>
    <p:sldId id="436" r:id="rId36"/>
    <p:sldId id="464" r:id="rId37"/>
    <p:sldId id="426" r:id="rId38"/>
    <p:sldId id="427" r:id="rId39"/>
    <p:sldId id="428" r:id="rId40"/>
    <p:sldId id="429" r:id="rId41"/>
    <p:sldId id="435" r:id="rId42"/>
    <p:sldId id="445" r:id="rId43"/>
    <p:sldId id="430" r:id="rId44"/>
    <p:sldId id="439" r:id="rId45"/>
    <p:sldId id="440" r:id="rId46"/>
    <p:sldId id="441" r:id="rId47"/>
    <p:sldId id="442" r:id="rId48"/>
    <p:sldId id="456" r:id="rId49"/>
    <p:sldId id="465" r:id="rId50"/>
    <p:sldId id="444" r:id="rId51"/>
    <p:sldId id="452" r:id="rId52"/>
    <p:sldId id="446" r:id="rId53"/>
    <p:sldId id="431" r:id="rId54"/>
    <p:sldId id="447" r:id="rId55"/>
    <p:sldId id="448" r:id="rId56"/>
    <p:sldId id="377" r:id="rId57"/>
    <p:sldId id="449" r:id="rId58"/>
    <p:sldId id="378" r:id="rId59"/>
    <p:sldId id="379" r:id="rId60"/>
    <p:sldId id="450" r:id="rId61"/>
    <p:sldId id="451" r:id="rId62"/>
    <p:sldId id="453" r:id="rId63"/>
    <p:sldId id="414" r:id="rId64"/>
    <p:sldId id="457" r:id="rId65"/>
    <p:sldId id="458" r:id="rId66"/>
    <p:sldId id="459" r:id="rId67"/>
    <p:sldId id="460" r:id="rId68"/>
    <p:sldId id="461" r:id="rId69"/>
    <p:sldId id="462" r:id="rId70"/>
    <p:sldId id="463"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3366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8636" autoAdjust="0"/>
  </p:normalViewPr>
  <p:slideViewPr>
    <p:cSldViewPr>
      <p:cViewPr varScale="1">
        <p:scale>
          <a:sx n="74" d="100"/>
          <a:sy n="74" d="100"/>
        </p:scale>
        <p:origin x="-126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oleObject" Target="file:///C:\Users\jcaers\Documents\class\ERE160_260\book\excelchapter4.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tx>
            <c:v>Detailed Clean-up</c:v>
          </c:tx>
          <c:marker>
            <c:symbol val="none"/>
          </c:marker>
          <c:xVal>
            <c:numRef>
              <c:f>Sheet1!$O$31:$O$32</c:f>
              <c:numCache>
                <c:formatCode>General</c:formatCode>
                <c:ptCount val="2"/>
                <c:pt idx="0">
                  <c:v>1.0000000000000005E-2</c:v>
                </c:pt>
                <c:pt idx="1">
                  <c:v>0.99</c:v>
                </c:pt>
              </c:numCache>
            </c:numRef>
          </c:xVal>
          <c:yVal>
            <c:numRef>
              <c:f>Sheet1!$P$31:$P$32</c:f>
              <c:numCache>
                <c:formatCode>General</c:formatCode>
                <c:ptCount val="2"/>
                <c:pt idx="0">
                  <c:v>91.759701492537289</c:v>
                </c:pt>
                <c:pt idx="1">
                  <c:v>0.92686567164179356</c:v>
                </c:pt>
              </c:numCache>
            </c:numRef>
          </c:yVal>
          <c:smooth val="0"/>
        </c:ser>
        <c:ser>
          <c:idx val="1"/>
          <c:order val="1"/>
          <c:tx>
            <c:v>Clean-up</c:v>
          </c:tx>
          <c:marker>
            <c:symbol val="none"/>
          </c:marker>
          <c:xVal>
            <c:numRef>
              <c:f>Sheet1!$O$31:$O$32</c:f>
              <c:numCache>
                <c:formatCode>General</c:formatCode>
                <c:ptCount val="2"/>
                <c:pt idx="0">
                  <c:v>1.0000000000000005E-2</c:v>
                </c:pt>
                <c:pt idx="1">
                  <c:v>0.99</c:v>
                </c:pt>
              </c:numCache>
            </c:numRef>
          </c:xVal>
          <c:yVal>
            <c:numRef>
              <c:f>Sheet1!$Q$31:$Q$32</c:f>
              <c:numCache>
                <c:formatCode>General</c:formatCode>
                <c:ptCount val="2"/>
                <c:pt idx="0">
                  <c:v>83.268358208955178</c:v>
                </c:pt>
                <c:pt idx="1">
                  <c:v>33.507761194029861</c:v>
                </c:pt>
              </c:numCache>
            </c:numRef>
          </c:yVal>
          <c:smooth val="0"/>
        </c:ser>
        <c:ser>
          <c:idx val="2"/>
          <c:order val="2"/>
          <c:tx>
            <c:v>partial clean-up</c:v>
          </c:tx>
          <c:marker>
            <c:symbol val="none"/>
          </c:marker>
          <c:xVal>
            <c:numRef>
              <c:f>Sheet1!$O$31:$O$32</c:f>
              <c:numCache>
                <c:formatCode>General</c:formatCode>
                <c:ptCount val="2"/>
                <c:pt idx="0">
                  <c:v>1.0000000000000005E-2</c:v>
                </c:pt>
                <c:pt idx="1">
                  <c:v>0.99</c:v>
                </c:pt>
              </c:numCache>
            </c:numRef>
          </c:xVal>
          <c:yVal>
            <c:numRef>
              <c:f>Sheet1!$R$31:$R$32</c:f>
              <c:numCache>
                <c:formatCode>General</c:formatCode>
                <c:ptCount val="2"/>
                <c:pt idx="0">
                  <c:v>34.589552238806093</c:v>
                </c:pt>
                <c:pt idx="1">
                  <c:v>89.440298507462686</c:v>
                </c:pt>
              </c:numCache>
            </c:numRef>
          </c:yVal>
          <c:smooth val="0"/>
        </c:ser>
        <c:ser>
          <c:idx val="3"/>
          <c:order val="3"/>
          <c:tx>
            <c:v>no clean-up</c:v>
          </c:tx>
          <c:marker>
            <c:symbol val="none"/>
          </c:marker>
          <c:xVal>
            <c:numRef>
              <c:f>Sheet1!$O$31:$O$32</c:f>
              <c:numCache>
                <c:formatCode>General</c:formatCode>
                <c:ptCount val="2"/>
                <c:pt idx="0">
                  <c:v>1.0000000000000005E-2</c:v>
                </c:pt>
                <c:pt idx="1">
                  <c:v>0.99</c:v>
                </c:pt>
              </c:numCache>
            </c:numRef>
          </c:xVal>
          <c:yVal>
            <c:numRef>
              <c:f>Sheet1!$S$31:$S$32</c:f>
              <c:numCache>
                <c:formatCode>General</c:formatCode>
                <c:ptCount val="2"/>
                <c:pt idx="0">
                  <c:v>1</c:v>
                </c:pt>
                <c:pt idx="1">
                  <c:v>99</c:v>
                </c:pt>
              </c:numCache>
            </c:numRef>
          </c:yVal>
          <c:smooth val="0"/>
        </c:ser>
        <c:dLbls>
          <c:showLegendKey val="0"/>
          <c:showVal val="0"/>
          <c:showCatName val="0"/>
          <c:showSerName val="0"/>
          <c:showPercent val="0"/>
          <c:showBubbleSize val="0"/>
        </c:dLbls>
        <c:axId val="107639552"/>
        <c:axId val="107641472"/>
      </c:scatterChart>
      <c:valAx>
        <c:axId val="107639552"/>
        <c:scaling>
          <c:orientation val="minMax"/>
          <c:max val="1"/>
        </c:scaling>
        <c:delete val="0"/>
        <c:axPos val="b"/>
        <c:numFmt formatCode="General" sourceLinked="1"/>
        <c:majorTickMark val="out"/>
        <c:minorTickMark val="none"/>
        <c:tickLblPos val="nextTo"/>
        <c:crossAx val="107641472"/>
        <c:crosses val="autoZero"/>
        <c:crossBetween val="midCat"/>
      </c:valAx>
      <c:valAx>
        <c:axId val="107641472"/>
        <c:scaling>
          <c:orientation val="minMax"/>
          <c:max val="100"/>
        </c:scaling>
        <c:delete val="0"/>
        <c:axPos val="l"/>
        <c:numFmt formatCode="General" sourceLinked="1"/>
        <c:majorTickMark val="out"/>
        <c:minorTickMark val="none"/>
        <c:tickLblPos val="nextTo"/>
        <c:crossAx val="107639552"/>
        <c:crosses val="autoZero"/>
        <c:crossBetween val="midCat"/>
      </c:valAx>
      <c:spPr>
        <a:noFill/>
        <a:ln w="25400">
          <a:noFill/>
        </a:ln>
      </c:spPr>
    </c:plotArea>
    <c:legend>
      <c:legendPos val="r"/>
      <c:layout/>
      <c:overlay val="0"/>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246B80-DFEA-4D3C-B88A-C1408A5E9312}" type="datetimeFigureOut">
              <a:rPr lang="en-US" smtClean="0"/>
              <a:pPr/>
              <a:t>7/14/2011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0105F5-C09D-44EF-8104-788502333528}" type="slidenum">
              <a:rPr lang="en-US" smtClean="0"/>
              <a:pPr/>
              <a:t>‹#›</a:t>
            </a:fld>
            <a:endParaRPr lang="en-US"/>
          </a:p>
        </p:txBody>
      </p:sp>
    </p:spTree>
    <p:extLst>
      <p:ext uri="{BB962C8B-B14F-4D97-AF65-F5344CB8AC3E}">
        <p14:creationId xmlns:p14="http://schemas.microsoft.com/office/powerpoint/2010/main" val="656254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8482" name="Rectangle 2"/>
          <p:cNvSpPr>
            <a:spLocks noGrp="1" noRot="1" noChangeAspect="1" noChangeArrowheads="1" noTextEdit="1"/>
          </p:cNvSpPr>
          <p:nvPr>
            <p:ph type="sldImg"/>
          </p:nvPr>
        </p:nvSpPr>
        <p:spPr>
          <a:ln/>
        </p:spPr>
      </p:sp>
      <p:sp>
        <p:nvSpPr>
          <p:cNvPr id="2708483" name="Rectangle 3"/>
          <p:cNvSpPr>
            <a:spLocks noGrp="1" noChangeArrowheads="1"/>
          </p:cNvSpPr>
          <p:nvPr>
            <p:ph type="body" idx="1"/>
          </p:nvPr>
        </p:nvSpPr>
        <p:spPr bwMode="auto">
          <a:xfrm>
            <a:off x="685800" y="4343987"/>
            <a:ext cx="5486400" cy="4113046"/>
          </a:xfrm>
          <a:prstGeom prst="rect">
            <a:avLst/>
          </a:prstGeom>
          <a:noFill/>
          <a:ln>
            <a:miter lim="800000"/>
            <a:headEnd/>
            <a:tailEnd/>
          </a:ln>
        </p:spPr>
        <p:txBody>
          <a:bodyPr lIns="86486" tIns="43244" rIns="86486" bIns="43244"/>
          <a:lstStyle/>
          <a:p>
            <a:endParaRPr lang="nb-N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Rot="1" noChangeAspect="1" noChangeArrowheads="1" noTextEdit="1"/>
          </p:cNvSpPr>
          <p:nvPr>
            <p:ph type="sldImg"/>
          </p:nvPr>
        </p:nvSpPr>
        <p:spPr>
          <a:xfrm>
            <a:off x="693738" y="842963"/>
            <a:ext cx="5461000" cy="4097337"/>
          </a:xfrm>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Rot="1" noChangeAspect="1" noChangeArrowheads="1" noTextEdit="1"/>
          </p:cNvSpPr>
          <p:nvPr>
            <p:ph type="sldImg"/>
          </p:nvPr>
        </p:nvSpPr>
        <p:spPr>
          <a:xfrm>
            <a:off x="688975" y="820738"/>
            <a:ext cx="5486400" cy="4114800"/>
          </a:xfrm>
          <a:ln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Rot="1" noChangeAspect="1" noChangeArrowheads="1" noTextEdit="1"/>
          </p:cNvSpPr>
          <p:nvPr>
            <p:ph type="sldImg"/>
          </p:nvPr>
        </p:nvSpPr>
        <p:spPr>
          <a:xfrm>
            <a:off x="604838" y="777875"/>
            <a:ext cx="5635625" cy="4227513"/>
          </a:xfrm>
          <a:ln cap="flat">
            <a:solidFill>
              <a:schemeClr val="tx1"/>
            </a:solidFill>
          </a:ln>
        </p:spPr>
      </p:sp>
      <p:sp>
        <p:nvSpPr>
          <p:cNvPr id="1331203" name="Rectangle 3"/>
          <p:cNvSpPr>
            <a:spLocks noGrp="1" noChangeArrowheads="1"/>
          </p:cNvSpPr>
          <p:nvPr>
            <p:ph type="body" idx="1"/>
          </p:nvPr>
        </p:nvSpPr>
        <p:spPr bwMode="auto">
          <a:xfrm>
            <a:off x="610197" y="5030108"/>
            <a:ext cx="5637609" cy="3732892"/>
          </a:xfrm>
          <a:prstGeom prst="rect">
            <a:avLst/>
          </a:prstGeom>
          <a:solidFill>
            <a:srgbClr val="FFFFFF"/>
          </a:solidFill>
          <a:ln>
            <a:solidFill>
              <a:srgbClr val="000000"/>
            </a:solidFill>
            <a:miter lim="800000"/>
            <a:headEnd/>
            <a:tailEnd/>
          </a:ln>
        </p:spPr>
        <p:txBody>
          <a:bodyPr lIns="91417" tIns="45709" rIns="91417" bIns="45709"/>
          <a:lstStyle/>
          <a:p>
            <a:r>
              <a:rPr lang="en-US" dirty="0"/>
              <a:t>Speaker’s Notes:</a:t>
            </a:r>
          </a:p>
          <a:p>
            <a:endParaRPr lang="en-US" dirty="0"/>
          </a:p>
          <a:p>
            <a:r>
              <a:rPr lang="en-US" dirty="0"/>
              <a:t>“Now before I collect the </a:t>
            </a:r>
            <a:r>
              <a:rPr lang="en-US" b="1" dirty="0"/>
              <a:t>$50</a:t>
            </a:r>
            <a:r>
              <a:rPr lang="en-US" dirty="0"/>
              <a:t> from our player, let’s diagram the problem.  Again, I want to make sure that we both view the decision problem the same way.”</a:t>
            </a:r>
          </a:p>
          <a:p>
            <a:r>
              <a:rPr lang="en-US" dirty="0"/>
              <a:t>We will use a decision tree to view the problem.  </a:t>
            </a:r>
          </a:p>
          <a:p>
            <a:r>
              <a:rPr lang="en-US" dirty="0"/>
              <a:t>Explain the square symbol for decision and then the circle for uncertainty.  Then the outcome and the net profit.  “We need to use ‘net profit’ when we’re evaluating the decision whether to invest or not.”  Explain that the order of decisions and uncertainties must always be chronological, left to right.</a:t>
            </a:r>
          </a:p>
          <a:p>
            <a:endParaRPr lang="en-US" dirty="0"/>
          </a:p>
          <a:p>
            <a:r>
              <a:rPr lang="en-US" dirty="0"/>
              <a:t>Ask the player, “Is this the decision as you see it?  Any differences?”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346" name="Rectangle 2"/>
          <p:cNvSpPr>
            <a:spLocks noGrp="1" noRot="1" noChangeAspect="1" noChangeArrowheads="1" noTextEdit="1"/>
          </p:cNvSpPr>
          <p:nvPr>
            <p:ph type="sldImg"/>
          </p:nvPr>
        </p:nvSpPr>
        <p:spPr>
          <a:xfrm>
            <a:off x="688975" y="820738"/>
            <a:ext cx="5486400" cy="4114800"/>
          </a:xfrm>
          <a:ln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Rot="1" noChangeAspect="1" noChangeArrowheads="1" noTextEdit="1"/>
          </p:cNvSpPr>
          <p:nvPr>
            <p:ph type="sldImg"/>
          </p:nvPr>
        </p:nvSpPr>
        <p:spPr>
          <a:xfrm>
            <a:off x="606425" y="779463"/>
            <a:ext cx="5632450" cy="4225925"/>
          </a:xfrm>
          <a:ln cap="flat">
            <a:solidFill>
              <a:schemeClr val="tx1"/>
            </a:solidFill>
          </a:ln>
        </p:spPr>
      </p:sp>
      <p:sp>
        <p:nvSpPr>
          <p:cNvPr id="1375235" name="Rectangle 3"/>
          <p:cNvSpPr>
            <a:spLocks noGrp="1" noChangeArrowheads="1"/>
          </p:cNvSpPr>
          <p:nvPr>
            <p:ph type="body" idx="1"/>
          </p:nvPr>
        </p:nvSpPr>
        <p:spPr bwMode="auto">
          <a:xfrm>
            <a:off x="610197" y="5028598"/>
            <a:ext cx="5637609" cy="3734405"/>
          </a:xfrm>
          <a:prstGeom prst="rect">
            <a:avLst/>
          </a:prstGeom>
          <a:solidFill>
            <a:srgbClr val="FFFFFF"/>
          </a:solidFill>
          <a:ln>
            <a:solidFill>
              <a:srgbClr val="000000"/>
            </a:solidFill>
            <a:miter lim="800000"/>
            <a:headEnd/>
            <a:tailEnd/>
          </a:ln>
        </p:spPr>
        <p:txBody>
          <a:bodyPr lIns="91425" tIns="45713" rIns="91425" bIns="45713"/>
          <a:lstStyle/>
          <a:p>
            <a:r>
              <a:rPr lang="en-US"/>
              <a:t>Speaker’s Notes:</a:t>
            </a:r>
          </a:p>
          <a:p>
            <a:r>
              <a:rPr lang="en-US"/>
              <a:t>Before you show this slide, ask participants the question in the title. Have them suggest sources of information.  “Are these sources ‘perfect?’  How do we usually determine whether or not it is worthwhile to gather additional information before making a decision? Decision analysis provides an explicit, quantitative way to determine how much to spend for information that could improve a decision.</a:t>
            </a:r>
          </a:p>
          <a:p>
            <a:r>
              <a:rPr lang="en-US"/>
              <a:t>If someone suggests a “model,” you could pick up the pie-tin tack.  Say, “And if you had a model of how this flips in the air and bounces on the surface, you could change parameters in the model, Right?”  Pull the “pin” out to it’s full length.  (Laugh)</a:t>
            </a:r>
          </a:p>
          <a:p>
            <a:r>
              <a:rPr lang="en-US"/>
              <a:t>After the discussion, turn the projector on and show the slide.</a:t>
            </a:r>
          </a:p>
          <a:p>
            <a:r>
              <a:rPr lang="en-US"/>
              <a:t>OPTIONAL:  Offer the player 5 flips for $1 ($5 if you’re using a gold coin).  If he or she accepts, flip a second tack five times, keeping track of pin up and pin down.  If you’re lucky, you’ll get 2 and 2.  You can then ask how the player will use the information if the outcome of the next trial flip is “pin up” or “pin down.”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866" name="Rectangle 2"/>
          <p:cNvSpPr>
            <a:spLocks noGrp="1" noRot="1" noChangeAspect="1" noChangeArrowheads="1" noTextEdit="1"/>
          </p:cNvSpPr>
          <p:nvPr>
            <p:ph type="sldImg"/>
          </p:nvPr>
        </p:nvSpPr>
        <p:spPr>
          <a:xfrm>
            <a:off x="604838" y="777875"/>
            <a:ext cx="5635625" cy="4227513"/>
          </a:xfrm>
          <a:ln cap="flat">
            <a:solidFill>
              <a:schemeClr val="tx1"/>
            </a:solidFill>
          </a:ln>
        </p:spPr>
      </p:sp>
      <p:sp>
        <p:nvSpPr>
          <p:cNvPr id="1316867" name="Rectangle 3"/>
          <p:cNvSpPr>
            <a:spLocks noGrp="1" noChangeArrowheads="1"/>
          </p:cNvSpPr>
          <p:nvPr>
            <p:ph type="body" idx="1"/>
          </p:nvPr>
        </p:nvSpPr>
        <p:spPr bwMode="auto">
          <a:xfrm>
            <a:off x="610197" y="5030108"/>
            <a:ext cx="5637609" cy="3732892"/>
          </a:xfrm>
          <a:prstGeom prst="rect">
            <a:avLst/>
          </a:prstGeom>
          <a:solidFill>
            <a:srgbClr val="FFFFFF"/>
          </a:solidFill>
          <a:ln>
            <a:solidFill>
              <a:srgbClr val="000000"/>
            </a:solidFill>
            <a:miter lim="800000"/>
            <a:headEnd/>
            <a:tailEnd/>
          </a:ln>
        </p:spPr>
        <p:txBody>
          <a:bodyPr lIns="91417" tIns="45709" rIns="91417" bIns="45709"/>
          <a:lstStyle/>
          <a:p>
            <a:r>
              <a:rPr lang="en-US"/>
              <a:t>Speaker’s Notes:</a:t>
            </a:r>
          </a:p>
          <a:p>
            <a:endParaRPr lang="en-US"/>
          </a:p>
          <a:p>
            <a:r>
              <a:rPr lang="en-US"/>
              <a:t>“Now we’re finally ready to finish the game.  Ask the class, “Did the player make a good decision to enter this game?  Is he/she guaranteed a good outcome?” </a:t>
            </a:r>
          </a:p>
          <a:p>
            <a:endParaRPr lang="en-US"/>
          </a:p>
          <a:p>
            <a:r>
              <a:rPr lang="en-US"/>
              <a:t>“Okay, what is your call, ‘Pin up’ or ‘Pin down?’”  </a:t>
            </a:r>
          </a:p>
          <a:p>
            <a:endParaRPr lang="en-US"/>
          </a:p>
          <a:p>
            <a:r>
              <a:rPr lang="en-US"/>
              <a:t>Place the pie-tin tack in the position the player specifies, and then quickly reveal the tack.  Applaud if the player is correct—award the prize.  </a:t>
            </a:r>
          </a:p>
          <a:p>
            <a:endParaRPr lang="en-US"/>
          </a:p>
          <a:p>
            <a:r>
              <a:rPr lang="en-US"/>
              <a:t>If the player is wrong, show and express concern.  “I’m sorry; I wish you had won.  However, you’ve helped us all learn an important lesson.  Even though you made a great decision, you had a bad outcome.”  Stamp the certificate with the “Bad Outcome” rubber stamp.  We all thank you for teaching this lesson—applaud the player.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Rot="1" noChangeAspect="1" noChangeArrowheads="1" noTextEdit="1"/>
          </p:cNvSpPr>
          <p:nvPr>
            <p:ph type="sldImg"/>
          </p:nvPr>
        </p:nvSpPr>
        <p:spPr>
          <a:xfrm>
            <a:off x="606425" y="779463"/>
            <a:ext cx="5632450" cy="4225925"/>
          </a:xfrm>
          <a:ln cap="flat">
            <a:solidFill>
              <a:schemeClr val="tx1"/>
            </a:solidFill>
          </a:ln>
        </p:spPr>
      </p:sp>
      <p:sp>
        <p:nvSpPr>
          <p:cNvPr id="1377283" name="Rectangle 3"/>
          <p:cNvSpPr>
            <a:spLocks noGrp="1" noChangeArrowheads="1"/>
          </p:cNvSpPr>
          <p:nvPr>
            <p:ph type="body" idx="1"/>
          </p:nvPr>
        </p:nvSpPr>
        <p:spPr bwMode="auto">
          <a:xfrm>
            <a:off x="610197" y="5028598"/>
            <a:ext cx="5637609" cy="3734405"/>
          </a:xfrm>
          <a:prstGeom prst="rect">
            <a:avLst/>
          </a:prstGeom>
          <a:solidFill>
            <a:srgbClr val="FFFFFF"/>
          </a:solidFill>
          <a:ln>
            <a:solidFill>
              <a:srgbClr val="000000"/>
            </a:solidFill>
            <a:miter lim="800000"/>
            <a:headEnd/>
            <a:tailEnd/>
          </a:ln>
        </p:spPr>
        <p:txBody>
          <a:bodyPr lIns="91425" tIns="45713" rIns="91425" bIns="45713"/>
          <a:lstStyle/>
          <a:p>
            <a:r>
              <a:rPr lang="en-US"/>
              <a:t>Speaker’s Notes:</a:t>
            </a:r>
          </a:p>
          <a:p>
            <a:endParaRPr lang="en-US"/>
          </a:p>
          <a:p>
            <a:r>
              <a:rPr lang="en-US"/>
              <a:t>The slide says it all.</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2930" name="Rectangle 2"/>
          <p:cNvSpPr>
            <a:spLocks noGrp="1" noRot="1" noChangeAspect="1" noChangeArrowheads="1" noTextEdit="1"/>
          </p:cNvSpPr>
          <p:nvPr>
            <p:ph type="sldImg"/>
          </p:nvPr>
        </p:nvSpPr>
        <p:spPr>
          <a:ln/>
        </p:spPr>
      </p:sp>
      <p:sp>
        <p:nvSpPr>
          <p:cNvPr id="2812931" name="Rectangle 3"/>
          <p:cNvSpPr>
            <a:spLocks noGrp="1" noChangeArrowheads="1"/>
          </p:cNvSpPr>
          <p:nvPr>
            <p:ph type="body" idx="1"/>
          </p:nvPr>
        </p:nvSpPr>
        <p:spPr bwMode="auto">
          <a:xfrm>
            <a:off x="685800" y="4343986"/>
            <a:ext cx="5486400" cy="4114509"/>
          </a:xfrm>
          <a:prstGeom prst="rect">
            <a:avLst/>
          </a:prstGeom>
          <a:noFill/>
          <a:ln>
            <a:miter lim="800000"/>
            <a:headEnd/>
            <a:tailEnd/>
          </a:ln>
        </p:spPr>
        <p:txBody>
          <a:bodyPr lIns="89700" tIns="44849" rIns="89700" bIns="44849"/>
          <a:lstStyle/>
          <a:p>
            <a:endParaRPr lang="nb-N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0530" name="Rectangle 2"/>
          <p:cNvSpPr>
            <a:spLocks noGrp="1" noRot="1" noChangeAspect="1" noChangeArrowheads="1" noTextEdit="1"/>
          </p:cNvSpPr>
          <p:nvPr>
            <p:ph type="sldImg"/>
          </p:nvPr>
        </p:nvSpPr>
        <p:spPr>
          <a:ln/>
        </p:spPr>
      </p:sp>
      <p:sp>
        <p:nvSpPr>
          <p:cNvPr id="2710531" name="Rectangle 3"/>
          <p:cNvSpPr>
            <a:spLocks noGrp="1" noChangeArrowheads="1"/>
          </p:cNvSpPr>
          <p:nvPr>
            <p:ph type="body" idx="1"/>
          </p:nvPr>
        </p:nvSpPr>
        <p:spPr bwMode="auto">
          <a:xfrm>
            <a:off x="685800" y="4343987"/>
            <a:ext cx="5486400" cy="4113046"/>
          </a:xfrm>
          <a:prstGeom prst="rect">
            <a:avLst/>
          </a:prstGeom>
          <a:noFill/>
          <a:ln>
            <a:miter lim="800000"/>
            <a:headEnd/>
            <a:tailEnd/>
          </a:ln>
        </p:spPr>
        <p:txBody>
          <a:bodyPr lIns="86486" tIns="43244" rIns="86486" bIns="43244"/>
          <a:lstStyle/>
          <a:p>
            <a:endParaRPr lang="nb-N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2578" name="Rectangle 2"/>
          <p:cNvSpPr>
            <a:spLocks noGrp="1" noRot="1" noChangeAspect="1" noChangeArrowheads="1" noTextEdit="1"/>
          </p:cNvSpPr>
          <p:nvPr>
            <p:ph type="sldImg"/>
          </p:nvPr>
        </p:nvSpPr>
        <p:spPr>
          <a:ln/>
        </p:spPr>
      </p:sp>
      <p:sp>
        <p:nvSpPr>
          <p:cNvPr id="2712579" name="Rectangle 3"/>
          <p:cNvSpPr>
            <a:spLocks noGrp="1" noChangeArrowheads="1"/>
          </p:cNvSpPr>
          <p:nvPr>
            <p:ph type="body" idx="1"/>
          </p:nvPr>
        </p:nvSpPr>
        <p:spPr bwMode="auto">
          <a:xfrm>
            <a:off x="685800" y="4343987"/>
            <a:ext cx="5486400" cy="4113046"/>
          </a:xfrm>
          <a:prstGeom prst="rect">
            <a:avLst/>
          </a:prstGeom>
          <a:noFill/>
          <a:ln>
            <a:miter lim="800000"/>
            <a:headEnd/>
            <a:tailEnd/>
          </a:ln>
        </p:spPr>
        <p:txBody>
          <a:bodyPr lIns="86486" tIns="43244" rIns="86486" bIns="43244"/>
          <a:lstStyle/>
          <a:p>
            <a:endParaRPr lang="nb-N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4626" name="Rectangle 2"/>
          <p:cNvSpPr>
            <a:spLocks noGrp="1" noRot="1" noChangeAspect="1" noChangeArrowheads="1" noTextEdit="1"/>
          </p:cNvSpPr>
          <p:nvPr>
            <p:ph type="sldImg"/>
          </p:nvPr>
        </p:nvSpPr>
        <p:spPr>
          <a:ln/>
        </p:spPr>
      </p:sp>
      <p:sp>
        <p:nvSpPr>
          <p:cNvPr id="2714627" name="Rectangle 3"/>
          <p:cNvSpPr>
            <a:spLocks noGrp="1" noChangeArrowheads="1"/>
          </p:cNvSpPr>
          <p:nvPr>
            <p:ph type="body" idx="1"/>
          </p:nvPr>
        </p:nvSpPr>
        <p:spPr bwMode="auto">
          <a:xfrm>
            <a:off x="685800" y="4343987"/>
            <a:ext cx="5486400" cy="4113046"/>
          </a:xfrm>
          <a:prstGeom prst="rect">
            <a:avLst/>
          </a:prstGeom>
          <a:noFill/>
          <a:ln>
            <a:miter lim="800000"/>
            <a:headEnd/>
            <a:tailEnd/>
          </a:ln>
        </p:spPr>
        <p:txBody>
          <a:bodyPr lIns="86486" tIns="43244" rIns="86486" bIns="43244"/>
          <a:lstStyle/>
          <a:p>
            <a:endParaRPr lang="nb-N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Rot="1" noChangeAspect="1" noChangeArrowheads="1" noTextEdit="1"/>
          </p:cNvSpPr>
          <p:nvPr>
            <p:ph type="sldImg"/>
          </p:nvPr>
        </p:nvSpPr>
        <p:spPr>
          <a:xfrm>
            <a:off x="606425" y="779463"/>
            <a:ext cx="5632450" cy="4225925"/>
          </a:xfrm>
          <a:ln cap="flat">
            <a:solidFill>
              <a:schemeClr val="tx1"/>
            </a:solidFill>
          </a:ln>
        </p:spPr>
      </p:sp>
      <p:sp>
        <p:nvSpPr>
          <p:cNvPr id="1371139" name="Rectangle 3"/>
          <p:cNvSpPr>
            <a:spLocks noGrp="1" noChangeArrowheads="1"/>
          </p:cNvSpPr>
          <p:nvPr>
            <p:ph type="body" idx="1"/>
          </p:nvPr>
        </p:nvSpPr>
        <p:spPr bwMode="auto">
          <a:xfrm>
            <a:off x="610197" y="5028598"/>
            <a:ext cx="5637609" cy="3734405"/>
          </a:xfrm>
          <a:prstGeom prst="rect">
            <a:avLst/>
          </a:prstGeom>
          <a:solidFill>
            <a:srgbClr val="FFFFFF"/>
          </a:solidFill>
          <a:ln>
            <a:solidFill>
              <a:srgbClr val="000000"/>
            </a:solidFill>
            <a:miter lim="800000"/>
            <a:headEnd/>
            <a:tailEnd/>
          </a:ln>
        </p:spPr>
        <p:txBody>
          <a:bodyPr lIns="91425" tIns="45713" rIns="91425" bIns="45713"/>
          <a:lstStyle/>
          <a:p>
            <a:r>
              <a:rPr lang="en-US"/>
              <a:t>Speaker’s Notes:</a:t>
            </a:r>
          </a:p>
          <a:p>
            <a:endParaRPr lang="en-US"/>
          </a:p>
          <a:p>
            <a:r>
              <a:rPr lang="en-US"/>
              <a:t>“Let’s examine the deal a little closer.  Let’s zoom in on the part of the tree that shows the uncertainty.”</a:t>
            </a:r>
          </a:p>
          <a:p>
            <a:endParaRPr lang="en-US"/>
          </a:p>
          <a:p>
            <a:r>
              <a:rPr lang="en-US"/>
              <a:t>Ask the player what is the probability he or she assigns to winning. The probability must be at least 0.5.  If the player says a number less than 0.5, ask their reasoning.  The could, in the extreme, flip a coin to determine “pin up” or “pin down.” Then the deal would have 0.5 probability of being correct and paying the prize.</a:t>
            </a:r>
          </a:p>
          <a:p>
            <a:endParaRPr lang="en-US"/>
          </a:p>
          <a:p>
            <a:r>
              <a:rPr lang="en-US"/>
              <a:t>Write the player’s probability on the tree (on a slide or on a flip chart).  Ask what is the probability of being incorrect? “That’s called the complementary probability. 1-p.  That’s about as complicated as the math will get in this course.”</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Rectangle 2"/>
          <p:cNvSpPr>
            <a:spLocks noGrp="1" noRot="1" noChangeAspect="1" noChangeArrowheads="1" noTextEdit="1"/>
          </p:cNvSpPr>
          <p:nvPr>
            <p:ph type="sldImg"/>
          </p:nvPr>
        </p:nvSpPr>
        <p:spPr>
          <a:xfrm>
            <a:off x="604838" y="777875"/>
            <a:ext cx="5635625" cy="4227513"/>
          </a:xfrm>
          <a:ln cap="flat">
            <a:solidFill>
              <a:schemeClr val="tx1"/>
            </a:solidFill>
          </a:ln>
        </p:spPr>
      </p:sp>
      <p:sp>
        <p:nvSpPr>
          <p:cNvPr id="1327107" name="Rectangle 3"/>
          <p:cNvSpPr>
            <a:spLocks noGrp="1" noChangeArrowheads="1"/>
          </p:cNvSpPr>
          <p:nvPr>
            <p:ph type="body" idx="1"/>
          </p:nvPr>
        </p:nvSpPr>
        <p:spPr bwMode="auto">
          <a:xfrm>
            <a:off x="610197" y="5030108"/>
            <a:ext cx="5637609" cy="3732892"/>
          </a:xfrm>
          <a:prstGeom prst="rect">
            <a:avLst/>
          </a:prstGeom>
          <a:solidFill>
            <a:srgbClr val="FFFFFF"/>
          </a:solidFill>
          <a:ln>
            <a:solidFill>
              <a:srgbClr val="000000"/>
            </a:solidFill>
            <a:miter lim="800000"/>
            <a:headEnd/>
            <a:tailEnd/>
          </a:ln>
        </p:spPr>
        <p:txBody>
          <a:bodyPr lIns="91417" tIns="45709" rIns="91417" bIns="45709"/>
          <a:lstStyle/>
          <a:p>
            <a:r>
              <a:rPr lang="en-US"/>
              <a:t>Speaker’s Notes:</a:t>
            </a:r>
          </a:p>
          <a:p>
            <a:endParaRPr lang="en-US"/>
          </a:p>
          <a:p>
            <a:r>
              <a:rPr lang="en-US"/>
              <a:t>“Now before I collect the </a:t>
            </a:r>
            <a:r>
              <a:rPr lang="en-US" b="1"/>
              <a:t>$50</a:t>
            </a:r>
            <a:r>
              <a:rPr lang="en-US"/>
              <a:t> from our player, let’s diagram the problem.  Again, I want to make sure that we both view the decision problem the same way.”</a:t>
            </a:r>
          </a:p>
          <a:p>
            <a:r>
              <a:rPr lang="en-US"/>
              <a:t>We will use a decision tree to view the problem.  </a:t>
            </a:r>
          </a:p>
          <a:p>
            <a:r>
              <a:rPr lang="en-US"/>
              <a:t>Explain the square symbol for decision and then the circle for uncertainty.  Then the outcome and the net profit.  “We need to use ‘net profit’ when we’re evaluating the decision whether to invest or not.”  Explain that the order of decisions and uncertainties must always be chronological, left to right.</a:t>
            </a:r>
          </a:p>
          <a:p>
            <a:endParaRPr lang="en-US"/>
          </a:p>
          <a:p>
            <a:r>
              <a:rPr lang="en-US"/>
              <a:t>Ask the player, “Is this the decision as you see it?  Any differences?”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6" name="Rectangle 2"/>
          <p:cNvSpPr>
            <a:spLocks noGrp="1" noRot="1" noChangeAspect="1" noChangeArrowheads="1" noTextEdit="1"/>
          </p:cNvSpPr>
          <p:nvPr>
            <p:ph type="sldImg"/>
          </p:nvPr>
        </p:nvSpPr>
        <p:spPr>
          <a:xfrm>
            <a:off x="606425" y="779463"/>
            <a:ext cx="5632450" cy="4225925"/>
          </a:xfrm>
          <a:ln cap="flat">
            <a:solidFill>
              <a:schemeClr val="tx1"/>
            </a:solidFill>
          </a:ln>
        </p:spPr>
      </p:sp>
      <p:sp>
        <p:nvSpPr>
          <p:cNvPr id="1434627" name="Rectangle 3"/>
          <p:cNvSpPr>
            <a:spLocks noGrp="1" noChangeArrowheads="1"/>
          </p:cNvSpPr>
          <p:nvPr>
            <p:ph type="body" idx="1"/>
          </p:nvPr>
        </p:nvSpPr>
        <p:spPr bwMode="auto">
          <a:xfrm>
            <a:off x="610197" y="5028598"/>
            <a:ext cx="5637609" cy="3734405"/>
          </a:xfrm>
          <a:prstGeom prst="rect">
            <a:avLst/>
          </a:prstGeom>
          <a:solidFill>
            <a:srgbClr val="FFFFFF"/>
          </a:solidFill>
          <a:ln>
            <a:solidFill>
              <a:srgbClr val="000000"/>
            </a:solidFill>
            <a:miter lim="800000"/>
            <a:headEnd/>
            <a:tailEnd/>
          </a:ln>
        </p:spPr>
        <p:txBody>
          <a:bodyPr lIns="91425" tIns="45713" rIns="91425" bIns="45713"/>
          <a:lstStyle/>
          <a:p>
            <a:r>
              <a:rPr lang="en-US"/>
              <a:t>Speaker’s Notes: (EB Modified)</a:t>
            </a:r>
          </a:p>
          <a:p>
            <a:r>
              <a:rPr lang="en-US"/>
              <a:t>Collect the payment from the player.    </a:t>
            </a:r>
          </a:p>
          <a:p>
            <a:r>
              <a:rPr lang="en-US"/>
              <a:t>Congratulate the player on “the first decision of the day.”  “We define a decision as an ‘irrevocable’ allocation of resources.  Cash you pay, people whose time you commit—anything that will be expensive if you change your mind.”</a:t>
            </a:r>
          </a:p>
          <a:p>
            <a:endParaRPr lang="en-US"/>
          </a:p>
          <a:p>
            <a:r>
              <a:rPr lang="en-US"/>
              <a:t>Give the player the certificate in exchange for the investment.  Read what is printed on the certificate (what SDG printed):  “entitling the player to call one flip of the thumbtack and, if correct, to win _____.  Dated, _________.”</a:t>
            </a:r>
          </a:p>
          <a:p>
            <a:endParaRPr lang="en-US"/>
          </a:p>
          <a:p>
            <a:r>
              <a:rPr lang="en-US"/>
              <a:t>The certificate should have a blank gold seal attached if you have a notary seal (embossing machine) to use later on.  If you don’t have the notary seal, then the certificate should not have a blank gold seal.  Yet.</a:t>
            </a:r>
          </a:p>
          <a:p>
            <a:endParaRPr lang="en-US"/>
          </a:p>
          <a:p>
            <a:r>
              <a:rPr lang="en-US"/>
              <a:t>Put the money you collected into your pocket.  Make sure everyone sees this.  Ask “What to finance text books call this?”  Answer:  sunk cost.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Rot="1" noChangeAspect="1" noChangeArrowheads="1" noTextEdit="1"/>
          </p:cNvSpPr>
          <p:nvPr>
            <p:ph type="sldImg"/>
          </p:nvPr>
        </p:nvSpPr>
        <p:spPr>
          <a:xfrm>
            <a:off x="604838" y="777875"/>
            <a:ext cx="5635625" cy="4227513"/>
          </a:xfrm>
          <a:ln cap="flat">
            <a:solidFill>
              <a:schemeClr val="tx1"/>
            </a:solidFill>
          </a:ln>
        </p:spPr>
      </p:sp>
      <p:sp>
        <p:nvSpPr>
          <p:cNvPr id="1329155" name="Rectangle 3"/>
          <p:cNvSpPr>
            <a:spLocks noGrp="1" noChangeArrowheads="1"/>
          </p:cNvSpPr>
          <p:nvPr>
            <p:ph type="body" idx="1"/>
          </p:nvPr>
        </p:nvSpPr>
        <p:spPr bwMode="auto">
          <a:xfrm>
            <a:off x="610197" y="5030108"/>
            <a:ext cx="5637609" cy="3732892"/>
          </a:xfrm>
          <a:prstGeom prst="rect">
            <a:avLst/>
          </a:prstGeom>
          <a:solidFill>
            <a:srgbClr val="FFFFFF"/>
          </a:solidFill>
          <a:ln>
            <a:solidFill>
              <a:srgbClr val="000000"/>
            </a:solidFill>
            <a:miter lim="800000"/>
            <a:headEnd/>
            <a:tailEnd/>
          </a:ln>
        </p:spPr>
        <p:txBody>
          <a:bodyPr lIns="91417" tIns="45709" rIns="91417" bIns="45709"/>
          <a:lstStyle/>
          <a:p>
            <a:r>
              <a:rPr lang="en-US"/>
              <a:t>Speaker’s Notes:</a:t>
            </a:r>
          </a:p>
          <a:p>
            <a:endParaRPr lang="en-US"/>
          </a:p>
          <a:p>
            <a:r>
              <a:rPr lang="en-US"/>
              <a:t>“Now before I collect the </a:t>
            </a:r>
            <a:r>
              <a:rPr lang="en-US" b="1"/>
              <a:t>$50</a:t>
            </a:r>
            <a:r>
              <a:rPr lang="en-US"/>
              <a:t> from our player, let’s diagram the problem.  Again, I want to make sure that we both view the decision problem the same way.”</a:t>
            </a:r>
          </a:p>
          <a:p>
            <a:r>
              <a:rPr lang="en-US"/>
              <a:t>We will use a decision tree to view the problem.  </a:t>
            </a:r>
          </a:p>
          <a:p>
            <a:r>
              <a:rPr lang="en-US"/>
              <a:t>Explain the square symbol for decision and then the circle for uncertainty.  Then the outcome and the net profit.  “We need to use ‘net profit’ when we’re evaluating the decision whether to invest or not.”  Explain that the order of decisions and uncertainties must always be chronological, left to right.</a:t>
            </a:r>
          </a:p>
          <a:p>
            <a:endParaRPr lang="en-US"/>
          </a:p>
          <a:p>
            <a:r>
              <a:rPr lang="en-US"/>
              <a:t>Ask the player, “Is this the decision as you see it?  Any differences?”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Rot="1" noChangeAspect="1" noChangeArrowheads="1" noTextEdit="1"/>
          </p:cNvSpPr>
          <p:nvPr>
            <p:ph type="sldImg"/>
          </p:nvPr>
        </p:nvSpPr>
        <p:spPr>
          <a:xfrm>
            <a:off x="606425" y="779463"/>
            <a:ext cx="5632450" cy="4225925"/>
          </a:xfrm>
          <a:ln cap="flat">
            <a:solidFill>
              <a:schemeClr val="tx1"/>
            </a:solidFill>
          </a:ln>
        </p:spPr>
      </p:sp>
      <p:sp>
        <p:nvSpPr>
          <p:cNvPr id="1373187" name="Rectangle 3"/>
          <p:cNvSpPr>
            <a:spLocks noGrp="1" noChangeArrowheads="1"/>
          </p:cNvSpPr>
          <p:nvPr>
            <p:ph type="body" idx="1"/>
          </p:nvPr>
        </p:nvSpPr>
        <p:spPr bwMode="auto">
          <a:xfrm>
            <a:off x="610197" y="5028598"/>
            <a:ext cx="5637609" cy="3734405"/>
          </a:xfrm>
          <a:prstGeom prst="rect">
            <a:avLst/>
          </a:prstGeom>
          <a:solidFill>
            <a:srgbClr val="FFFFFF"/>
          </a:solidFill>
          <a:ln>
            <a:solidFill>
              <a:srgbClr val="000000"/>
            </a:solidFill>
            <a:miter lim="800000"/>
            <a:headEnd/>
            <a:tailEnd/>
          </a:ln>
        </p:spPr>
        <p:txBody>
          <a:bodyPr lIns="91425" tIns="45713" rIns="91425" bIns="45713"/>
          <a:lstStyle/>
          <a:p>
            <a:r>
              <a:rPr lang="en-US"/>
              <a:t>Speaker’s Notes: (EB Modified)</a:t>
            </a:r>
          </a:p>
          <a:p>
            <a:endParaRPr lang="en-US"/>
          </a:p>
          <a:p>
            <a:r>
              <a:rPr lang="en-US"/>
              <a:t>DCW only:  Use this chart to show the difference between expected value and certain equivalent.  The vertical axis, in $, plots the certain equivalent.  The horizontal line is the expected value.  If the CE is less than the EV, the player is risk averse.  The difference is called the risk premium.  Most people are risk averse, especially when the consequences are large.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7338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p:txBody>
          <a:bodyPr/>
          <a:lstStyle/>
          <a:p>
            <a:fld id="{268120DC-20FB-4C16-9884-6C7714873F2E}" type="datetime1">
              <a:rPr lang="en-US" smtClean="0"/>
              <a:pPr/>
              <a:t>7/14/2011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178E126-1E58-4DA6-A3C6-787619A5045F}" type="slidenum">
              <a:rPr lang="en-US" smtClean="0"/>
              <a:pPr/>
              <a:t>‹#›</a:t>
            </a:fld>
            <a:endParaRPr lang="en-US"/>
          </a:p>
        </p:txBody>
      </p:sp>
      <p:sp>
        <p:nvSpPr>
          <p:cNvPr id="7" name="Rectangle 6"/>
          <p:cNvSpPr/>
          <p:nvPr/>
        </p:nvSpPr>
        <p:spPr>
          <a:xfrm>
            <a:off x="62931" y="19827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9301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35100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039330"/>
            <a:ext cx="8229600" cy="1470025"/>
          </a:xfrm>
        </p:spPr>
        <p:txBody>
          <a:bodyPr anchor="ctr"/>
          <a:lstStyle>
            <a:lvl1pPr algn="ctr">
              <a:defRPr lang="en-US" dirty="0">
                <a:solidFill>
                  <a:srgbClr val="FFFFFF"/>
                </a:solidFill>
              </a:defRPr>
            </a:lvl1pPr>
          </a:lstStyle>
          <a:p>
            <a:r>
              <a:rPr kumimoji="0" lang="en-US" dirty="0" smtClean="0"/>
              <a:t>Click to edit Master 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951423-ECC3-4639-866B-F24AF124DD06}" type="datetime1">
              <a:rPr lang="en-US" smtClean="0"/>
              <a:pPr/>
              <a:t>7/14/2011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8E126-1E58-4DA6-A3C6-787619A504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58E04E-A9BB-4C98-A6B7-0632414614C3}" type="datetime1">
              <a:rPr lang="en-US" smtClean="0"/>
              <a:pPr/>
              <a:t>7/14/2011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8E126-1E58-4DA6-A3C6-787619A504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normAutofit/>
          </a:bodyPr>
          <a:lstStyle>
            <a:lvl1pPr>
              <a:defRPr sz="3200" b="1"/>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38589394-DFFA-4DCF-9565-9370571E6DC2}" type="datetime1">
              <a:rPr lang="en-US" smtClean="0"/>
              <a:pPr/>
              <a:t>7/14/2011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8E126-1E58-4DA6-A3C6-787619A5045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0B1F7006-C150-4EC4-836A-950E03AFF339}" type="datetime1">
              <a:rPr lang="en-US" smtClean="0"/>
              <a:pPr/>
              <a:t>7/14/2011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178E126-1E58-4DA6-A3C6-787619A5045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normAutofit/>
          </a:bodyPr>
          <a:lstStyle>
            <a:lvl1pPr>
              <a:defRPr sz="3200" b="1"/>
            </a:lvl1p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fld id="{E52686D0-760F-4B0E-AA7D-DC5AE277FAD5}" type="datetime1">
              <a:rPr lang="en-US" smtClean="0"/>
              <a:pPr/>
              <a:t>7/14/2011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8E126-1E58-4DA6-A3C6-787619A5045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FAC1DB4-B867-4C3C-8767-C60DD929EF98}" type="datetime1">
              <a:rPr lang="en-US" smtClean="0"/>
              <a:pPr/>
              <a:t>7/14/2011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8E126-1E58-4DA6-A3C6-787619A5045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normAutofit/>
          </a:bodyPr>
          <a:lstStyle>
            <a:lvl1pPr>
              <a:defRPr sz="3200" b="1"/>
            </a:lvl1p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fld id="{486B309F-6D77-4896-8B6D-05ED9184B51F}" type="datetime1">
              <a:rPr lang="en-US" smtClean="0"/>
              <a:pPr/>
              <a:t>7/14/2011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8E126-1E58-4DA6-A3C6-787619A504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22DB2-6F2F-4037-AE33-1E5B38C28016}" type="datetime1">
              <a:rPr lang="en-US" smtClean="0"/>
              <a:pPr/>
              <a:t>7/14/2011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8E126-1E58-4DA6-A3C6-787619A504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8F8D52-A998-427C-94D9-EDA520211794}" type="datetime1">
              <a:rPr lang="en-US" smtClean="0"/>
              <a:pPr/>
              <a:t>7/14/2011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8E126-1E58-4DA6-A3C6-787619A5045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CE1C0A4-FA48-4757-BCDB-73EBDCB04264}" type="datetime1">
              <a:rPr lang="en-US" smtClean="0"/>
              <a:pPr/>
              <a:t>7/14/2011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178E126-1E58-4DA6-A3C6-787619A5045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FC30F09-754B-4F28-872F-0FBA4D42A372}" type="datetime1">
              <a:rPr lang="en-US" smtClean="0"/>
              <a:pPr/>
              <a:t>7/14/2011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178E126-1E58-4DA6-A3C6-787619A504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14.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chart" Target="../charts/chart1.xml"/><Relationship Id="rId4" Type="http://schemas.openxmlformats.org/officeDocument/2006/relationships/image" Target="../media/image19.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25.xml"/><Relationship Id="rId2" Type="http://schemas.openxmlformats.org/officeDocument/2006/relationships/slide" Target="slide24.xml"/><Relationship Id="rId1" Type="http://schemas.openxmlformats.org/officeDocument/2006/relationships/slideLayout" Target="../slideLayouts/slideLayout6.xml"/><Relationship Id="rId6" Type="http://schemas.openxmlformats.org/officeDocument/2006/relationships/slide" Target="slide22.xml"/><Relationship Id="rId5" Type="http://schemas.openxmlformats.org/officeDocument/2006/relationships/slide" Target="slide30.xml"/><Relationship Id="rId4" Type="http://schemas.openxmlformats.org/officeDocument/2006/relationships/slide" Target="slide23.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886200"/>
            <a:ext cx="7315200" cy="2743200"/>
          </a:xfrm>
        </p:spPr>
        <p:txBody>
          <a:bodyPr>
            <a:noAutofit/>
          </a:bodyPr>
          <a:lstStyle/>
          <a:p>
            <a:r>
              <a:rPr lang="en-US" sz="2800" b="1" dirty="0"/>
              <a:t>Modeling Uncertainty in the Earth Sciences</a:t>
            </a:r>
          </a:p>
          <a:p>
            <a:endParaRPr lang="en-US" sz="2800" b="1" dirty="0"/>
          </a:p>
          <a:p>
            <a:r>
              <a:rPr lang="en-US" sz="2800" b="1" dirty="0" err="1"/>
              <a:t>Jef</a:t>
            </a:r>
            <a:r>
              <a:rPr lang="en-US" sz="2800" b="1" dirty="0"/>
              <a:t> </a:t>
            </a:r>
            <a:r>
              <a:rPr lang="en-US" sz="2800" b="1" dirty="0" err="1"/>
              <a:t>Caers</a:t>
            </a:r>
            <a:endParaRPr lang="en-US" sz="2800" b="1" dirty="0"/>
          </a:p>
          <a:p>
            <a:r>
              <a:rPr lang="en-US" sz="2800" b="1" dirty="0"/>
              <a:t>Stanford University</a:t>
            </a:r>
            <a:endParaRPr lang="en-US" sz="2800" b="1" dirty="0"/>
          </a:p>
        </p:txBody>
      </p:sp>
      <p:sp>
        <p:nvSpPr>
          <p:cNvPr id="2" name="Title 1"/>
          <p:cNvSpPr>
            <a:spLocks noGrp="1"/>
          </p:cNvSpPr>
          <p:nvPr>
            <p:ph type="ctrTitle"/>
          </p:nvPr>
        </p:nvSpPr>
        <p:spPr/>
        <p:txBody>
          <a:bodyPr/>
          <a:lstStyle/>
          <a:p>
            <a:r>
              <a:rPr dirty="0" smtClean="0"/>
              <a:t>Engineering the Earth:</a:t>
            </a:r>
            <a:br>
              <a:rPr dirty="0" smtClean="0"/>
            </a:br>
            <a:r>
              <a:rPr lang="en-US" dirty="0" smtClean="0"/>
              <a:t>making decisions under uncertainty</a:t>
            </a:r>
            <a:endParaRPr lang="en-US" dirty="0"/>
          </a:p>
        </p:txBody>
      </p:sp>
      <p:pic>
        <p:nvPicPr>
          <p:cNvPr id="4" name="Picture 16" descr="stanford_se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67425"/>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219200" y="1676400"/>
            <a:ext cx="3101975" cy="2500312"/>
            <a:chOff x="1896" y="1281"/>
            <a:chExt cx="1954" cy="1575"/>
          </a:xfrm>
        </p:grpSpPr>
        <p:sp>
          <p:nvSpPr>
            <p:cNvPr id="1370116" name="Freeform 4"/>
            <p:cNvSpPr>
              <a:spLocks/>
            </p:cNvSpPr>
            <p:nvPr/>
          </p:nvSpPr>
          <p:spPr bwMode="auto">
            <a:xfrm>
              <a:off x="1968" y="1488"/>
              <a:ext cx="1882" cy="1345"/>
            </a:xfrm>
            <a:custGeom>
              <a:avLst/>
              <a:gdLst/>
              <a:ahLst/>
              <a:cxnLst>
                <a:cxn ang="0">
                  <a:pos x="1881" y="0"/>
                </a:cxn>
                <a:cxn ang="0">
                  <a:pos x="269" y="0"/>
                </a:cxn>
                <a:cxn ang="0">
                  <a:pos x="0" y="672"/>
                </a:cxn>
                <a:cxn ang="0">
                  <a:pos x="269" y="1344"/>
                </a:cxn>
                <a:cxn ang="0">
                  <a:pos x="1881" y="1344"/>
                </a:cxn>
              </a:cxnLst>
              <a:rect l="0" t="0" r="r" b="b"/>
              <a:pathLst>
                <a:path w="1882" h="1345">
                  <a:moveTo>
                    <a:pt x="1881" y="0"/>
                  </a:moveTo>
                  <a:lnTo>
                    <a:pt x="269" y="0"/>
                  </a:lnTo>
                  <a:lnTo>
                    <a:pt x="0" y="672"/>
                  </a:lnTo>
                  <a:lnTo>
                    <a:pt x="269" y="1344"/>
                  </a:lnTo>
                  <a:lnTo>
                    <a:pt x="1881" y="1344"/>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1370117" name="Rectangle 5"/>
            <p:cNvSpPr>
              <a:spLocks noChangeArrowheads="1"/>
            </p:cNvSpPr>
            <p:nvPr/>
          </p:nvSpPr>
          <p:spPr bwMode="auto">
            <a:xfrm>
              <a:off x="2534" y="1281"/>
              <a:ext cx="876" cy="231"/>
            </a:xfrm>
            <a:prstGeom prst="rect">
              <a:avLst/>
            </a:prstGeom>
            <a:noFill/>
            <a:ln w="9525">
              <a:noFill/>
              <a:miter lim="800000"/>
              <a:headEnd/>
              <a:tailEnd/>
            </a:ln>
            <a:effectLst/>
          </p:spPr>
          <p:txBody>
            <a:bodyPr wrap="none" lIns="92075" tIns="46038" rIns="92075" bIns="46038">
              <a:spAutoFit/>
            </a:bodyPr>
            <a:lstStyle/>
            <a:p>
              <a:r>
                <a:rPr lang="en-US" sz="1800"/>
                <a:t>Correct Call</a:t>
              </a:r>
            </a:p>
          </p:txBody>
        </p:sp>
        <p:sp>
          <p:nvSpPr>
            <p:cNvPr id="1370118" name="Rectangle 6"/>
            <p:cNvSpPr>
              <a:spLocks noChangeArrowheads="1"/>
            </p:cNvSpPr>
            <p:nvPr/>
          </p:nvSpPr>
          <p:spPr bwMode="auto">
            <a:xfrm>
              <a:off x="2490" y="2625"/>
              <a:ext cx="964" cy="231"/>
            </a:xfrm>
            <a:prstGeom prst="rect">
              <a:avLst/>
            </a:prstGeom>
            <a:noFill/>
            <a:ln w="9525">
              <a:noFill/>
              <a:miter lim="800000"/>
              <a:headEnd/>
              <a:tailEnd/>
            </a:ln>
            <a:effectLst/>
          </p:spPr>
          <p:txBody>
            <a:bodyPr wrap="none" lIns="92075" tIns="46038" rIns="92075" bIns="46038">
              <a:spAutoFit/>
            </a:bodyPr>
            <a:lstStyle/>
            <a:p>
              <a:r>
                <a:rPr lang="en-US" sz="1800"/>
                <a:t>Incorrect Call</a:t>
              </a:r>
            </a:p>
          </p:txBody>
        </p:sp>
        <p:sp>
          <p:nvSpPr>
            <p:cNvPr id="1370119" name="Oval 7"/>
            <p:cNvSpPr>
              <a:spLocks noChangeArrowheads="1"/>
            </p:cNvSpPr>
            <p:nvPr/>
          </p:nvSpPr>
          <p:spPr bwMode="auto">
            <a:xfrm>
              <a:off x="1896" y="2088"/>
              <a:ext cx="144" cy="144"/>
            </a:xfrm>
            <a:prstGeom prst="ellipse">
              <a:avLst/>
            </a:prstGeom>
            <a:solidFill>
              <a:srgbClr val="EF9100"/>
            </a:solidFill>
            <a:ln w="12700">
              <a:solidFill>
                <a:schemeClr val="tx1"/>
              </a:solidFill>
              <a:round/>
              <a:headEnd/>
              <a:tailEnd/>
            </a:ln>
            <a:effectLst/>
          </p:spPr>
          <p:txBody>
            <a:bodyPr wrap="none" anchor="ctr"/>
            <a:lstStyle/>
            <a:p>
              <a:endParaRPr lang="en-US"/>
            </a:p>
          </p:txBody>
        </p:sp>
      </p:grpSp>
      <p:sp>
        <p:nvSpPr>
          <p:cNvPr id="1370120" name="Rectangle 8"/>
          <p:cNvSpPr>
            <a:spLocks noChangeArrowheads="1"/>
          </p:cNvSpPr>
          <p:nvPr/>
        </p:nvSpPr>
        <p:spPr bwMode="auto">
          <a:xfrm>
            <a:off x="1774825" y="2071680"/>
            <a:ext cx="1497205" cy="369974"/>
          </a:xfrm>
          <a:prstGeom prst="rect">
            <a:avLst/>
          </a:prstGeom>
          <a:noFill/>
          <a:ln w="9525">
            <a:noFill/>
            <a:miter lim="800000"/>
            <a:headEnd/>
            <a:tailEnd/>
          </a:ln>
          <a:effectLst/>
        </p:spPr>
        <p:txBody>
          <a:bodyPr wrap="none" lIns="92075" tIns="46038" rIns="92075" bIns="46038">
            <a:spAutoFit/>
          </a:bodyPr>
          <a:lstStyle/>
          <a:p>
            <a:pPr algn="l"/>
            <a:r>
              <a:rPr lang="en-US" sz="1800" b="1">
                <a:solidFill>
                  <a:schemeClr val="tx2"/>
                </a:solidFill>
              </a:rPr>
              <a:t>Probability = p</a:t>
            </a:r>
          </a:p>
        </p:txBody>
      </p:sp>
      <p:sp>
        <p:nvSpPr>
          <p:cNvPr id="1370121" name="Rectangle 9"/>
          <p:cNvSpPr>
            <a:spLocks noChangeArrowheads="1"/>
          </p:cNvSpPr>
          <p:nvPr/>
        </p:nvSpPr>
        <p:spPr bwMode="auto">
          <a:xfrm>
            <a:off x="1774825" y="4133860"/>
            <a:ext cx="1814599" cy="369974"/>
          </a:xfrm>
          <a:prstGeom prst="rect">
            <a:avLst/>
          </a:prstGeom>
          <a:noFill/>
          <a:ln w="9525">
            <a:noFill/>
            <a:miter lim="800000"/>
            <a:headEnd/>
            <a:tailEnd/>
          </a:ln>
          <a:effectLst/>
        </p:spPr>
        <p:txBody>
          <a:bodyPr wrap="none" lIns="92075" tIns="46038" rIns="92075" bIns="46038">
            <a:spAutoFit/>
          </a:bodyPr>
          <a:lstStyle/>
          <a:p>
            <a:pPr algn="l"/>
            <a:r>
              <a:rPr lang="en-US" sz="1800" b="1">
                <a:solidFill>
                  <a:schemeClr val="tx2"/>
                </a:solidFill>
              </a:rPr>
              <a:t>Probability = 1 – p</a:t>
            </a:r>
          </a:p>
        </p:txBody>
      </p:sp>
      <p:sp>
        <p:nvSpPr>
          <p:cNvPr id="1370122" name="Rectangle 10"/>
          <p:cNvSpPr>
            <a:spLocks noGrp="1" noChangeArrowheads="1"/>
          </p:cNvSpPr>
          <p:nvPr>
            <p:ph type="body" idx="1"/>
          </p:nvPr>
        </p:nvSpPr>
        <p:spPr>
          <a:xfrm>
            <a:off x="1524000" y="5257800"/>
            <a:ext cx="6553200" cy="1066800"/>
          </a:xfrm>
          <a:noFill/>
          <a:ln/>
        </p:spPr>
        <p:txBody>
          <a:bodyPr>
            <a:normAutofit fontScale="92500" lnSpcReduction="20000"/>
          </a:bodyPr>
          <a:lstStyle/>
          <a:p>
            <a:pPr>
              <a:buNone/>
            </a:pPr>
            <a:r>
              <a:rPr lang="en-US" dirty="0" smtClean="0"/>
              <a:t>If you assign “Correct call” the value “1” and incorrect call” the value “0”, what is then the Expected Value ? Variance ?</a:t>
            </a:r>
          </a:p>
          <a:p>
            <a:pPr>
              <a:buNone/>
            </a:pPr>
            <a:endParaRPr lang="en-US" dirty="0"/>
          </a:p>
        </p:txBody>
      </p:sp>
      <p:sp>
        <p:nvSpPr>
          <p:cNvPr id="15" name="Title 14"/>
          <p:cNvSpPr>
            <a:spLocks noGrp="1"/>
          </p:cNvSpPr>
          <p:nvPr>
            <p:ph type="title"/>
          </p:nvPr>
        </p:nvSpPr>
        <p:spPr/>
        <p:txBody>
          <a:bodyPr/>
          <a:lstStyle/>
          <a:p>
            <a:r>
              <a:rPr lang="en-US" dirty="0" smtClean="0"/>
              <a:t>Probability of winning</a:t>
            </a:r>
            <a:endParaRPr lang="en-US" dirty="0"/>
          </a:p>
        </p:txBody>
      </p:sp>
      <p:sp>
        <p:nvSpPr>
          <p:cNvPr id="11" name="TextBox 10"/>
          <p:cNvSpPr txBox="1"/>
          <p:nvPr/>
        </p:nvSpPr>
        <p:spPr>
          <a:xfrm>
            <a:off x="4495800" y="2438400"/>
            <a:ext cx="4191000" cy="1200329"/>
          </a:xfrm>
          <a:prstGeom prst="rect">
            <a:avLst/>
          </a:prstGeom>
          <a:noFill/>
        </p:spPr>
        <p:txBody>
          <a:bodyPr wrap="square" rtlCol="0">
            <a:spAutoFit/>
          </a:bodyPr>
          <a:lstStyle/>
          <a:p>
            <a:r>
              <a:rPr lang="en-US" b="1" dirty="0" smtClean="0"/>
              <a:t>Note</a:t>
            </a:r>
            <a:r>
              <a:rPr lang="en-US" dirty="0" smtClean="0"/>
              <a:t>:</a:t>
            </a:r>
          </a:p>
          <a:p>
            <a:r>
              <a:rPr lang="en-US" dirty="0" smtClean="0"/>
              <a:t>Probability is a “state of knowledge” (or lack thereof); not necessarily a property of the thumb tack!</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0120">
                                            <p:txEl>
                                              <p:pRg st="0" end="0"/>
                                            </p:txEl>
                                          </p:spTgt>
                                        </p:tgtEl>
                                        <p:attrNameLst>
                                          <p:attrName>style.visibility</p:attrName>
                                        </p:attrNameLst>
                                      </p:cBhvr>
                                      <p:to>
                                        <p:strVal val="visible"/>
                                      </p:to>
                                    </p:set>
                                    <p:animEffect transition="in" filter="wipe(left)">
                                      <p:cBhvr>
                                        <p:cTn id="12" dur="500"/>
                                        <p:tgtEl>
                                          <p:spTgt spid="13701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70121">
                                            <p:txEl>
                                              <p:pRg st="0" end="0"/>
                                            </p:txEl>
                                          </p:spTgt>
                                        </p:tgtEl>
                                        <p:attrNameLst>
                                          <p:attrName>style.visibility</p:attrName>
                                        </p:attrNameLst>
                                      </p:cBhvr>
                                      <p:to>
                                        <p:strVal val="visible"/>
                                      </p:to>
                                    </p:set>
                                    <p:animEffect transition="in" filter="wipe(left)">
                                      <p:cBhvr>
                                        <p:cTn id="17" dur="500"/>
                                        <p:tgtEl>
                                          <p:spTgt spid="13701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70122">
                                            <p:txEl>
                                              <p:pRg st="0" end="0"/>
                                            </p:txEl>
                                          </p:spTgt>
                                        </p:tgtEl>
                                        <p:attrNameLst>
                                          <p:attrName>style.visibility</p:attrName>
                                        </p:attrNameLst>
                                      </p:cBhvr>
                                      <p:to>
                                        <p:strVal val="visible"/>
                                      </p:to>
                                    </p:set>
                                    <p:animEffect transition="in" filter="wipe(left)">
                                      <p:cBhvr>
                                        <p:cTn id="27" dur="500"/>
                                        <p:tgtEl>
                                          <p:spTgt spid="1370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0120" grpId="0" build="p" autoUpdateAnimBg="0"/>
      <p:bldP spid="1370121" grpId="0" build="p" autoUpdateAnimBg="0"/>
      <p:bldP spid="1370122" grpId="0" build="p" autoUpdateAnimBg="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3" name="Freeform 3"/>
          <p:cNvSpPr>
            <a:spLocks/>
          </p:cNvSpPr>
          <p:nvPr/>
        </p:nvSpPr>
        <p:spPr bwMode="auto">
          <a:xfrm>
            <a:off x="533400" y="3132137"/>
            <a:ext cx="4346575" cy="2287588"/>
          </a:xfrm>
          <a:custGeom>
            <a:avLst/>
            <a:gdLst/>
            <a:ahLst/>
            <a:cxnLst>
              <a:cxn ang="0">
                <a:pos x="1392" y="3"/>
              </a:cxn>
              <a:cxn ang="0">
                <a:pos x="233" y="0"/>
              </a:cxn>
              <a:cxn ang="0">
                <a:pos x="0" y="720"/>
              </a:cxn>
              <a:cxn ang="0">
                <a:pos x="233" y="1440"/>
              </a:cxn>
              <a:cxn ang="0">
                <a:pos x="2737" y="1437"/>
              </a:cxn>
            </a:cxnLst>
            <a:rect l="0" t="0" r="r" b="b"/>
            <a:pathLst>
              <a:path w="2738" h="1441">
                <a:moveTo>
                  <a:pt x="1392" y="3"/>
                </a:moveTo>
                <a:lnTo>
                  <a:pt x="233" y="0"/>
                </a:lnTo>
                <a:lnTo>
                  <a:pt x="0" y="720"/>
                </a:lnTo>
                <a:lnTo>
                  <a:pt x="233" y="1440"/>
                </a:lnTo>
                <a:lnTo>
                  <a:pt x="2737" y="1437"/>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1326084" name="Rectangle 4"/>
          <p:cNvSpPr>
            <a:spLocks noChangeArrowheads="1"/>
          </p:cNvSpPr>
          <p:nvPr/>
        </p:nvSpPr>
        <p:spPr bwMode="auto">
          <a:xfrm>
            <a:off x="1125538" y="2803525"/>
            <a:ext cx="1184620" cy="400752"/>
          </a:xfrm>
          <a:prstGeom prst="rect">
            <a:avLst/>
          </a:prstGeom>
          <a:noFill/>
          <a:ln w="9525">
            <a:noFill/>
            <a:miter lim="800000"/>
            <a:headEnd/>
            <a:tailEnd/>
          </a:ln>
          <a:effectLst/>
        </p:spPr>
        <p:txBody>
          <a:bodyPr wrap="none" lIns="92075" tIns="46038" rIns="92075" bIns="46038">
            <a:spAutoFit/>
          </a:bodyPr>
          <a:lstStyle/>
          <a:p>
            <a:r>
              <a:rPr lang="en-US" sz="2000" dirty="0"/>
              <a:t>Invest </a:t>
            </a:r>
            <a:r>
              <a:rPr lang="en-US" sz="2000" dirty="0" smtClean="0"/>
              <a:t>$ X</a:t>
            </a:r>
            <a:endParaRPr lang="en-US" sz="2000" dirty="0"/>
          </a:p>
        </p:txBody>
      </p:sp>
      <p:sp>
        <p:nvSpPr>
          <p:cNvPr id="1326085" name="Rectangle 5"/>
          <p:cNvSpPr>
            <a:spLocks noChangeArrowheads="1"/>
          </p:cNvSpPr>
          <p:nvPr/>
        </p:nvSpPr>
        <p:spPr bwMode="auto">
          <a:xfrm>
            <a:off x="984250" y="5089525"/>
            <a:ext cx="1524000" cy="396875"/>
          </a:xfrm>
          <a:prstGeom prst="rect">
            <a:avLst/>
          </a:prstGeom>
          <a:noFill/>
          <a:ln w="9525">
            <a:noFill/>
            <a:miter lim="800000"/>
            <a:headEnd/>
            <a:tailEnd/>
          </a:ln>
          <a:effectLst/>
        </p:spPr>
        <p:txBody>
          <a:bodyPr wrap="none" lIns="92075" tIns="46038" rIns="92075" bIns="46038">
            <a:spAutoFit/>
          </a:bodyPr>
          <a:lstStyle/>
          <a:p>
            <a:r>
              <a:rPr lang="en-US" sz="2000"/>
              <a:t>Don’t Invest</a:t>
            </a:r>
          </a:p>
        </p:txBody>
      </p:sp>
      <p:sp>
        <p:nvSpPr>
          <p:cNvPr id="1326086" name="Rectangle 6"/>
          <p:cNvSpPr>
            <a:spLocks noChangeArrowheads="1"/>
          </p:cNvSpPr>
          <p:nvPr/>
        </p:nvSpPr>
        <p:spPr bwMode="auto">
          <a:xfrm>
            <a:off x="1125538" y="1584325"/>
            <a:ext cx="1061188" cy="400752"/>
          </a:xfrm>
          <a:prstGeom prst="rect">
            <a:avLst/>
          </a:prstGeom>
          <a:noFill/>
          <a:ln w="9525">
            <a:noFill/>
            <a:miter lim="800000"/>
            <a:headEnd/>
            <a:tailEnd/>
          </a:ln>
          <a:effectLst/>
        </p:spPr>
        <p:txBody>
          <a:bodyPr wrap="none" lIns="92075" tIns="46038" rIns="92075" bIns="46038">
            <a:spAutoFit/>
          </a:bodyPr>
          <a:lstStyle/>
          <a:p>
            <a:r>
              <a:rPr lang="en-US" sz="2000" b="1" dirty="0">
                <a:solidFill>
                  <a:schemeClr val="tx2"/>
                </a:solidFill>
              </a:rPr>
              <a:t>Decision</a:t>
            </a:r>
          </a:p>
        </p:txBody>
      </p:sp>
      <p:grpSp>
        <p:nvGrpSpPr>
          <p:cNvPr id="2" name="Group 7"/>
          <p:cNvGrpSpPr>
            <a:grpSpLocks/>
          </p:cNvGrpSpPr>
          <p:nvPr/>
        </p:nvGrpSpPr>
        <p:grpSpPr bwMode="auto">
          <a:xfrm>
            <a:off x="457200" y="4114800"/>
            <a:ext cx="1831975" cy="2286000"/>
            <a:chOff x="264" y="2424"/>
            <a:chExt cx="1154" cy="1440"/>
          </a:xfrm>
        </p:grpSpPr>
        <p:sp>
          <p:nvSpPr>
            <p:cNvPr id="1326088" name="Rectangle 8"/>
            <p:cNvSpPr>
              <a:spLocks noChangeArrowheads="1"/>
            </p:cNvSpPr>
            <p:nvPr/>
          </p:nvSpPr>
          <p:spPr bwMode="auto">
            <a:xfrm>
              <a:off x="687" y="3614"/>
              <a:ext cx="731" cy="250"/>
            </a:xfrm>
            <a:prstGeom prst="rect">
              <a:avLst/>
            </a:prstGeom>
            <a:noFill/>
            <a:ln w="9525">
              <a:noFill/>
              <a:miter lim="800000"/>
              <a:headEnd/>
              <a:tailEnd/>
            </a:ln>
            <a:effectLst/>
          </p:spPr>
          <p:txBody>
            <a:bodyPr wrap="none" lIns="92075" tIns="46038" rIns="92075" bIns="46038" anchor="ctr">
              <a:spAutoFit/>
            </a:bodyPr>
            <a:lstStyle/>
            <a:p>
              <a:r>
                <a:rPr lang="en-US" sz="2000"/>
                <a:t>Decision</a:t>
              </a:r>
            </a:p>
          </p:txBody>
        </p:sp>
        <p:sp>
          <p:nvSpPr>
            <p:cNvPr id="1326089" name="Rectangle 9"/>
            <p:cNvSpPr>
              <a:spLocks noChangeArrowheads="1"/>
            </p:cNvSpPr>
            <p:nvPr/>
          </p:nvSpPr>
          <p:spPr bwMode="auto">
            <a:xfrm>
              <a:off x="264" y="2424"/>
              <a:ext cx="144" cy="144"/>
            </a:xfrm>
            <a:prstGeom prst="rect">
              <a:avLst/>
            </a:prstGeom>
            <a:solidFill>
              <a:srgbClr val="B41D36"/>
            </a:solidFill>
            <a:ln w="12700">
              <a:solidFill>
                <a:schemeClr val="tx1"/>
              </a:solidFill>
              <a:miter lim="800000"/>
              <a:headEnd/>
              <a:tailEnd/>
            </a:ln>
            <a:effectLst/>
          </p:spPr>
          <p:txBody>
            <a:bodyPr wrap="none" anchor="ctr"/>
            <a:lstStyle/>
            <a:p>
              <a:endParaRPr lang="en-US"/>
            </a:p>
          </p:txBody>
        </p:sp>
        <p:sp>
          <p:nvSpPr>
            <p:cNvPr id="1326090" name="Rectangle 10"/>
            <p:cNvSpPr>
              <a:spLocks noChangeArrowheads="1"/>
            </p:cNvSpPr>
            <p:nvPr/>
          </p:nvSpPr>
          <p:spPr bwMode="auto">
            <a:xfrm>
              <a:off x="504" y="3645"/>
              <a:ext cx="144" cy="144"/>
            </a:xfrm>
            <a:prstGeom prst="rect">
              <a:avLst/>
            </a:prstGeom>
            <a:solidFill>
              <a:srgbClr val="B41D36"/>
            </a:solidFill>
            <a:ln w="12700">
              <a:solidFill>
                <a:schemeClr val="tx1"/>
              </a:solidFill>
              <a:miter lim="800000"/>
              <a:headEnd/>
              <a:tailEnd/>
            </a:ln>
            <a:effectLst/>
          </p:spPr>
          <p:txBody>
            <a:bodyPr wrap="none" anchor="ctr"/>
            <a:lstStyle/>
            <a:p>
              <a:endParaRPr lang="en-US"/>
            </a:p>
          </p:txBody>
        </p:sp>
      </p:grpSp>
      <p:sp>
        <p:nvSpPr>
          <p:cNvPr id="1326091" name="Freeform 11"/>
          <p:cNvSpPr>
            <a:spLocks/>
          </p:cNvSpPr>
          <p:nvPr/>
        </p:nvSpPr>
        <p:spPr bwMode="auto">
          <a:xfrm>
            <a:off x="2743200" y="2370137"/>
            <a:ext cx="2135188" cy="1525588"/>
          </a:xfrm>
          <a:custGeom>
            <a:avLst/>
            <a:gdLst/>
            <a:ahLst/>
            <a:cxnLst>
              <a:cxn ang="0">
                <a:pos x="1344" y="0"/>
              </a:cxn>
              <a:cxn ang="0">
                <a:pos x="192" y="0"/>
              </a:cxn>
              <a:cxn ang="0">
                <a:pos x="0" y="480"/>
              </a:cxn>
              <a:cxn ang="0">
                <a:pos x="192" y="960"/>
              </a:cxn>
              <a:cxn ang="0">
                <a:pos x="1344" y="960"/>
              </a:cxn>
            </a:cxnLst>
            <a:rect l="0" t="0" r="r" b="b"/>
            <a:pathLst>
              <a:path w="1345" h="961">
                <a:moveTo>
                  <a:pt x="1344" y="0"/>
                </a:moveTo>
                <a:lnTo>
                  <a:pt x="192" y="0"/>
                </a:lnTo>
                <a:lnTo>
                  <a:pt x="0" y="480"/>
                </a:lnTo>
                <a:lnTo>
                  <a:pt x="192" y="960"/>
                </a:lnTo>
                <a:lnTo>
                  <a:pt x="1344" y="960"/>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1326092" name="Rectangle 12"/>
          <p:cNvSpPr>
            <a:spLocks noChangeArrowheads="1"/>
          </p:cNvSpPr>
          <p:nvPr/>
        </p:nvSpPr>
        <p:spPr bwMode="auto">
          <a:xfrm>
            <a:off x="3194050" y="2003425"/>
            <a:ext cx="1525588" cy="396875"/>
          </a:xfrm>
          <a:prstGeom prst="rect">
            <a:avLst/>
          </a:prstGeom>
          <a:noFill/>
          <a:ln w="9525">
            <a:noFill/>
            <a:miter lim="800000"/>
            <a:headEnd/>
            <a:tailEnd/>
          </a:ln>
          <a:effectLst/>
        </p:spPr>
        <p:txBody>
          <a:bodyPr wrap="none" lIns="92075" tIns="46038" rIns="92075" bIns="46038">
            <a:spAutoFit/>
          </a:bodyPr>
          <a:lstStyle/>
          <a:p>
            <a:r>
              <a:rPr lang="en-US" sz="2000"/>
              <a:t>Correct Call</a:t>
            </a:r>
          </a:p>
        </p:txBody>
      </p:sp>
      <p:sp>
        <p:nvSpPr>
          <p:cNvPr id="1326093" name="Rectangle 13"/>
          <p:cNvSpPr>
            <a:spLocks noChangeArrowheads="1"/>
          </p:cNvSpPr>
          <p:nvPr/>
        </p:nvSpPr>
        <p:spPr bwMode="auto">
          <a:xfrm>
            <a:off x="3116263" y="3565525"/>
            <a:ext cx="1679575" cy="396875"/>
          </a:xfrm>
          <a:prstGeom prst="rect">
            <a:avLst/>
          </a:prstGeom>
          <a:noFill/>
          <a:ln w="9525">
            <a:noFill/>
            <a:miter lim="800000"/>
            <a:headEnd/>
            <a:tailEnd/>
          </a:ln>
          <a:effectLst/>
        </p:spPr>
        <p:txBody>
          <a:bodyPr wrap="none" lIns="92075" tIns="46038" rIns="92075" bIns="46038">
            <a:spAutoFit/>
          </a:bodyPr>
          <a:lstStyle/>
          <a:p>
            <a:r>
              <a:rPr lang="en-US" sz="2000"/>
              <a:t>Incorrect Call</a:t>
            </a:r>
          </a:p>
        </p:txBody>
      </p:sp>
      <p:sp>
        <p:nvSpPr>
          <p:cNvPr id="1326094" name="Rectangle 14"/>
          <p:cNvSpPr>
            <a:spLocks noChangeArrowheads="1"/>
          </p:cNvSpPr>
          <p:nvPr/>
        </p:nvSpPr>
        <p:spPr bwMode="auto">
          <a:xfrm>
            <a:off x="3165475" y="1584325"/>
            <a:ext cx="1343316" cy="400752"/>
          </a:xfrm>
          <a:prstGeom prst="rect">
            <a:avLst/>
          </a:prstGeom>
          <a:noFill/>
          <a:ln w="9525">
            <a:noFill/>
            <a:miter lim="800000"/>
            <a:headEnd/>
            <a:tailEnd/>
          </a:ln>
          <a:effectLst/>
        </p:spPr>
        <p:txBody>
          <a:bodyPr wrap="none" lIns="92075" tIns="46038" rIns="92075" bIns="46038">
            <a:spAutoFit/>
          </a:bodyPr>
          <a:lstStyle/>
          <a:p>
            <a:r>
              <a:rPr lang="en-US" sz="2000" b="1">
                <a:solidFill>
                  <a:schemeClr val="tx2"/>
                </a:solidFill>
              </a:rPr>
              <a:t>Uncertainty</a:t>
            </a:r>
          </a:p>
        </p:txBody>
      </p:sp>
      <p:grpSp>
        <p:nvGrpSpPr>
          <p:cNvPr id="3" name="Group 15"/>
          <p:cNvGrpSpPr>
            <a:grpSpLocks/>
          </p:cNvGrpSpPr>
          <p:nvPr/>
        </p:nvGrpSpPr>
        <p:grpSpPr bwMode="auto">
          <a:xfrm>
            <a:off x="2590800" y="3048000"/>
            <a:ext cx="1960563" cy="3352800"/>
            <a:chOff x="1656" y="1704"/>
            <a:chExt cx="1235" cy="2112"/>
          </a:xfrm>
        </p:grpSpPr>
        <p:sp>
          <p:nvSpPr>
            <p:cNvPr id="1326096" name="Oval 16"/>
            <p:cNvSpPr>
              <a:spLocks noChangeArrowheads="1"/>
            </p:cNvSpPr>
            <p:nvPr/>
          </p:nvSpPr>
          <p:spPr bwMode="auto">
            <a:xfrm>
              <a:off x="1656" y="1704"/>
              <a:ext cx="144" cy="144"/>
            </a:xfrm>
            <a:prstGeom prst="ellipse">
              <a:avLst/>
            </a:prstGeom>
            <a:solidFill>
              <a:srgbClr val="EF9100"/>
            </a:solidFill>
            <a:ln w="12700">
              <a:solidFill>
                <a:schemeClr val="tx1"/>
              </a:solidFill>
              <a:round/>
              <a:headEnd/>
              <a:tailEnd/>
            </a:ln>
            <a:effectLst/>
          </p:spPr>
          <p:txBody>
            <a:bodyPr wrap="none" anchor="ctr"/>
            <a:lstStyle/>
            <a:p>
              <a:endParaRPr lang="en-US"/>
            </a:p>
          </p:txBody>
        </p:sp>
        <p:sp>
          <p:nvSpPr>
            <p:cNvPr id="1326097" name="Rectangle 17"/>
            <p:cNvSpPr>
              <a:spLocks noChangeArrowheads="1"/>
            </p:cNvSpPr>
            <p:nvPr/>
          </p:nvSpPr>
          <p:spPr bwMode="auto">
            <a:xfrm>
              <a:off x="1966" y="3566"/>
              <a:ext cx="925" cy="250"/>
            </a:xfrm>
            <a:prstGeom prst="rect">
              <a:avLst/>
            </a:prstGeom>
            <a:noFill/>
            <a:ln w="9525">
              <a:noFill/>
              <a:miter lim="800000"/>
              <a:headEnd/>
              <a:tailEnd/>
            </a:ln>
            <a:effectLst/>
          </p:spPr>
          <p:txBody>
            <a:bodyPr wrap="none" lIns="92075" tIns="46038" rIns="92075" bIns="46038" anchor="ctr">
              <a:spAutoFit/>
            </a:bodyPr>
            <a:lstStyle/>
            <a:p>
              <a:pPr algn="l"/>
              <a:r>
                <a:rPr lang="en-US" sz="2000" dirty="0"/>
                <a:t>Uncertainty</a:t>
              </a:r>
            </a:p>
          </p:txBody>
        </p:sp>
        <p:sp>
          <p:nvSpPr>
            <p:cNvPr id="1326098" name="Oval 18"/>
            <p:cNvSpPr>
              <a:spLocks noChangeArrowheads="1"/>
            </p:cNvSpPr>
            <p:nvPr/>
          </p:nvSpPr>
          <p:spPr bwMode="auto">
            <a:xfrm>
              <a:off x="1752" y="3597"/>
              <a:ext cx="144" cy="144"/>
            </a:xfrm>
            <a:prstGeom prst="ellipse">
              <a:avLst/>
            </a:prstGeom>
            <a:solidFill>
              <a:srgbClr val="EF9100"/>
            </a:solidFill>
            <a:ln w="12700">
              <a:solidFill>
                <a:schemeClr val="tx1"/>
              </a:solidFill>
              <a:round/>
              <a:headEnd/>
              <a:tailEnd/>
            </a:ln>
            <a:effectLst/>
          </p:spPr>
          <p:txBody>
            <a:bodyPr wrap="none" anchor="ctr"/>
            <a:lstStyle/>
            <a:p>
              <a:endParaRPr lang="en-US"/>
            </a:p>
          </p:txBody>
        </p:sp>
      </p:grpSp>
      <p:sp>
        <p:nvSpPr>
          <p:cNvPr id="1326099" name="Rectangle 19"/>
          <p:cNvSpPr>
            <a:spLocks noChangeArrowheads="1"/>
          </p:cNvSpPr>
          <p:nvPr/>
        </p:nvSpPr>
        <p:spPr bwMode="auto">
          <a:xfrm>
            <a:off x="5219700" y="1584325"/>
            <a:ext cx="1098058" cy="400752"/>
          </a:xfrm>
          <a:prstGeom prst="rect">
            <a:avLst/>
          </a:prstGeom>
          <a:noFill/>
          <a:ln w="9525">
            <a:noFill/>
            <a:miter lim="800000"/>
            <a:headEnd/>
            <a:tailEnd/>
          </a:ln>
          <a:effectLst/>
        </p:spPr>
        <p:txBody>
          <a:bodyPr wrap="none" lIns="92075" tIns="46038" rIns="92075" bIns="46038">
            <a:spAutoFit/>
          </a:bodyPr>
          <a:lstStyle/>
          <a:p>
            <a:r>
              <a:rPr lang="en-US" sz="2000" b="1">
                <a:solidFill>
                  <a:schemeClr val="tx2"/>
                </a:solidFill>
              </a:rPr>
              <a:t>Outcome</a:t>
            </a:r>
          </a:p>
        </p:txBody>
      </p:sp>
      <p:sp>
        <p:nvSpPr>
          <p:cNvPr id="1326100" name="Rectangle 20"/>
          <p:cNvSpPr>
            <a:spLocks noChangeArrowheads="1"/>
          </p:cNvSpPr>
          <p:nvPr/>
        </p:nvSpPr>
        <p:spPr bwMode="auto">
          <a:xfrm>
            <a:off x="5500694" y="2193925"/>
            <a:ext cx="633187" cy="400752"/>
          </a:xfrm>
          <a:prstGeom prst="rect">
            <a:avLst/>
          </a:prstGeom>
          <a:noFill/>
          <a:ln w="9525">
            <a:noFill/>
            <a:miter lim="800000"/>
            <a:headEnd/>
            <a:tailEnd/>
          </a:ln>
          <a:effectLst/>
        </p:spPr>
        <p:txBody>
          <a:bodyPr wrap="none" lIns="92075" tIns="46038" rIns="92075" bIns="46038">
            <a:spAutoFit/>
          </a:bodyPr>
          <a:lstStyle/>
          <a:p>
            <a:r>
              <a:rPr lang="en-US" sz="2000" dirty="0" smtClean="0"/>
              <a:t>$ 20</a:t>
            </a:r>
            <a:endParaRPr lang="en-US" sz="2000" dirty="0"/>
          </a:p>
        </p:txBody>
      </p:sp>
      <p:sp>
        <p:nvSpPr>
          <p:cNvPr id="1326101" name="Rectangle 21"/>
          <p:cNvSpPr>
            <a:spLocks noChangeArrowheads="1"/>
          </p:cNvSpPr>
          <p:nvPr/>
        </p:nvSpPr>
        <p:spPr bwMode="auto">
          <a:xfrm>
            <a:off x="5699125" y="3717925"/>
            <a:ext cx="325438" cy="396875"/>
          </a:xfrm>
          <a:prstGeom prst="rect">
            <a:avLst/>
          </a:prstGeom>
          <a:noFill/>
          <a:ln w="9525">
            <a:noFill/>
            <a:miter lim="800000"/>
            <a:headEnd/>
            <a:tailEnd/>
          </a:ln>
          <a:effectLst/>
        </p:spPr>
        <p:txBody>
          <a:bodyPr wrap="none" lIns="92075" tIns="46038" rIns="92075" bIns="46038">
            <a:spAutoFit/>
          </a:bodyPr>
          <a:lstStyle/>
          <a:p>
            <a:r>
              <a:rPr lang="en-US" sz="2000"/>
              <a:t>0</a:t>
            </a:r>
          </a:p>
        </p:txBody>
      </p:sp>
      <p:sp>
        <p:nvSpPr>
          <p:cNvPr id="1326102" name="Rectangle 22"/>
          <p:cNvSpPr>
            <a:spLocks noChangeArrowheads="1"/>
          </p:cNvSpPr>
          <p:nvPr/>
        </p:nvSpPr>
        <p:spPr bwMode="auto">
          <a:xfrm>
            <a:off x="5699125" y="5241925"/>
            <a:ext cx="325438" cy="396875"/>
          </a:xfrm>
          <a:prstGeom prst="rect">
            <a:avLst/>
          </a:prstGeom>
          <a:noFill/>
          <a:ln w="9525">
            <a:noFill/>
            <a:miter lim="800000"/>
            <a:headEnd/>
            <a:tailEnd/>
          </a:ln>
          <a:effectLst/>
        </p:spPr>
        <p:txBody>
          <a:bodyPr wrap="none" lIns="92075" tIns="46038" rIns="92075" bIns="46038">
            <a:spAutoFit/>
          </a:bodyPr>
          <a:lstStyle/>
          <a:p>
            <a:r>
              <a:rPr lang="en-US" sz="2000"/>
              <a:t>0</a:t>
            </a:r>
          </a:p>
        </p:txBody>
      </p:sp>
      <p:sp>
        <p:nvSpPr>
          <p:cNvPr id="1326103" name="Rectangle 23"/>
          <p:cNvSpPr>
            <a:spLocks noChangeArrowheads="1"/>
          </p:cNvSpPr>
          <p:nvPr/>
        </p:nvSpPr>
        <p:spPr bwMode="auto">
          <a:xfrm>
            <a:off x="7524750" y="3717925"/>
            <a:ext cx="501740" cy="400752"/>
          </a:xfrm>
          <a:prstGeom prst="rect">
            <a:avLst/>
          </a:prstGeom>
          <a:noFill/>
          <a:ln w="9525">
            <a:noFill/>
            <a:miter lim="800000"/>
            <a:headEnd/>
            <a:tailEnd/>
          </a:ln>
          <a:effectLst/>
        </p:spPr>
        <p:txBody>
          <a:bodyPr wrap="none" lIns="92075" tIns="46038" rIns="92075" bIns="46038">
            <a:spAutoFit/>
          </a:bodyPr>
          <a:lstStyle/>
          <a:p>
            <a:r>
              <a:rPr lang="en-US" sz="2000" dirty="0" smtClean="0"/>
              <a:t>– X</a:t>
            </a:r>
            <a:endParaRPr lang="en-US" sz="2000" dirty="0"/>
          </a:p>
        </p:txBody>
      </p:sp>
      <p:sp>
        <p:nvSpPr>
          <p:cNvPr id="1326104" name="Rectangle 24"/>
          <p:cNvSpPr>
            <a:spLocks noChangeArrowheads="1"/>
          </p:cNvSpPr>
          <p:nvPr/>
        </p:nvSpPr>
        <p:spPr bwMode="auto">
          <a:xfrm>
            <a:off x="7256463" y="1584325"/>
            <a:ext cx="1133323" cy="400752"/>
          </a:xfrm>
          <a:prstGeom prst="rect">
            <a:avLst/>
          </a:prstGeom>
          <a:noFill/>
          <a:ln w="9525">
            <a:noFill/>
            <a:miter lim="800000"/>
            <a:headEnd/>
            <a:tailEnd/>
          </a:ln>
          <a:effectLst/>
        </p:spPr>
        <p:txBody>
          <a:bodyPr wrap="none" lIns="92075" tIns="46038" rIns="92075" bIns="46038">
            <a:spAutoFit/>
          </a:bodyPr>
          <a:lstStyle/>
          <a:p>
            <a:r>
              <a:rPr lang="en-US" sz="2000" b="1">
                <a:solidFill>
                  <a:schemeClr val="tx2"/>
                </a:solidFill>
              </a:rPr>
              <a:t>Net Profit</a:t>
            </a:r>
          </a:p>
        </p:txBody>
      </p:sp>
      <p:sp>
        <p:nvSpPr>
          <p:cNvPr id="1326105" name="Rectangle 25"/>
          <p:cNvSpPr>
            <a:spLocks noChangeArrowheads="1"/>
          </p:cNvSpPr>
          <p:nvPr/>
        </p:nvSpPr>
        <p:spPr bwMode="auto">
          <a:xfrm>
            <a:off x="7318375" y="2193925"/>
            <a:ext cx="1067600" cy="400752"/>
          </a:xfrm>
          <a:prstGeom prst="rect">
            <a:avLst/>
          </a:prstGeom>
          <a:noFill/>
          <a:ln w="9525">
            <a:noFill/>
            <a:miter lim="800000"/>
            <a:headEnd/>
            <a:tailEnd/>
          </a:ln>
          <a:effectLst/>
        </p:spPr>
        <p:txBody>
          <a:bodyPr wrap="none" lIns="92075" tIns="46038" rIns="92075" bIns="46038">
            <a:spAutoFit/>
          </a:bodyPr>
          <a:lstStyle/>
          <a:p>
            <a:r>
              <a:rPr lang="en-US" sz="2000" dirty="0" smtClean="0"/>
              <a:t>$20  –  X</a:t>
            </a:r>
            <a:endParaRPr lang="en-US" sz="2000" dirty="0"/>
          </a:p>
        </p:txBody>
      </p:sp>
      <p:sp>
        <p:nvSpPr>
          <p:cNvPr id="1326106" name="Rectangle 26"/>
          <p:cNvSpPr>
            <a:spLocks noChangeArrowheads="1"/>
          </p:cNvSpPr>
          <p:nvPr/>
        </p:nvSpPr>
        <p:spPr bwMode="auto">
          <a:xfrm>
            <a:off x="7756525" y="5241925"/>
            <a:ext cx="325438" cy="396875"/>
          </a:xfrm>
          <a:prstGeom prst="rect">
            <a:avLst/>
          </a:prstGeom>
          <a:noFill/>
          <a:ln w="9525">
            <a:noFill/>
            <a:miter lim="800000"/>
            <a:headEnd/>
            <a:tailEnd/>
          </a:ln>
          <a:effectLst/>
        </p:spPr>
        <p:txBody>
          <a:bodyPr wrap="none" lIns="92075" tIns="46038" rIns="92075" bIns="46038">
            <a:spAutoFit/>
          </a:bodyPr>
          <a:lstStyle/>
          <a:p>
            <a:r>
              <a:rPr lang="en-US" sz="2000"/>
              <a:t>0</a:t>
            </a:r>
          </a:p>
        </p:txBody>
      </p:sp>
      <p:sp>
        <p:nvSpPr>
          <p:cNvPr id="1326108" name="Text Box 28"/>
          <p:cNvSpPr txBox="1">
            <a:spLocks noChangeArrowheads="1"/>
          </p:cNvSpPr>
          <p:nvPr/>
        </p:nvSpPr>
        <p:spPr bwMode="auto">
          <a:xfrm>
            <a:off x="2667000" y="2362200"/>
            <a:ext cx="312906" cy="400110"/>
          </a:xfrm>
          <a:prstGeom prst="rect">
            <a:avLst/>
          </a:prstGeom>
          <a:noFill/>
          <a:ln w="12700">
            <a:noFill/>
            <a:miter lim="800000"/>
            <a:headEnd type="none" w="sm" len="sm"/>
            <a:tailEnd type="none" w="sm" len="sm"/>
          </a:ln>
          <a:effectLst/>
        </p:spPr>
        <p:txBody>
          <a:bodyPr wrap="none">
            <a:spAutoFit/>
          </a:bodyPr>
          <a:lstStyle/>
          <a:p>
            <a:r>
              <a:rPr lang="en-US" sz="2000" i="1" dirty="0">
                <a:solidFill>
                  <a:schemeClr val="tx2"/>
                </a:solidFill>
              </a:rPr>
              <a:t>p</a:t>
            </a:r>
          </a:p>
        </p:txBody>
      </p:sp>
      <p:sp>
        <p:nvSpPr>
          <p:cNvPr id="1326109" name="Text Box 29"/>
          <p:cNvSpPr txBox="1">
            <a:spLocks noChangeArrowheads="1"/>
          </p:cNvSpPr>
          <p:nvPr/>
        </p:nvSpPr>
        <p:spPr bwMode="auto">
          <a:xfrm>
            <a:off x="2286000" y="3505200"/>
            <a:ext cx="615873" cy="400110"/>
          </a:xfrm>
          <a:prstGeom prst="rect">
            <a:avLst/>
          </a:prstGeom>
          <a:noFill/>
          <a:ln w="12700">
            <a:noFill/>
            <a:miter lim="800000"/>
            <a:headEnd type="none" w="sm" len="sm"/>
            <a:tailEnd type="none" w="sm" len="sm"/>
          </a:ln>
          <a:effectLst/>
        </p:spPr>
        <p:txBody>
          <a:bodyPr wrap="none">
            <a:spAutoFit/>
          </a:bodyPr>
          <a:lstStyle/>
          <a:p>
            <a:r>
              <a:rPr lang="en-US" sz="2000" i="1" dirty="0">
                <a:solidFill>
                  <a:schemeClr val="tx2"/>
                </a:solidFill>
              </a:rPr>
              <a:t>1 - p</a:t>
            </a:r>
          </a:p>
        </p:txBody>
      </p:sp>
      <p:sp>
        <p:nvSpPr>
          <p:cNvPr id="34" name="Title 33"/>
          <p:cNvSpPr>
            <a:spLocks noGrp="1"/>
          </p:cNvSpPr>
          <p:nvPr>
            <p:ph type="title"/>
          </p:nvPr>
        </p:nvSpPr>
        <p:spPr/>
        <p:txBody>
          <a:bodyPr>
            <a:normAutofit/>
          </a:bodyPr>
          <a:lstStyle/>
          <a:p>
            <a:r>
              <a:rPr lang="en-US" dirty="0" smtClean="0"/>
              <a:t>A decision tree helps organizing our thoughts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603" name="Object 3"/>
          <p:cNvGraphicFramePr>
            <a:graphicFrameLocks/>
          </p:cNvGraphicFramePr>
          <p:nvPr/>
        </p:nvGraphicFramePr>
        <p:xfrm>
          <a:off x="2768600" y="2108200"/>
          <a:ext cx="3581400" cy="3213100"/>
        </p:xfrm>
        <a:graphic>
          <a:graphicData uri="http://schemas.openxmlformats.org/presentationml/2006/ole">
            <mc:AlternateContent xmlns:mc="http://schemas.openxmlformats.org/markup-compatibility/2006">
              <mc:Choice xmlns:v="urn:schemas-microsoft-com:vml" Requires="v">
                <p:oleObj spid="_x0000_s66581" name="Document" r:id="rId4" imgW="3593880" imgH="3225600" progId="Word.Document.8">
                  <p:embed/>
                </p:oleObj>
              </mc:Choice>
              <mc:Fallback>
                <p:oleObj name="Document" r:id="rId4" imgW="3593880" imgH="3225600"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8600" y="2108200"/>
                        <a:ext cx="3581400"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04" name="Text Box 4"/>
          <p:cNvSpPr txBox="1">
            <a:spLocks noChangeArrowheads="1"/>
          </p:cNvSpPr>
          <p:nvPr/>
        </p:nvSpPr>
        <p:spPr bwMode="auto">
          <a:xfrm>
            <a:off x="1524000" y="5562600"/>
            <a:ext cx="6635768" cy="830997"/>
          </a:xfrm>
          <a:prstGeom prst="rect">
            <a:avLst/>
          </a:prstGeom>
          <a:noFill/>
          <a:ln w="9525">
            <a:noFill/>
            <a:miter lim="800000"/>
            <a:headEnd type="none" w="sm" len="sm"/>
            <a:tailEnd type="none" w="sm" len="sm"/>
          </a:ln>
          <a:effectLst/>
        </p:spPr>
        <p:txBody>
          <a:bodyPr wrap="square">
            <a:spAutoFit/>
          </a:bodyPr>
          <a:lstStyle/>
          <a:p>
            <a:pPr algn="ctr"/>
            <a:r>
              <a:rPr lang="en-US" sz="2400" b="1" dirty="0">
                <a:solidFill>
                  <a:schemeClr val="tx2"/>
                </a:solidFill>
                <a:latin typeface="+mn-lt"/>
              </a:rPr>
              <a:t>We have a certificate acknowledging this first “decision” of the day.</a:t>
            </a:r>
          </a:p>
        </p:txBody>
      </p:sp>
      <p:sp>
        <p:nvSpPr>
          <p:cNvPr id="9" name="Title 8"/>
          <p:cNvSpPr>
            <a:spLocks noGrp="1"/>
          </p:cNvSpPr>
          <p:nvPr>
            <p:ph type="title"/>
          </p:nvPr>
        </p:nvSpPr>
        <p:spPr>
          <a:xfrm>
            <a:off x="609600" y="457200"/>
            <a:ext cx="7772400" cy="1143000"/>
          </a:xfrm>
        </p:spPr>
        <p:txBody>
          <a:bodyPr>
            <a:normAutofit/>
          </a:bodyPr>
          <a:lstStyle/>
          <a:p>
            <a:r>
              <a:rPr lang="en-US" dirty="0" smtClean="0"/>
              <a:t>We define a decision as an “irrevocable” allocation of resources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04"/>
                                        </p:tgtEl>
                                        <p:attrNameLst>
                                          <p:attrName>style.visibility</p:attrName>
                                        </p:attrNameLst>
                                      </p:cBhvr>
                                      <p:to>
                                        <p:strVal val="visible"/>
                                      </p:to>
                                    </p:set>
                                    <p:animEffect transition="in" filter="wipe(left)">
                                      <p:cBhvr>
                                        <p:cTn id="7" dur="500"/>
                                        <p:tgtEl>
                                          <p:spTgt spid="143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58" name="AutoShape 30"/>
          <p:cNvSpPr>
            <a:spLocks noChangeArrowheads="1"/>
          </p:cNvSpPr>
          <p:nvPr/>
        </p:nvSpPr>
        <p:spPr bwMode="auto">
          <a:xfrm>
            <a:off x="2533650" y="1714500"/>
            <a:ext cx="4305300" cy="2057400"/>
          </a:xfrm>
          <a:prstGeom prst="roundRect">
            <a:avLst>
              <a:gd name="adj" fmla="val 16667"/>
            </a:avLst>
          </a:prstGeom>
          <a:solidFill>
            <a:srgbClr val="FFFFCC"/>
          </a:solidFill>
          <a:ln w="12700">
            <a:solidFill>
              <a:schemeClr val="tx1"/>
            </a:solidFill>
            <a:round/>
            <a:headEnd type="none" w="sm" len="sm"/>
            <a:tailEnd type="none" w="sm" len="sm"/>
          </a:ln>
          <a:effectLst/>
        </p:spPr>
        <p:txBody>
          <a:bodyPr wrap="none" anchor="ctr"/>
          <a:lstStyle/>
          <a:p>
            <a:endParaRPr lang="en-US"/>
          </a:p>
        </p:txBody>
      </p:sp>
      <p:sp>
        <p:nvSpPr>
          <p:cNvPr id="1328131" name="Freeform 3"/>
          <p:cNvSpPr>
            <a:spLocks/>
          </p:cNvSpPr>
          <p:nvPr/>
        </p:nvSpPr>
        <p:spPr bwMode="auto">
          <a:xfrm>
            <a:off x="533400" y="2819400"/>
            <a:ext cx="4346575" cy="2287588"/>
          </a:xfrm>
          <a:custGeom>
            <a:avLst/>
            <a:gdLst/>
            <a:ahLst/>
            <a:cxnLst>
              <a:cxn ang="0">
                <a:pos x="1392" y="3"/>
              </a:cxn>
              <a:cxn ang="0">
                <a:pos x="233" y="0"/>
              </a:cxn>
              <a:cxn ang="0">
                <a:pos x="0" y="720"/>
              </a:cxn>
              <a:cxn ang="0">
                <a:pos x="233" y="1440"/>
              </a:cxn>
              <a:cxn ang="0">
                <a:pos x="2737" y="1437"/>
              </a:cxn>
            </a:cxnLst>
            <a:rect l="0" t="0" r="r" b="b"/>
            <a:pathLst>
              <a:path w="2738" h="1441">
                <a:moveTo>
                  <a:pt x="1392" y="3"/>
                </a:moveTo>
                <a:lnTo>
                  <a:pt x="233" y="0"/>
                </a:lnTo>
                <a:lnTo>
                  <a:pt x="0" y="720"/>
                </a:lnTo>
                <a:lnTo>
                  <a:pt x="233" y="1440"/>
                </a:lnTo>
                <a:lnTo>
                  <a:pt x="2737" y="1437"/>
                </a:lnTo>
              </a:path>
            </a:pathLst>
          </a:custGeom>
          <a:noFill/>
          <a:ln w="12700" cap="rnd" cmpd="sng">
            <a:solidFill>
              <a:schemeClr val="bg1">
                <a:lumMod val="50000"/>
              </a:schemeClr>
            </a:solidFill>
            <a:prstDash val="solid"/>
            <a:round/>
            <a:headEnd type="none" w="sm" len="sm"/>
            <a:tailEnd type="none" w="sm" len="sm"/>
          </a:ln>
          <a:effectLst/>
        </p:spPr>
        <p:txBody>
          <a:bodyPr/>
          <a:lstStyle/>
          <a:p>
            <a:endParaRPr lang="en-US"/>
          </a:p>
        </p:txBody>
      </p:sp>
      <p:sp>
        <p:nvSpPr>
          <p:cNvPr id="1328132" name="Rectangle 4"/>
          <p:cNvSpPr>
            <a:spLocks noChangeArrowheads="1"/>
          </p:cNvSpPr>
          <p:nvPr/>
        </p:nvSpPr>
        <p:spPr bwMode="auto">
          <a:xfrm>
            <a:off x="1069975" y="2490788"/>
            <a:ext cx="992258" cy="400752"/>
          </a:xfrm>
          <a:prstGeom prst="rect">
            <a:avLst/>
          </a:prstGeom>
          <a:noFill/>
          <a:ln w="9525">
            <a:noFill/>
            <a:miter lim="800000"/>
            <a:headEnd/>
            <a:tailEnd/>
          </a:ln>
          <a:effectLst/>
        </p:spPr>
        <p:txBody>
          <a:bodyPr wrap="none" lIns="92075" tIns="46038" rIns="92075" bIns="46038">
            <a:spAutoFit/>
          </a:bodyPr>
          <a:lstStyle/>
          <a:p>
            <a:r>
              <a:rPr lang="en-US" sz="2000" dirty="0">
                <a:solidFill>
                  <a:schemeClr val="bg1">
                    <a:lumMod val="50000"/>
                  </a:schemeClr>
                </a:solidFill>
              </a:rPr>
              <a:t>Invest </a:t>
            </a:r>
            <a:r>
              <a:rPr lang="en-US" sz="2000" dirty="0" smtClean="0">
                <a:solidFill>
                  <a:schemeClr val="bg1">
                    <a:lumMod val="50000"/>
                  </a:schemeClr>
                </a:solidFill>
              </a:rPr>
              <a:t>X</a:t>
            </a:r>
            <a:endParaRPr lang="en-US" sz="2000" dirty="0">
              <a:solidFill>
                <a:schemeClr val="bg1">
                  <a:lumMod val="50000"/>
                </a:schemeClr>
              </a:solidFill>
            </a:endParaRPr>
          </a:p>
        </p:txBody>
      </p:sp>
      <p:sp>
        <p:nvSpPr>
          <p:cNvPr id="1328133" name="Rectangle 5"/>
          <p:cNvSpPr>
            <a:spLocks noChangeArrowheads="1"/>
          </p:cNvSpPr>
          <p:nvPr/>
        </p:nvSpPr>
        <p:spPr bwMode="auto">
          <a:xfrm>
            <a:off x="984250" y="4776788"/>
            <a:ext cx="1441100" cy="400752"/>
          </a:xfrm>
          <a:prstGeom prst="rect">
            <a:avLst/>
          </a:prstGeom>
          <a:noFill/>
          <a:ln w="9525">
            <a:noFill/>
            <a:miter lim="800000"/>
            <a:headEnd/>
            <a:tailEnd/>
          </a:ln>
          <a:effectLst/>
        </p:spPr>
        <p:txBody>
          <a:bodyPr wrap="none" lIns="92075" tIns="46038" rIns="92075" bIns="46038">
            <a:spAutoFit/>
          </a:bodyPr>
          <a:lstStyle/>
          <a:p>
            <a:r>
              <a:rPr lang="en-US" sz="2000">
                <a:solidFill>
                  <a:schemeClr val="bg1">
                    <a:lumMod val="50000"/>
                  </a:schemeClr>
                </a:solidFill>
              </a:rPr>
              <a:t>Don’t Invest</a:t>
            </a:r>
          </a:p>
        </p:txBody>
      </p:sp>
      <p:sp>
        <p:nvSpPr>
          <p:cNvPr id="1328134" name="Rectangle 6"/>
          <p:cNvSpPr>
            <a:spLocks noChangeArrowheads="1"/>
          </p:cNvSpPr>
          <p:nvPr/>
        </p:nvSpPr>
        <p:spPr bwMode="auto">
          <a:xfrm>
            <a:off x="1125538" y="1271588"/>
            <a:ext cx="1243012" cy="396875"/>
          </a:xfrm>
          <a:prstGeom prst="rect">
            <a:avLst/>
          </a:prstGeom>
          <a:noFill/>
          <a:ln w="9525">
            <a:noFill/>
            <a:miter lim="800000"/>
            <a:headEnd/>
            <a:tailEnd/>
          </a:ln>
          <a:effectLst/>
        </p:spPr>
        <p:txBody>
          <a:bodyPr wrap="none" lIns="92075" tIns="46038" rIns="92075" bIns="46038">
            <a:spAutoFit/>
          </a:bodyPr>
          <a:lstStyle/>
          <a:p>
            <a:r>
              <a:rPr lang="en-US" sz="2000" b="1"/>
              <a:t>Decision</a:t>
            </a:r>
          </a:p>
        </p:txBody>
      </p:sp>
      <p:sp>
        <p:nvSpPr>
          <p:cNvPr id="1328137" name="Rectangle 9"/>
          <p:cNvSpPr>
            <a:spLocks noChangeArrowheads="1"/>
          </p:cNvSpPr>
          <p:nvPr/>
        </p:nvSpPr>
        <p:spPr bwMode="auto">
          <a:xfrm>
            <a:off x="419100" y="3848100"/>
            <a:ext cx="228600" cy="228600"/>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1328139" name="Freeform 11"/>
          <p:cNvSpPr>
            <a:spLocks/>
          </p:cNvSpPr>
          <p:nvPr/>
        </p:nvSpPr>
        <p:spPr bwMode="auto">
          <a:xfrm>
            <a:off x="2743200" y="2057400"/>
            <a:ext cx="2135188" cy="1525588"/>
          </a:xfrm>
          <a:custGeom>
            <a:avLst/>
            <a:gdLst/>
            <a:ahLst/>
            <a:cxnLst>
              <a:cxn ang="0">
                <a:pos x="1344" y="0"/>
              </a:cxn>
              <a:cxn ang="0">
                <a:pos x="192" y="0"/>
              </a:cxn>
              <a:cxn ang="0">
                <a:pos x="0" y="480"/>
              </a:cxn>
              <a:cxn ang="0">
                <a:pos x="192" y="960"/>
              </a:cxn>
              <a:cxn ang="0">
                <a:pos x="1344" y="960"/>
              </a:cxn>
            </a:cxnLst>
            <a:rect l="0" t="0" r="r" b="b"/>
            <a:pathLst>
              <a:path w="1345" h="961">
                <a:moveTo>
                  <a:pt x="1344" y="0"/>
                </a:moveTo>
                <a:lnTo>
                  <a:pt x="192" y="0"/>
                </a:lnTo>
                <a:lnTo>
                  <a:pt x="0" y="480"/>
                </a:lnTo>
                <a:lnTo>
                  <a:pt x="192" y="960"/>
                </a:lnTo>
                <a:lnTo>
                  <a:pt x="1344" y="960"/>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1328140" name="Rectangle 12"/>
          <p:cNvSpPr>
            <a:spLocks noChangeArrowheads="1"/>
          </p:cNvSpPr>
          <p:nvPr/>
        </p:nvSpPr>
        <p:spPr bwMode="auto">
          <a:xfrm>
            <a:off x="3194050" y="1690688"/>
            <a:ext cx="1525588" cy="396875"/>
          </a:xfrm>
          <a:prstGeom prst="rect">
            <a:avLst/>
          </a:prstGeom>
          <a:noFill/>
          <a:ln w="9525">
            <a:noFill/>
            <a:miter lim="800000"/>
            <a:headEnd/>
            <a:tailEnd/>
          </a:ln>
          <a:effectLst/>
        </p:spPr>
        <p:txBody>
          <a:bodyPr wrap="none" lIns="92075" tIns="46038" rIns="92075" bIns="46038">
            <a:spAutoFit/>
          </a:bodyPr>
          <a:lstStyle/>
          <a:p>
            <a:r>
              <a:rPr lang="en-US" sz="2000"/>
              <a:t>Correct Call</a:t>
            </a:r>
          </a:p>
        </p:txBody>
      </p:sp>
      <p:sp>
        <p:nvSpPr>
          <p:cNvPr id="1328141" name="Rectangle 13"/>
          <p:cNvSpPr>
            <a:spLocks noChangeArrowheads="1"/>
          </p:cNvSpPr>
          <p:nvPr/>
        </p:nvSpPr>
        <p:spPr bwMode="auto">
          <a:xfrm>
            <a:off x="3116263" y="3252788"/>
            <a:ext cx="1679575" cy="396875"/>
          </a:xfrm>
          <a:prstGeom prst="rect">
            <a:avLst/>
          </a:prstGeom>
          <a:noFill/>
          <a:ln w="9525">
            <a:noFill/>
            <a:miter lim="800000"/>
            <a:headEnd/>
            <a:tailEnd/>
          </a:ln>
          <a:effectLst/>
        </p:spPr>
        <p:txBody>
          <a:bodyPr wrap="none" lIns="92075" tIns="46038" rIns="92075" bIns="46038">
            <a:spAutoFit/>
          </a:bodyPr>
          <a:lstStyle/>
          <a:p>
            <a:r>
              <a:rPr lang="en-US" sz="2000"/>
              <a:t>Incorrect Call</a:t>
            </a:r>
          </a:p>
        </p:txBody>
      </p:sp>
      <p:sp>
        <p:nvSpPr>
          <p:cNvPr id="1328142" name="Rectangle 14"/>
          <p:cNvSpPr>
            <a:spLocks noChangeArrowheads="1"/>
          </p:cNvSpPr>
          <p:nvPr/>
        </p:nvSpPr>
        <p:spPr bwMode="auto">
          <a:xfrm>
            <a:off x="3165475" y="1271588"/>
            <a:ext cx="1581150" cy="396875"/>
          </a:xfrm>
          <a:prstGeom prst="rect">
            <a:avLst/>
          </a:prstGeom>
          <a:noFill/>
          <a:ln w="9525">
            <a:noFill/>
            <a:miter lim="800000"/>
            <a:headEnd/>
            <a:tailEnd/>
          </a:ln>
          <a:effectLst/>
        </p:spPr>
        <p:txBody>
          <a:bodyPr wrap="none" lIns="92075" tIns="46038" rIns="92075" bIns="46038">
            <a:spAutoFit/>
          </a:bodyPr>
          <a:lstStyle/>
          <a:p>
            <a:r>
              <a:rPr lang="en-US" sz="2000" b="1"/>
              <a:t>Uncertainty</a:t>
            </a:r>
          </a:p>
        </p:txBody>
      </p:sp>
      <p:sp>
        <p:nvSpPr>
          <p:cNvPr id="1328144" name="Oval 16"/>
          <p:cNvSpPr>
            <a:spLocks noChangeArrowheads="1"/>
          </p:cNvSpPr>
          <p:nvPr/>
        </p:nvSpPr>
        <p:spPr bwMode="auto">
          <a:xfrm>
            <a:off x="2628900" y="2695575"/>
            <a:ext cx="228600" cy="228600"/>
          </a:xfrm>
          <a:prstGeom prst="ellipse">
            <a:avLst/>
          </a:prstGeom>
          <a:solidFill>
            <a:srgbClr val="EF9100"/>
          </a:solidFill>
          <a:ln w="12700">
            <a:solidFill>
              <a:schemeClr val="tx1"/>
            </a:solidFill>
            <a:round/>
            <a:headEnd/>
            <a:tailEnd/>
          </a:ln>
          <a:effectLst/>
        </p:spPr>
        <p:txBody>
          <a:bodyPr wrap="none" anchor="ctr"/>
          <a:lstStyle/>
          <a:p>
            <a:endParaRPr lang="en-US"/>
          </a:p>
        </p:txBody>
      </p:sp>
      <p:sp>
        <p:nvSpPr>
          <p:cNvPr id="1328147" name="Rectangle 19"/>
          <p:cNvSpPr>
            <a:spLocks noChangeArrowheads="1"/>
          </p:cNvSpPr>
          <p:nvPr/>
        </p:nvSpPr>
        <p:spPr bwMode="auto">
          <a:xfrm>
            <a:off x="5219700" y="1271588"/>
            <a:ext cx="1284288" cy="396875"/>
          </a:xfrm>
          <a:prstGeom prst="rect">
            <a:avLst/>
          </a:prstGeom>
          <a:noFill/>
          <a:ln w="9525">
            <a:noFill/>
            <a:miter lim="800000"/>
            <a:headEnd/>
            <a:tailEnd/>
          </a:ln>
          <a:effectLst/>
        </p:spPr>
        <p:txBody>
          <a:bodyPr wrap="none" lIns="92075" tIns="46038" rIns="92075" bIns="46038">
            <a:spAutoFit/>
          </a:bodyPr>
          <a:lstStyle/>
          <a:p>
            <a:r>
              <a:rPr lang="en-US" sz="2000" b="1"/>
              <a:t>Outcome</a:t>
            </a:r>
          </a:p>
        </p:txBody>
      </p:sp>
      <p:sp>
        <p:nvSpPr>
          <p:cNvPr id="1328148" name="Rectangle 20"/>
          <p:cNvSpPr>
            <a:spLocks noChangeArrowheads="1"/>
          </p:cNvSpPr>
          <p:nvPr/>
        </p:nvSpPr>
        <p:spPr bwMode="auto">
          <a:xfrm>
            <a:off x="5489611" y="1881188"/>
            <a:ext cx="633187" cy="400752"/>
          </a:xfrm>
          <a:prstGeom prst="rect">
            <a:avLst/>
          </a:prstGeom>
          <a:noFill/>
          <a:ln w="9525">
            <a:noFill/>
            <a:miter lim="800000"/>
            <a:headEnd/>
            <a:tailEnd/>
          </a:ln>
          <a:effectLst/>
        </p:spPr>
        <p:txBody>
          <a:bodyPr wrap="none" lIns="92075" tIns="46038" rIns="92075" bIns="46038">
            <a:spAutoFit/>
          </a:bodyPr>
          <a:lstStyle/>
          <a:p>
            <a:r>
              <a:rPr lang="en-US" sz="2000" dirty="0" smtClean="0"/>
              <a:t>$ 20</a:t>
            </a:r>
            <a:endParaRPr lang="en-US" sz="2000" dirty="0"/>
          </a:p>
        </p:txBody>
      </p:sp>
      <p:sp>
        <p:nvSpPr>
          <p:cNvPr id="1328149" name="Rectangle 21"/>
          <p:cNvSpPr>
            <a:spLocks noChangeArrowheads="1"/>
          </p:cNvSpPr>
          <p:nvPr/>
        </p:nvSpPr>
        <p:spPr bwMode="auto">
          <a:xfrm>
            <a:off x="5699125" y="3405188"/>
            <a:ext cx="325438" cy="396875"/>
          </a:xfrm>
          <a:prstGeom prst="rect">
            <a:avLst/>
          </a:prstGeom>
          <a:noFill/>
          <a:ln w="9525">
            <a:noFill/>
            <a:miter lim="800000"/>
            <a:headEnd/>
            <a:tailEnd/>
          </a:ln>
          <a:effectLst/>
        </p:spPr>
        <p:txBody>
          <a:bodyPr wrap="none" lIns="92075" tIns="46038" rIns="92075" bIns="46038">
            <a:spAutoFit/>
          </a:bodyPr>
          <a:lstStyle/>
          <a:p>
            <a:r>
              <a:rPr lang="en-US" sz="2000"/>
              <a:t>0</a:t>
            </a:r>
          </a:p>
        </p:txBody>
      </p:sp>
      <p:sp>
        <p:nvSpPr>
          <p:cNvPr id="1328150" name="Rectangle 22"/>
          <p:cNvSpPr>
            <a:spLocks noChangeArrowheads="1"/>
          </p:cNvSpPr>
          <p:nvPr/>
        </p:nvSpPr>
        <p:spPr bwMode="auto">
          <a:xfrm>
            <a:off x="5699125" y="4929188"/>
            <a:ext cx="325438" cy="396875"/>
          </a:xfrm>
          <a:prstGeom prst="rect">
            <a:avLst/>
          </a:prstGeom>
          <a:noFill/>
          <a:ln w="9525">
            <a:noFill/>
            <a:miter lim="800000"/>
            <a:headEnd/>
            <a:tailEnd/>
          </a:ln>
          <a:effectLst/>
        </p:spPr>
        <p:txBody>
          <a:bodyPr wrap="none" lIns="92075" tIns="46038" rIns="92075" bIns="46038">
            <a:spAutoFit/>
          </a:bodyPr>
          <a:lstStyle/>
          <a:p>
            <a:r>
              <a:rPr lang="en-US" sz="2000">
                <a:solidFill>
                  <a:schemeClr val="bg2"/>
                </a:solidFill>
              </a:rPr>
              <a:t>0</a:t>
            </a:r>
          </a:p>
        </p:txBody>
      </p:sp>
      <p:sp>
        <p:nvSpPr>
          <p:cNvPr id="1328156" name="Text Box 28"/>
          <p:cNvSpPr txBox="1">
            <a:spLocks noChangeArrowheads="1"/>
          </p:cNvSpPr>
          <p:nvPr/>
        </p:nvSpPr>
        <p:spPr bwMode="auto">
          <a:xfrm>
            <a:off x="2667000" y="1981200"/>
            <a:ext cx="312906" cy="400110"/>
          </a:xfrm>
          <a:prstGeom prst="rect">
            <a:avLst/>
          </a:prstGeom>
          <a:noFill/>
          <a:ln w="12700">
            <a:noFill/>
            <a:miter lim="800000"/>
            <a:headEnd type="none" w="sm" len="sm"/>
            <a:tailEnd type="none" w="sm" len="sm"/>
          </a:ln>
          <a:effectLst/>
        </p:spPr>
        <p:txBody>
          <a:bodyPr wrap="none">
            <a:spAutoFit/>
          </a:bodyPr>
          <a:lstStyle/>
          <a:p>
            <a:r>
              <a:rPr lang="en-US" sz="2000" i="1" dirty="0">
                <a:solidFill>
                  <a:schemeClr val="tx2"/>
                </a:solidFill>
              </a:rPr>
              <a:t>p</a:t>
            </a:r>
          </a:p>
        </p:txBody>
      </p:sp>
      <p:sp>
        <p:nvSpPr>
          <p:cNvPr id="1328157" name="Text Box 29"/>
          <p:cNvSpPr txBox="1">
            <a:spLocks noChangeArrowheads="1"/>
          </p:cNvSpPr>
          <p:nvPr/>
        </p:nvSpPr>
        <p:spPr bwMode="auto">
          <a:xfrm>
            <a:off x="2895600" y="2971800"/>
            <a:ext cx="615873" cy="400110"/>
          </a:xfrm>
          <a:prstGeom prst="rect">
            <a:avLst/>
          </a:prstGeom>
          <a:noFill/>
          <a:ln w="12700">
            <a:noFill/>
            <a:miter lim="800000"/>
            <a:headEnd type="none" w="sm" len="sm"/>
            <a:tailEnd type="none" w="sm" len="sm"/>
          </a:ln>
          <a:effectLst/>
        </p:spPr>
        <p:txBody>
          <a:bodyPr wrap="none">
            <a:spAutoFit/>
          </a:bodyPr>
          <a:lstStyle/>
          <a:p>
            <a:r>
              <a:rPr lang="en-US" sz="2000" i="1" dirty="0">
                <a:solidFill>
                  <a:schemeClr val="tx2"/>
                </a:solidFill>
              </a:rPr>
              <a:t>1 - p</a:t>
            </a:r>
          </a:p>
        </p:txBody>
      </p:sp>
      <p:grpSp>
        <p:nvGrpSpPr>
          <p:cNvPr id="2" name="Group 31"/>
          <p:cNvGrpSpPr>
            <a:grpSpLocks/>
          </p:cNvGrpSpPr>
          <p:nvPr/>
        </p:nvGrpSpPr>
        <p:grpSpPr bwMode="auto">
          <a:xfrm>
            <a:off x="6208713" y="1574800"/>
            <a:ext cx="2749550" cy="1982788"/>
            <a:chOff x="3269" y="1364"/>
            <a:chExt cx="1732" cy="1249"/>
          </a:xfrm>
        </p:grpSpPr>
        <p:sp>
          <p:nvSpPr>
            <p:cNvPr id="1328160" name="Freeform 32"/>
            <p:cNvSpPr>
              <a:spLocks/>
            </p:cNvSpPr>
            <p:nvPr/>
          </p:nvSpPr>
          <p:spPr bwMode="auto">
            <a:xfrm>
              <a:off x="3756" y="1364"/>
              <a:ext cx="1245" cy="1249"/>
            </a:xfrm>
            <a:custGeom>
              <a:avLst/>
              <a:gdLst/>
              <a:ahLst/>
              <a:cxnLst>
                <a:cxn ang="0">
                  <a:pos x="564" y="1248"/>
                </a:cxn>
                <a:cxn ang="0">
                  <a:pos x="1244" y="697"/>
                </a:cxn>
                <a:cxn ang="0">
                  <a:pos x="680" y="2"/>
                </a:cxn>
                <a:cxn ang="0">
                  <a:pos x="510" y="0"/>
                </a:cxn>
                <a:cxn ang="0">
                  <a:pos x="35" y="385"/>
                </a:cxn>
                <a:cxn ang="0">
                  <a:pos x="0" y="552"/>
                </a:cxn>
                <a:cxn ang="0">
                  <a:pos x="564" y="1248"/>
                </a:cxn>
              </a:cxnLst>
              <a:rect l="0" t="0" r="r" b="b"/>
              <a:pathLst>
                <a:path w="1245" h="1249">
                  <a:moveTo>
                    <a:pt x="564" y="1248"/>
                  </a:moveTo>
                  <a:lnTo>
                    <a:pt x="1244" y="697"/>
                  </a:lnTo>
                  <a:lnTo>
                    <a:pt x="680" y="2"/>
                  </a:lnTo>
                  <a:lnTo>
                    <a:pt x="510" y="0"/>
                  </a:lnTo>
                  <a:lnTo>
                    <a:pt x="35" y="385"/>
                  </a:lnTo>
                  <a:lnTo>
                    <a:pt x="0" y="552"/>
                  </a:lnTo>
                  <a:lnTo>
                    <a:pt x="564" y="1248"/>
                  </a:lnTo>
                </a:path>
              </a:pathLst>
            </a:custGeom>
            <a:solidFill>
              <a:srgbClr val="FDE2BA"/>
            </a:solidFill>
            <a:ln w="12700" cap="rnd" cmpd="sng">
              <a:solidFill>
                <a:schemeClr val="tx1"/>
              </a:solidFill>
              <a:prstDash val="solid"/>
              <a:round/>
              <a:headEnd/>
              <a:tailEnd/>
            </a:ln>
            <a:effectLst>
              <a:outerShdw dist="107763" dir="2700000" algn="ctr" rotWithShape="0">
                <a:srgbClr val="EF9100"/>
              </a:outerShdw>
            </a:effectLst>
          </p:spPr>
          <p:txBody>
            <a:bodyPr/>
            <a:lstStyle/>
            <a:p>
              <a:endParaRPr lang="en-US"/>
            </a:p>
          </p:txBody>
        </p:sp>
        <p:sp>
          <p:nvSpPr>
            <p:cNvPr id="1328161" name="Arc 33"/>
            <p:cNvSpPr>
              <a:spLocks/>
            </p:cNvSpPr>
            <p:nvPr/>
          </p:nvSpPr>
          <p:spPr bwMode="auto">
            <a:xfrm rot="1320000">
              <a:off x="3269" y="1382"/>
              <a:ext cx="664" cy="191"/>
            </a:xfrm>
            <a:custGeom>
              <a:avLst/>
              <a:gdLst>
                <a:gd name="G0" fmla="+- 21600 0 0"/>
                <a:gd name="G1" fmla="+- 21600 0 0"/>
                <a:gd name="G2" fmla="+- 21600 0 0"/>
                <a:gd name="T0" fmla="*/ 117 w 22728"/>
                <a:gd name="T1" fmla="*/ 23846 h 23846"/>
                <a:gd name="T2" fmla="*/ 22728 w 22728"/>
                <a:gd name="T3" fmla="*/ 29 h 23846"/>
                <a:gd name="T4" fmla="*/ 21600 w 22728"/>
                <a:gd name="T5" fmla="*/ 21600 h 23846"/>
              </a:gdLst>
              <a:ahLst/>
              <a:cxnLst>
                <a:cxn ang="0">
                  <a:pos x="T0" y="T1"/>
                </a:cxn>
                <a:cxn ang="0">
                  <a:pos x="T2" y="T3"/>
                </a:cxn>
                <a:cxn ang="0">
                  <a:pos x="T4" y="T5"/>
                </a:cxn>
              </a:cxnLst>
              <a:rect l="0" t="0" r="r" b="b"/>
              <a:pathLst>
                <a:path w="22728" h="23846" fill="none" extrusionOk="0">
                  <a:moveTo>
                    <a:pt x="117" y="23845"/>
                  </a:moveTo>
                  <a:cubicBezTo>
                    <a:pt x="39" y="23099"/>
                    <a:pt x="0" y="22350"/>
                    <a:pt x="0" y="21600"/>
                  </a:cubicBezTo>
                  <a:cubicBezTo>
                    <a:pt x="0" y="9670"/>
                    <a:pt x="9670" y="0"/>
                    <a:pt x="21600" y="0"/>
                  </a:cubicBezTo>
                  <a:cubicBezTo>
                    <a:pt x="21976" y="-1"/>
                    <a:pt x="22352" y="9"/>
                    <a:pt x="22727" y="29"/>
                  </a:cubicBezTo>
                </a:path>
                <a:path w="22728" h="23846" stroke="0" extrusionOk="0">
                  <a:moveTo>
                    <a:pt x="117" y="23845"/>
                  </a:moveTo>
                  <a:cubicBezTo>
                    <a:pt x="39" y="23099"/>
                    <a:pt x="0" y="22350"/>
                    <a:pt x="0" y="21600"/>
                  </a:cubicBezTo>
                  <a:cubicBezTo>
                    <a:pt x="0" y="9670"/>
                    <a:pt x="9670" y="0"/>
                    <a:pt x="21600" y="0"/>
                  </a:cubicBezTo>
                  <a:cubicBezTo>
                    <a:pt x="21976" y="-1"/>
                    <a:pt x="22352" y="9"/>
                    <a:pt x="22727" y="29"/>
                  </a:cubicBezTo>
                  <a:lnTo>
                    <a:pt x="21600" y="21600"/>
                  </a:lnTo>
                  <a:close/>
                </a:path>
              </a:pathLst>
            </a:custGeom>
            <a:noFill/>
            <a:ln w="25400" cap="rnd">
              <a:solidFill>
                <a:srgbClr val="676767"/>
              </a:solidFill>
              <a:round/>
              <a:headEnd type="none" w="sm" len="sm"/>
              <a:tailEnd type="none" w="sm" len="sm"/>
            </a:ln>
            <a:effectLst/>
          </p:spPr>
          <p:txBody>
            <a:bodyPr/>
            <a:lstStyle/>
            <a:p>
              <a:endParaRPr lang="en-US"/>
            </a:p>
          </p:txBody>
        </p:sp>
        <p:sp>
          <p:nvSpPr>
            <p:cNvPr id="1328162" name="Oval 34"/>
            <p:cNvSpPr>
              <a:spLocks noChangeArrowheads="1"/>
            </p:cNvSpPr>
            <p:nvPr/>
          </p:nvSpPr>
          <p:spPr bwMode="auto">
            <a:xfrm rot="19260000">
              <a:off x="4050" y="1609"/>
              <a:ext cx="175" cy="174"/>
            </a:xfrm>
            <a:prstGeom prst="ellipse">
              <a:avLst/>
            </a:prstGeom>
            <a:solidFill>
              <a:srgbClr val="B41D36"/>
            </a:solidFill>
            <a:ln w="9525">
              <a:noFill/>
              <a:round/>
              <a:headEnd/>
              <a:tailEnd/>
            </a:ln>
            <a:effectLst/>
          </p:spPr>
          <p:txBody>
            <a:bodyPr wrap="none" anchor="ctr"/>
            <a:lstStyle/>
            <a:p>
              <a:endParaRPr lang="en-US"/>
            </a:p>
          </p:txBody>
        </p:sp>
        <p:sp>
          <p:nvSpPr>
            <p:cNvPr id="1328163" name="Oval 35"/>
            <p:cNvSpPr>
              <a:spLocks noChangeArrowheads="1"/>
            </p:cNvSpPr>
            <p:nvPr/>
          </p:nvSpPr>
          <p:spPr bwMode="auto">
            <a:xfrm rot="19260000">
              <a:off x="4087" y="1646"/>
              <a:ext cx="101" cy="100"/>
            </a:xfrm>
            <a:prstGeom prst="ellipse">
              <a:avLst/>
            </a:prstGeom>
            <a:solidFill>
              <a:schemeClr val="bg1"/>
            </a:solidFill>
            <a:ln w="25400">
              <a:solidFill>
                <a:srgbClr val="B41D36"/>
              </a:solidFill>
              <a:round/>
              <a:headEnd/>
              <a:tailEnd/>
            </a:ln>
            <a:effectLst/>
          </p:spPr>
          <p:txBody>
            <a:bodyPr wrap="none" anchor="ctr"/>
            <a:lstStyle/>
            <a:p>
              <a:endParaRPr lang="en-US"/>
            </a:p>
          </p:txBody>
        </p:sp>
        <p:sp>
          <p:nvSpPr>
            <p:cNvPr id="1328164" name="Arc 36"/>
            <p:cNvSpPr>
              <a:spLocks/>
            </p:cNvSpPr>
            <p:nvPr/>
          </p:nvSpPr>
          <p:spPr bwMode="auto">
            <a:xfrm rot="19020000">
              <a:off x="3969" y="1498"/>
              <a:ext cx="114" cy="224"/>
            </a:xfrm>
            <a:custGeom>
              <a:avLst/>
              <a:gdLst>
                <a:gd name="G0" fmla="+- 21600 0 0"/>
                <a:gd name="G1" fmla="+- 21600 0 0"/>
                <a:gd name="G2" fmla="+- 21600 0 0"/>
                <a:gd name="T0" fmla="*/ 21221 w 43200"/>
                <a:gd name="T1" fmla="*/ 3 h 43200"/>
                <a:gd name="T2" fmla="*/ 15218 w 43200"/>
                <a:gd name="T3" fmla="*/ 964 h 43200"/>
                <a:gd name="T4" fmla="*/ 21600 w 43200"/>
                <a:gd name="T5" fmla="*/ 21600 h 43200"/>
              </a:gdLst>
              <a:ahLst/>
              <a:cxnLst>
                <a:cxn ang="0">
                  <a:pos x="T0" y="T1"/>
                </a:cxn>
                <a:cxn ang="0">
                  <a:pos x="T2" y="T3"/>
                </a:cxn>
                <a:cxn ang="0">
                  <a:pos x="T4" y="T5"/>
                </a:cxn>
              </a:cxnLst>
              <a:rect l="0" t="0" r="r" b="b"/>
              <a:pathLst>
                <a:path w="43200" h="43200" fill="none" extrusionOk="0">
                  <a:moveTo>
                    <a:pt x="21221" y="3"/>
                  </a:moveTo>
                  <a:cubicBezTo>
                    <a:pt x="21347" y="1"/>
                    <a:pt x="21473" y="-1"/>
                    <a:pt x="21600" y="0"/>
                  </a:cubicBezTo>
                  <a:cubicBezTo>
                    <a:pt x="33529" y="0"/>
                    <a:pt x="43200" y="9670"/>
                    <a:pt x="43200" y="21600"/>
                  </a:cubicBezTo>
                  <a:cubicBezTo>
                    <a:pt x="43200" y="33529"/>
                    <a:pt x="33529" y="43200"/>
                    <a:pt x="21600" y="43200"/>
                  </a:cubicBezTo>
                  <a:cubicBezTo>
                    <a:pt x="9670" y="43200"/>
                    <a:pt x="0" y="33529"/>
                    <a:pt x="0" y="21600"/>
                  </a:cubicBezTo>
                  <a:cubicBezTo>
                    <a:pt x="-1" y="12128"/>
                    <a:pt x="6169" y="3762"/>
                    <a:pt x="15218" y="964"/>
                  </a:cubicBezTo>
                </a:path>
                <a:path w="43200" h="43200" stroke="0" extrusionOk="0">
                  <a:moveTo>
                    <a:pt x="21221" y="3"/>
                  </a:moveTo>
                  <a:cubicBezTo>
                    <a:pt x="21347" y="1"/>
                    <a:pt x="21473" y="-1"/>
                    <a:pt x="21600" y="0"/>
                  </a:cubicBezTo>
                  <a:cubicBezTo>
                    <a:pt x="33529" y="0"/>
                    <a:pt x="43200" y="9670"/>
                    <a:pt x="43200" y="21600"/>
                  </a:cubicBezTo>
                  <a:cubicBezTo>
                    <a:pt x="43200" y="33529"/>
                    <a:pt x="33529" y="43200"/>
                    <a:pt x="21600" y="43200"/>
                  </a:cubicBezTo>
                  <a:cubicBezTo>
                    <a:pt x="9670" y="43200"/>
                    <a:pt x="0" y="33529"/>
                    <a:pt x="0" y="21600"/>
                  </a:cubicBezTo>
                  <a:cubicBezTo>
                    <a:pt x="-1" y="12128"/>
                    <a:pt x="6169" y="3762"/>
                    <a:pt x="15218" y="964"/>
                  </a:cubicBezTo>
                  <a:lnTo>
                    <a:pt x="21600" y="21600"/>
                  </a:lnTo>
                  <a:close/>
                </a:path>
              </a:pathLst>
            </a:custGeom>
            <a:noFill/>
            <a:ln w="25400" cap="rnd">
              <a:solidFill>
                <a:srgbClr val="676767"/>
              </a:solidFill>
              <a:round/>
              <a:headEnd type="none" w="sm" len="sm"/>
              <a:tailEnd type="none" w="sm" len="sm"/>
            </a:ln>
            <a:effectLst/>
          </p:spPr>
          <p:txBody>
            <a:bodyPr/>
            <a:lstStyle/>
            <a:p>
              <a:endParaRPr lang="en-US"/>
            </a:p>
          </p:txBody>
        </p:sp>
        <p:sp>
          <p:nvSpPr>
            <p:cNvPr id="1328165" name="Oval 37"/>
            <p:cNvSpPr>
              <a:spLocks noChangeArrowheads="1"/>
            </p:cNvSpPr>
            <p:nvPr/>
          </p:nvSpPr>
          <p:spPr bwMode="auto">
            <a:xfrm rot="19500000">
              <a:off x="4059" y="1633"/>
              <a:ext cx="56" cy="32"/>
            </a:xfrm>
            <a:prstGeom prst="ellipse">
              <a:avLst/>
            </a:prstGeom>
            <a:solidFill>
              <a:srgbClr val="B41D36"/>
            </a:solidFill>
            <a:ln w="9525">
              <a:noFill/>
              <a:round/>
              <a:headEnd/>
              <a:tailEnd/>
            </a:ln>
            <a:effectLst/>
          </p:spPr>
          <p:txBody>
            <a:bodyPr wrap="none" anchor="ctr"/>
            <a:lstStyle/>
            <a:p>
              <a:endParaRPr lang="en-US"/>
            </a:p>
          </p:txBody>
        </p:sp>
        <p:sp>
          <p:nvSpPr>
            <p:cNvPr id="1328166" name="Oval 38"/>
            <p:cNvSpPr>
              <a:spLocks noChangeArrowheads="1"/>
            </p:cNvSpPr>
            <p:nvPr/>
          </p:nvSpPr>
          <p:spPr bwMode="auto">
            <a:xfrm rot="19500000">
              <a:off x="4075" y="1625"/>
              <a:ext cx="56" cy="32"/>
            </a:xfrm>
            <a:prstGeom prst="ellipse">
              <a:avLst/>
            </a:prstGeom>
            <a:solidFill>
              <a:srgbClr val="B41D36"/>
            </a:solidFill>
            <a:ln w="9525">
              <a:noFill/>
              <a:round/>
              <a:headEnd/>
              <a:tailEnd/>
            </a:ln>
            <a:effectLst/>
          </p:spPr>
          <p:txBody>
            <a:bodyPr wrap="none" anchor="ctr"/>
            <a:lstStyle/>
            <a:p>
              <a:endParaRPr lang="en-US"/>
            </a:p>
          </p:txBody>
        </p:sp>
      </p:grpSp>
      <p:sp>
        <p:nvSpPr>
          <p:cNvPr id="1328167" name="Rectangle 39"/>
          <p:cNvSpPr>
            <a:spLocks noChangeArrowheads="1"/>
          </p:cNvSpPr>
          <p:nvPr/>
        </p:nvSpPr>
        <p:spPr bwMode="auto">
          <a:xfrm>
            <a:off x="7278688" y="2211388"/>
            <a:ext cx="1306127" cy="1016305"/>
          </a:xfrm>
          <a:prstGeom prst="rect">
            <a:avLst/>
          </a:prstGeom>
          <a:noFill/>
          <a:ln w="9525">
            <a:noFill/>
            <a:miter lim="800000"/>
            <a:headEnd/>
            <a:tailEnd/>
          </a:ln>
          <a:effectLst/>
        </p:spPr>
        <p:txBody>
          <a:bodyPr wrap="none" lIns="92075" tIns="46038" rIns="92075" bIns="46038">
            <a:spAutoFit/>
          </a:bodyPr>
          <a:lstStyle/>
          <a:p>
            <a:r>
              <a:rPr lang="en-US" sz="2000" b="1" dirty="0" smtClean="0"/>
              <a:t>Certainty</a:t>
            </a:r>
            <a:r>
              <a:rPr lang="en-US" sz="2000" b="1" dirty="0"/>
              <a:t/>
            </a:r>
            <a:br>
              <a:rPr lang="en-US" sz="2000" b="1" dirty="0"/>
            </a:br>
            <a:r>
              <a:rPr lang="en-US" sz="2000" b="1" dirty="0"/>
              <a:t>Equivalent</a:t>
            </a:r>
          </a:p>
          <a:p>
            <a:r>
              <a:rPr lang="en-US" sz="2000" b="1" dirty="0" smtClean="0"/>
              <a:t>     (</a:t>
            </a:r>
            <a:r>
              <a:rPr lang="en-US" sz="2000" b="1" dirty="0"/>
              <a:t>CE)</a:t>
            </a:r>
          </a:p>
        </p:txBody>
      </p:sp>
      <p:sp>
        <p:nvSpPr>
          <p:cNvPr id="1328168" name="Rectangle 40"/>
          <p:cNvSpPr>
            <a:spLocks noChangeArrowheads="1"/>
          </p:cNvSpPr>
          <p:nvPr/>
        </p:nvSpPr>
        <p:spPr bwMode="auto">
          <a:xfrm>
            <a:off x="914400" y="5410200"/>
            <a:ext cx="6781800" cy="1225550"/>
          </a:xfrm>
          <a:prstGeom prst="rect">
            <a:avLst/>
          </a:prstGeom>
          <a:noFill/>
          <a:ln w="9525">
            <a:noFill/>
            <a:miter lim="800000"/>
            <a:headEnd/>
            <a:tailEnd/>
          </a:ln>
          <a:effectLst/>
        </p:spPr>
        <p:txBody>
          <a:bodyPr lIns="92075" tIns="46038" rIns="92075" bIns="46038"/>
          <a:lstStyle/>
          <a:p>
            <a:pPr algn="l">
              <a:spcBef>
                <a:spcPct val="40000"/>
              </a:spcBef>
            </a:pPr>
            <a:r>
              <a:rPr lang="en-US" sz="2000" dirty="0">
                <a:solidFill>
                  <a:schemeClr val="tx2"/>
                </a:solidFill>
              </a:rPr>
              <a:t>Remember to ignore the “sunk” </a:t>
            </a:r>
            <a:r>
              <a:rPr lang="en-US" sz="2000" dirty="0" smtClean="0">
                <a:solidFill>
                  <a:schemeClr val="tx2"/>
                </a:solidFill>
              </a:rPr>
              <a:t>cost $ X; </a:t>
            </a:r>
            <a:r>
              <a:rPr lang="en-US" sz="2000" dirty="0">
                <a:solidFill>
                  <a:schemeClr val="tx2"/>
                </a:solidFill>
              </a:rPr>
              <a:t>that’s behind us </a:t>
            </a:r>
            <a:r>
              <a:rPr lang="en-US" sz="2000" dirty="0" smtClean="0">
                <a:solidFill>
                  <a:schemeClr val="tx2"/>
                </a:solidFill>
              </a:rPr>
              <a:t>now</a:t>
            </a:r>
          </a:p>
          <a:p>
            <a:pPr algn="l">
              <a:spcBef>
                <a:spcPct val="40000"/>
              </a:spcBef>
            </a:pPr>
            <a:r>
              <a:rPr lang="en-US" sz="2000" dirty="0" smtClean="0">
                <a:solidFill>
                  <a:schemeClr val="tx2"/>
                </a:solidFill>
              </a:rPr>
              <a:t>Decisions are about the future, not the past !  </a:t>
            </a:r>
            <a:endParaRPr lang="en-US" sz="2000" dirty="0">
              <a:solidFill>
                <a:schemeClr val="tx2"/>
              </a:solidFill>
            </a:endParaRPr>
          </a:p>
        </p:txBody>
      </p:sp>
      <p:sp>
        <p:nvSpPr>
          <p:cNvPr id="39" name="Title 38"/>
          <p:cNvSpPr>
            <a:spLocks noGrp="1"/>
          </p:cNvSpPr>
          <p:nvPr>
            <p:ph type="title"/>
          </p:nvPr>
        </p:nvSpPr>
        <p:spPr/>
        <p:txBody>
          <a:bodyPr>
            <a:normAutofit/>
          </a:bodyPr>
          <a:lstStyle/>
          <a:p>
            <a:r>
              <a:rPr lang="en-US" dirty="0" smtClean="0"/>
              <a:t>Now that you own the deal, what is the </a:t>
            </a:r>
            <a:br>
              <a:rPr lang="en-US" dirty="0" smtClean="0"/>
            </a:br>
            <a:r>
              <a:rPr lang="en-US" dirty="0" smtClean="0"/>
              <a:t>least you would be willing to sell it for?</a:t>
            </a:r>
            <a:endParaRPr lang="en-US" dirty="0"/>
          </a:p>
        </p:txBody>
      </p:sp>
      <p:sp>
        <p:nvSpPr>
          <p:cNvPr id="34" name="Rectangle 39"/>
          <p:cNvSpPr>
            <a:spLocks noChangeArrowheads="1"/>
          </p:cNvSpPr>
          <p:nvPr/>
        </p:nvSpPr>
        <p:spPr bwMode="auto">
          <a:xfrm>
            <a:off x="3352800" y="4038600"/>
            <a:ext cx="5332422" cy="708528"/>
          </a:xfrm>
          <a:prstGeom prst="rect">
            <a:avLst/>
          </a:prstGeom>
          <a:noFill/>
          <a:ln w="9525">
            <a:noFill/>
            <a:miter lim="800000"/>
            <a:headEnd/>
            <a:tailEnd/>
          </a:ln>
          <a:effectLst/>
        </p:spPr>
        <p:txBody>
          <a:bodyPr wrap="none" lIns="92075" tIns="46038" rIns="92075" bIns="46038">
            <a:spAutoFit/>
          </a:bodyPr>
          <a:lstStyle/>
          <a:p>
            <a:r>
              <a:rPr lang="en-US" sz="2000" b="1" dirty="0" smtClean="0"/>
              <a:t>CE= the (sure/certain) amount of $ in your mind </a:t>
            </a:r>
          </a:p>
          <a:p>
            <a:r>
              <a:rPr lang="en-US" sz="2000" b="1" dirty="0" smtClean="0"/>
              <a:t>to a situation that involves uncertainty</a:t>
            </a:r>
            <a:endParaRPr lang="en-US"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8168"/>
                                        </p:tgtEl>
                                        <p:attrNameLst>
                                          <p:attrName>style.visibility</p:attrName>
                                        </p:attrNameLst>
                                      </p:cBhvr>
                                      <p:to>
                                        <p:strVal val="visible"/>
                                      </p:to>
                                    </p:set>
                                    <p:animEffect transition="in" filter="wipe(left)">
                                      <p:cBhvr>
                                        <p:cTn id="7" dur="500"/>
                                        <p:tgtEl>
                                          <p:spTgt spid="1328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816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sz="2800" dirty="0" smtClean="0"/>
              <a:t>The difference between “expected value” and “certainty equivalent” reflects attitude toward risk</a:t>
            </a:r>
            <a:endParaRPr lang="en-US" sz="2800" dirty="0"/>
          </a:p>
        </p:txBody>
      </p:sp>
      <p:sp>
        <p:nvSpPr>
          <p:cNvPr id="1372163" name="Rectangle 3"/>
          <p:cNvSpPr>
            <a:spLocks noGrp="1" noChangeArrowheads="1"/>
          </p:cNvSpPr>
          <p:nvPr>
            <p:ph type="body" idx="4294967295"/>
          </p:nvPr>
        </p:nvSpPr>
        <p:spPr>
          <a:xfrm>
            <a:off x="304800" y="5105400"/>
            <a:ext cx="8686800" cy="609600"/>
          </a:xfrm>
          <a:noFill/>
          <a:ln/>
        </p:spPr>
        <p:txBody>
          <a:bodyPr>
            <a:normAutofit/>
          </a:bodyPr>
          <a:lstStyle/>
          <a:p>
            <a:pPr algn="ctr">
              <a:buNone/>
            </a:pPr>
            <a:r>
              <a:rPr lang="en-US" sz="2900" b="1" dirty="0" smtClean="0"/>
              <a:t>Risk Premium = Expected Value – CE</a:t>
            </a:r>
          </a:p>
          <a:p>
            <a:pPr algn="ctr">
              <a:buNone/>
            </a:pPr>
            <a:endParaRPr lang="en-US" b="1" dirty="0" smtClean="0"/>
          </a:p>
        </p:txBody>
      </p:sp>
      <p:sp>
        <p:nvSpPr>
          <p:cNvPr id="1372164" name="Rectangle 4"/>
          <p:cNvSpPr>
            <a:spLocks noChangeArrowheads="1"/>
          </p:cNvSpPr>
          <p:nvPr/>
        </p:nvSpPr>
        <p:spPr bwMode="auto">
          <a:xfrm>
            <a:off x="1987550" y="1751012"/>
            <a:ext cx="5626100" cy="2273300"/>
          </a:xfrm>
          <a:prstGeom prst="rect">
            <a:avLst/>
          </a:prstGeom>
          <a:noFill/>
          <a:ln w="12700">
            <a:solidFill>
              <a:schemeClr val="tx1"/>
            </a:solidFill>
            <a:miter lim="800000"/>
            <a:headEnd/>
            <a:tailEnd/>
          </a:ln>
          <a:effectLst/>
        </p:spPr>
        <p:txBody>
          <a:bodyPr wrap="none" anchor="ctr"/>
          <a:lstStyle/>
          <a:p>
            <a:endParaRPr lang="en-US"/>
          </a:p>
        </p:txBody>
      </p:sp>
      <p:grpSp>
        <p:nvGrpSpPr>
          <p:cNvPr id="2" name="Group 6"/>
          <p:cNvGrpSpPr>
            <a:grpSpLocks/>
          </p:cNvGrpSpPr>
          <p:nvPr/>
        </p:nvGrpSpPr>
        <p:grpSpPr bwMode="auto">
          <a:xfrm>
            <a:off x="2368550" y="3046412"/>
            <a:ext cx="1136650" cy="1677988"/>
            <a:chOff x="1492" y="2020"/>
            <a:chExt cx="716" cy="1057"/>
          </a:xfrm>
        </p:grpSpPr>
        <p:sp>
          <p:nvSpPr>
            <p:cNvPr id="1372167" name="Rectangle 7"/>
            <p:cNvSpPr>
              <a:spLocks noChangeArrowheads="1"/>
            </p:cNvSpPr>
            <p:nvPr/>
          </p:nvSpPr>
          <p:spPr bwMode="auto">
            <a:xfrm>
              <a:off x="1492" y="2020"/>
              <a:ext cx="712" cy="616"/>
            </a:xfrm>
            <a:prstGeom prst="rect">
              <a:avLst/>
            </a:prstGeom>
            <a:solidFill>
              <a:srgbClr val="FCC97E"/>
            </a:solidFill>
            <a:ln w="12700">
              <a:solidFill>
                <a:schemeClr val="tx1"/>
              </a:solidFill>
              <a:miter lim="800000"/>
              <a:headEnd/>
              <a:tailEnd/>
            </a:ln>
            <a:effectLst/>
          </p:spPr>
          <p:txBody>
            <a:bodyPr wrap="none" anchor="ctr"/>
            <a:lstStyle/>
            <a:p>
              <a:endParaRPr lang="en-US"/>
            </a:p>
          </p:txBody>
        </p:sp>
        <p:sp>
          <p:nvSpPr>
            <p:cNvPr id="1372168" name="Rectangle 8"/>
            <p:cNvSpPr>
              <a:spLocks noChangeArrowheads="1"/>
            </p:cNvSpPr>
            <p:nvPr/>
          </p:nvSpPr>
          <p:spPr bwMode="auto">
            <a:xfrm>
              <a:off x="1526" y="2673"/>
              <a:ext cx="682" cy="404"/>
            </a:xfrm>
            <a:prstGeom prst="rect">
              <a:avLst/>
            </a:prstGeom>
            <a:noFill/>
            <a:ln w="9525">
              <a:noFill/>
              <a:miter lim="800000"/>
              <a:headEnd/>
              <a:tailEnd/>
            </a:ln>
            <a:effectLst/>
          </p:spPr>
          <p:txBody>
            <a:bodyPr lIns="92075" tIns="46038" rIns="92075" bIns="46038">
              <a:spAutoFit/>
            </a:bodyPr>
            <a:lstStyle/>
            <a:p>
              <a:pPr algn="ctr"/>
              <a:r>
                <a:rPr lang="en-US" sz="1800" dirty="0"/>
                <a:t>Risk</a:t>
              </a:r>
              <a:br>
                <a:rPr lang="en-US" sz="1800" dirty="0"/>
              </a:br>
              <a:r>
                <a:rPr lang="en-US" sz="1800" dirty="0"/>
                <a:t>Averse</a:t>
              </a:r>
            </a:p>
          </p:txBody>
        </p:sp>
      </p:grpSp>
      <p:grpSp>
        <p:nvGrpSpPr>
          <p:cNvPr id="3" name="Group 9"/>
          <p:cNvGrpSpPr>
            <a:grpSpLocks/>
          </p:cNvGrpSpPr>
          <p:nvPr/>
        </p:nvGrpSpPr>
        <p:grpSpPr bwMode="auto">
          <a:xfrm>
            <a:off x="4191000" y="2665412"/>
            <a:ext cx="1143000" cy="2058988"/>
            <a:chOff x="2640" y="1780"/>
            <a:chExt cx="720" cy="1297"/>
          </a:xfrm>
        </p:grpSpPr>
        <p:sp>
          <p:nvSpPr>
            <p:cNvPr id="1372170" name="Rectangle 10"/>
            <p:cNvSpPr>
              <a:spLocks noChangeArrowheads="1"/>
            </p:cNvSpPr>
            <p:nvPr/>
          </p:nvSpPr>
          <p:spPr bwMode="auto">
            <a:xfrm>
              <a:off x="2644" y="1780"/>
              <a:ext cx="712" cy="856"/>
            </a:xfrm>
            <a:prstGeom prst="rect">
              <a:avLst/>
            </a:prstGeom>
            <a:solidFill>
              <a:srgbClr val="FCC97E"/>
            </a:solidFill>
            <a:ln w="12700">
              <a:solidFill>
                <a:schemeClr val="tx1"/>
              </a:solidFill>
              <a:miter lim="800000"/>
              <a:headEnd/>
              <a:tailEnd/>
            </a:ln>
            <a:effectLst/>
          </p:spPr>
          <p:txBody>
            <a:bodyPr wrap="none" anchor="ctr"/>
            <a:lstStyle/>
            <a:p>
              <a:endParaRPr lang="en-US"/>
            </a:p>
          </p:txBody>
        </p:sp>
        <p:sp>
          <p:nvSpPr>
            <p:cNvPr id="1372171" name="Rectangle 11"/>
            <p:cNvSpPr>
              <a:spLocks noChangeArrowheads="1"/>
            </p:cNvSpPr>
            <p:nvPr/>
          </p:nvSpPr>
          <p:spPr bwMode="auto">
            <a:xfrm>
              <a:off x="2640" y="2673"/>
              <a:ext cx="720" cy="404"/>
            </a:xfrm>
            <a:prstGeom prst="rect">
              <a:avLst/>
            </a:prstGeom>
            <a:noFill/>
            <a:ln w="9525">
              <a:noFill/>
              <a:miter lim="800000"/>
              <a:headEnd/>
              <a:tailEnd/>
            </a:ln>
            <a:effectLst/>
          </p:spPr>
          <p:txBody>
            <a:bodyPr lIns="92075" tIns="46038" rIns="92075" bIns="46038">
              <a:spAutoFit/>
            </a:bodyPr>
            <a:lstStyle/>
            <a:p>
              <a:pPr algn="ctr"/>
              <a:r>
                <a:rPr lang="en-US" sz="1800" dirty="0"/>
                <a:t>Risk</a:t>
              </a:r>
              <a:br>
                <a:rPr lang="en-US" sz="1800" dirty="0"/>
              </a:br>
              <a:r>
                <a:rPr lang="en-US" sz="1800" dirty="0"/>
                <a:t>Neutral</a:t>
              </a:r>
            </a:p>
          </p:txBody>
        </p:sp>
      </p:grpSp>
      <p:grpSp>
        <p:nvGrpSpPr>
          <p:cNvPr id="4" name="Group 12"/>
          <p:cNvGrpSpPr>
            <a:grpSpLocks/>
          </p:cNvGrpSpPr>
          <p:nvPr/>
        </p:nvGrpSpPr>
        <p:grpSpPr bwMode="auto">
          <a:xfrm>
            <a:off x="5943600" y="2055812"/>
            <a:ext cx="1295400" cy="2668588"/>
            <a:chOff x="3744" y="1396"/>
            <a:chExt cx="816" cy="1681"/>
          </a:xfrm>
        </p:grpSpPr>
        <p:sp>
          <p:nvSpPr>
            <p:cNvPr id="1372173" name="Rectangle 13"/>
            <p:cNvSpPr>
              <a:spLocks noChangeArrowheads="1"/>
            </p:cNvSpPr>
            <p:nvPr/>
          </p:nvSpPr>
          <p:spPr bwMode="auto">
            <a:xfrm>
              <a:off x="3796" y="1396"/>
              <a:ext cx="712" cy="1240"/>
            </a:xfrm>
            <a:prstGeom prst="rect">
              <a:avLst/>
            </a:prstGeom>
            <a:solidFill>
              <a:srgbClr val="FCC97E"/>
            </a:solidFill>
            <a:ln w="12700">
              <a:solidFill>
                <a:schemeClr val="tx1"/>
              </a:solidFill>
              <a:miter lim="800000"/>
              <a:headEnd/>
              <a:tailEnd/>
            </a:ln>
            <a:effectLst/>
          </p:spPr>
          <p:txBody>
            <a:bodyPr wrap="none" anchor="ctr"/>
            <a:lstStyle/>
            <a:p>
              <a:endParaRPr lang="en-US"/>
            </a:p>
          </p:txBody>
        </p:sp>
        <p:sp>
          <p:nvSpPr>
            <p:cNvPr id="1372174" name="Rectangle 14"/>
            <p:cNvSpPr>
              <a:spLocks noChangeArrowheads="1"/>
            </p:cNvSpPr>
            <p:nvPr/>
          </p:nvSpPr>
          <p:spPr bwMode="auto">
            <a:xfrm>
              <a:off x="3744" y="2673"/>
              <a:ext cx="816" cy="404"/>
            </a:xfrm>
            <a:prstGeom prst="rect">
              <a:avLst/>
            </a:prstGeom>
            <a:noFill/>
            <a:ln w="9525">
              <a:noFill/>
              <a:miter lim="800000"/>
              <a:headEnd/>
              <a:tailEnd/>
            </a:ln>
            <a:effectLst/>
          </p:spPr>
          <p:txBody>
            <a:bodyPr lIns="92075" tIns="46038" rIns="92075" bIns="46038">
              <a:spAutoFit/>
            </a:bodyPr>
            <a:lstStyle/>
            <a:p>
              <a:pPr algn="ctr"/>
              <a:r>
                <a:rPr lang="en-US" sz="1800" dirty="0"/>
                <a:t>Risk</a:t>
              </a:r>
              <a:br>
                <a:rPr lang="en-US" sz="1800" dirty="0"/>
              </a:br>
              <a:r>
                <a:rPr lang="en-US" sz="1800" dirty="0"/>
                <a:t>Preferring</a:t>
              </a:r>
            </a:p>
          </p:txBody>
        </p:sp>
      </p:grpSp>
      <p:grpSp>
        <p:nvGrpSpPr>
          <p:cNvPr id="5" name="Group 15"/>
          <p:cNvGrpSpPr>
            <a:grpSpLocks/>
          </p:cNvGrpSpPr>
          <p:nvPr/>
        </p:nvGrpSpPr>
        <p:grpSpPr bwMode="auto">
          <a:xfrm>
            <a:off x="1981200" y="2254250"/>
            <a:ext cx="5638800" cy="404812"/>
            <a:chOff x="1248" y="1521"/>
            <a:chExt cx="3552" cy="255"/>
          </a:xfrm>
        </p:grpSpPr>
        <p:sp>
          <p:nvSpPr>
            <p:cNvPr id="1372176" name="Line 16"/>
            <p:cNvSpPr>
              <a:spLocks noChangeShapeType="1"/>
            </p:cNvSpPr>
            <p:nvPr/>
          </p:nvSpPr>
          <p:spPr bwMode="auto">
            <a:xfrm>
              <a:off x="1248" y="1776"/>
              <a:ext cx="3552" cy="0"/>
            </a:xfrm>
            <a:prstGeom prst="line">
              <a:avLst/>
            </a:prstGeom>
            <a:noFill/>
            <a:ln w="25400">
              <a:solidFill>
                <a:srgbClr val="B41D36"/>
              </a:solidFill>
              <a:round/>
              <a:headEnd type="none" w="sm" len="sm"/>
              <a:tailEnd type="none" w="sm" len="sm"/>
            </a:ln>
            <a:effectLst/>
          </p:spPr>
          <p:txBody>
            <a:bodyPr/>
            <a:lstStyle/>
            <a:p>
              <a:endParaRPr lang="en-US"/>
            </a:p>
          </p:txBody>
        </p:sp>
        <p:sp>
          <p:nvSpPr>
            <p:cNvPr id="1372177" name="Rectangle 17"/>
            <p:cNvSpPr>
              <a:spLocks noChangeArrowheads="1"/>
            </p:cNvSpPr>
            <p:nvPr/>
          </p:nvSpPr>
          <p:spPr bwMode="auto">
            <a:xfrm>
              <a:off x="1382" y="1521"/>
              <a:ext cx="1033" cy="233"/>
            </a:xfrm>
            <a:prstGeom prst="rect">
              <a:avLst/>
            </a:prstGeom>
            <a:noFill/>
            <a:ln w="9525">
              <a:noFill/>
              <a:miter lim="800000"/>
              <a:headEnd/>
              <a:tailEnd/>
            </a:ln>
            <a:effectLst/>
          </p:spPr>
          <p:txBody>
            <a:bodyPr wrap="none" lIns="92075" tIns="46038" rIns="92075" bIns="46038">
              <a:spAutoFit/>
            </a:bodyPr>
            <a:lstStyle/>
            <a:p>
              <a:pPr algn="l"/>
              <a:r>
                <a:rPr lang="en-US" sz="1800" b="1" dirty="0"/>
                <a:t>Expected Value</a:t>
              </a:r>
            </a:p>
          </p:txBody>
        </p:sp>
      </p:grpSp>
      <p:sp>
        <p:nvSpPr>
          <p:cNvPr id="1372178" name="Rectangle 18"/>
          <p:cNvSpPr>
            <a:spLocks noChangeArrowheads="1"/>
          </p:cNvSpPr>
          <p:nvPr/>
        </p:nvSpPr>
        <p:spPr bwMode="auto">
          <a:xfrm>
            <a:off x="3733800" y="1401762"/>
            <a:ext cx="2667000" cy="366712"/>
          </a:xfrm>
          <a:prstGeom prst="rect">
            <a:avLst/>
          </a:prstGeom>
          <a:noFill/>
          <a:ln w="9525">
            <a:noFill/>
            <a:miter lim="800000"/>
            <a:headEnd/>
            <a:tailEnd/>
          </a:ln>
          <a:effectLst/>
        </p:spPr>
        <p:txBody>
          <a:bodyPr lIns="92075" tIns="46038" rIns="92075" bIns="46038">
            <a:spAutoFit/>
          </a:bodyPr>
          <a:lstStyle/>
          <a:p>
            <a:r>
              <a:rPr lang="en-US" sz="1800" b="1" dirty="0"/>
              <a:t>Risk Attitude</a:t>
            </a:r>
          </a:p>
        </p:txBody>
      </p:sp>
      <p:sp>
        <p:nvSpPr>
          <p:cNvPr id="1372179" name="Rectangle 19"/>
          <p:cNvSpPr>
            <a:spLocks noChangeArrowheads="1"/>
          </p:cNvSpPr>
          <p:nvPr/>
        </p:nvSpPr>
        <p:spPr bwMode="auto">
          <a:xfrm>
            <a:off x="3124200" y="3154362"/>
            <a:ext cx="3810000" cy="519112"/>
          </a:xfrm>
          <a:prstGeom prst="rect">
            <a:avLst/>
          </a:prstGeom>
          <a:noFill/>
          <a:ln w="9525">
            <a:noFill/>
            <a:miter lim="800000"/>
            <a:headEnd/>
            <a:tailEnd/>
          </a:ln>
          <a:effectLst/>
        </p:spPr>
        <p:txBody>
          <a:bodyPr lIns="92075" tIns="46038" rIns="92075" bIns="46038">
            <a:spAutoFit/>
          </a:bodyPr>
          <a:lstStyle/>
          <a:p>
            <a:r>
              <a:rPr lang="en-US" sz="2800" dirty="0" smtClean="0"/>
              <a:t>Certainty </a:t>
            </a:r>
            <a:r>
              <a:rPr lang="en-US" sz="2800" dirty="0"/>
              <a:t>Equivalent</a:t>
            </a:r>
          </a:p>
        </p:txBody>
      </p:sp>
      <p:sp>
        <p:nvSpPr>
          <p:cNvPr id="6" name="TextBox 5"/>
          <p:cNvSpPr txBox="1"/>
          <p:nvPr/>
        </p:nvSpPr>
        <p:spPr>
          <a:xfrm>
            <a:off x="381000" y="5769417"/>
            <a:ext cx="8534400" cy="830997"/>
          </a:xfrm>
          <a:prstGeom prst="rect">
            <a:avLst/>
          </a:prstGeom>
          <a:noFill/>
        </p:spPr>
        <p:txBody>
          <a:bodyPr wrap="square" rtlCol="0">
            <a:spAutoFit/>
          </a:bodyPr>
          <a:lstStyle/>
          <a:p>
            <a:pPr algn="ctr"/>
            <a:r>
              <a:rPr lang="en-US" sz="2400" dirty="0"/>
              <a:t>This is a matter of preference; there is no “correct” risk attitude for an individual. There is nothing “expected” about expected value </a:t>
            </a:r>
            <a:r>
              <a:rPr lang="en-US" sz="2400" dirty="0" smtClean="0"/>
              <a:t>!</a:t>
            </a:r>
            <a:endParaRPr lang="en-US" sz="24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2163">
                                            <p:txEl>
                                              <p:pRg st="0" end="0"/>
                                            </p:txEl>
                                          </p:spTgt>
                                        </p:tgtEl>
                                        <p:attrNameLst>
                                          <p:attrName>style.visibility</p:attrName>
                                        </p:attrNameLst>
                                      </p:cBhvr>
                                      <p:to>
                                        <p:strVal val="visible"/>
                                      </p:to>
                                    </p:set>
                                    <p:animEffect transition="in" filter="wipe(left)">
                                      <p:cBhvr>
                                        <p:cTn id="22" dur="500"/>
                                        <p:tgtEl>
                                          <p:spTgt spid="1372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6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sz="quarter" idx="1"/>
          </p:nvPr>
        </p:nvSpPr>
        <p:spPr/>
        <p:txBody>
          <a:bodyPr/>
          <a:lstStyle/>
          <a:p>
            <a:r>
              <a:rPr lang="en-US" b="1" dirty="0" smtClean="0"/>
              <a:t>Uncertainty</a:t>
            </a:r>
            <a:r>
              <a:rPr lang="en-US" dirty="0" smtClean="0"/>
              <a:t>: state of lack of knowledge or understanding</a:t>
            </a:r>
          </a:p>
          <a:p>
            <a:endParaRPr lang="en-US" dirty="0"/>
          </a:p>
          <a:p>
            <a:r>
              <a:rPr lang="en-US" b="1" dirty="0" smtClean="0"/>
              <a:t>Risk</a:t>
            </a:r>
            <a:r>
              <a:rPr lang="en-US" dirty="0" smtClean="0"/>
              <a:t>: state of uncertainty that for some possibilities involve a loss</a:t>
            </a:r>
            <a:endParaRPr lang="en-US" dirty="0"/>
          </a:p>
        </p:txBody>
      </p:sp>
    </p:spTree>
    <p:extLst>
      <p:ext uri="{BB962C8B-B14F-4D97-AF65-F5344CB8AC3E}">
        <p14:creationId xmlns:p14="http://schemas.microsoft.com/office/powerpoint/2010/main" val="4281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2800" dirty="0" smtClean="0"/>
              <a:t>What if we could get some information regarding the toss before our investor decides what to call?</a:t>
            </a:r>
            <a:endParaRPr lang="en-US" sz="2800" dirty="0"/>
          </a:p>
        </p:txBody>
      </p:sp>
      <p:sp>
        <p:nvSpPr>
          <p:cNvPr id="1358850" name="Rectangle 2"/>
          <p:cNvSpPr>
            <a:spLocks noGrp="1" noChangeArrowheads="1"/>
          </p:cNvSpPr>
          <p:nvPr>
            <p:ph type="body" idx="4294967295"/>
          </p:nvPr>
        </p:nvSpPr>
        <p:spPr>
          <a:xfrm>
            <a:off x="990600" y="1600200"/>
            <a:ext cx="6938962" cy="3733800"/>
          </a:xfrm>
          <a:noFill/>
          <a:ln/>
        </p:spPr>
        <p:txBody>
          <a:bodyPr>
            <a:normAutofit/>
          </a:bodyPr>
          <a:lstStyle/>
          <a:p>
            <a:pPr marL="342900" indent="-342900">
              <a:spcBef>
                <a:spcPts val="1600"/>
              </a:spcBef>
              <a:buFontTx/>
              <a:buChar char="•"/>
              <a:tabLst>
                <a:tab pos="344488" algn="l"/>
                <a:tab pos="2166938" algn="l"/>
              </a:tabLst>
            </a:pPr>
            <a:r>
              <a:rPr lang="en-US" dirty="0">
                <a:solidFill>
                  <a:schemeClr val="tx1"/>
                </a:solidFill>
              </a:rPr>
              <a:t>Would that be a good idea?</a:t>
            </a:r>
            <a:r>
              <a:rPr lang="en-US" dirty="0"/>
              <a:t/>
            </a:r>
            <a:br>
              <a:rPr lang="en-US" dirty="0"/>
            </a:br>
            <a:endParaRPr lang="en-US" dirty="0"/>
          </a:p>
          <a:p>
            <a:pPr marL="342900" indent="-342900">
              <a:spcBef>
                <a:spcPts val="1600"/>
              </a:spcBef>
              <a:buFontTx/>
              <a:buChar char="•"/>
              <a:tabLst>
                <a:tab pos="344488" algn="l"/>
                <a:tab pos="2166938" algn="l"/>
              </a:tabLst>
            </a:pPr>
            <a:r>
              <a:rPr lang="en-US" dirty="0"/>
              <a:t>What if we </a:t>
            </a:r>
            <a:r>
              <a:rPr lang="en-US" dirty="0" smtClean="0"/>
              <a:t>could get </a:t>
            </a:r>
            <a:r>
              <a:rPr lang="en-US" i="1" dirty="0"/>
              <a:t>perfect</a:t>
            </a:r>
            <a:r>
              <a:rPr lang="en-US" dirty="0"/>
              <a:t> information? </a:t>
            </a:r>
            <a:endParaRPr lang="en-US" dirty="0" smtClean="0"/>
          </a:p>
          <a:p>
            <a:pPr marL="617220" lvl="1" indent="-342900">
              <a:spcBef>
                <a:spcPts val="1600"/>
              </a:spcBef>
              <a:buFontTx/>
              <a:buChar char="•"/>
              <a:tabLst>
                <a:tab pos="344488" algn="l"/>
                <a:tab pos="2166938" algn="l"/>
              </a:tabLst>
            </a:pPr>
            <a:r>
              <a:rPr lang="en-US" dirty="0" smtClean="0"/>
              <a:t>What constitutes perfect information?</a:t>
            </a:r>
          </a:p>
          <a:p>
            <a:pPr marL="617220" lvl="1" indent="-342900">
              <a:spcBef>
                <a:spcPts val="1600"/>
              </a:spcBef>
              <a:buFontTx/>
              <a:buChar char="•"/>
              <a:tabLst>
                <a:tab pos="344488" algn="l"/>
                <a:tab pos="2166938" algn="l"/>
              </a:tabLst>
            </a:pPr>
            <a:r>
              <a:rPr lang="en-US" dirty="0" smtClean="0"/>
              <a:t>How </a:t>
            </a:r>
            <a:r>
              <a:rPr lang="en-US" dirty="0"/>
              <a:t>much might that be worth?</a:t>
            </a:r>
            <a:br>
              <a:rPr lang="en-US" dirty="0"/>
            </a:br>
            <a:endParaRPr lang="en-US" dirty="0"/>
          </a:p>
          <a:p>
            <a:pPr marL="342900" indent="-342900">
              <a:spcBef>
                <a:spcPts val="1600"/>
              </a:spcBef>
              <a:buFontTx/>
              <a:buChar char="•"/>
              <a:tabLst>
                <a:tab pos="344488" algn="l"/>
                <a:tab pos="2166938" algn="l"/>
              </a:tabLst>
            </a:pPr>
            <a:r>
              <a:rPr lang="en-US" dirty="0">
                <a:solidFill>
                  <a:schemeClr val="tx1"/>
                </a:solidFill>
              </a:rPr>
              <a:t>How about </a:t>
            </a:r>
            <a:r>
              <a:rPr lang="en-US" i="1" dirty="0">
                <a:solidFill>
                  <a:schemeClr val="tx1"/>
                </a:solidFill>
              </a:rPr>
              <a:t>imperfect</a:t>
            </a:r>
            <a:r>
              <a:rPr lang="en-US" dirty="0">
                <a:solidFill>
                  <a:schemeClr val="tx1"/>
                </a:solidFill>
              </a:rPr>
              <a:t> information?</a:t>
            </a:r>
          </a:p>
        </p:txBody>
      </p:sp>
      <p:pic>
        <p:nvPicPr>
          <p:cNvPr id="10242" name="Picture 2" descr="C:\Users\Reidar\AppData\Local\Microsoft\Windows\Temporary Internet Files\Content.IE5\5YE1D6IQ\MCj03710500000[1].wmf"/>
          <p:cNvPicPr>
            <a:picLocks noChangeAspect="1" noChangeArrowheads="1"/>
          </p:cNvPicPr>
          <p:nvPr/>
        </p:nvPicPr>
        <p:blipFill>
          <a:blip r:embed="rId3" cstate="print"/>
          <a:srcRect/>
          <a:stretch>
            <a:fillRect/>
          </a:stretch>
        </p:blipFill>
        <p:spPr bwMode="auto">
          <a:xfrm>
            <a:off x="6934200" y="4572000"/>
            <a:ext cx="1657807" cy="1818742"/>
          </a:xfrm>
          <a:prstGeom prst="rect">
            <a:avLst/>
          </a:prstGeom>
          <a:noFill/>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58850">
                                            <p:txEl>
                                              <p:pRg st="0" end="0"/>
                                            </p:txEl>
                                          </p:spTgt>
                                        </p:tgtEl>
                                        <p:attrNameLst>
                                          <p:attrName>style.visibility</p:attrName>
                                        </p:attrNameLst>
                                      </p:cBhvr>
                                      <p:to>
                                        <p:strVal val="visible"/>
                                      </p:to>
                                    </p:set>
                                    <p:animEffect transition="in" filter="checkerboard(across)">
                                      <p:cBhvr>
                                        <p:cTn id="7" dur="500"/>
                                        <p:tgtEl>
                                          <p:spTgt spid="13588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58850">
                                            <p:txEl>
                                              <p:pRg st="1" end="1"/>
                                            </p:txEl>
                                          </p:spTgt>
                                        </p:tgtEl>
                                        <p:attrNameLst>
                                          <p:attrName>style.visibility</p:attrName>
                                        </p:attrNameLst>
                                      </p:cBhvr>
                                      <p:to>
                                        <p:strVal val="visible"/>
                                      </p:to>
                                    </p:set>
                                    <p:animEffect transition="in" filter="checkerboard(across)">
                                      <p:cBhvr>
                                        <p:cTn id="12" dur="500"/>
                                        <p:tgtEl>
                                          <p:spTgt spid="1358850">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358850">
                                            <p:txEl>
                                              <p:pRg st="2" end="2"/>
                                            </p:txEl>
                                          </p:spTgt>
                                        </p:tgtEl>
                                        <p:attrNameLst>
                                          <p:attrName>style.visibility</p:attrName>
                                        </p:attrNameLst>
                                      </p:cBhvr>
                                      <p:to>
                                        <p:strVal val="visible"/>
                                      </p:to>
                                    </p:set>
                                    <p:animEffect transition="in" filter="checkerboard(across)">
                                      <p:cBhvr>
                                        <p:cTn id="15" dur="500"/>
                                        <p:tgtEl>
                                          <p:spTgt spid="1358850">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358850">
                                            <p:txEl>
                                              <p:pRg st="3" end="3"/>
                                            </p:txEl>
                                          </p:spTgt>
                                        </p:tgtEl>
                                        <p:attrNameLst>
                                          <p:attrName>style.visibility</p:attrName>
                                        </p:attrNameLst>
                                      </p:cBhvr>
                                      <p:to>
                                        <p:strVal val="visible"/>
                                      </p:to>
                                    </p:set>
                                    <p:animEffect transition="in" filter="checkerboard(across)">
                                      <p:cBhvr>
                                        <p:cTn id="18" dur="500"/>
                                        <p:tgtEl>
                                          <p:spTgt spid="135885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358850">
                                            <p:txEl>
                                              <p:pRg st="4" end="4"/>
                                            </p:txEl>
                                          </p:spTgt>
                                        </p:tgtEl>
                                        <p:attrNameLst>
                                          <p:attrName>style.visibility</p:attrName>
                                        </p:attrNameLst>
                                      </p:cBhvr>
                                      <p:to>
                                        <p:strVal val="visible"/>
                                      </p:to>
                                    </p:set>
                                    <p:animEffect transition="in" filter="checkerboard(across)">
                                      <p:cBhvr>
                                        <p:cTn id="23" dur="500"/>
                                        <p:tgtEl>
                                          <p:spTgt spid="13588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885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7" name="Rectangle 3"/>
          <p:cNvSpPr>
            <a:spLocks noChangeArrowheads="1"/>
          </p:cNvSpPr>
          <p:nvPr/>
        </p:nvSpPr>
        <p:spPr bwMode="auto">
          <a:xfrm>
            <a:off x="1970088" y="787400"/>
            <a:ext cx="6848475" cy="854075"/>
          </a:xfrm>
          <a:prstGeom prst="rect">
            <a:avLst/>
          </a:prstGeom>
          <a:noFill/>
          <a:ln w="9525">
            <a:noFill/>
            <a:miter lim="800000"/>
            <a:headEnd/>
            <a:tailEnd/>
          </a:ln>
          <a:effectLst/>
        </p:spPr>
        <p:txBody>
          <a:bodyPr wrap="none" anchor="ctr"/>
          <a:lstStyle/>
          <a:p>
            <a:endParaRPr lang="en-US"/>
          </a:p>
        </p:txBody>
      </p:sp>
      <p:sp>
        <p:nvSpPr>
          <p:cNvPr id="1332228" name="Rectangle 4"/>
          <p:cNvSpPr>
            <a:spLocks noChangeArrowheads="1"/>
          </p:cNvSpPr>
          <p:nvPr/>
        </p:nvSpPr>
        <p:spPr bwMode="auto">
          <a:xfrm>
            <a:off x="609600" y="5486400"/>
            <a:ext cx="8112125" cy="585418"/>
          </a:xfrm>
          <a:prstGeom prst="rect">
            <a:avLst/>
          </a:prstGeom>
          <a:noFill/>
          <a:ln w="9525">
            <a:noFill/>
            <a:miter lim="800000"/>
            <a:headEnd/>
            <a:tailEnd/>
          </a:ln>
          <a:effectLst/>
        </p:spPr>
        <p:txBody>
          <a:bodyPr lIns="92075" tIns="46038" rIns="92075" bIns="46038">
            <a:spAutoFit/>
          </a:bodyPr>
          <a:lstStyle/>
          <a:p>
            <a:pPr algn="l">
              <a:spcBef>
                <a:spcPts val="2000"/>
              </a:spcBef>
            </a:pPr>
            <a:r>
              <a:rPr lang="en-US" sz="1600" dirty="0"/>
              <a:t>Note:  This method works for risk-neutral decision-makers or those with an exponential utility function. It is not true in general, but the above equation works well in practice.</a:t>
            </a:r>
          </a:p>
        </p:txBody>
      </p:sp>
      <p:sp>
        <p:nvSpPr>
          <p:cNvPr id="10" name="Title 9"/>
          <p:cNvSpPr>
            <a:spLocks noGrp="1"/>
          </p:cNvSpPr>
          <p:nvPr>
            <p:ph type="title"/>
          </p:nvPr>
        </p:nvSpPr>
        <p:spPr/>
        <p:txBody>
          <a:bodyPr>
            <a:normAutofit/>
          </a:bodyPr>
          <a:lstStyle/>
          <a:p>
            <a:r>
              <a:rPr lang="en-US" dirty="0" smtClean="0"/>
              <a:t>We can use the following equation to </a:t>
            </a:r>
            <a:br>
              <a:rPr lang="en-US" dirty="0" smtClean="0"/>
            </a:br>
            <a:r>
              <a:rPr lang="en-US" dirty="0" smtClean="0"/>
              <a:t>compute the value of information</a:t>
            </a:r>
            <a:endParaRPr lang="en-US" dirty="0"/>
          </a:p>
        </p:txBody>
      </p:sp>
      <p:sp>
        <p:nvSpPr>
          <p:cNvPr id="1332229" name="Rectangle 5"/>
          <p:cNvSpPr>
            <a:spLocks noGrp="1" noChangeArrowheads="1"/>
          </p:cNvSpPr>
          <p:nvPr>
            <p:ph type="body" idx="4294967295"/>
          </p:nvPr>
        </p:nvSpPr>
        <p:spPr>
          <a:xfrm>
            <a:off x="609600" y="1787525"/>
            <a:ext cx="8534400" cy="3546475"/>
          </a:xfrm>
          <a:noFill/>
          <a:ln/>
        </p:spPr>
        <p:txBody>
          <a:bodyPr/>
          <a:lstStyle/>
          <a:p>
            <a:pPr marL="119063" lvl="1" indent="-4763">
              <a:buFontTx/>
              <a:buNone/>
              <a:tabLst>
                <a:tab pos="119063" algn="l"/>
              </a:tabLst>
            </a:pPr>
            <a:r>
              <a:rPr lang="en-US" i="1" dirty="0"/>
              <a:t>VOI = Value </a:t>
            </a:r>
            <a:r>
              <a:rPr lang="en-US" b="1" i="1" dirty="0"/>
              <a:t>with</a:t>
            </a:r>
            <a:r>
              <a:rPr lang="en-US" i="1" dirty="0"/>
              <a:t> information – Value </a:t>
            </a:r>
            <a:r>
              <a:rPr lang="en-US" b="1" i="1" dirty="0"/>
              <a:t>without</a:t>
            </a:r>
            <a:r>
              <a:rPr lang="en-US" i="1" dirty="0"/>
              <a:t> information</a:t>
            </a:r>
          </a:p>
          <a:p>
            <a:pPr marL="119063" lvl="1" indent="-4763">
              <a:buFontTx/>
              <a:buNone/>
              <a:tabLst>
                <a:tab pos="119063" algn="l"/>
              </a:tabLst>
            </a:pPr>
            <a:endParaRPr lang="en-US" dirty="0"/>
          </a:p>
          <a:p>
            <a:pPr marL="119063" lvl="1" indent="-4763">
              <a:buFontTx/>
              <a:buNone/>
              <a:tabLst>
                <a:tab pos="119063" algn="l"/>
              </a:tabLst>
            </a:pPr>
            <a:r>
              <a:rPr lang="en-US" dirty="0">
                <a:solidFill>
                  <a:schemeClr val="tx2"/>
                </a:solidFill>
              </a:rPr>
              <a:t>Where,</a:t>
            </a:r>
          </a:p>
          <a:p>
            <a:pPr marL="119063" lvl="1" indent="-4763">
              <a:buFontTx/>
              <a:buNone/>
              <a:tabLst>
                <a:tab pos="119063" algn="l"/>
              </a:tabLst>
            </a:pPr>
            <a:endParaRPr lang="en-US" i="1" dirty="0" smtClean="0"/>
          </a:p>
          <a:p>
            <a:pPr marL="119063" lvl="1" indent="-4763">
              <a:buFontTx/>
              <a:buNone/>
              <a:tabLst>
                <a:tab pos="119063" algn="l"/>
              </a:tabLst>
            </a:pPr>
            <a:r>
              <a:rPr lang="en-US" i="1" dirty="0" smtClean="0"/>
              <a:t>VOI </a:t>
            </a:r>
            <a:r>
              <a:rPr lang="en-US" i="1" dirty="0"/>
              <a:t>= Value of information</a:t>
            </a:r>
          </a:p>
          <a:p>
            <a:pPr marL="119063" lvl="1" indent="-4763">
              <a:buFontTx/>
              <a:buNone/>
              <a:tabLst>
                <a:tab pos="119063" algn="l"/>
              </a:tabLst>
            </a:pPr>
            <a:endParaRPr lang="en-US" dirty="0" smtClean="0">
              <a:solidFill>
                <a:schemeClr val="tx2"/>
              </a:solidFill>
            </a:endParaRPr>
          </a:p>
          <a:p>
            <a:pPr marL="119063" lvl="1" indent="-4763">
              <a:buFontTx/>
              <a:buNone/>
              <a:tabLst>
                <a:tab pos="119063" algn="l"/>
              </a:tabLst>
            </a:pPr>
            <a:r>
              <a:rPr lang="en-US" dirty="0" smtClean="0">
                <a:solidFill>
                  <a:schemeClr val="tx2"/>
                </a:solidFill>
              </a:rPr>
              <a:t>Value </a:t>
            </a:r>
            <a:r>
              <a:rPr lang="en-US" dirty="0">
                <a:solidFill>
                  <a:schemeClr val="tx2"/>
                </a:solidFill>
              </a:rPr>
              <a:t>is the </a:t>
            </a:r>
            <a:r>
              <a:rPr lang="en-US" dirty="0" smtClean="0">
                <a:solidFill>
                  <a:schemeClr val="tx2"/>
                </a:solidFill>
              </a:rPr>
              <a:t>certainty </a:t>
            </a:r>
            <a:r>
              <a:rPr lang="en-US" dirty="0">
                <a:solidFill>
                  <a:schemeClr val="tx2"/>
                </a:solidFill>
              </a:rPr>
              <a:t>equivalent, which equals the expected value if the decision maker is risk neutral.</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9100" y="1455738"/>
            <a:ext cx="8539163" cy="5097462"/>
            <a:chOff x="419100" y="1455738"/>
            <a:chExt cx="8539163" cy="5097462"/>
          </a:xfrm>
        </p:grpSpPr>
        <p:sp>
          <p:nvSpPr>
            <p:cNvPr id="1330178" name="AutoShape 2"/>
            <p:cNvSpPr>
              <a:spLocks noChangeArrowheads="1"/>
            </p:cNvSpPr>
            <p:nvPr/>
          </p:nvSpPr>
          <p:spPr bwMode="auto">
            <a:xfrm>
              <a:off x="2533650" y="1898650"/>
              <a:ext cx="4305300" cy="2057400"/>
            </a:xfrm>
            <a:prstGeom prst="roundRect">
              <a:avLst>
                <a:gd name="adj" fmla="val 16667"/>
              </a:avLst>
            </a:prstGeom>
            <a:solidFill>
              <a:srgbClr val="FFFFCC"/>
            </a:solidFill>
            <a:ln w="12700">
              <a:solidFill>
                <a:schemeClr val="tx1"/>
              </a:solidFill>
              <a:round/>
              <a:headEnd type="none" w="sm" len="sm"/>
              <a:tailEnd type="none" w="sm" len="sm"/>
            </a:ln>
            <a:effectLst/>
          </p:spPr>
          <p:txBody>
            <a:bodyPr wrap="none" anchor="ctr"/>
            <a:lstStyle/>
            <a:p>
              <a:endParaRPr lang="en-US"/>
            </a:p>
          </p:txBody>
        </p:sp>
        <p:sp>
          <p:nvSpPr>
            <p:cNvPr id="1330180" name="Freeform 4"/>
            <p:cNvSpPr>
              <a:spLocks/>
            </p:cNvSpPr>
            <p:nvPr/>
          </p:nvSpPr>
          <p:spPr bwMode="auto">
            <a:xfrm>
              <a:off x="533400" y="3003550"/>
              <a:ext cx="4346575" cy="2287588"/>
            </a:xfrm>
            <a:custGeom>
              <a:avLst/>
              <a:gdLst/>
              <a:ahLst/>
              <a:cxnLst>
                <a:cxn ang="0">
                  <a:pos x="1392" y="3"/>
                </a:cxn>
                <a:cxn ang="0">
                  <a:pos x="233" y="0"/>
                </a:cxn>
                <a:cxn ang="0">
                  <a:pos x="0" y="720"/>
                </a:cxn>
                <a:cxn ang="0">
                  <a:pos x="233" y="1440"/>
                </a:cxn>
                <a:cxn ang="0">
                  <a:pos x="2737" y="1437"/>
                </a:cxn>
              </a:cxnLst>
              <a:rect l="0" t="0" r="r" b="b"/>
              <a:pathLst>
                <a:path w="2738" h="1441">
                  <a:moveTo>
                    <a:pt x="1392" y="3"/>
                  </a:moveTo>
                  <a:lnTo>
                    <a:pt x="233" y="0"/>
                  </a:lnTo>
                  <a:lnTo>
                    <a:pt x="0" y="720"/>
                  </a:lnTo>
                  <a:lnTo>
                    <a:pt x="233" y="1440"/>
                  </a:lnTo>
                  <a:lnTo>
                    <a:pt x="2737" y="1437"/>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1330181" name="Rectangle 5"/>
            <p:cNvSpPr>
              <a:spLocks noChangeArrowheads="1"/>
            </p:cNvSpPr>
            <p:nvPr/>
          </p:nvSpPr>
          <p:spPr bwMode="auto">
            <a:xfrm>
              <a:off x="1247775" y="2674938"/>
              <a:ext cx="1001713" cy="396875"/>
            </a:xfrm>
            <a:prstGeom prst="rect">
              <a:avLst/>
            </a:prstGeom>
            <a:noFill/>
            <a:ln w="9525">
              <a:noFill/>
              <a:miter lim="800000"/>
              <a:headEnd/>
              <a:tailEnd/>
            </a:ln>
            <a:effectLst/>
          </p:spPr>
          <p:txBody>
            <a:bodyPr wrap="none" lIns="92075" tIns="46038" rIns="92075" bIns="46038">
              <a:spAutoFit/>
            </a:bodyPr>
            <a:lstStyle/>
            <a:p>
              <a:r>
                <a:rPr lang="en-US" sz="2000"/>
                <a:t>No Info</a:t>
              </a:r>
            </a:p>
          </p:txBody>
        </p:sp>
        <p:sp>
          <p:nvSpPr>
            <p:cNvPr id="1330182" name="Rectangle 6"/>
            <p:cNvSpPr>
              <a:spLocks noChangeArrowheads="1"/>
            </p:cNvSpPr>
            <p:nvPr/>
          </p:nvSpPr>
          <p:spPr bwMode="auto">
            <a:xfrm>
              <a:off x="906463" y="4932363"/>
              <a:ext cx="1763881" cy="400752"/>
            </a:xfrm>
            <a:prstGeom prst="rect">
              <a:avLst/>
            </a:prstGeom>
            <a:noFill/>
            <a:ln w="9525">
              <a:noFill/>
              <a:miter lim="800000"/>
              <a:headEnd/>
              <a:tailEnd/>
            </a:ln>
            <a:effectLst/>
          </p:spPr>
          <p:txBody>
            <a:bodyPr wrap="none" lIns="92075" tIns="46038" rIns="92075" bIns="46038">
              <a:spAutoFit/>
            </a:bodyPr>
            <a:lstStyle/>
            <a:p>
              <a:r>
                <a:rPr lang="en-US" sz="2000" dirty="0"/>
                <a:t>Buy Info for </a:t>
              </a:r>
              <a:r>
                <a:rPr lang="en-US" sz="2000" dirty="0" smtClean="0"/>
                <a:t>$ Y</a:t>
              </a:r>
              <a:endParaRPr lang="en-US" sz="2000" dirty="0"/>
            </a:p>
          </p:txBody>
        </p:sp>
        <p:sp>
          <p:nvSpPr>
            <p:cNvPr id="1330183" name="Rectangle 7"/>
            <p:cNvSpPr>
              <a:spLocks noChangeArrowheads="1"/>
            </p:cNvSpPr>
            <p:nvPr/>
          </p:nvSpPr>
          <p:spPr bwMode="auto">
            <a:xfrm>
              <a:off x="1125538" y="1455738"/>
              <a:ext cx="1243012" cy="396875"/>
            </a:xfrm>
            <a:prstGeom prst="rect">
              <a:avLst/>
            </a:prstGeom>
            <a:noFill/>
            <a:ln w="9525">
              <a:noFill/>
              <a:miter lim="800000"/>
              <a:headEnd/>
              <a:tailEnd/>
            </a:ln>
            <a:effectLst/>
          </p:spPr>
          <p:txBody>
            <a:bodyPr wrap="none" lIns="92075" tIns="46038" rIns="92075" bIns="46038">
              <a:spAutoFit/>
            </a:bodyPr>
            <a:lstStyle/>
            <a:p>
              <a:r>
                <a:rPr lang="en-US" sz="2000" b="1"/>
                <a:t>Decision</a:t>
              </a:r>
            </a:p>
          </p:txBody>
        </p:sp>
        <p:sp>
          <p:nvSpPr>
            <p:cNvPr id="1330184" name="Rectangle 8"/>
            <p:cNvSpPr>
              <a:spLocks noChangeArrowheads="1"/>
            </p:cNvSpPr>
            <p:nvPr/>
          </p:nvSpPr>
          <p:spPr bwMode="auto">
            <a:xfrm>
              <a:off x="1090613" y="6156325"/>
              <a:ext cx="1160462" cy="396875"/>
            </a:xfrm>
            <a:prstGeom prst="rect">
              <a:avLst/>
            </a:prstGeom>
            <a:noFill/>
            <a:ln w="9525">
              <a:noFill/>
              <a:miter lim="800000"/>
              <a:headEnd/>
              <a:tailEnd/>
            </a:ln>
            <a:effectLst/>
          </p:spPr>
          <p:txBody>
            <a:bodyPr wrap="none" lIns="92075" tIns="46038" rIns="92075" bIns="46038" anchor="ctr">
              <a:spAutoFit/>
            </a:bodyPr>
            <a:lstStyle/>
            <a:p>
              <a:r>
                <a:rPr lang="en-US" sz="2000"/>
                <a:t>Decision</a:t>
              </a:r>
            </a:p>
          </p:txBody>
        </p:sp>
        <p:sp>
          <p:nvSpPr>
            <p:cNvPr id="1330185" name="Rectangle 9"/>
            <p:cNvSpPr>
              <a:spLocks noChangeArrowheads="1"/>
            </p:cNvSpPr>
            <p:nvPr/>
          </p:nvSpPr>
          <p:spPr bwMode="auto">
            <a:xfrm>
              <a:off x="419100" y="4032250"/>
              <a:ext cx="228600" cy="228600"/>
            </a:xfrm>
            <a:prstGeom prst="rect">
              <a:avLst/>
            </a:prstGeom>
            <a:solidFill>
              <a:srgbClr val="A50021"/>
            </a:solidFill>
            <a:ln w="12700">
              <a:solidFill>
                <a:schemeClr val="tx1"/>
              </a:solidFill>
              <a:miter lim="800000"/>
              <a:headEnd/>
              <a:tailEnd/>
            </a:ln>
            <a:effectLst/>
          </p:spPr>
          <p:txBody>
            <a:bodyPr wrap="none" anchor="ctr"/>
            <a:lstStyle/>
            <a:p>
              <a:endParaRPr lang="en-US"/>
            </a:p>
          </p:txBody>
        </p:sp>
        <p:sp>
          <p:nvSpPr>
            <p:cNvPr id="1330186" name="Rectangle 10"/>
            <p:cNvSpPr>
              <a:spLocks noChangeArrowheads="1"/>
            </p:cNvSpPr>
            <p:nvPr/>
          </p:nvSpPr>
          <p:spPr bwMode="auto">
            <a:xfrm>
              <a:off x="800100" y="6205538"/>
              <a:ext cx="228600" cy="228600"/>
            </a:xfrm>
            <a:prstGeom prst="rect">
              <a:avLst/>
            </a:prstGeom>
            <a:solidFill>
              <a:srgbClr val="B41D36"/>
            </a:solidFill>
            <a:ln w="12700">
              <a:solidFill>
                <a:schemeClr val="tx1"/>
              </a:solidFill>
              <a:miter lim="800000"/>
              <a:headEnd/>
              <a:tailEnd/>
            </a:ln>
            <a:effectLst/>
          </p:spPr>
          <p:txBody>
            <a:bodyPr wrap="none" anchor="ctr"/>
            <a:lstStyle/>
            <a:p>
              <a:endParaRPr lang="en-US"/>
            </a:p>
          </p:txBody>
        </p:sp>
        <p:sp>
          <p:nvSpPr>
            <p:cNvPr id="1330187" name="Freeform 11"/>
            <p:cNvSpPr>
              <a:spLocks/>
            </p:cNvSpPr>
            <p:nvPr/>
          </p:nvSpPr>
          <p:spPr bwMode="auto">
            <a:xfrm>
              <a:off x="2743200" y="2241550"/>
              <a:ext cx="2135188" cy="1525588"/>
            </a:xfrm>
            <a:custGeom>
              <a:avLst/>
              <a:gdLst/>
              <a:ahLst/>
              <a:cxnLst>
                <a:cxn ang="0">
                  <a:pos x="1344" y="0"/>
                </a:cxn>
                <a:cxn ang="0">
                  <a:pos x="192" y="0"/>
                </a:cxn>
                <a:cxn ang="0">
                  <a:pos x="0" y="480"/>
                </a:cxn>
                <a:cxn ang="0">
                  <a:pos x="192" y="960"/>
                </a:cxn>
                <a:cxn ang="0">
                  <a:pos x="1344" y="960"/>
                </a:cxn>
              </a:cxnLst>
              <a:rect l="0" t="0" r="r" b="b"/>
              <a:pathLst>
                <a:path w="1345" h="961">
                  <a:moveTo>
                    <a:pt x="1344" y="0"/>
                  </a:moveTo>
                  <a:lnTo>
                    <a:pt x="192" y="0"/>
                  </a:lnTo>
                  <a:lnTo>
                    <a:pt x="0" y="480"/>
                  </a:lnTo>
                  <a:lnTo>
                    <a:pt x="192" y="960"/>
                  </a:lnTo>
                  <a:lnTo>
                    <a:pt x="1344" y="960"/>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1330188" name="Rectangle 12"/>
            <p:cNvSpPr>
              <a:spLocks noChangeArrowheads="1"/>
            </p:cNvSpPr>
            <p:nvPr/>
          </p:nvSpPr>
          <p:spPr bwMode="auto">
            <a:xfrm>
              <a:off x="3194050" y="1874838"/>
              <a:ext cx="1525588" cy="396875"/>
            </a:xfrm>
            <a:prstGeom prst="rect">
              <a:avLst/>
            </a:prstGeom>
            <a:noFill/>
            <a:ln w="9525">
              <a:noFill/>
              <a:miter lim="800000"/>
              <a:headEnd/>
              <a:tailEnd/>
            </a:ln>
            <a:effectLst/>
          </p:spPr>
          <p:txBody>
            <a:bodyPr wrap="none" lIns="92075" tIns="46038" rIns="92075" bIns="46038">
              <a:spAutoFit/>
            </a:bodyPr>
            <a:lstStyle/>
            <a:p>
              <a:r>
                <a:rPr lang="en-US" sz="2000"/>
                <a:t>Correct Call</a:t>
              </a:r>
            </a:p>
          </p:txBody>
        </p:sp>
        <p:sp>
          <p:nvSpPr>
            <p:cNvPr id="1330189" name="Rectangle 13"/>
            <p:cNvSpPr>
              <a:spLocks noChangeArrowheads="1"/>
            </p:cNvSpPr>
            <p:nvPr/>
          </p:nvSpPr>
          <p:spPr bwMode="auto">
            <a:xfrm>
              <a:off x="3116263" y="3436938"/>
              <a:ext cx="1679575" cy="396875"/>
            </a:xfrm>
            <a:prstGeom prst="rect">
              <a:avLst/>
            </a:prstGeom>
            <a:noFill/>
            <a:ln w="9525">
              <a:noFill/>
              <a:miter lim="800000"/>
              <a:headEnd/>
              <a:tailEnd/>
            </a:ln>
            <a:effectLst/>
          </p:spPr>
          <p:txBody>
            <a:bodyPr wrap="none" lIns="92075" tIns="46038" rIns="92075" bIns="46038">
              <a:spAutoFit/>
            </a:bodyPr>
            <a:lstStyle/>
            <a:p>
              <a:r>
                <a:rPr lang="en-US" sz="2000"/>
                <a:t>Incorrect Call</a:t>
              </a:r>
            </a:p>
          </p:txBody>
        </p:sp>
        <p:sp>
          <p:nvSpPr>
            <p:cNvPr id="1330190" name="Rectangle 14"/>
            <p:cNvSpPr>
              <a:spLocks noChangeArrowheads="1"/>
            </p:cNvSpPr>
            <p:nvPr/>
          </p:nvSpPr>
          <p:spPr bwMode="auto">
            <a:xfrm>
              <a:off x="3165475" y="1455738"/>
              <a:ext cx="1581150" cy="396875"/>
            </a:xfrm>
            <a:prstGeom prst="rect">
              <a:avLst/>
            </a:prstGeom>
            <a:noFill/>
            <a:ln w="9525">
              <a:noFill/>
              <a:miter lim="800000"/>
              <a:headEnd/>
              <a:tailEnd/>
            </a:ln>
            <a:effectLst/>
          </p:spPr>
          <p:txBody>
            <a:bodyPr wrap="none" lIns="92075" tIns="46038" rIns="92075" bIns="46038">
              <a:spAutoFit/>
            </a:bodyPr>
            <a:lstStyle/>
            <a:p>
              <a:r>
                <a:rPr lang="en-US" sz="2000" b="1"/>
                <a:t>Uncertainty</a:t>
              </a:r>
            </a:p>
          </p:txBody>
        </p:sp>
        <p:grpSp>
          <p:nvGrpSpPr>
            <p:cNvPr id="2" name="Group 15"/>
            <p:cNvGrpSpPr>
              <a:grpSpLocks/>
            </p:cNvGrpSpPr>
            <p:nvPr/>
          </p:nvGrpSpPr>
          <p:grpSpPr bwMode="auto">
            <a:xfrm>
              <a:off x="2628900" y="2879725"/>
              <a:ext cx="1960563" cy="3673475"/>
              <a:chOff x="1656" y="1704"/>
              <a:chExt cx="1235" cy="2314"/>
            </a:xfrm>
          </p:grpSpPr>
          <p:sp>
            <p:nvSpPr>
              <p:cNvPr id="1330192" name="Oval 16"/>
              <p:cNvSpPr>
                <a:spLocks noChangeArrowheads="1"/>
              </p:cNvSpPr>
              <p:nvPr/>
            </p:nvSpPr>
            <p:spPr bwMode="auto">
              <a:xfrm>
                <a:off x="1656" y="1704"/>
                <a:ext cx="144" cy="144"/>
              </a:xfrm>
              <a:prstGeom prst="ellipse">
                <a:avLst/>
              </a:prstGeom>
              <a:solidFill>
                <a:srgbClr val="EF9100"/>
              </a:solidFill>
              <a:ln w="12700">
                <a:solidFill>
                  <a:schemeClr val="tx1"/>
                </a:solidFill>
                <a:round/>
                <a:headEnd/>
                <a:tailEnd/>
              </a:ln>
              <a:effectLst/>
            </p:spPr>
            <p:txBody>
              <a:bodyPr wrap="none" anchor="ctr"/>
              <a:lstStyle/>
              <a:p>
                <a:endParaRPr lang="en-US"/>
              </a:p>
            </p:txBody>
          </p:sp>
          <p:sp>
            <p:nvSpPr>
              <p:cNvPr id="1330193" name="Rectangle 17"/>
              <p:cNvSpPr>
                <a:spLocks noChangeArrowheads="1"/>
              </p:cNvSpPr>
              <p:nvPr/>
            </p:nvSpPr>
            <p:spPr bwMode="auto">
              <a:xfrm>
                <a:off x="1966" y="3768"/>
                <a:ext cx="925" cy="250"/>
              </a:xfrm>
              <a:prstGeom prst="rect">
                <a:avLst/>
              </a:prstGeom>
              <a:noFill/>
              <a:ln w="9525">
                <a:noFill/>
                <a:miter lim="800000"/>
                <a:headEnd/>
                <a:tailEnd/>
              </a:ln>
              <a:effectLst/>
            </p:spPr>
            <p:txBody>
              <a:bodyPr wrap="none" lIns="92075" tIns="46038" rIns="92075" bIns="46038" anchor="ctr">
                <a:spAutoFit/>
              </a:bodyPr>
              <a:lstStyle/>
              <a:p>
                <a:pPr algn="l"/>
                <a:r>
                  <a:rPr lang="en-US" sz="2000"/>
                  <a:t>Uncertainty</a:t>
                </a:r>
              </a:p>
            </p:txBody>
          </p:sp>
          <p:sp>
            <p:nvSpPr>
              <p:cNvPr id="1330194" name="Oval 18"/>
              <p:cNvSpPr>
                <a:spLocks noChangeArrowheads="1"/>
              </p:cNvSpPr>
              <p:nvPr/>
            </p:nvSpPr>
            <p:spPr bwMode="auto">
              <a:xfrm>
                <a:off x="1752" y="3799"/>
                <a:ext cx="144" cy="144"/>
              </a:xfrm>
              <a:prstGeom prst="ellipse">
                <a:avLst/>
              </a:prstGeom>
              <a:solidFill>
                <a:srgbClr val="EF9100"/>
              </a:solidFill>
              <a:ln w="12700">
                <a:solidFill>
                  <a:schemeClr val="tx1"/>
                </a:solidFill>
                <a:round/>
                <a:headEnd/>
                <a:tailEnd/>
              </a:ln>
              <a:effectLst/>
            </p:spPr>
            <p:txBody>
              <a:bodyPr wrap="none" anchor="ctr"/>
              <a:lstStyle/>
              <a:p>
                <a:endParaRPr lang="en-US"/>
              </a:p>
            </p:txBody>
          </p:sp>
        </p:grpSp>
        <p:sp>
          <p:nvSpPr>
            <p:cNvPr id="1330195" name="Rectangle 19"/>
            <p:cNvSpPr>
              <a:spLocks noChangeArrowheads="1"/>
            </p:cNvSpPr>
            <p:nvPr/>
          </p:nvSpPr>
          <p:spPr bwMode="auto">
            <a:xfrm>
              <a:off x="5219700" y="1455738"/>
              <a:ext cx="1284288" cy="396875"/>
            </a:xfrm>
            <a:prstGeom prst="rect">
              <a:avLst/>
            </a:prstGeom>
            <a:noFill/>
            <a:ln w="9525">
              <a:noFill/>
              <a:miter lim="800000"/>
              <a:headEnd/>
              <a:tailEnd/>
            </a:ln>
            <a:effectLst/>
          </p:spPr>
          <p:txBody>
            <a:bodyPr wrap="none" lIns="92075" tIns="46038" rIns="92075" bIns="46038">
              <a:spAutoFit/>
            </a:bodyPr>
            <a:lstStyle/>
            <a:p>
              <a:r>
                <a:rPr lang="en-US" sz="2000" b="1"/>
                <a:t>Outcome</a:t>
              </a:r>
            </a:p>
          </p:txBody>
        </p:sp>
        <p:sp>
          <p:nvSpPr>
            <p:cNvPr id="1330196" name="Rectangle 20"/>
            <p:cNvSpPr>
              <a:spLocks noChangeArrowheads="1"/>
            </p:cNvSpPr>
            <p:nvPr/>
          </p:nvSpPr>
          <p:spPr bwMode="auto">
            <a:xfrm>
              <a:off x="5561048" y="2065338"/>
              <a:ext cx="633187" cy="400752"/>
            </a:xfrm>
            <a:prstGeom prst="rect">
              <a:avLst/>
            </a:prstGeom>
            <a:noFill/>
            <a:ln w="9525">
              <a:noFill/>
              <a:miter lim="800000"/>
              <a:headEnd/>
              <a:tailEnd/>
            </a:ln>
            <a:effectLst/>
          </p:spPr>
          <p:txBody>
            <a:bodyPr wrap="none" lIns="92075" tIns="46038" rIns="92075" bIns="46038">
              <a:spAutoFit/>
            </a:bodyPr>
            <a:lstStyle/>
            <a:p>
              <a:r>
                <a:rPr lang="en-US" sz="2000" dirty="0" smtClean="0"/>
                <a:t>$ 20</a:t>
              </a:r>
              <a:endParaRPr lang="en-US" sz="2000" dirty="0"/>
            </a:p>
          </p:txBody>
        </p:sp>
        <p:sp>
          <p:nvSpPr>
            <p:cNvPr id="1330197" name="Rectangle 21"/>
            <p:cNvSpPr>
              <a:spLocks noChangeArrowheads="1"/>
            </p:cNvSpPr>
            <p:nvPr/>
          </p:nvSpPr>
          <p:spPr bwMode="auto">
            <a:xfrm>
              <a:off x="5699125" y="3589338"/>
              <a:ext cx="325438" cy="396875"/>
            </a:xfrm>
            <a:prstGeom prst="rect">
              <a:avLst/>
            </a:prstGeom>
            <a:noFill/>
            <a:ln w="9525">
              <a:noFill/>
              <a:miter lim="800000"/>
              <a:headEnd/>
              <a:tailEnd/>
            </a:ln>
            <a:effectLst/>
          </p:spPr>
          <p:txBody>
            <a:bodyPr wrap="none" lIns="92075" tIns="46038" rIns="92075" bIns="46038">
              <a:spAutoFit/>
            </a:bodyPr>
            <a:lstStyle/>
            <a:p>
              <a:r>
                <a:rPr lang="en-US" sz="2000"/>
                <a:t>0</a:t>
              </a:r>
            </a:p>
          </p:txBody>
        </p:sp>
        <p:sp>
          <p:nvSpPr>
            <p:cNvPr id="1330198" name="Rectangle 22"/>
            <p:cNvSpPr>
              <a:spLocks noChangeArrowheads="1"/>
            </p:cNvSpPr>
            <p:nvPr/>
          </p:nvSpPr>
          <p:spPr bwMode="auto">
            <a:xfrm>
              <a:off x="5294313" y="5046663"/>
              <a:ext cx="894476" cy="400752"/>
            </a:xfrm>
            <a:prstGeom prst="rect">
              <a:avLst/>
            </a:prstGeom>
            <a:noFill/>
            <a:ln w="9525">
              <a:noFill/>
              <a:miter lim="800000"/>
              <a:headEnd/>
              <a:tailEnd/>
            </a:ln>
            <a:effectLst/>
          </p:spPr>
          <p:txBody>
            <a:bodyPr wrap="none" lIns="92075" tIns="46038" rIns="92075" bIns="46038">
              <a:spAutoFit/>
            </a:bodyPr>
            <a:lstStyle/>
            <a:p>
              <a:r>
                <a:rPr lang="en-US" sz="2000" dirty="0" smtClean="0"/>
                <a:t>$ 20- Y</a:t>
              </a:r>
              <a:endParaRPr lang="en-US" sz="2000" dirty="0"/>
            </a:p>
          </p:txBody>
        </p:sp>
        <p:sp>
          <p:nvSpPr>
            <p:cNvPr id="1330200" name="Text Box 24"/>
            <p:cNvSpPr txBox="1">
              <a:spLocks noChangeArrowheads="1"/>
            </p:cNvSpPr>
            <p:nvPr/>
          </p:nvSpPr>
          <p:spPr bwMode="auto">
            <a:xfrm>
              <a:off x="2743200" y="2133600"/>
              <a:ext cx="312906" cy="400110"/>
            </a:xfrm>
            <a:prstGeom prst="rect">
              <a:avLst/>
            </a:prstGeom>
            <a:noFill/>
            <a:ln w="12700">
              <a:noFill/>
              <a:miter lim="800000"/>
              <a:headEnd type="none" w="sm" len="sm"/>
              <a:tailEnd type="none" w="sm" len="sm"/>
            </a:ln>
            <a:effectLst/>
          </p:spPr>
          <p:txBody>
            <a:bodyPr wrap="none">
              <a:spAutoFit/>
            </a:bodyPr>
            <a:lstStyle/>
            <a:p>
              <a:r>
                <a:rPr lang="en-US" sz="2000" i="1" dirty="0">
                  <a:solidFill>
                    <a:schemeClr val="tx2"/>
                  </a:solidFill>
                </a:rPr>
                <a:t>p</a:t>
              </a:r>
            </a:p>
          </p:txBody>
        </p:sp>
        <p:sp>
          <p:nvSpPr>
            <p:cNvPr id="1330201" name="Text Box 25"/>
            <p:cNvSpPr txBox="1">
              <a:spLocks noChangeArrowheads="1"/>
            </p:cNvSpPr>
            <p:nvPr/>
          </p:nvSpPr>
          <p:spPr bwMode="auto">
            <a:xfrm>
              <a:off x="2584527" y="3257490"/>
              <a:ext cx="615873" cy="400110"/>
            </a:xfrm>
            <a:prstGeom prst="rect">
              <a:avLst/>
            </a:prstGeom>
            <a:noFill/>
            <a:ln w="12700">
              <a:noFill/>
              <a:miter lim="800000"/>
              <a:headEnd type="none" w="sm" len="sm"/>
              <a:tailEnd type="none" w="sm" len="sm"/>
            </a:ln>
            <a:effectLst/>
          </p:spPr>
          <p:txBody>
            <a:bodyPr wrap="none">
              <a:spAutoFit/>
            </a:bodyPr>
            <a:lstStyle/>
            <a:p>
              <a:r>
                <a:rPr lang="en-US" sz="2000" i="1" dirty="0">
                  <a:solidFill>
                    <a:schemeClr val="tx2"/>
                  </a:solidFill>
                </a:rPr>
                <a:t>1 - p</a:t>
              </a:r>
            </a:p>
          </p:txBody>
        </p:sp>
        <p:grpSp>
          <p:nvGrpSpPr>
            <p:cNvPr id="3" name="Group 26"/>
            <p:cNvGrpSpPr>
              <a:grpSpLocks/>
            </p:cNvGrpSpPr>
            <p:nvPr/>
          </p:nvGrpSpPr>
          <p:grpSpPr bwMode="auto">
            <a:xfrm>
              <a:off x="6208713" y="1758950"/>
              <a:ext cx="2749550" cy="1982788"/>
              <a:chOff x="3269" y="1364"/>
              <a:chExt cx="1732" cy="1249"/>
            </a:xfrm>
          </p:grpSpPr>
          <p:sp>
            <p:nvSpPr>
              <p:cNvPr id="1330203" name="Freeform 27"/>
              <p:cNvSpPr>
                <a:spLocks/>
              </p:cNvSpPr>
              <p:nvPr/>
            </p:nvSpPr>
            <p:spPr bwMode="auto">
              <a:xfrm>
                <a:off x="3756" y="1364"/>
                <a:ext cx="1245" cy="1249"/>
              </a:xfrm>
              <a:custGeom>
                <a:avLst/>
                <a:gdLst/>
                <a:ahLst/>
                <a:cxnLst>
                  <a:cxn ang="0">
                    <a:pos x="564" y="1248"/>
                  </a:cxn>
                  <a:cxn ang="0">
                    <a:pos x="1244" y="697"/>
                  </a:cxn>
                  <a:cxn ang="0">
                    <a:pos x="680" y="2"/>
                  </a:cxn>
                  <a:cxn ang="0">
                    <a:pos x="510" y="0"/>
                  </a:cxn>
                  <a:cxn ang="0">
                    <a:pos x="35" y="385"/>
                  </a:cxn>
                  <a:cxn ang="0">
                    <a:pos x="0" y="552"/>
                  </a:cxn>
                  <a:cxn ang="0">
                    <a:pos x="564" y="1248"/>
                  </a:cxn>
                </a:cxnLst>
                <a:rect l="0" t="0" r="r" b="b"/>
                <a:pathLst>
                  <a:path w="1245" h="1249">
                    <a:moveTo>
                      <a:pt x="564" y="1248"/>
                    </a:moveTo>
                    <a:lnTo>
                      <a:pt x="1244" y="697"/>
                    </a:lnTo>
                    <a:lnTo>
                      <a:pt x="680" y="2"/>
                    </a:lnTo>
                    <a:lnTo>
                      <a:pt x="510" y="0"/>
                    </a:lnTo>
                    <a:lnTo>
                      <a:pt x="35" y="385"/>
                    </a:lnTo>
                    <a:lnTo>
                      <a:pt x="0" y="552"/>
                    </a:lnTo>
                    <a:lnTo>
                      <a:pt x="564" y="1248"/>
                    </a:lnTo>
                  </a:path>
                </a:pathLst>
              </a:custGeom>
              <a:solidFill>
                <a:srgbClr val="FDE2BA"/>
              </a:solidFill>
              <a:ln w="12700" cap="rnd" cmpd="sng">
                <a:solidFill>
                  <a:schemeClr val="tx1"/>
                </a:solidFill>
                <a:prstDash val="solid"/>
                <a:round/>
                <a:headEnd/>
                <a:tailEnd/>
              </a:ln>
              <a:effectLst>
                <a:outerShdw dist="107763" dir="2700000" algn="ctr" rotWithShape="0">
                  <a:srgbClr val="EF9100"/>
                </a:outerShdw>
              </a:effectLst>
            </p:spPr>
            <p:txBody>
              <a:bodyPr/>
              <a:lstStyle/>
              <a:p>
                <a:endParaRPr lang="en-US"/>
              </a:p>
            </p:txBody>
          </p:sp>
          <p:sp>
            <p:nvSpPr>
              <p:cNvPr id="1330204" name="Arc 28"/>
              <p:cNvSpPr>
                <a:spLocks/>
              </p:cNvSpPr>
              <p:nvPr/>
            </p:nvSpPr>
            <p:spPr bwMode="auto">
              <a:xfrm rot="1320000">
                <a:off x="3269" y="1382"/>
                <a:ext cx="664" cy="191"/>
              </a:xfrm>
              <a:custGeom>
                <a:avLst/>
                <a:gdLst>
                  <a:gd name="G0" fmla="+- 21600 0 0"/>
                  <a:gd name="G1" fmla="+- 21600 0 0"/>
                  <a:gd name="G2" fmla="+- 21600 0 0"/>
                  <a:gd name="T0" fmla="*/ 117 w 22728"/>
                  <a:gd name="T1" fmla="*/ 23846 h 23846"/>
                  <a:gd name="T2" fmla="*/ 22728 w 22728"/>
                  <a:gd name="T3" fmla="*/ 29 h 23846"/>
                  <a:gd name="T4" fmla="*/ 21600 w 22728"/>
                  <a:gd name="T5" fmla="*/ 21600 h 23846"/>
                </a:gdLst>
                <a:ahLst/>
                <a:cxnLst>
                  <a:cxn ang="0">
                    <a:pos x="T0" y="T1"/>
                  </a:cxn>
                  <a:cxn ang="0">
                    <a:pos x="T2" y="T3"/>
                  </a:cxn>
                  <a:cxn ang="0">
                    <a:pos x="T4" y="T5"/>
                  </a:cxn>
                </a:cxnLst>
                <a:rect l="0" t="0" r="r" b="b"/>
                <a:pathLst>
                  <a:path w="22728" h="23846" fill="none" extrusionOk="0">
                    <a:moveTo>
                      <a:pt x="117" y="23845"/>
                    </a:moveTo>
                    <a:cubicBezTo>
                      <a:pt x="39" y="23099"/>
                      <a:pt x="0" y="22350"/>
                      <a:pt x="0" y="21600"/>
                    </a:cubicBezTo>
                    <a:cubicBezTo>
                      <a:pt x="0" y="9670"/>
                      <a:pt x="9670" y="0"/>
                      <a:pt x="21600" y="0"/>
                    </a:cubicBezTo>
                    <a:cubicBezTo>
                      <a:pt x="21976" y="-1"/>
                      <a:pt x="22352" y="9"/>
                      <a:pt x="22727" y="29"/>
                    </a:cubicBezTo>
                  </a:path>
                  <a:path w="22728" h="23846" stroke="0" extrusionOk="0">
                    <a:moveTo>
                      <a:pt x="117" y="23845"/>
                    </a:moveTo>
                    <a:cubicBezTo>
                      <a:pt x="39" y="23099"/>
                      <a:pt x="0" y="22350"/>
                      <a:pt x="0" y="21600"/>
                    </a:cubicBezTo>
                    <a:cubicBezTo>
                      <a:pt x="0" y="9670"/>
                      <a:pt x="9670" y="0"/>
                      <a:pt x="21600" y="0"/>
                    </a:cubicBezTo>
                    <a:cubicBezTo>
                      <a:pt x="21976" y="-1"/>
                      <a:pt x="22352" y="9"/>
                      <a:pt x="22727" y="29"/>
                    </a:cubicBezTo>
                    <a:lnTo>
                      <a:pt x="21600" y="21600"/>
                    </a:lnTo>
                    <a:close/>
                  </a:path>
                </a:pathLst>
              </a:custGeom>
              <a:noFill/>
              <a:ln w="25400" cap="rnd">
                <a:solidFill>
                  <a:srgbClr val="676767"/>
                </a:solidFill>
                <a:round/>
                <a:headEnd type="none" w="sm" len="sm"/>
                <a:tailEnd type="none" w="sm" len="sm"/>
              </a:ln>
              <a:effectLst/>
            </p:spPr>
            <p:txBody>
              <a:bodyPr/>
              <a:lstStyle/>
              <a:p>
                <a:endParaRPr lang="en-US"/>
              </a:p>
            </p:txBody>
          </p:sp>
          <p:sp>
            <p:nvSpPr>
              <p:cNvPr id="1330205" name="Oval 29"/>
              <p:cNvSpPr>
                <a:spLocks noChangeArrowheads="1"/>
              </p:cNvSpPr>
              <p:nvPr/>
            </p:nvSpPr>
            <p:spPr bwMode="auto">
              <a:xfrm rot="19260000">
                <a:off x="4050" y="1609"/>
                <a:ext cx="175" cy="174"/>
              </a:xfrm>
              <a:prstGeom prst="ellipse">
                <a:avLst/>
              </a:prstGeom>
              <a:solidFill>
                <a:srgbClr val="B41D36"/>
              </a:solidFill>
              <a:ln w="9525">
                <a:noFill/>
                <a:round/>
                <a:headEnd/>
                <a:tailEnd/>
              </a:ln>
              <a:effectLst/>
            </p:spPr>
            <p:txBody>
              <a:bodyPr wrap="none" anchor="ctr"/>
              <a:lstStyle/>
              <a:p>
                <a:endParaRPr lang="en-US"/>
              </a:p>
            </p:txBody>
          </p:sp>
          <p:sp>
            <p:nvSpPr>
              <p:cNvPr id="1330206" name="Oval 30"/>
              <p:cNvSpPr>
                <a:spLocks noChangeArrowheads="1"/>
              </p:cNvSpPr>
              <p:nvPr/>
            </p:nvSpPr>
            <p:spPr bwMode="auto">
              <a:xfrm rot="19260000">
                <a:off x="4087" y="1646"/>
                <a:ext cx="101" cy="100"/>
              </a:xfrm>
              <a:prstGeom prst="ellipse">
                <a:avLst/>
              </a:prstGeom>
              <a:solidFill>
                <a:schemeClr val="bg1"/>
              </a:solidFill>
              <a:ln w="25400">
                <a:solidFill>
                  <a:srgbClr val="B41D36"/>
                </a:solidFill>
                <a:round/>
                <a:headEnd/>
                <a:tailEnd/>
              </a:ln>
              <a:effectLst/>
            </p:spPr>
            <p:txBody>
              <a:bodyPr wrap="none" anchor="ctr"/>
              <a:lstStyle/>
              <a:p>
                <a:endParaRPr lang="en-US"/>
              </a:p>
            </p:txBody>
          </p:sp>
          <p:sp>
            <p:nvSpPr>
              <p:cNvPr id="1330207" name="Arc 31"/>
              <p:cNvSpPr>
                <a:spLocks/>
              </p:cNvSpPr>
              <p:nvPr/>
            </p:nvSpPr>
            <p:spPr bwMode="auto">
              <a:xfrm rot="19020000">
                <a:off x="3969" y="1498"/>
                <a:ext cx="114" cy="224"/>
              </a:xfrm>
              <a:custGeom>
                <a:avLst/>
                <a:gdLst>
                  <a:gd name="G0" fmla="+- 21600 0 0"/>
                  <a:gd name="G1" fmla="+- 21600 0 0"/>
                  <a:gd name="G2" fmla="+- 21600 0 0"/>
                  <a:gd name="T0" fmla="*/ 21221 w 43200"/>
                  <a:gd name="T1" fmla="*/ 3 h 43200"/>
                  <a:gd name="T2" fmla="*/ 15218 w 43200"/>
                  <a:gd name="T3" fmla="*/ 964 h 43200"/>
                  <a:gd name="T4" fmla="*/ 21600 w 43200"/>
                  <a:gd name="T5" fmla="*/ 21600 h 43200"/>
                </a:gdLst>
                <a:ahLst/>
                <a:cxnLst>
                  <a:cxn ang="0">
                    <a:pos x="T0" y="T1"/>
                  </a:cxn>
                  <a:cxn ang="0">
                    <a:pos x="T2" y="T3"/>
                  </a:cxn>
                  <a:cxn ang="0">
                    <a:pos x="T4" y="T5"/>
                  </a:cxn>
                </a:cxnLst>
                <a:rect l="0" t="0" r="r" b="b"/>
                <a:pathLst>
                  <a:path w="43200" h="43200" fill="none" extrusionOk="0">
                    <a:moveTo>
                      <a:pt x="21221" y="3"/>
                    </a:moveTo>
                    <a:cubicBezTo>
                      <a:pt x="21347" y="1"/>
                      <a:pt x="21473" y="-1"/>
                      <a:pt x="21600" y="0"/>
                    </a:cubicBezTo>
                    <a:cubicBezTo>
                      <a:pt x="33529" y="0"/>
                      <a:pt x="43200" y="9670"/>
                      <a:pt x="43200" y="21600"/>
                    </a:cubicBezTo>
                    <a:cubicBezTo>
                      <a:pt x="43200" y="33529"/>
                      <a:pt x="33529" y="43200"/>
                      <a:pt x="21600" y="43200"/>
                    </a:cubicBezTo>
                    <a:cubicBezTo>
                      <a:pt x="9670" y="43200"/>
                      <a:pt x="0" y="33529"/>
                      <a:pt x="0" y="21600"/>
                    </a:cubicBezTo>
                    <a:cubicBezTo>
                      <a:pt x="-1" y="12128"/>
                      <a:pt x="6169" y="3762"/>
                      <a:pt x="15218" y="964"/>
                    </a:cubicBezTo>
                  </a:path>
                  <a:path w="43200" h="43200" stroke="0" extrusionOk="0">
                    <a:moveTo>
                      <a:pt x="21221" y="3"/>
                    </a:moveTo>
                    <a:cubicBezTo>
                      <a:pt x="21347" y="1"/>
                      <a:pt x="21473" y="-1"/>
                      <a:pt x="21600" y="0"/>
                    </a:cubicBezTo>
                    <a:cubicBezTo>
                      <a:pt x="33529" y="0"/>
                      <a:pt x="43200" y="9670"/>
                      <a:pt x="43200" y="21600"/>
                    </a:cubicBezTo>
                    <a:cubicBezTo>
                      <a:pt x="43200" y="33529"/>
                      <a:pt x="33529" y="43200"/>
                      <a:pt x="21600" y="43200"/>
                    </a:cubicBezTo>
                    <a:cubicBezTo>
                      <a:pt x="9670" y="43200"/>
                      <a:pt x="0" y="33529"/>
                      <a:pt x="0" y="21600"/>
                    </a:cubicBezTo>
                    <a:cubicBezTo>
                      <a:pt x="-1" y="12128"/>
                      <a:pt x="6169" y="3762"/>
                      <a:pt x="15218" y="964"/>
                    </a:cubicBezTo>
                    <a:lnTo>
                      <a:pt x="21600" y="21600"/>
                    </a:lnTo>
                    <a:close/>
                  </a:path>
                </a:pathLst>
              </a:custGeom>
              <a:noFill/>
              <a:ln w="25400" cap="rnd">
                <a:solidFill>
                  <a:srgbClr val="676767"/>
                </a:solidFill>
                <a:round/>
                <a:headEnd type="none" w="sm" len="sm"/>
                <a:tailEnd type="none" w="sm" len="sm"/>
              </a:ln>
              <a:effectLst/>
            </p:spPr>
            <p:txBody>
              <a:bodyPr/>
              <a:lstStyle/>
              <a:p>
                <a:endParaRPr lang="en-US"/>
              </a:p>
            </p:txBody>
          </p:sp>
          <p:sp>
            <p:nvSpPr>
              <p:cNvPr id="1330208" name="Oval 32"/>
              <p:cNvSpPr>
                <a:spLocks noChangeArrowheads="1"/>
              </p:cNvSpPr>
              <p:nvPr/>
            </p:nvSpPr>
            <p:spPr bwMode="auto">
              <a:xfrm rot="19500000">
                <a:off x="4059" y="1633"/>
                <a:ext cx="56" cy="32"/>
              </a:xfrm>
              <a:prstGeom prst="ellipse">
                <a:avLst/>
              </a:prstGeom>
              <a:solidFill>
                <a:srgbClr val="B41D36"/>
              </a:solidFill>
              <a:ln w="9525">
                <a:noFill/>
                <a:round/>
                <a:headEnd/>
                <a:tailEnd/>
              </a:ln>
              <a:effectLst/>
            </p:spPr>
            <p:txBody>
              <a:bodyPr wrap="none" anchor="ctr"/>
              <a:lstStyle/>
              <a:p>
                <a:endParaRPr lang="en-US"/>
              </a:p>
            </p:txBody>
          </p:sp>
          <p:sp>
            <p:nvSpPr>
              <p:cNvPr id="1330209" name="Oval 33"/>
              <p:cNvSpPr>
                <a:spLocks noChangeArrowheads="1"/>
              </p:cNvSpPr>
              <p:nvPr/>
            </p:nvSpPr>
            <p:spPr bwMode="auto">
              <a:xfrm rot="19500000">
                <a:off x="4075" y="1625"/>
                <a:ext cx="56" cy="32"/>
              </a:xfrm>
              <a:prstGeom prst="ellipse">
                <a:avLst/>
              </a:prstGeom>
              <a:solidFill>
                <a:srgbClr val="B41D36"/>
              </a:solidFill>
              <a:ln w="9525">
                <a:noFill/>
                <a:round/>
                <a:headEnd/>
                <a:tailEnd/>
              </a:ln>
              <a:effectLst/>
            </p:spPr>
            <p:txBody>
              <a:bodyPr wrap="none" anchor="ctr"/>
              <a:lstStyle/>
              <a:p>
                <a:endParaRPr lang="en-US"/>
              </a:p>
            </p:txBody>
          </p:sp>
        </p:grpSp>
        <p:sp>
          <p:nvSpPr>
            <p:cNvPr id="1330210" name="Rectangle 34"/>
            <p:cNvSpPr>
              <a:spLocks noChangeArrowheads="1"/>
            </p:cNvSpPr>
            <p:nvPr/>
          </p:nvSpPr>
          <p:spPr bwMode="auto">
            <a:xfrm>
              <a:off x="7278688" y="2395538"/>
              <a:ext cx="1306127" cy="1016305"/>
            </a:xfrm>
            <a:prstGeom prst="rect">
              <a:avLst/>
            </a:prstGeom>
            <a:noFill/>
            <a:ln w="9525">
              <a:noFill/>
              <a:miter lim="800000"/>
              <a:headEnd/>
              <a:tailEnd/>
            </a:ln>
            <a:effectLst/>
          </p:spPr>
          <p:txBody>
            <a:bodyPr wrap="none" lIns="92075" tIns="46038" rIns="92075" bIns="46038">
              <a:spAutoFit/>
            </a:bodyPr>
            <a:lstStyle/>
            <a:p>
              <a:r>
                <a:rPr lang="en-US" sz="2000" b="1" dirty="0" smtClean="0"/>
                <a:t>Certainty</a:t>
              </a:r>
              <a:r>
                <a:rPr lang="en-US" sz="2000" b="1" dirty="0"/>
                <a:t/>
              </a:r>
              <a:br>
                <a:rPr lang="en-US" sz="2000" b="1" dirty="0"/>
              </a:br>
              <a:r>
                <a:rPr lang="en-US" sz="2000" b="1" dirty="0"/>
                <a:t>Equivalent</a:t>
              </a:r>
            </a:p>
            <a:p>
              <a:r>
                <a:rPr lang="en-US" sz="2000" b="1" dirty="0" smtClean="0"/>
                <a:t>    (</a:t>
              </a:r>
              <a:r>
                <a:rPr lang="en-US" sz="2000" b="1" dirty="0"/>
                <a:t>CE)</a:t>
              </a:r>
            </a:p>
          </p:txBody>
        </p:sp>
        <p:sp>
          <p:nvSpPr>
            <p:cNvPr id="1330212" name="Rectangle 36"/>
            <p:cNvSpPr>
              <a:spLocks noChangeArrowheads="1"/>
            </p:cNvSpPr>
            <p:nvPr/>
          </p:nvSpPr>
          <p:spPr bwMode="auto">
            <a:xfrm>
              <a:off x="6705600" y="4495800"/>
              <a:ext cx="1841658" cy="400752"/>
            </a:xfrm>
            <a:prstGeom prst="rect">
              <a:avLst/>
            </a:prstGeom>
            <a:solidFill>
              <a:srgbClr val="FFFFCC"/>
            </a:solidFill>
            <a:ln w="9525">
              <a:solidFill>
                <a:srgbClr val="FF0000"/>
              </a:solidFill>
              <a:miter lim="800000"/>
              <a:headEnd/>
              <a:tailEnd/>
            </a:ln>
            <a:effectLst/>
          </p:spPr>
          <p:txBody>
            <a:bodyPr wrap="none" lIns="92075" tIns="46038" rIns="92075" bIns="46038">
              <a:spAutoFit/>
            </a:bodyPr>
            <a:lstStyle/>
            <a:p>
              <a:r>
                <a:rPr lang="en-US" sz="2000" dirty="0"/>
                <a:t>VOPI = </a:t>
              </a:r>
              <a:r>
                <a:rPr lang="en-US" sz="2000" dirty="0" smtClean="0"/>
                <a:t>$ 20 - </a:t>
              </a:r>
              <a:r>
                <a:rPr lang="en-US" sz="2000" dirty="0"/>
                <a:t>CE</a:t>
              </a:r>
            </a:p>
          </p:txBody>
        </p:sp>
      </p:grpSp>
      <p:sp>
        <p:nvSpPr>
          <p:cNvPr id="40" name="Title 39"/>
          <p:cNvSpPr>
            <a:spLocks noGrp="1"/>
          </p:cNvSpPr>
          <p:nvPr>
            <p:ph type="title"/>
          </p:nvPr>
        </p:nvSpPr>
        <p:spPr/>
        <p:txBody>
          <a:bodyPr>
            <a:normAutofit/>
          </a:bodyPr>
          <a:lstStyle/>
          <a:p>
            <a:r>
              <a:rPr lang="en-US" dirty="0" smtClean="0"/>
              <a:t>What is the most our investor should pay for perfect information on the toss?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7"/>
          <p:cNvSpPr>
            <a:spLocks noGrp="1"/>
          </p:cNvSpPr>
          <p:nvPr>
            <p:ph sz="quarter" idx="1"/>
          </p:nvPr>
        </p:nvSpPr>
        <p:spPr/>
        <p:txBody>
          <a:bodyPr/>
          <a:lstStyle/>
          <a:p>
            <a:r>
              <a:rPr lang="en-US" sz="2800" dirty="0" smtClean="0"/>
              <a:t>= the maximum value of any information gathering program</a:t>
            </a:r>
          </a:p>
          <a:p>
            <a:endParaRPr lang="en-US" sz="2800" dirty="0" smtClean="0"/>
          </a:p>
          <a:p>
            <a:r>
              <a:rPr lang="en-US" sz="2800" dirty="0" smtClean="0"/>
              <a:t>Information cannot have a negative value; you could always choose to ignore it</a:t>
            </a:r>
          </a:p>
          <a:p>
            <a:endParaRPr lang="en-US" sz="2800" dirty="0" smtClean="0"/>
          </a:p>
          <a:p>
            <a:r>
              <a:rPr lang="en-US" sz="2800" i="1" dirty="0" smtClean="0">
                <a:solidFill>
                  <a:schemeClr val="tx2"/>
                </a:solidFill>
              </a:rPr>
              <a:t>Reject</a:t>
            </a:r>
            <a:r>
              <a:rPr lang="en-US" sz="2800" dirty="0" smtClean="0">
                <a:solidFill>
                  <a:schemeClr val="tx2"/>
                </a:solidFill>
              </a:rPr>
              <a:t> any information-gathering proposals if they cost more than the value of perfect information</a:t>
            </a:r>
          </a:p>
          <a:p>
            <a:endParaRPr lang="en-US" sz="2800" dirty="0" smtClean="0"/>
          </a:p>
          <a:p>
            <a:endParaRPr lang="en-US" dirty="0"/>
          </a:p>
        </p:txBody>
      </p:sp>
      <p:sp>
        <p:nvSpPr>
          <p:cNvPr id="40" name="Title 39"/>
          <p:cNvSpPr>
            <a:spLocks noGrp="1"/>
          </p:cNvSpPr>
          <p:nvPr>
            <p:ph type="title"/>
          </p:nvPr>
        </p:nvSpPr>
        <p:spPr/>
        <p:txBody>
          <a:bodyPr>
            <a:normAutofit/>
          </a:bodyPr>
          <a:lstStyle/>
          <a:p>
            <a:r>
              <a:rPr lang="en-US" sz="2800" dirty="0" smtClean="0"/>
              <a:t>The value of “perfect” information</a:t>
            </a:r>
            <a:endParaRPr lang="en-US" sz="28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Thumb Tack Introduction</a:t>
            </a:r>
            <a:endParaRPr lang="en-US" dirty="0"/>
          </a:p>
        </p:txBody>
      </p:sp>
      <p:sp>
        <p:nvSpPr>
          <p:cNvPr id="3" name="Text Placeholder 2"/>
          <p:cNvSpPr>
            <a:spLocks noGrp="1"/>
          </p:cNvSpPr>
          <p:nvPr>
            <p:ph type="body" idx="1"/>
          </p:nvPr>
        </p:nvSpPr>
        <p:spPr/>
        <p:txBody>
          <a:bodyPr>
            <a:normAutofit/>
          </a:bodyPr>
          <a:lstStyle/>
          <a:p>
            <a:r>
              <a:rPr lang="en-US" dirty="0" smtClean="0"/>
              <a:t>Making decision under uncertainty</a:t>
            </a:r>
          </a:p>
          <a:p>
            <a:endParaRPr lang="en-US" dirty="0" smtClean="0"/>
          </a:p>
        </p:txBody>
      </p:sp>
      <p:grpSp>
        <p:nvGrpSpPr>
          <p:cNvPr id="4" name="Group 4"/>
          <p:cNvGrpSpPr>
            <a:grpSpLocks/>
          </p:cNvGrpSpPr>
          <p:nvPr/>
        </p:nvGrpSpPr>
        <p:grpSpPr bwMode="auto">
          <a:xfrm>
            <a:off x="7315200" y="381000"/>
            <a:ext cx="1468438" cy="758825"/>
            <a:chOff x="4239" y="2064"/>
            <a:chExt cx="803" cy="397"/>
          </a:xfrm>
        </p:grpSpPr>
        <p:grpSp>
          <p:nvGrpSpPr>
            <p:cNvPr id="5" name="Group 5"/>
            <p:cNvGrpSpPr>
              <a:grpSpLocks/>
            </p:cNvGrpSpPr>
            <p:nvPr/>
          </p:nvGrpSpPr>
          <p:grpSpPr bwMode="auto">
            <a:xfrm>
              <a:off x="4239" y="2064"/>
              <a:ext cx="338" cy="375"/>
              <a:chOff x="4239" y="2064"/>
              <a:chExt cx="338" cy="375"/>
            </a:xfrm>
          </p:grpSpPr>
          <p:sp>
            <p:nvSpPr>
              <p:cNvPr id="16" name="Oval 6"/>
              <p:cNvSpPr>
                <a:spLocks noChangeArrowheads="1"/>
              </p:cNvSpPr>
              <p:nvPr/>
            </p:nvSpPr>
            <p:spPr bwMode="auto">
              <a:xfrm>
                <a:off x="4239" y="2300"/>
                <a:ext cx="338" cy="139"/>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17" name="Oval 7"/>
              <p:cNvSpPr>
                <a:spLocks noChangeArrowheads="1"/>
              </p:cNvSpPr>
              <p:nvPr/>
            </p:nvSpPr>
            <p:spPr bwMode="auto">
              <a:xfrm>
                <a:off x="4239" y="2278"/>
                <a:ext cx="338" cy="141"/>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18" name="Line 8"/>
              <p:cNvSpPr>
                <a:spLocks noChangeShapeType="1"/>
              </p:cNvSpPr>
              <p:nvPr/>
            </p:nvSpPr>
            <p:spPr bwMode="auto">
              <a:xfrm flipV="1">
                <a:off x="4444" y="2323"/>
                <a:ext cx="12" cy="5"/>
              </a:xfrm>
              <a:prstGeom prst="line">
                <a:avLst/>
              </a:prstGeom>
              <a:noFill/>
              <a:ln w="12700">
                <a:solidFill>
                  <a:schemeClr val="tx1"/>
                </a:solidFill>
                <a:round/>
                <a:headEnd type="none" w="sm" len="sm"/>
                <a:tailEnd type="none" w="sm" len="sm"/>
              </a:ln>
              <a:effectLst/>
            </p:spPr>
            <p:txBody>
              <a:bodyPr/>
              <a:lstStyle/>
              <a:p>
                <a:endParaRPr lang="en-US"/>
              </a:p>
            </p:txBody>
          </p:sp>
          <p:sp>
            <p:nvSpPr>
              <p:cNvPr id="19" name="Line 9"/>
              <p:cNvSpPr>
                <a:spLocks noChangeShapeType="1"/>
              </p:cNvSpPr>
              <p:nvPr/>
            </p:nvSpPr>
            <p:spPr bwMode="auto">
              <a:xfrm flipH="1" flipV="1">
                <a:off x="4444" y="2353"/>
                <a:ext cx="12" cy="5"/>
              </a:xfrm>
              <a:prstGeom prst="line">
                <a:avLst/>
              </a:prstGeom>
              <a:noFill/>
              <a:ln w="12700">
                <a:solidFill>
                  <a:schemeClr val="tx1"/>
                </a:solidFill>
                <a:round/>
                <a:headEnd type="none" w="sm" len="sm"/>
                <a:tailEnd type="none" w="sm" len="sm"/>
              </a:ln>
              <a:effectLst/>
            </p:spPr>
            <p:txBody>
              <a:bodyPr/>
              <a:lstStyle/>
              <a:p>
                <a:endParaRPr lang="en-US"/>
              </a:p>
            </p:txBody>
          </p:sp>
          <p:sp>
            <p:nvSpPr>
              <p:cNvPr id="20" name="Line 10"/>
              <p:cNvSpPr>
                <a:spLocks noChangeShapeType="1"/>
              </p:cNvSpPr>
              <p:nvPr/>
            </p:nvSpPr>
            <p:spPr bwMode="auto">
              <a:xfrm flipH="1" flipV="1">
                <a:off x="4359" y="2323"/>
                <a:ext cx="11" cy="5"/>
              </a:xfrm>
              <a:prstGeom prst="line">
                <a:avLst/>
              </a:prstGeom>
              <a:noFill/>
              <a:ln w="12700">
                <a:solidFill>
                  <a:schemeClr val="tx1"/>
                </a:solidFill>
                <a:round/>
                <a:headEnd type="none" w="sm" len="sm"/>
                <a:tailEnd type="none" w="sm" len="sm"/>
              </a:ln>
              <a:effectLst/>
            </p:spPr>
            <p:txBody>
              <a:bodyPr/>
              <a:lstStyle/>
              <a:p>
                <a:endParaRPr lang="en-US"/>
              </a:p>
            </p:txBody>
          </p:sp>
          <p:sp>
            <p:nvSpPr>
              <p:cNvPr id="21" name="Line 11"/>
              <p:cNvSpPr>
                <a:spLocks noChangeShapeType="1"/>
              </p:cNvSpPr>
              <p:nvPr/>
            </p:nvSpPr>
            <p:spPr bwMode="auto">
              <a:xfrm flipV="1">
                <a:off x="4359" y="2353"/>
                <a:ext cx="11" cy="5"/>
              </a:xfrm>
              <a:prstGeom prst="line">
                <a:avLst/>
              </a:prstGeom>
              <a:noFill/>
              <a:ln w="12700">
                <a:solidFill>
                  <a:schemeClr val="tx1"/>
                </a:solidFill>
                <a:round/>
                <a:headEnd type="none" w="sm" len="sm"/>
                <a:tailEnd type="none" w="sm" len="sm"/>
              </a:ln>
              <a:effectLst/>
            </p:spPr>
            <p:txBody>
              <a:bodyPr/>
              <a:lstStyle/>
              <a:p>
                <a:endParaRPr lang="en-US"/>
              </a:p>
            </p:txBody>
          </p:sp>
          <p:grpSp>
            <p:nvGrpSpPr>
              <p:cNvPr id="22" name="Group 12"/>
              <p:cNvGrpSpPr>
                <a:grpSpLocks/>
              </p:cNvGrpSpPr>
              <p:nvPr/>
            </p:nvGrpSpPr>
            <p:grpSpPr bwMode="auto">
              <a:xfrm>
                <a:off x="4388" y="2064"/>
                <a:ext cx="45" cy="287"/>
                <a:chOff x="4388" y="2064"/>
                <a:chExt cx="45" cy="287"/>
              </a:xfrm>
            </p:grpSpPr>
            <p:sp>
              <p:nvSpPr>
                <p:cNvPr id="23" name="Arc 13"/>
                <p:cNvSpPr>
                  <a:spLocks/>
                </p:cNvSpPr>
                <p:nvPr/>
              </p:nvSpPr>
              <p:spPr bwMode="auto">
                <a:xfrm>
                  <a:off x="4388" y="2064"/>
                  <a:ext cx="44" cy="274"/>
                </a:xfrm>
                <a:custGeom>
                  <a:avLst/>
                  <a:gdLst>
                    <a:gd name="G0" fmla="+- 21599 0 0"/>
                    <a:gd name="G1" fmla="+- 21600 0 0"/>
                    <a:gd name="G2" fmla="+- 21600 0 0"/>
                    <a:gd name="T0" fmla="*/ 0 w 43199"/>
                    <a:gd name="T1" fmla="*/ 21364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64"/>
                      </a:moveTo>
                      <a:cubicBezTo>
                        <a:pt x="129" y="9527"/>
                        <a:pt x="9761" y="-1"/>
                        <a:pt x="21599" y="0"/>
                      </a:cubicBezTo>
                      <a:cubicBezTo>
                        <a:pt x="33528" y="0"/>
                        <a:pt x="43199" y="9670"/>
                        <a:pt x="43199" y="21600"/>
                      </a:cubicBezTo>
                    </a:path>
                    <a:path w="43199" h="21600" stroke="0" extrusionOk="0">
                      <a:moveTo>
                        <a:pt x="0" y="21364"/>
                      </a:moveTo>
                      <a:cubicBezTo>
                        <a:pt x="129" y="9527"/>
                        <a:pt x="9761" y="-1"/>
                        <a:pt x="21599" y="0"/>
                      </a:cubicBezTo>
                      <a:cubicBezTo>
                        <a:pt x="33528" y="0"/>
                        <a:pt x="43199" y="9670"/>
                        <a:pt x="43199" y="21600"/>
                      </a:cubicBezTo>
                      <a:lnTo>
                        <a:pt x="21599" y="21600"/>
                      </a:lnTo>
                      <a:close/>
                    </a:path>
                  </a:pathLst>
                </a:custGeom>
                <a:solidFill>
                  <a:srgbClr val="F6BF69"/>
                </a:solidFill>
                <a:ln w="12700" cap="rnd">
                  <a:solidFill>
                    <a:schemeClr val="tx1"/>
                  </a:solidFill>
                  <a:round/>
                  <a:headEnd/>
                  <a:tailEnd/>
                </a:ln>
                <a:effectLst/>
              </p:spPr>
              <p:txBody>
                <a:bodyPr/>
                <a:lstStyle/>
                <a:p>
                  <a:endParaRPr lang="en-US"/>
                </a:p>
              </p:txBody>
            </p:sp>
            <p:sp>
              <p:nvSpPr>
                <p:cNvPr id="24" name="Arc 14"/>
                <p:cNvSpPr>
                  <a:spLocks/>
                </p:cNvSpPr>
                <p:nvPr/>
              </p:nvSpPr>
              <p:spPr bwMode="auto">
                <a:xfrm rot="10800000">
                  <a:off x="4389" y="2339"/>
                  <a:ext cx="44" cy="12"/>
                </a:xfrm>
                <a:custGeom>
                  <a:avLst/>
                  <a:gdLst>
                    <a:gd name="G0" fmla="+- 21306 0 0"/>
                    <a:gd name="G1" fmla="+- 21600 0 0"/>
                    <a:gd name="G2" fmla="+- 21600 0 0"/>
                    <a:gd name="T0" fmla="*/ 0 w 42906"/>
                    <a:gd name="T1" fmla="*/ 18049 h 21600"/>
                    <a:gd name="T2" fmla="*/ 42906 w 42906"/>
                    <a:gd name="T3" fmla="*/ 21600 h 21600"/>
                    <a:gd name="T4" fmla="*/ 21306 w 42906"/>
                    <a:gd name="T5" fmla="*/ 21600 h 21600"/>
                  </a:gdLst>
                  <a:ahLst/>
                  <a:cxnLst>
                    <a:cxn ang="0">
                      <a:pos x="T0" y="T1"/>
                    </a:cxn>
                    <a:cxn ang="0">
                      <a:pos x="T2" y="T3"/>
                    </a:cxn>
                    <a:cxn ang="0">
                      <a:pos x="T4" y="T5"/>
                    </a:cxn>
                  </a:cxnLst>
                  <a:rect l="0" t="0" r="r" b="b"/>
                  <a:pathLst>
                    <a:path w="42906" h="21600" fill="none" extrusionOk="0">
                      <a:moveTo>
                        <a:pt x="-1" y="18048"/>
                      </a:moveTo>
                      <a:cubicBezTo>
                        <a:pt x="1735" y="7633"/>
                        <a:pt x="10747" y="-1"/>
                        <a:pt x="21306" y="0"/>
                      </a:cubicBezTo>
                      <a:cubicBezTo>
                        <a:pt x="33235" y="0"/>
                        <a:pt x="42906" y="9670"/>
                        <a:pt x="42906" y="21600"/>
                      </a:cubicBezTo>
                    </a:path>
                    <a:path w="42906" h="21600" stroke="0" extrusionOk="0">
                      <a:moveTo>
                        <a:pt x="-1" y="18048"/>
                      </a:moveTo>
                      <a:cubicBezTo>
                        <a:pt x="1735" y="7633"/>
                        <a:pt x="10747" y="-1"/>
                        <a:pt x="21306" y="0"/>
                      </a:cubicBezTo>
                      <a:cubicBezTo>
                        <a:pt x="33235" y="0"/>
                        <a:pt x="42906" y="9670"/>
                        <a:pt x="42906" y="21600"/>
                      </a:cubicBezTo>
                      <a:lnTo>
                        <a:pt x="21306" y="21600"/>
                      </a:lnTo>
                      <a:close/>
                    </a:path>
                  </a:pathLst>
                </a:custGeom>
                <a:solidFill>
                  <a:srgbClr val="F6BF69"/>
                </a:solidFill>
                <a:ln w="12700" cap="rnd">
                  <a:solidFill>
                    <a:schemeClr val="tx1"/>
                  </a:solidFill>
                  <a:round/>
                  <a:headEnd/>
                  <a:tailEnd/>
                </a:ln>
                <a:effectLst/>
              </p:spPr>
              <p:txBody>
                <a:bodyPr/>
                <a:lstStyle/>
                <a:p>
                  <a:endParaRPr lang="en-US"/>
                </a:p>
              </p:txBody>
            </p:sp>
          </p:grpSp>
        </p:grpSp>
        <p:grpSp>
          <p:nvGrpSpPr>
            <p:cNvPr id="6" name="Group 15"/>
            <p:cNvGrpSpPr>
              <a:grpSpLocks/>
            </p:cNvGrpSpPr>
            <p:nvPr/>
          </p:nvGrpSpPr>
          <p:grpSpPr bwMode="auto">
            <a:xfrm>
              <a:off x="4688" y="2110"/>
              <a:ext cx="354" cy="351"/>
              <a:chOff x="4688" y="2110"/>
              <a:chExt cx="354" cy="351"/>
            </a:xfrm>
          </p:grpSpPr>
          <p:sp>
            <p:nvSpPr>
              <p:cNvPr id="7" name="Oval 16"/>
              <p:cNvSpPr>
                <a:spLocks noChangeArrowheads="1"/>
              </p:cNvSpPr>
              <p:nvPr/>
            </p:nvSpPr>
            <p:spPr bwMode="auto">
              <a:xfrm rot="7260000">
                <a:off x="4588" y="2210"/>
                <a:ext cx="340" cy="139"/>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8" name="Oval 17"/>
              <p:cNvSpPr>
                <a:spLocks noChangeArrowheads="1"/>
              </p:cNvSpPr>
              <p:nvPr/>
            </p:nvSpPr>
            <p:spPr bwMode="auto">
              <a:xfrm rot="7260000">
                <a:off x="4606" y="2221"/>
                <a:ext cx="340" cy="139"/>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9" name="Line 18"/>
              <p:cNvSpPr>
                <a:spLocks noChangeShapeType="1"/>
              </p:cNvSpPr>
              <p:nvPr/>
            </p:nvSpPr>
            <p:spPr bwMode="auto">
              <a:xfrm flipH="1">
                <a:off x="4771" y="2331"/>
                <a:ext cx="2" cy="13"/>
              </a:xfrm>
              <a:prstGeom prst="line">
                <a:avLst/>
              </a:prstGeom>
              <a:noFill/>
              <a:ln w="12700">
                <a:solidFill>
                  <a:schemeClr val="tx1"/>
                </a:solidFill>
                <a:round/>
                <a:headEnd type="none" w="sm" len="sm"/>
                <a:tailEnd type="none" w="sm" len="sm"/>
              </a:ln>
              <a:effectLst/>
            </p:spPr>
            <p:txBody>
              <a:bodyPr/>
              <a:lstStyle/>
              <a:p>
                <a:endParaRPr lang="en-US"/>
              </a:p>
            </p:txBody>
          </p:sp>
          <p:sp>
            <p:nvSpPr>
              <p:cNvPr id="10" name="Line 19"/>
              <p:cNvSpPr>
                <a:spLocks noChangeShapeType="1"/>
              </p:cNvSpPr>
              <p:nvPr/>
            </p:nvSpPr>
            <p:spPr bwMode="auto">
              <a:xfrm flipV="1">
                <a:off x="4742" y="2315"/>
                <a:ext cx="10" cy="9"/>
              </a:xfrm>
              <a:prstGeom prst="line">
                <a:avLst/>
              </a:prstGeom>
              <a:noFill/>
              <a:ln w="12700">
                <a:solidFill>
                  <a:schemeClr val="tx1"/>
                </a:solidFill>
                <a:round/>
                <a:headEnd type="none" w="sm" len="sm"/>
                <a:tailEnd type="none" w="sm" len="sm"/>
              </a:ln>
              <a:effectLst/>
            </p:spPr>
            <p:txBody>
              <a:bodyPr/>
              <a:lstStyle/>
              <a:p>
                <a:endParaRPr lang="en-US"/>
              </a:p>
            </p:txBody>
          </p:sp>
          <p:sp>
            <p:nvSpPr>
              <p:cNvPr id="11" name="Line 20"/>
              <p:cNvSpPr>
                <a:spLocks noChangeShapeType="1"/>
              </p:cNvSpPr>
              <p:nvPr/>
            </p:nvSpPr>
            <p:spPr bwMode="auto">
              <a:xfrm flipV="1">
                <a:off x="4807" y="2262"/>
                <a:ext cx="11" cy="8"/>
              </a:xfrm>
              <a:prstGeom prst="line">
                <a:avLst/>
              </a:prstGeom>
              <a:noFill/>
              <a:ln w="12700">
                <a:solidFill>
                  <a:schemeClr val="tx1"/>
                </a:solidFill>
                <a:round/>
                <a:headEnd type="none" w="sm" len="sm"/>
                <a:tailEnd type="none" w="sm" len="sm"/>
              </a:ln>
              <a:effectLst/>
            </p:spPr>
            <p:txBody>
              <a:bodyPr/>
              <a:lstStyle/>
              <a:p>
                <a:endParaRPr lang="en-US"/>
              </a:p>
            </p:txBody>
          </p:sp>
          <p:sp>
            <p:nvSpPr>
              <p:cNvPr id="12" name="Line 21"/>
              <p:cNvSpPr>
                <a:spLocks noChangeShapeType="1"/>
              </p:cNvSpPr>
              <p:nvPr/>
            </p:nvSpPr>
            <p:spPr bwMode="auto">
              <a:xfrm flipH="1">
                <a:off x="4789" y="2244"/>
                <a:ext cx="1" cy="13"/>
              </a:xfrm>
              <a:prstGeom prst="line">
                <a:avLst/>
              </a:prstGeom>
              <a:noFill/>
              <a:ln w="12700">
                <a:solidFill>
                  <a:schemeClr val="tx1"/>
                </a:solidFill>
                <a:round/>
                <a:headEnd type="none" w="sm" len="sm"/>
                <a:tailEnd type="none" w="sm" len="sm"/>
              </a:ln>
              <a:effectLst/>
            </p:spPr>
            <p:txBody>
              <a:bodyPr/>
              <a:lstStyle/>
              <a:p>
                <a:endParaRPr lang="en-US"/>
              </a:p>
            </p:txBody>
          </p:sp>
          <p:grpSp>
            <p:nvGrpSpPr>
              <p:cNvPr id="13" name="Group 22"/>
              <p:cNvGrpSpPr>
                <a:grpSpLocks/>
              </p:cNvGrpSpPr>
              <p:nvPr/>
            </p:nvGrpSpPr>
            <p:grpSpPr bwMode="auto">
              <a:xfrm>
                <a:off x="4767" y="2278"/>
                <a:ext cx="275" cy="116"/>
                <a:chOff x="4767" y="2278"/>
                <a:chExt cx="275" cy="116"/>
              </a:xfrm>
            </p:grpSpPr>
            <p:sp>
              <p:nvSpPr>
                <p:cNvPr id="14" name="Arc 23"/>
                <p:cNvSpPr>
                  <a:spLocks/>
                </p:cNvSpPr>
                <p:nvPr/>
              </p:nvSpPr>
              <p:spPr bwMode="auto">
                <a:xfrm rot="7260000">
                  <a:off x="4883" y="2234"/>
                  <a:ext cx="44" cy="275"/>
                </a:xfrm>
                <a:custGeom>
                  <a:avLst/>
                  <a:gdLst>
                    <a:gd name="G0" fmla="+- 21599 0 0"/>
                    <a:gd name="G1" fmla="+- 21600 0 0"/>
                    <a:gd name="G2" fmla="+- 21600 0 0"/>
                    <a:gd name="T0" fmla="*/ 0 w 43199"/>
                    <a:gd name="T1" fmla="*/ 21364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64"/>
                      </a:moveTo>
                      <a:cubicBezTo>
                        <a:pt x="129" y="9527"/>
                        <a:pt x="9761" y="-1"/>
                        <a:pt x="21599" y="0"/>
                      </a:cubicBezTo>
                      <a:cubicBezTo>
                        <a:pt x="33528" y="0"/>
                        <a:pt x="43199" y="9670"/>
                        <a:pt x="43199" y="21600"/>
                      </a:cubicBezTo>
                    </a:path>
                    <a:path w="43199" h="21600" stroke="0" extrusionOk="0">
                      <a:moveTo>
                        <a:pt x="0" y="21364"/>
                      </a:moveTo>
                      <a:cubicBezTo>
                        <a:pt x="129" y="9527"/>
                        <a:pt x="9761" y="-1"/>
                        <a:pt x="21599" y="0"/>
                      </a:cubicBezTo>
                      <a:cubicBezTo>
                        <a:pt x="33528" y="0"/>
                        <a:pt x="43199" y="9670"/>
                        <a:pt x="43199" y="21600"/>
                      </a:cubicBezTo>
                      <a:lnTo>
                        <a:pt x="21599" y="21600"/>
                      </a:lnTo>
                      <a:close/>
                    </a:path>
                  </a:pathLst>
                </a:custGeom>
                <a:solidFill>
                  <a:srgbClr val="F6BF69"/>
                </a:solidFill>
                <a:ln w="12700" cap="rnd">
                  <a:solidFill>
                    <a:schemeClr val="tx1"/>
                  </a:solidFill>
                  <a:round/>
                  <a:headEnd/>
                  <a:tailEnd/>
                </a:ln>
                <a:effectLst/>
              </p:spPr>
              <p:txBody>
                <a:bodyPr/>
                <a:lstStyle/>
                <a:p>
                  <a:endParaRPr lang="en-US"/>
                </a:p>
              </p:txBody>
            </p:sp>
            <p:sp>
              <p:nvSpPr>
                <p:cNvPr id="15" name="Arc 24"/>
                <p:cNvSpPr>
                  <a:spLocks/>
                </p:cNvSpPr>
                <p:nvPr/>
              </p:nvSpPr>
              <p:spPr bwMode="auto">
                <a:xfrm rot="18060000">
                  <a:off x="4767" y="2292"/>
                  <a:ext cx="42" cy="13"/>
                </a:xfrm>
                <a:custGeom>
                  <a:avLst/>
                  <a:gdLst>
                    <a:gd name="G0" fmla="+- 21071 0 0"/>
                    <a:gd name="G1" fmla="+- 21600 0 0"/>
                    <a:gd name="G2" fmla="+- 21600 0 0"/>
                    <a:gd name="T0" fmla="*/ 0 w 42598"/>
                    <a:gd name="T1" fmla="*/ 16848 h 21600"/>
                    <a:gd name="T2" fmla="*/ 42598 w 42598"/>
                    <a:gd name="T3" fmla="*/ 19820 h 21600"/>
                    <a:gd name="T4" fmla="*/ 21071 w 42598"/>
                    <a:gd name="T5" fmla="*/ 21600 h 21600"/>
                  </a:gdLst>
                  <a:ahLst/>
                  <a:cxnLst>
                    <a:cxn ang="0">
                      <a:pos x="T0" y="T1"/>
                    </a:cxn>
                    <a:cxn ang="0">
                      <a:pos x="T2" y="T3"/>
                    </a:cxn>
                    <a:cxn ang="0">
                      <a:pos x="T4" y="T5"/>
                    </a:cxn>
                  </a:cxnLst>
                  <a:rect l="0" t="0" r="r" b="b"/>
                  <a:pathLst>
                    <a:path w="42598" h="21600" fill="none" extrusionOk="0">
                      <a:moveTo>
                        <a:pt x="0" y="16848"/>
                      </a:moveTo>
                      <a:cubicBezTo>
                        <a:pt x="2221" y="6996"/>
                        <a:pt x="10972" y="-1"/>
                        <a:pt x="21071" y="0"/>
                      </a:cubicBezTo>
                      <a:cubicBezTo>
                        <a:pt x="32310" y="0"/>
                        <a:pt x="41671" y="8619"/>
                        <a:pt x="42597" y="19820"/>
                      </a:cubicBezTo>
                    </a:path>
                    <a:path w="42598" h="21600" stroke="0" extrusionOk="0">
                      <a:moveTo>
                        <a:pt x="0" y="16848"/>
                      </a:moveTo>
                      <a:cubicBezTo>
                        <a:pt x="2221" y="6996"/>
                        <a:pt x="10972" y="-1"/>
                        <a:pt x="21071" y="0"/>
                      </a:cubicBezTo>
                      <a:cubicBezTo>
                        <a:pt x="32310" y="0"/>
                        <a:pt x="41671" y="8619"/>
                        <a:pt x="42597" y="19820"/>
                      </a:cubicBezTo>
                      <a:lnTo>
                        <a:pt x="21071" y="21600"/>
                      </a:lnTo>
                      <a:close/>
                    </a:path>
                  </a:pathLst>
                </a:custGeom>
                <a:solidFill>
                  <a:srgbClr val="F6BF69"/>
                </a:solidFill>
                <a:ln w="12700" cap="rnd">
                  <a:solidFill>
                    <a:schemeClr val="tx1"/>
                  </a:solidFill>
                  <a:round/>
                  <a:headEnd/>
                  <a:tailEnd/>
                </a:ln>
                <a:effectLst/>
              </p:spPr>
              <p:txBody>
                <a:bodyPr/>
                <a:lstStyle/>
                <a:p>
                  <a:endParaRPr lang="en-US"/>
                </a:p>
              </p:txBody>
            </p:sp>
          </p:gr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4210" name="Object 2"/>
          <p:cNvGraphicFramePr>
            <a:graphicFrameLocks/>
          </p:cNvGraphicFramePr>
          <p:nvPr/>
        </p:nvGraphicFramePr>
        <p:xfrm>
          <a:off x="2819400" y="4006850"/>
          <a:ext cx="2012950" cy="1250950"/>
        </p:xfrm>
        <a:graphic>
          <a:graphicData uri="http://schemas.openxmlformats.org/presentationml/2006/ole">
            <mc:AlternateContent xmlns:mc="http://schemas.openxmlformats.org/markup-compatibility/2006">
              <mc:Choice xmlns:v="urn:schemas-microsoft-com:vml" Requires="v">
                <p:oleObj spid="_x0000_s67624" name="Microsoft ClipArt Gallery" r:id="rId4" imgW="4051080" imgH="2527200" progId="">
                  <p:embed/>
                </p:oleObj>
              </mc:Choice>
              <mc:Fallback>
                <p:oleObj name="Microsoft ClipArt Gallery" r:id="rId4" imgW="4051080" imgH="2527200" progId="">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006850"/>
                        <a:ext cx="2012950"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4212" name="Rectangle 4"/>
          <p:cNvSpPr>
            <a:spLocks noGrp="1" noChangeArrowheads="1"/>
          </p:cNvSpPr>
          <p:nvPr>
            <p:ph type="body" idx="1"/>
          </p:nvPr>
        </p:nvSpPr>
        <p:spPr>
          <a:xfrm>
            <a:off x="642910" y="1447800"/>
            <a:ext cx="4300538" cy="4495800"/>
          </a:xfrm>
          <a:noFill/>
          <a:ln/>
        </p:spPr>
        <p:txBody>
          <a:bodyPr>
            <a:normAutofit fontScale="92500" lnSpcReduction="10000"/>
          </a:bodyPr>
          <a:lstStyle/>
          <a:p>
            <a:pPr lvl="1"/>
            <a:r>
              <a:rPr lang="en-US" dirty="0"/>
              <a:t>Experiments—5 trial flips of the tack</a:t>
            </a:r>
            <a:br>
              <a:rPr lang="en-US" dirty="0"/>
            </a:br>
            <a:r>
              <a:rPr lang="en-US" dirty="0"/>
              <a:t/>
            </a:r>
            <a:br>
              <a:rPr lang="en-US" dirty="0"/>
            </a:br>
            <a:r>
              <a:rPr lang="en-US" dirty="0"/>
              <a:t/>
            </a:r>
            <a:br>
              <a:rPr lang="en-US" dirty="0"/>
            </a:br>
            <a:endParaRPr lang="en-US" dirty="0"/>
          </a:p>
          <a:p>
            <a:pPr lvl="1"/>
            <a:r>
              <a:rPr lang="en-US" dirty="0" smtClean="0"/>
              <a:t>Geophysical Surveys</a:t>
            </a:r>
            <a:r>
              <a:rPr lang="en-US" dirty="0"/>
              <a:t/>
            </a:r>
            <a:br>
              <a:rPr lang="en-US" dirty="0"/>
            </a:br>
            <a:r>
              <a:rPr lang="en-US" dirty="0"/>
              <a:t/>
            </a:r>
            <a:br>
              <a:rPr lang="en-US" dirty="0"/>
            </a:br>
            <a:r>
              <a:rPr lang="en-US" dirty="0"/>
              <a:t/>
            </a:r>
            <a:br>
              <a:rPr lang="en-US" dirty="0"/>
            </a:br>
            <a:endParaRPr lang="en-US" dirty="0"/>
          </a:p>
          <a:p>
            <a:pPr lvl="1"/>
            <a:r>
              <a:rPr lang="en-US" dirty="0"/>
              <a:t>Experts</a:t>
            </a:r>
            <a:br>
              <a:rPr lang="en-US" dirty="0"/>
            </a:br>
            <a:r>
              <a:rPr lang="en-US" dirty="0"/>
              <a:t/>
            </a:r>
            <a:br>
              <a:rPr lang="en-US" dirty="0"/>
            </a:br>
            <a:r>
              <a:rPr lang="en-US" dirty="0"/>
              <a:t/>
            </a:r>
            <a:br>
              <a:rPr lang="en-US" dirty="0"/>
            </a:br>
            <a:endParaRPr lang="en-US" dirty="0"/>
          </a:p>
          <a:p>
            <a:pPr lvl="1"/>
            <a:r>
              <a:rPr lang="en-US" dirty="0"/>
              <a:t>Mathematical models</a:t>
            </a:r>
          </a:p>
        </p:txBody>
      </p:sp>
      <p:graphicFrame>
        <p:nvGraphicFramePr>
          <p:cNvPr id="1374227" name="Object 19"/>
          <p:cNvGraphicFramePr>
            <a:graphicFrameLocks/>
          </p:cNvGraphicFramePr>
          <p:nvPr/>
        </p:nvGraphicFramePr>
        <p:xfrm>
          <a:off x="4419600" y="5334000"/>
          <a:ext cx="1658937" cy="1273175"/>
        </p:xfrm>
        <a:graphic>
          <a:graphicData uri="http://schemas.openxmlformats.org/presentationml/2006/ole">
            <mc:AlternateContent xmlns:mc="http://schemas.openxmlformats.org/markup-compatibility/2006">
              <mc:Choice xmlns:v="urn:schemas-microsoft-com:vml" Requires="v">
                <p:oleObj spid="_x0000_s67625" name="Microsoft ClipArt Gallery" r:id="rId6" imgW="4178160" imgH="3213000" progId="">
                  <p:embed/>
                </p:oleObj>
              </mc:Choice>
              <mc:Fallback>
                <p:oleObj name="Microsoft ClipArt Gallery" r:id="rId6" imgW="4178160" imgH="3213000" progId="">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5334000"/>
                        <a:ext cx="1658937"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20"/>
          <p:cNvGrpSpPr>
            <a:grpSpLocks/>
          </p:cNvGrpSpPr>
          <p:nvPr/>
        </p:nvGrpSpPr>
        <p:grpSpPr bwMode="auto">
          <a:xfrm>
            <a:off x="5522885" y="1590676"/>
            <a:ext cx="444500" cy="527050"/>
            <a:chOff x="3460" y="1006"/>
            <a:chExt cx="280" cy="332"/>
          </a:xfrm>
        </p:grpSpPr>
        <p:sp>
          <p:nvSpPr>
            <p:cNvPr id="1374229" name="Oval 21"/>
            <p:cNvSpPr>
              <a:spLocks noChangeArrowheads="1"/>
            </p:cNvSpPr>
            <p:nvPr/>
          </p:nvSpPr>
          <p:spPr bwMode="auto">
            <a:xfrm>
              <a:off x="3460" y="1223"/>
              <a:ext cx="280" cy="115"/>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1374230" name="Oval 22"/>
            <p:cNvSpPr>
              <a:spLocks noChangeArrowheads="1"/>
            </p:cNvSpPr>
            <p:nvPr/>
          </p:nvSpPr>
          <p:spPr bwMode="auto">
            <a:xfrm>
              <a:off x="3460" y="1205"/>
              <a:ext cx="280" cy="115"/>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1374231" name="Line 23"/>
            <p:cNvSpPr>
              <a:spLocks noChangeShapeType="1"/>
            </p:cNvSpPr>
            <p:nvPr/>
          </p:nvSpPr>
          <p:spPr bwMode="auto">
            <a:xfrm flipV="1">
              <a:off x="3630" y="1244"/>
              <a:ext cx="10" cy="4"/>
            </a:xfrm>
            <a:prstGeom prst="line">
              <a:avLst/>
            </a:prstGeom>
            <a:noFill/>
            <a:ln w="12700">
              <a:solidFill>
                <a:srgbClr val="714400"/>
              </a:solidFill>
              <a:round/>
              <a:headEnd type="none" w="sm" len="sm"/>
              <a:tailEnd type="none" w="sm" len="sm"/>
            </a:ln>
            <a:effectLst/>
          </p:spPr>
          <p:txBody>
            <a:bodyPr/>
            <a:lstStyle/>
            <a:p>
              <a:endParaRPr lang="en-US"/>
            </a:p>
          </p:txBody>
        </p:sp>
        <p:sp>
          <p:nvSpPr>
            <p:cNvPr id="1374232" name="Line 24"/>
            <p:cNvSpPr>
              <a:spLocks noChangeShapeType="1"/>
            </p:cNvSpPr>
            <p:nvPr/>
          </p:nvSpPr>
          <p:spPr bwMode="auto">
            <a:xfrm flipH="1" flipV="1">
              <a:off x="3630" y="1268"/>
              <a:ext cx="10" cy="5"/>
            </a:xfrm>
            <a:prstGeom prst="line">
              <a:avLst/>
            </a:prstGeom>
            <a:noFill/>
            <a:ln w="12700">
              <a:solidFill>
                <a:srgbClr val="714400"/>
              </a:solidFill>
              <a:round/>
              <a:headEnd type="none" w="sm" len="sm"/>
              <a:tailEnd type="none" w="sm" len="sm"/>
            </a:ln>
            <a:effectLst/>
          </p:spPr>
          <p:txBody>
            <a:bodyPr/>
            <a:lstStyle/>
            <a:p>
              <a:endParaRPr lang="en-US"/>
            </a:p>
          </p:txBody>
        </p:sp>
        <p:sp>
          <p:nvSpPr>
            <p:cNvPr id="1374233" name="Line 25"/>
            <p:cNvSpPr>
              <a:spLocks noChangeShapeType="1"/>
            </p:cNvSpPr>
            <p:nvPr/>
          </p:nvSpPr>
          <p:spPr bwMode="auto">
            <a:xfrm flipH="1" flipV="1">
              <a:off x="3560" y="1244"/>
              <a:ext cx="10" cy="4"/>
            </a:xfrm>
            <a:prstGeom prst="line">
              <a:avLst/>
            </a:prstGeom>
            <a:noFill/>
            <a:ln w="12700">
              <a:solidFill>
                <a:srgbClr val="714400"/>
              </a:solidFill>
              <a:round/>
              <a:headEnd type="none" w="sm" len="sm"/>
              <a:tailEnd type="none" w="sm" len="sm"/>
            </a:ln>
            <a:effectLst/>
          </p:spPr>
          <p:txBody>
            <a:bodyPr/>
            <a:lstStyle/>
            <a:p>
              <a:endParaRPr lang="en-US"/>
            </a:p>
          </p:txBody>
        </p:sp>
        <p:sp>
          <p:nvSpPr>
            <p:cNvPr id="1374234" name="Line 26"/>
            <p:cNvSpPr>
              <a:spLocks noChangeShapeType="1"/>
            </p:cNvSpPr>
            <p:nvPr/>
          </p:nvSpPr>
          <p:spPr bwMode="auto">
            <a:xfrm flipV="1">
              <a:off x="3560" y="1268"/>
              <a:ext cx="10" cy="5"/>
            </a:xfrm>
            <a:prstGeom prst="line">
              <a:avLst/>
            </a:prstGeom>
            <a:noFill/>
            <a:ln w="12700">
              <a:solidFill>
                <a:srgbClr val="714400"/>
              </a:solidFill>
              <a:round/>
              <a:headEnd type="none" w="sm" len="sm"/>
              <a:tailEnd type="none" w="sm" len="sm"/>
            </a:ln>
            <a:effectLst/>
          </p:spPr>
          <p:txBody>
            <a:bodyPr/>
            <a:lstStyle/>
            <a:p>
              <a:endParaRPr lang="en-US"/>
            </a:p>
          </p:txBody>
        </p:sp>
        <p:sp>
          <p:nvSpPr>
            <p:cNvPr id="1374235" name="AutoShape 27"/>
            <p:cNvSpPr>
              <a:spLocks noChangeArrowheads="1"/>
            </p:cNvSpPr>
            <p:nvPr/>
          </p:nvSpPr>
          <p:spPr bwMode="auto">
            <a:xfrm>
              <a:off x="3581" y="1006"/>
              <a:ext cx="38" cy="257"/>
            </a:xfrm>
            <a:prstGeom prst="upArrow">
              <a:avLst>
                <a:gd name="adj1" fmla="val 75009"/>
                <a:gd name="adj2" fmla="val 672245"/>
              </a:avLst>
            </a:prstGeom>
            <a:solidFill>
              <a:srgbClr val="F6BF69"/>
            </a:solidFill>
            <a:ln w="12700">
              <a:solidFill>
                <a:schemeClr val="tx1"/>
              </a:solidFill>
              <a:miter lim="800000"/>
              <a:headEnd/>
              <a:tailEnd/>
            </a:ln>
            <a:effectLst/>
          </p:spPr>
          <p:txBody>
            <a:bodyPr wrap="none" anchor="ctr"/>
            <a:lstStyle/>
            <a:p>
              <a:endParaRPr lang="en-US"/>
            </a:p>
          </p:txBody>
        </p:sp>
      </p:grpSp>
      <p:grpSp>
        <p:nvGrpSpPr>
          <p:cNvPr id="3" name="Group 28"/>
          <p:cNvGrpSpPr>
            <a:grpSpLocks/>
          </p:cNvGrpSpPr>
          <p:nvPr/>
        </p:nvGrpSpPr>
        <p:grpSpPr bwMode="auto">
          <a:xfrm>
            <a:off x="6178523" y="1631951"/>
            <a:ext cx="490537" cy="458788"/>
            <a:chOff x="3873" y="1032"/>
            <a:chExt cx="309" cy="289"/>
          </a:xfrm>
        </p:grpSpPr>
        <p:sp>
          <p:nvSpPr>
            <p:cNvPr id="1374237" name="Oval 29"/>
            <p:cNvSpPr>
              <a:spLocks noChangeArrowheads="1"/>
            </p:cNvSpPr>
            <p:nvPr/>
          </p:nvSpPr>
          <p:spPr bwMode="auto">
            <a:xfrm rot="7380000">
              <a:off x="3791" y="1114"/>
              <a:ext cx="280" cy="115"/>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1374238" name="Oval 30"/>
            <p:cNvSpPr>
              <a:spLocks noChangeArrowheads="1"/>
            </p:cNvSpPr>
            <p:nvPr/>
          </p:nvSpPr>
          <p:spPr bwMode="auto">
            <a:xfrm rot="7380000">
              <a:off x="3807" y="1123"/>
              <a:ext cx="280" cy="116"/>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1374239" name="Line 31"/>
            <p:cNvSpPr>
              <a:spLocks noChangeShapeType="1"/>
            </p:cNvSpPr>
            <p:nvPr/>
          </p:nvSpPr>
          <p:spPr bwMode="auto">
            <a:xfrm flipH="1">
              <a:off x="3940" y="1213"/>
              <a:ext cx="2" cy="11"/>
            </a:xfrm>
            <a:prstGeom prst="line">
              <a:avLst/>
            </a:prstGeom>
            <a:noFill/>
            <a:ln w="12700">
              <a:solidFill>
                <a:srgbClr val="714400"/>
              </a:solidFill>
              <a:round/>
              <a:headEnd type="none" w="sm" len="sm"/>
              <a:tailEnd type="none" w="sm" len="sm"/>
            </a:ln>
            <a:effectLst/>
          </p:spPr>
          <p:txBody>
            <a:bodyPr/>
            <a:lstStyle/>
            <a:p>
              <a:endParaRPr lang="en-US"/>
            </a:p>
          </p:txBody>
        </p:sp>
        <p:sp>
          <p:nvSpPr>
            <p:cNvPr id="1374240" name="Line 32"/>
            <p:cNvSpPr>
              <a:spLocks noChangeShapeType="1"/>
            </p:cNvSpPr>
            <p:nvPr/>
          </p:nvSpPr>
          <p:spPr bwMode="auto">
            <a:xfrm flipV="1">
              <a:off x="3915" y="1202"/>
              <a:ext cx="9" cy="7"/>
            </a:xfrm>
            <a:prstGeom prst="line">
              <a:avLst/>
            </a:prstGeom>
            <a:noFill/>
            <a:ln w="12700">
              <a:solidFill>
                <a:srgbClr val="714400"/>
              </a:solidFill>
              <a:round/>
              <a:headEnd type="none" w="sm" len="sm"/>
              <a:tailEnd type="none" w="sm" len="sm"/>
            </a:ln>
            <a:effectLst/>
          </p:spPr>
          <p:txBody>
            <a:bodyPr/>
            <a:lstStyle/>
            <a:p>
              <a:endParaRPr lang="en-US"/>
            </a:p>
          </p:txBody>
        </p:sp>
        <p:sp>
          <p:nvSpPr>
            <p:cNvPr id="1374241" name="Line 33"/>
            <p:cNvSpPr>
              <a:spLocks noChangeShapeType="1"/>
            </p:cNvSpPr>
            <p:nvPr/>
          </p:nvSpPr>
          <p:spPr bwMode="auto">
            <a:xfrm flipV="1">
              <a:off x="3975" y="1158"/>
              <a:ext cx="8" cy="6"/>
            </a:xfrm>
            <a:prstGeom prst="line">
              <a:avLst/>
            </a:prstGeom>
            <a:noFill/>
            <a:ln w="12700">
              <a:solidFill>
                <a:srgbClr val="714400"/>
              </a:solidFill>
              <a:round/>
              <a:headEnd type="none" w="sm" len="sm"/>
              <a:tailEnd type="none" w="sm" len="sm"/>
            </a:ln>
            <a:effectLst/>
          </p:spPr>
          <p:txBody>
            <a:bodyPr/>
            <a:lstStyle/>
            <a:p>
              <a:endParaRPr lang="en-US"/>
            </a:p>
          </p:txBody>
        </p:sp>
        <p:sp>
          <p:nvSpPr>
            <p:cNvPr id="1374242" name="Line 34"/>
            <p:cNvSpPr>
              <a:spLocks noChangeShapeType="1"/>
            </p:cNvSpPr>
            <p:nvPr/>
          </p:nvSpPr>
          <p:spPr bwMode="auto">
            <a:xfrm flipH="1">
              <a:off x="3957" y="1141"/>
              <a:ext cx="2" cy="11"/>
            </a:xfrm>
            <a:prstGeom prst="line">
              <a:avLst/>
            </a:prstGeom>
            <a:noFill/>
            <a:ln w="12700">
              <a:solidFill>
                <a:srgbClr val="714400"/>
              </a:solidFill>
              <a:round/>
              <a:headEnd type="none" w="sm" len="sm"/>
              <a:tailEnd type="none" w="sm" len="sm"/>
            </a:ln>
            <a:effectLst/>
          </p:spPr>
          <p:txBody>
            <a:bodyPr/>
            <a:lstStyle/>
            <a:p>
              <a:endParaRPr lang="en-US"/>
            </a:p>
          </p:txBody>
        </p:sp>
        <p:sp>
          <p:nvSpPr>
            <p:cNvPr id="1374243" name="AutoShape 35"/>
            <p:cNvSpPr>
              <a:spLocks noChangeArrowheads="1"/>
            </p:cNvSpPr>
            <p:nvPr/>
          </p:nvSpPr>
          <p:spPr bwMode="auto">
            <a:xfrm rot="7380000">
              <a:off x="4035" y="1123"/>
              <a:ext cx="38" cy="257"/>
            </a:xfrm>
            <a:prstGeom prst="upArrow">
              <a:avLst>
                <a:gd name="adj1" fmla="val 75009"/>
                <a:gd name="adj2" fmla="val 672245"/>
              </a:avLst>
            </a:prstGeom>
            <a:solidFill>
              <a:srgbClr val="F6BF69"/>
            </a:solidFill>
            <a:ln w="12700">
              <a:solidFill>
                <a:schemeClr val="tx1"/>
              </a:solidFill>
              <a:miter lim="800000"/>
              <a:headEnd/>
              <a:tailEnd/>
            </a:ln>
            <a:effectLst/>
          </p:spPr>
          <p:txBody>
            <a:bodyPr wrap="none" anchor="ctr"/>
            <a:lstStyle/>
            <a:p>
              <a:endParaRPr lang="en-US"/>
            </a:p>
          </p:txBody>
        </p:sp>
      </p:grpSp>
      <p:grpSp>
        <p:nvGrpSpPr>
          <p:cNvPr id="4" name="Group 36"/>
          <p:cNvGrpSpPr>
            <a:grpSpLocks/>
          </p:cNvGrpSpPr>
          <p:nvPr/>
        </p:nvGrpSpPr>
        <p:grpSpPr bwMode="auto">
          <a:xfrm>
            <a:off x="8129588" y="1631951"/>
            <a:ext cx="490537" cy="458788"/>
            <a:chOff x="5121" y="1032"/>
            <a:chExt cx="309" cy="289"/>
          </a:xfrm>
        </p:grpSpPr>
        <p:sp>
          <p:nvSpPr>
            <p:cNvPr id="1374245" name="Oval 37"/>
            <p:cNvSpPr>
              <a:spLocks noChangeArrowheads="1"/>
            </p:cNvSpPr>
            <p:nvPr/>
          </p:nvSpPr>
          <p:spPr bwMode="auto">
            <a:xfrm rot="7380000">
              <a:off x="5039" y="1114"/>
              <a:ext cx="280" cy="115"/>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1374246" name="Oval 38"/>
            <p:cNvSpPr>
              <a:spLocks noChangeArrowheads="1"/>
            </p:cNvSpPr>
            <p:nvPr/>
          </p:nvSpPr>
          <p:spPr bwMode="auto">
            <a:xfrm rot="7380000">
              <a:off x="5055" y="1123"/>
              <a:ext cx="280" cy="116"/>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1374247" name="Line 39"/>
            <p:cNvSpPr>
              <a:spLocks noChangeShapeType="1"/>
            </p:cNvSpPr>
            <p:nvPr/>
          </p:nvSpPr>
          <p:spPr bwMode="auto">
            <a:xfrm flipH="1">
              <a:off x="5188" y="1213"/>
              <a:ext cx="2" cy="11"/>
            </a:xfrm>
            <a:prstGeom prst="line">
              <a:avLst/>
            </a:prstGeom>
            <a:noFill/>
            <a:ln w="12700">
              <a:solidFill>
                <a:srgbClr val="714400"/>
              </a:solidFill>
              <a:round/>
              <a:headEnd type="none" w="sm" len="sm"/>
              <a:tailEnd type="none" w="sm" len="sm"/>
            </a:ln>
            <a:effectLst/>
          </p:spPr>
          <p:txBody>
            <a:bodyPr/>
            <a:lstStyle/>
            <a:p>
              <a:endParaRPr lang="en-US"/>
            </a:p>
          </p:txBody>
        </p:sp>
        <p:sp>
          <p:nvSpPr>
            <p:cNvPr id="1374248" name="Line 40"/>
            <p:cNvSpPr>
              <a:spLocks noChangeShapeType="1"/>
            </p:cNvSpPr>
            <p:nvPr/>
          </p:nvSpPr>
          <p:spPr bwMode="auto">
            <a:xfrm flipV="1">
              <a:off x="5163" y="1202"/>
              <a:ext cx="9" cy="7"/>
            </a:xfrm>
            <a:prstGeom prst="line">
              <a:avLst/>
            </a:prstGeom>
            <a:noFill/>
            <a:ln w="12700">
              <a:solidFill>
                <a:srgbClr val="714400"/>
              </a:solidFill>
              <a:round/>
              <a:headEnd type="none" w="sm" len="sm"/>
              <a:tailEnd type="none" w="sm" len="sm"/>
            </a:ln>
            <a:effectLst/>
          </p:spPr>
          <p:txBody>
            <a:bodyPr/>
            <a:lstStyle/>
            <a:p>
              <a:endParaRPr lang="en-US"/>
            </a:p>
          </p:txBody>
        </p:sp>
        <p:sp>
          <p:nvSpPr>
            <p:cNvPr id="1374249" name="Line 41"/>
            <p:cNvSpPr>
              <a:spLocks noChangeShapeType="1"/>
            </p:cNvSpPr>
            <p:nvPr/>
          </p:nvSpPr>
          <p:spPr bwMode="auto">
            <a:xfrm flipV="1">
              <a:off x="5223" y="1158"/>
              <a:ext cx="8" cy="6"/>
            </a:xfrm>
            <a:prstGeom prst="line">
              <a:avLst/>
            </a:prstGeom>
            <a:noFill/>
            <a:ln w="12700">
              <a:solidFill>
                <a:srgbClr val="714400"/>
              </a:solidFill>
              <a:round/>
              <a:headEnd type="none" w="sm" len="sm"/>
              <a:tailEnd type="none" w="sm" len="sm"/>
            </a:ln>
            <a:effectLst/>
          </p:spPr>
          <p:txBody>
            <a:bodyPr/>
            <a:lstStyle/>
            <a:p>
              <a:endParaRPr lang="en-US"/>
            </a:p>
          </p:txBody>
        </p:sp>
        <p:sp>
          <p:nvSpPr>
            <p:cNvPr id="1374250" name="Line 42"/>
            <p:cNvSpPr>
              <a:spLocks noChangeShapeType="1"/>
            </p:cNvSpPr>
            <p:nvPr/>
          </p:nvSpPr>
          <p:spPr bwMode="auto">
            <a:xfrm flipH="1">
              <a:off x="5205" y="1141"/>
              <a:ext cx="2" cy="11"/>
            </a:xfrm>
            <a:prstGeom prst="line">
              <a:avLst/>
            </a:prstGeom>
            <a:noFill/>
            <a:ln w="12700">
              <a:solidFill>
                <a:srgbClr val="714400"/>
              </a:solidFill>
              <a:round/>
              <a:headEnd type="none" w="sm" len="sm"/>
              <a:tailEnd type="none" w="sm" len="sm"/>
            </a:ln>
            <a:effectLst/>
          </p:spPr>
          <p:txBody>
            <a:bodyPr/>
            <a:lstStyle/>
            <a:p>
              <a:endParaRPr lang="en-US"/>
            </a:p>
          </p:txBody>
        </p:sp>
        <p:sp>
          <p:nvSpPr>
            <p:cNvPr id="1374251" name="AutoShape 43"/>
            <p:cNvSpPr>
              <a:spLocks noChangeArrowheads="1"/>
            </p:cNvSpPr>
            <p:nvPr/>
          </p:nvSpPr>
          <p:spPr bwMode="auto">
            <a:xfrm rot="7380000">
              <a:off x="5283" y="1123"/>
              <a:ext cx="38" cy="257"/>
            </a:xfrm>
            <a:prstGeom prst="upArrow">
              <a:avLst>
                <a:gd name="adj1" fmla="val 75009"/>
                <a:gd name="adj2" fmla="val 672245"/>
              </a:avLst>
            </a:prstGeom>
            <a:solidFill>
              <a:srgbClr val="F6BF69"/>
            </a:solidFill>
            <a:ln w="12700">
              <a:solidFill>
                <a:schemeClr val="tx1"/>
              </a:solidFill>
              <a:miter lim="800000"/>
              <a:headEnd/>
              <a:tailEnd/>
            </a:ln>
            <a:effectLst/>
          </p:spPr>
          <p:txBody>
            <a:bodyPr wrap="none" anchor="ctr"/>
            <a:lstStyle/>
            <a:p>
              <a:endParaRPr lang="en-US"/>
            </a:p>
          </p:txBody>
        </p:sp>
      </p:grpSp>
      <p:grpSp>
        <p:nvGrpSpPr>
          <p:cNvPr id="5" name="Group 44"/>
          <p:cNvGrpSpPr>
            <a:grpSpLocks/>
          </p:cNvGrpSpPr>
          <p:nvPr/>
        </p:nvGrpSpPr>
        <p:grpSpPr bwMode="auto">
          <a:xfrm>
            <a:off x="6788123" y="1631951"/>
            <a:ext cx="490537" cy="458788"/>
            <a:chOff x="4257" y="1032"/>
            <a:chExt cx="309" cy="289"/>
          </a:xfrm>
        </p:grpSpPr>
        <p:sp>
          <p:nvSpPr>
            <p:cNvPr id="1374253" name="Oval 45"/>
            <p:cNvSpPr>
              <a:spLocks noChangeArrowheads="1"/>
            </p:cNvSpPr>
            <p:nvPr/>
          </p:nvSpPr>
          <p:spPr bwMode="auto">
            <a:xfrm rot="7380000">
              <a:off x="4175" y="1114"/>
              <a:ext cx="280" cy="115"/>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1374254" name="Oval 46"/>
            <p:cNvSpPr>
              <a:spLocks noChangeArrowheads="1"/>
            </p:cNvSpPr>
            <p:nvPr/>
          </p:nvSpPr>
          <p:spPr bwMode="auto">
            <a:xfrm rot="7380000">
              <a:off x="4191" y="1123"/>
              <a:ext cx="280" cy="116"/>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1374255" name="Line 47"/>
            <p:cNvSpPr>
              <a:spLocks noChangeShapeType="1"/>
            </p:cNvSpPr>
            <p:nvPr/>
          </p:nvSpPr>
          <p:spPr bwMode="auto">
            <a:xfrm flipH="1">
              <a:off x="4324" y="1213"/>
              <a:ext cx="2" cy="11"/>
            </a:xfrm>
            <a:prstGeom prst="line">
              <a:avLst/>
            </a:prstGeom>
            <a:noFill/>
            <a:ln w="12700">
              <a:solidFill>
                <a:srgbClr val="714400"/>
              </a:solidFill>
              <a:round/>
              <a:headEnd type="none" w="sm" len="sm"/>
              <a:tailEnd type="none" w="sm" len="sm"/>
            </a:ln>
            <a:effectLst/>
          </p:spPr>
          <p:txBody>
            <a:bodyPr/>
            <a:lstStyle/>
            <a:p>
              <a:endParaRPr lang="en-US"/>
            </a:p>
          </p:txBody>
        </p:sp>
        <p:sp>
          <p:nvSpPr>
            <p:cNvPr id="1374256" name="Line 48"/>
            <p:cNvSpPr>
              <a:spLocks noChangeShapeType="1"/>
            </p:cNvSpPr>
            <p:nvPr/>
          </p:nvSpPr>
          <p:spPr bwMode="auto">
            <a:xfrm flipV="1">
              <a:off x="4299" y="1202"/>
              <a:ext cx="9" cy="7"/>
            </a:xfrm>
            <a:prstGeom prst="line">
              <a:avLst/>
            </a:prstGeom>
            <a:noFill/>
            <a:ln w="12700">
              <a:solidFill>
                <a:srgbClr val="714400"/>
              </a:solidFill>
              <a:round/>
              <a:headEnd type="none" w="sm" len="sm"/>
              <a:tailEnd type="none" w="sm" len="sm"/>
            </a:ln>
            <a:effectLst/>
          </p:spPr>
          <p:txBody>
            <a:bodyPr/>
            <a:lstStyle/>
            <a:p>
              <a:endParaRPr lang="en-US"/>
            </a:p>
          </p:txBody>
        </p:sp>
        <p:sp>
          <p:nvSpPr>
            <p:cNvPr id="1374257" name="Line 49"/>
            <p:cNvSpPr>
              <a:spLocks noChangeShapeType="1"/>
            </p:cNvSpPr>
            <p:nvPr/>
          </p:nvSpPr>
          <p:spPr bwMode="auto">
            <a:xfrm flipV="1">
              <a:off x="4359" y="1158"/>
              <a:ext cx="8" cy="6"/>
            </a:xfrm>
            <a:prstGeom prst="line">
              <a:avLst/>
            </a:prstGeom>
            <a:noFill/>
            <a:ln w="12700">
              <a:solidFill>
                <a:srgbClr val="714400"/>
              </a:solidFill>
              <a:round/>
              <a:headEnd type="none" w="sm" len="sm"/>
              <a:tailEnd type="none" w="sm" len="sm"/>
            </a:ln>
            <a:effectLst/>
          </p:spPr>
          <p:txBody>
            <a:bodyPr/>
            <a:lstStyle/>
            <a:p>
              <a:endParaRPr lang="en-US"/>
            </a:p>
          </p:txBody>
        </p:sp>
        <p:sp>
          <p:nvSpPr>
            <p:cNvPr id="1374258" name="Line 50"/>
            <p:cNvSpPr>
              <a:spLocks noChangeShapeType="1"/>
            </p:cNvSpPr>
            <p:nvPr/>
          </p:nvSpPr>
          <p:spPr bwMode="auto">
            <a:xfrm flipH="1">
              <a:off x="4341" y="1141"/>
              <a:ext cx="2" cy="11"/>
            </a:xfrm>
            <a:prstGeom prst="line">
              <a:avLst/>
            </a:prstGeom>
            <a:noFill/>
            <a:ln w="12700">
              <a:solidFill>
                <a:srgbClr val="714400"/>
              </a:solidFill>
              <a:round/>
              <a:headEnd type="none" w="sm" len="sm"/>
              <a:tailEnd type="none" w="sm" len="sm"/>
            </a:ln>
            <a:effectLst/>
          </p:spPr>
          <p:txBody>
            <a:bodyPr/>
            <a:lstStyle/>
            <a:p>
              <a:endParaRPr lang="en-US"/>
            </a:p>
          </p:txBody>
        </p:sp>
        <p:sp>
          <p:nvSpPr>
            <p:cNvPr id="1374259" name="AutoShape 51"/>
            <p:cNvSpPr>
              <a:spLocks noChangeArrowheads="1"/>
            </p:cNvSpPr>
            <p:nvPr/>
          </p:nvSpPr>
          <p:spPr bwMode="auto">
            <a:xfrm rot="7380000">
              <a:off x="4419" y="1123"/>
              <a:ext cx="38" cy="257"/>
            </a:xfrm>
            <a:prstGeom prst="upArrow">
              <a:avLst>
                <a:gd name="adj1" fmla="val 75009"/>
                <a:gd name="adj2" fmla="val 672245"/>
              </a:avLst>
            </a:prstGeom>
            <a:solidFill>
              <a:srgbClr val="F6BF69"/>
            </a:solidFill>
            <a:ln w="12700">
              <a:solidFill>
                <a:schemeClr val="tx1"/>
              </a:solidFill>
              <a:miter lim="800000"/>
              <a:headEnd/>
              <a:tailEnd/>
            </a:ln>
            <a:effectLst/>
          </p:spPr>
          <p:txBody>
            <a:bodyPr wrap="none" anchor="ctr"/>
            <a:lstStyle/>
            <a:p>
              <a:endParaRPr lang="en-US"/>
            </a:p>
          </p:txBody>
        </p:sp>
      </p:grpSp>
      <p:grpSp>
        <p:nvGrpSpPr>
          <p:cNvPr id="6" name="Group 52"/>
          <p:cNvGrpSpPr>
            <a:grpSpLocks/>
          </p:cNvGrpSpPr>
          <p:nvPr/>
        </p:nvGrpSpPr>
        <p:grpSpPr bwMode="auto">
          <a:xfrm>
            <a:off x="7351685" y="1590676"/>
            <a:ext cx="444500" cy="527050"/>
            <a:chOff x="4612" y="1006"/>
            <a:chExt cx="280" cy="332"/>
          </a:xfrm>
        </p:grpSpPr>
        <p:sp>
          <p:nvSpPr>
            <p:cNvPr id="1374261" name="Oval 53"/>
            <p:cNvSpPr>
              <a:spLocks noChangeArrowheads="1"/>
            </p:cNvSpPr>
            <p:nvPr/>
          </p:nvSpPr>
          <p:spPr bwMode="auto">
            <a:xfrm>
              <a:off x="4612" y="1223"/>
              <a:ext cx="280" cy="115"/>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1374262" name="Oval 54"/>
            <p:cNvSpPr>
              <a:spLocks noChangeArrowheads="1"/>
            </p:cNvSpPr>
            <p:nvPr/>
          </p:nvSpPr>
          <p:spPr bwMode="auto">
            <a:xfrm>
              <a:off x="4612" y="1205"/>
              <a:ext cx="280" cy="115"/>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1374263" name="Line 55"/>
            <p:cNvSpPr>
              <a:spLocks noChangeShapeType="1"/>
            </p:cNvSpPr>
            <p:nvPr/>
          </p:nvSpPr>
          <p:spPr bwMode="auto">
            <a:xfrm flipV="1">
              <a:off x="4782" y="1244"/>
              <a:ext cx="10" cy="4"/>
            </a:xfrm>
            <a:prstGeom prst="line">
              <a:avLst/>
            </a:prstGeom>
            <a:noFill/>
            <a:ln w="12700">
              <a:solidFill>
                <a:srgbClr val="714400"/>
              </a:solidFill>
              <a:round/>
              <a:headEnd type="none" w="sm" len="sm"/>
              <a:tailEnd type="none" w="sm" len="sm"/>
            </a:ln>
            <a:effectLst/>
          </p:spPr>
          <p:txBody>
            <a:bodyPr/>
            <a:lstStyle/>
            <a:p>
              <a:endParaRPr lang="en-US"/>
            </a:p>
          </p:txBody>
        </p:sp>
        <p:sp>
          <p:nvSpPr>
            <p:cNvPr id="1374264" name="Line 56"/>
            <p:cNvSpPr>
              <a:spLocks noChangeShapeType="1"/>
            </p:cNvSpPr>
            <p:nvPr/>
          </p:nvSpPr>
          <p:spPr bwMode="auto">
            <a:xfrm flipH="1" flipV="1">
              <a:off x="4782" y="1268"/>
              <a:ext cx="10" cy="5"/>
            </a:xfrm>
            <a:prstGeom prst="line">
              <a:avLst/>
            </a:prstGeom>
            <a:noFill/>
            <a:ln w="12700">
              <a:solidFill>
                <a:srgbClr val="714400"/>
              </a:solidFill>
              <a:round/>
              <a:headEnd type="none" w="sm" len="sm"/>
              <a:tailEnd type="none" w="sm" len="sm"/>
            </a:ln>
            <a:effectLst/>
          </p:spPr>
          <p:txBody>
            <a:bodyPr/>
            <a:lstStyle/>
            <a:p>
              <a:endParaRPr lang="en-US"/>
            </a:p>
          </p:txBody>
        </p:sp>
        <p:sp>
          <p:nvSpPr>
            <p:cNvPr id="1374265" name="Line 57"/>
            <p:cNvSpPr>
              <a:spLocks noChangeShapeType="1"/>
            </p:cNvSpPr>
            <p:nvPr/>
          </p:nvSpPr>
          <p:spPr bwMode="auto">
            <a:xfrm flipH="1" flipV="1">
              <a:off x="4712" y="1244"/>
              <a:ext cx="10" cy="4"/>
            </a:xfrm>
            <a:prstGeom prst="line">
              <a:avLst/>
            </a:prstGeom>
            <a:noFill/>
            <a:ln w="12700">
              <a:solidFill>
                <a:srgbClr val="714400"/>
              </a:solidFill>
              <a:round/>
              <a:headEnd type="none" w="sm" len="sm"/>
              <a:tailEnd type="none" w="sm" len="sm"/>
            </a:ln>
            <a:effectLst/>
          </p:spPr>
          <p:txBody>
            <a:bodyPr/>
            <a:lstStyle/>
            <a:p>
              <a:endParaRPr lang="en-US"/>
            </a:p>
          </p:txBody>
        </p:sp>
        <p:sp>
          <p:nvSpPr>
            <p:cNvPr id="1374266" name="Line 58"/>
            <p:cNvSpPr>
              <a:spLocks noChangeShapeType="1"/>
            </p:cNvSpPr>
            <p:nvPr/>
          </p:nvSpPr>
          <p:spPr bwMode="auto">
            <a:xfrm flipV="1">
              <a:off x="4712" y="1268"/>
              <a:ext cx="10" cy="5"/>
            </a:xfrm>
            <a:prstGeom prst="line">
              <a:avLst/>
            </a:prstGeom>
            <a:noFill/>
            <a:ln w="12700">
              <a:solidFill>
                <a:srgbClr val="714400"/>
              </a:solidFill>
              <a:round/>
              <a:headEnd type="none" w="sm" len="sm"/>
              <a:tailEnd type="none" w="sm" len="sm"/>
            </a:ln>
            <a:effectLst/>
          </p:spPr>
          <p:txBody>
            <a:bodyPr/>
            <a:lstStyle/>
            <a:p>
              <a:endParaRPr lang="en-US"/>
            </a:p>
          </p:txBody>
        </p:sp>
        <p:sp>
          <p:nvSpPr>
            <p:cNvPr id="1374267" name="AutoShape 59"/>
            <p:cNvSpPr>
              <a:spLocks noChangeArrowheads="1"/>
            </p:cNvSpPr>
            <p:nvPr/>
          </p:nvSpPr>
          <p:spPr bwMode="auto">
            <a:xfrm>
              <a:off x="4733" y="1006"/>
              <a:ext cx="38" cy="257"/>
            </a:xfrm>
            <a:prstGeom prst="upArrow">
              <a:avLst>
                <a:gd name="adj1" fmla="val 75009"/>
                <a:gd name="adj2" fmla="val 672245"/>
              </a:avLst>
            </a:prstGeom>
            <a:solidFill>
              <a:srgbClr val="F6BF69"/>
            </a:solidFill>
            <a:ln w="12700">
              <a:solidFill>
                <a:schemeClr val="tx1"/>
              </a:solidFill>
              <a:miter lim="800000"/>
              <a:headEnd/>
              <a:tailEnd/>
            </a:ln>
            <a:effectLst/>
          </p:spPr>
          <p:txBody>
            <a:bodyPr wrap="none" anchor="ctr"/>
            <a:lstStyle/>
            <a:p>
              <a:endParaRPr lang="en-US"/>
            </a:p>
          </p:txBody>
        </p:sp>
      </p:grpSp>
      <p:pic>
        <p:nvPicPr>
          <p:cNvPr id="1374269" name="Picture 8" descr="npo000005"/>
          <p:cNvPicPr>
            <a:picLocks noChangeArrowheads="1"/>
          </p:cNvPicPr>
          <p:nvPr/>
        </p:nvPicPr>
        <p:blipFill>
          <a:blip r:embed="rId8" cstate="print"/>
          <a:srcRect/>
          <a:stretch>
            <a:fillRect/>
          </a:stretch>
        </p:blipFill>
        <p:spPr bwMode="auto">
          <a:xfrm>
            <a:off x="4495800" y="2590800"/>
            <a:ext cx="1744662" cy="1036637"/>
          </a:xfrm>
          <a:prstGeom prst="rect">
            <a:avLst/>
          </a:prstGeom>
          <a:noFill/>
          <a:ln w="9525">
            <a:noFill/>
            <a:miter lim="800000"/>
            <a:headEnd type="none" w="sm" len="sm"/>
            <a:tailEnd type="none" w="sm" len="sm"/>
          </a:ln>
          <a:effectLst/>
        </p:spPr>
      </p:pic>
      <p:sp>
        <p:nvSpPr>
          <p:cNvPr id="51" name="Title 50"/>
          <p:cNvSpPr>
            <a:spLocks noGrp="1"/>
          </p:cNvSpPr>
          <p:nvPr>
            <p:ph type="title"/>
          </p:nvPr>
        </p:nvSpPr>
        <p:spPr/>
        <p:txBody>
          <a:bodyPr>
            <a:normAutofit/>
          </a:bodyPr>
          <a:lstStyle/>
          <a:p>
            <a:r>
              <a:rPr lang="en-US" dirty="0" smtClean="0"/>
              <a:t>Perfect information is generally not available: here are imperfect sources</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42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42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42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42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742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742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74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imperfect information</a:t>
            </a:r>
            <a:endParaRPr lang="en-US" dirty="0"/>
          </a:p>
        </p:txBody>
      </p:sp>
      <p:sp>
        <p:nvSpPr>
          <p:cNvPr id="3" name="Content Placeholder 2"/>
          <p:cNvSpPr>
            <a:spLocks noGrp="1"/>
          </p:cNvSpPr>
          <p:nvPr>
            <p:ph sz="quarter" idx="1"/>
          </p:nvPr>
        </p:nvSpPr>
        <p:spPr/>
        <p:txBody>
          <a:bodyPr/>
          <a:lstStyle/>
          <a:p>
            <a:r>
              <a:rPr lang="en-US" dirty="0" smtClean="0"/>
              <a:t>Depends on the prior state if knowledge</a:t>
            </a:r>
          </a:p>
          <a:p>
            <a:endParaRPr lang="en-US" dirty="0"/>
          </a:p>
          <a:p>
            <a:r>
              <a:rPr lang="en-US" dirty="0" smtClean="0"/>
              <a:t>Depends on the decision one would like to make</a:t>
            </a:r>
          </a:p>
          <a:p>
            <a:endParaRPr lang="en-US" dirty="0"/>
          </a:p>
          <a:p>
            <a:r>
              <a:rPr lang="en-US" dirty="0" smtClean="0"/>
              <a:t>Depends on the “reliability” of the information source</a:t>
            </a:r>
          </a:p>
          <a:p>
            <a:pPr lvl="1"/>
            <a:r>
              <a:rPr lang="en-US" dirty="0" smtClean="0"/>
              <a:t>Relationship between the information source and the unknown event</a:t>
            </a:r>
            <a:endParaRPr lang="en-US" dirty="0"/>
          </a:p>
        </p:txBody>
      </p:sp>
    </p:spTree>
    <p:extLst>
      <p:ext uri="{BB962C8B-B14F-4D97-AF65-F5344CB8AC3E}">
        <p14:creationId xmlns:p14="http://schemas.microsoft.com/office/powerpoint/2010/main" val="4170460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Rectangle 2"/>
          <p:cNvSpPr>
            <a:spLocks noGrp="1" noChangeArrowheads="1"/>
          </p:cNvSpPr>
          <p:nvPr>
            <p:ph type="title"/>
          </p:nvPr>
        </p:nvSpPr>
        <p:spPr>
          <a:noFill/>
          <a:ln/>
        </p:spPr>
        <p:txBody>
          <a:bodyPr/>
          <a:lstStyle/>
          <a:p>
            <a:r>
              <a:rPr lang="en-US"/>
              <a:t>What is your call?</a:t>
            </a:r>
          </a:p>
        </p:txBody>
      </p:sp>
      <p:grpSp>
        <p:nvGrpSpPr>
          <p:cNvPr id="2" name="Group 3"/>
          <p:cNvGrpSpPr>
            <a:grpSpLocks/>
          </p:cNvGrpSpPr>
          <p:nvPr/>
        </p:nvGrpSpPr>
        <p:grpSpPr bwMode="auto">
          <a:xfrm>
            <a:off x="1568450" y="2057400"/>
            <a:ext cx="1892300" cy="3390900"/>
            <a:chOff x="988" y="1296"/>
            <a:chExt cx="1192" cy="2136"/>
          </a:xfrm>
        </p:grpSpPr>
        <p:sp>
          <p:nvSpPr>
            <p:cNvPr id="1315844" name="Rectangle 4"/>
            <p:cNvSpPr>
              <a:spLocks noChangeArrowheads="1"/>
            </p:cNvSpPr>
            <p:nvPr/>
          </p:nvSpPr>
          <p:spPr bwMode="auto">
            <a:xfrm>
              <a:off x="1174" y="3201"/>
              <a:ext cx="724" cy="231"/>
            </a:xfrm>
            <a:prstGeom prst="rect">
              <a:avLst/>
            </a:prstGeom>
            <a:noFill/>
            <a:ln w="9525">
              <a:noFill/>
              <a:miter lim="800000"/>
              <a:headEnd/>
              <a:tailEnd/>
            </a:ln>
            <a:effectLst/>
          </p:spPr>
          <p:txBody>
            <a:bodyPr wrap="none" lIns="92075" tIns="46038" rIns="92075" bIns="46038">
              <a:spAutoFit/>
            </a:bodyPr>
            <a:lstStyle/>
            <a:p>
              <a:pPr algn="l"/>
              <a:r>
                <a:rPr lang="en-US" sz="1800"/>
                <a:t>Point up?</a:t>
              </a:r>
            </a:p>
          </p:txBody>
        </p:sp>
        <p:grpSp>
          <p:nvGrpSpPr>
            <p:cNvPr id="3" name="Group 5"/>
            <p:cNvGrpSpPr>
              <a:grpSpLocks/>
            </p:cNvGrpSpPr>
            <p:nvPr/>
          </p:nvGrpSpPr>
          <p:grpSpPr bwMode="auto">
            <a:xfrm>
              <a:off x="988" y="1296"/>
              <a:ext cx="1192" cy="1411"/>
              <a:chOff x="988" y="1296"/>
              <a:chExt cx="1192" cy="1411"/>
            </a:xfrm>
          </p:grpSpPr>
          <p:sp>
            <p:nvSpPr>
              <p:cNvPr id="1315846" name="Oval 6"/>
              <p:cNvSpPr>
                <a:spLocks noChangeArrowheads="1"/>
              </p:cNvSpPr>
              <p:nvPr/>
            </p:nvSpPr>
            <p:spPr bwMode="auto">
              <a:xfrm>
                <a:off x="988" y="2202"/>
                <a:ext cx="1192" cy="505"/>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1315847" name="Oval 7"/>
              <p:cNvSpPr>
                <a:spLocks noChangeArrowheads="1"/>
              </p:cNvSpPr>
              <p:nvPr/>
            </p:nvSpPr>
            <p:spPr bwMode="auto">
              <a:xfrm>
                <a:off x="988" y="2126"/>
                <a:ext cx="1192" cy="505"/>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1315848" name="Line 8"/>
              <p:cNvSpPr>
                <a:spLocks noChangeShapeType="1"/>
              </p:cNvSpPr>
              <p:nvPr/>
            </p:nvSpPr>
            <p:spPr bwMode="auto">
              <a:xfrm flipV="1">
                <a:off x="1707" y="2303"/>
                <a:ext cx="43" cy="18"/>
              </a:xfrm>
              <a:prstGeom prst="line">
                <a:avLst/>
              </a:prstGeom>
              <a:noFill/>
              <a:ln w="12700">
                <a:solidFill>
                  <a:srgbClr val="714400"/>
                </a:solidFill>
                <a:round/>
                <a:headEnd type="none" w="sm" len="sm"/>
                <a:tailEnd type="none" w="sm" len="sm"/>
              </a:ln>
              <a:effectLst/>
            </p:spPr>
            <p:txBody>
              <a:bodyPr wrap="none" anchor="ctr"/>
              <a:lstStyle/>
              <a:p>
                <a:endParaRPr lang="en-US"/>
              </a:p>
            </p:txBody>
          </p:sp>
          <p:sp>
            <p:nvSpPr>
              <p:cNvPr id="1315849" name="Line 9"/>
              <p:cNvSpPr>
                <a:spLocks noChangeShapeType="1"/>
              </p:cNvSpPr>
              <p:nvPr/>
            </p:nvSpPr>
            <p:spPr bwMode="auto">
              <a:xfrm flipH="1" flipV="1">
                <a:off x="1707" y="2408"/>
                <a:ext cx="43" cy="18"/>
              </a:xfrm>
              <a:prstGeom prst="line">
                <a:avLst/>
              </a:prstGeom>
              <a:noFill/>
              <a:ln w="12700">
                <a:solidFill>
                  <a:srgbClr val="714400"/>
                </a:solidFill>
                <a:round/>
                <a:headEnd type="none" w="sm" len="sm"/>
                <a:tailEnd type="none" w="sm" len="sm"/>
              </a:ln>
              <a:effectLst/>
            </p:spPr>
            <p:txBody>
              <a:bodyPr wrap="none" anchor="ctr"/>
              <a:lstStyle/>
              <a:p>
                <a:endParaRPr lang="en-US"/>
              </a:p>
            </p:txBody>
          </p:sp>
          <p:sp>
            <p:nvSpPr>
              <p:cNvPr id="1315850" name="Line 10"/>
              <p:cNvSpPr>
                <a:spLocks noChangeShapeType="1"/>
              </p:cNvSpPr>
              <p:nvPr/>
            </p:nvSpPr>
            <p:spPr bwMode="auto">
              <a:xfrm flipH="1" flipV="1">
                <a:off x="1418" y="2303"/>
                <a:ext cx="43" cy="18"/>
              </a:xfrm>
              <a:prstGeom prst="line">
                <a:avLst/>
              </a:prstGeom>
              <a:noFill/>
              <a:ln w="12700">
                <a:solidFill>
                  <a:srgbClr val="714400"/>
                </a:solidFill>
                <a:round/>
                <a:headEnd type="none" w="sm" len="sm"/>
                <a:tailEnd type="none" w="sm" len="sm"/>
              </a:ln>
              <a:effectLst/>
            </p:spPr>
            <p:txBody>
              <a:bodyPr wrap="none" anchor="ctr"/>
              <a:lstStyle/>
              <a:p>
                <a:endParaRPr lang="en-US"/>
              </a:p>
            </p:txBody>
          </p:sp>
          <p:sp>
            <p:nvSpPr>
              <p:cNvPr id="1315851" name="Line 11"/>
              <p:cNvSpPr>
                <a:spLocks noChangeShapeType="1"/>
              </p:cNvSpPr>
              <p:nvPr/>
            </p:nvSpPr>
            <p:spPr bwMode="auto">
              <a:xfrm flipV="1">
                <a:off x="1418" y="2408"/>
                <a:ext cx="43" cy="18"/>
              </a:xfrm>
              <a:prstGeom prst="line">
                <a:avLst/>
              </a:prstGeom>
              <a:noFill/>
              <a:ln w="12700">
                <a:solidFill>
                  <a:srgbClr val="714400"/>
                </a:solidFill>
                <a:round/>
                <a:headEnd type="none" w="sm" len="sm"/>
                <a:tailEnd type="none" w="sm" len="sm"/>
              </a:ln>
              <a:effectLst/>
            </p:spPr>
            <p:txBody>
              <a:bodyPr wrap="none" anchor="ctr"/>
              <a:lstStyle/>
              <a:p>
                <a:endParaRPr lang="en-US"/>
              </a:p>
            </p:txBody>
          </p:sp>
          <p:sp>
            <p:nvSpPr>
              <p:cNvPr id="1315852" name="AutoShape 12"/>
              <p:cNvSpPr>
                <a:spLocks noChangeArrowheads="1"/>
              </p:cNvSpPr>
              <p:nvPr/>
            </p:nvSpPr>
            <p:spPr bwMode="auto">
              <a:xfrm>
                <a:off x="1492" y="1296"/>
                <a:ext cx="184" cy="1096"/>
              </a:xfrm>
              <a:prstGeom prst="upArrow">
                <a:avLst>
                  <a:gd name="adj1" fmla="val 75009"/>
                  <a:gd name="adj2" fmla="val 592067"/>
                </a:avLst>
              </a:prstGeom>
              <a:solidFill>
                <a:srgbClr val="F6BF69"/>
              </a:solidFill>
              <a:ln w="12700">
                <a:solidFill>
                  <a:schemeClr val="tx1"/>
                </a:solidFill>
                <a:miter lim="800000"/>
                <a:headEnd/>
                <a:tailEnd/>
              </a:ln>
              <a:effectLst/>
            </p:spPr>
            <p:txBody>
              <a:bodyPr wrap="none" anchor="ctr"/>
              <a:lstStyle/>
              <a:p>
                <a:endParaRPr lang="en-US"/>
              </a:p>
            </p:txBody>
          </p:sp>
        </p:grpSp>
      </p:grpSp>
      <p:grpSp>
        <p:nvGrpSpPr>
          <p:cNvPr id="4" name="Group 13"/>
          <p:cNvGrpSpPr>
            <a:grpSpLocks/>
          </p:cNvGrpSpPr>
          <p:nvPr/>
        </p:nvGrpSpPr>
        <p:grpSpPr bwMode="auto">
          <a:xfrm>
            <a:off x="5603875" y="2225675"/>
            <a:ext cx="2105025" cy="3222625"/>
            <a:chOff x="3530" y="1402"/>
            <a:chExt cx="1326" cy="2030"/>
          </a:xfrm>
        </p:grpSpPr>
        <p:sp>
          <p:nvSpPr>
            <p:cNvPr id="1315854" name="Rectangle 14"/>
            <p:cNvSpPr>
              <a:spLocks noChangeArrowheads="1"/>
            </p:cNvSpPr>
            <p:nvPr/>
          </p:nvSpPr>
          <p:spPr bwMode="auto">
            <a:xfrm>
              <a:off x="3530" y="3201"/>
              <a:ext cx="908" cy="231"/>
            </a:xfrm>
            <a:prstGeom prst="rect">
              <a:avLst/>
            </a:prstGeom>
            <a:noFill/>
            <a:ln w="9525">
              <a:noFill/>
              <a:miter lim="800000"/>
              <a:headEnd/>
              <a:tailEnd/>
            </a:ln>
            <a:effectLst/>
          </p:spPr>
          <p:txBody>
            <a:bodyPr wrap="none" lIns="92075" tIns="46038" rIns="92075" bIns="46038">
              <a:spAutoFit/>
            </a:bodyPr>
            <a:lstStyle/>
            <a:p>
              <a:pPr algn="l"/>
              <a:r>
                <a:rPr lang="en-US" sz="1800"/>
                <a:t>Point down?</a:t>
              </a:r>
            </a:p>
          </p:txBody>
        </p:sp>
        <p:grpSp>
          <p:nvGrpSpPr>
            <p:cNvPr id="5" name="Group 15"/>
            <p:cNvGrpSpPr>
              <a:grpSpLocks/>
            </p:cNvGrpSpPr>
            <p:nvPr/>
          </p:nvGrpSpPr>
          <p:grpSpPr bwMode="auto">
            <a:xfrm>
              <a:off x="3543" y="1402"/>
              <a:ext cx="1313" cy="1233"/>
              <a:chOff x="3543" y="1402"/>
              <a:chExt cx="1313" cy="1233"/>
            </a:xfrm>
          </p:grpSpPr>
          <p:sp>
            <p:nvSpPr>
              <p:cNvPr id="1315856" name="Oval 16"/>
              <p:cNvSpPr>
                <a:spLocks noChangeArrowheads="1"/>
              </p:cNvSpPr>
              <p:nvPr/>
            </p:nvSpPr>
            <p:spPr bwMode="auto">
              <a:xfrm rot="7380000">
                <a:off x="3200" y="1745"/>
                <a:ext cx="1192" cy="506"/>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1315857" name="Oval 17"/>
              <p:cNvSpPr>
                <a:spLocks noChangeArrowheads="1"/>
              </p:cNvSpPr>
              <p:nvPr/>
            </p:nvSpPr>
            <p:spPr bwMode="auto">
              <a:xfrm rot="7380000">
                <a:off x="3263" y="1786"/>
                <a:ext cx="1192" cy="505"/>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1315858" name="Line 18"/>
              <p:cNvSpPr>
                <a:spLocks noChangeShapeType="1"/>
              </p:cNvSpPr>
              <p:nvPr/>
            </p:nvSpPr>
            <p:spPr bwMode="auto">
              <a:xfrm flipH="1">
                <a:off x="3832" y="2174"/>
                <a:ext cx="9" cy="46"/>
              </a:xfrm>
              <a:prstGeom prst="line">
                <a:avLst/>
              </a:prstGeom>
              <a:noFill/>
              <a:ln w="12700">
                <a:solidFill>
                  <a:srgbClr val="714400"/>
                </a:solidFill>
                <a:round/>
                <a:headEnd type="none" w="sm" len="sm"/>
                <a:tailEnd type="none" w="sm" len="sm"/>
              </a:ln>
              <a:effectLst/>
            </p:spPr>
            <p:txBody>
              <a:bodyPr wrap="none" anchor="ctr"/>
              <a:lstStyle/>
              <a:p>
                <a:endParaRPr lang="en-US"/>
              </a:p>
            </p:txBody>
          </p:sp>
          <p:sp>
            <p:nvSpPr>
              <p:cNvPr id="1315859" name="Line 19"/>
              <p:cNvSpPr>
                <a:spLocks noChangeShapeType="1"/>
              </p:cNvSpPr>
              <p:nvPr/>
            </p:nvSpPr>
            <p:spPr bwMode="auto">
              <a:xfrm flipV="1">
                <a:off x="3729" y="2126"/>
                <a:ext cx="39" cy="27"/>
              </a:xfrm>
              <a:prstGeom prst="line">
                <a:avLst/>
              </a:prstGeom>
              <a:noFill/>
              <a:ln w="12700">
                <a:solidFill>
                  <a:srgbClr val="714400"/>
                </a:solidFill>
                <a:round/>
                <a:headEnd type="none" w="sm" len="sm"/>
                <a:tailEnd type="none" w="sm" len="sm"/>
              </a:ln>
              <a:effectLst/>
            </p:spPr>
            <p:txBody>
              <a:bodyPr wrap="none" anchor="ctr"/>
              <a:lstStyle/>
              <a:p>
                <a:endParaRPr lang="en-US"/>
              </a:p>
            </p:txBody>
          </p:sp>
          <p:sp>
            <p:nvSpPr>
              <p:cNvPr id="1315860" name="Line 20"/>
              <p:cNvSpPr>
                <a:spLocks noChangeShapeType="1"/>
              </p:cNvSpPr>
              <p:nvPr/>
            </p:nvSpPr>
            <p:spPr bwMode="auto">
              <a:xfrm flipV="1">
                <a:off x="3975" y="1941"/>
                <a:ext cx="38" cy="27"/>
              </a:xfrm>
              <a:prstGeom prst="line">
                <a:avLst/>
              </a:prstGeom>
              <a:noFill/>
              <a:ln w="12700">
                <a:solidFill>
                  <a:srgbClr val="714400"/>
                </a:solidFill>
                <a:round/>
                <a:headEnd type="none" w="sm" len="sm"/>
                <a:tailEnd type="none" w="sm" len="sm"/>
              </a:ln>
              <a:effectLst/>
            </p:spPr>
            <p:txBody>
              <a:bodyPr wrap="none" anchor="ctr"/>
              <a:lstStyle/>
              <a:p>
                <a:endParaRPr lang="en-US"/>
              </a:p>
            </p:txBody>
          </p:sp>
          <p:sp>
            <p:nvSpPr>
              <p:cNvPr id="1315861" name="Line 21"/>
              <p:cNvSpPr>
                <a:spLocks noChangeShapeType="1"/>
              </p:cNvSpPr>
              <p:nvPr/>
            </p:nvSpPr>
            <p:spPr bwMode="auto">
              <a:xfrm flipH="1">
                <a:off x="3902" y="1874"/>
                <a:ext cx="8" cy="46"/>
              </a:xfrm>
              <a:prstGeom prst="line">
                <a:avLst/>
              </a:prstGeom>
              <a:noFill/>
              <a:ln w="12700">
                <a:solidFill>
                  <a:srgbClr val="714400"/>
                </a:solidFill>
                <a:round/>
                <a:headEnd type="none" w="sm" len="sm"/>
                <a:tailEnd type="none" w="sm" len="sm"/>
              </a:ln>
              <a:effectLst/>
            </p:spPr>
            <p:txBody>
              <a:bodyPr wrap="none" anchor="ctr"/>
              <a:lstStyle/>
              <a:p>
                <a:endParaRPr lang="en-US"/>
              </a:p>
            </p:txBody>
          </p:sp>
          <p:sp>
            <p:nvSpPr>
              <p:cNvPr id="1315862" name="AutoShape 22"/>
              <p:cNvSpPr>
                <a:spLocks noChangeArrowheads="1"/>
              </p:cNvSpPr>
              <p:nvPr/>
            </p:nvSpPr>
            <p:spPr bwMode="auto">
              <a:xfrm rot="7380000">
                <a:off x="4215" y="1781"/>
                <a:ext cx="185" cy="1097"/>
              </a:xfrm>
              <a:prstGeom prst="upArrow">
                <a:avLst>
                  <a:gd name="adj1" fmla="val 75009"/>
                  <a:gd name="adj2" fmla="val 589404"/>
                </a:avLst>
              </a:prstGeom>
              <a:solidFill>
                <a:srgbClr val="F6BF69"/>
              </a:solidFill>
              <a:ln w="12700">
                <a:solidFill>
                  <a:schemeClr val="tx1"/>
                </a:solidFill>
                <a:miter lim="800000"/>
                <a:headEnd/>
                <a:tailEnd/>
              </a:ln>
              <a:effectLst/>
            </p:spPr>
            <p:txBody>
              <a:bodyPr wrap="none" anchor="ct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920750" y="1500188"/>
            <a:ext cx="3340100" cy="3751262"/>
            <a:chOff x="580" y="945"/>
            <a:chExt cx="2104" cy="2363"/>
          </a:xfrm>
        </p:grpSpPr>
        <p:sp>
          <p:nvSpPr>
            <p:cNvPr id="1376260" name="Rectangle 4"/>
            <p:cNvSpPr>
              <a:spLocks noChangeArrowheads="1"/>
            </p:cNvSpPr>
            <p:nvPr/>
          </p:nvSpPr>
          <p:spPr bwMode="auto">
            <a:xfrm>
              <a:off x="1062" y="2659"/>
              <a:ext cx="1038" cy="582"/>
            </a:xfrm>
            <a:prstGeom prst="rect">
              <a:avLst/>
            </a:prstGeom>
            <a:noFill/>
            <a:ln w="9525">
              <a:noFill/>
              <a:miter lim="800000"/>
              <a:headEnd/>
              <a:tailEnd/>
            </a:ln>
            <a:effectLst/>
          </p:spPr>
          <p:txBody>
            <a:bodyPr wrap="none" lIns="92075" tIns="46038" rIns="92075" bIns="46038">
              <a:spAutoFit/>
            </a:bodyPr>
            <a:lstStyle/>
            <a:p>
              <a:pPr algn="l"/>
              <a:r>
                <a:rPr lang="en-US" sz="1800" dirty="0">
                  <a:solidFill>
                    <a:schemeClr val="tx2"/>
                  </a:solidFill>
                </a:rPr>
                <a:t>Good decisions</a:t>
              </a:r>
              <a:br>
                <a:rPr lang="en-US" sz="1800" dirty="0">
                  <a:solidFill>
                    <a:schemeClr val="tx2"/>
                  </a:solidFill>
                </a:rPr>
              </a:br>
              <a:r>
                <a:rPr lang="en-US" sz="1800" i="1" dirty="0">
                  <a:solidFill>
                    <a:schemeClr val="tx2"/>
                  </a:solidFill>
                </a:rPr>
                <a:t>guarantee</a:t>
              </a:r>
              <a:br>
                <a:rPr lang="en-US" sz="1800" i="1" dirty="0">
                  <a:solidFill>
                    <a:schemeClr val="tx2"/>
                  </a:solidFill>
                </a:rPr>
              </a:br>
              <a:r>
                <a:rPr lang="en-US" sz="1800" dirty="0">
                  <a:solidFill>
                    <a:schemeClr val="tx2"/>
                  </a:solidFill>
                </a:rPr>
                <a:t>good outcomes.</a:t>
              </a:r>
            </a:p>
          </p:txBody>
        </p:sp>
        <p:sp>
          <p:nvSpPr>
            <p:cNvPr id="1376261" name="Rectangle 5"/>
            <p:cNvSpPr>
              <a:spLocks noChangeArrowheads="1"/>
            </p:cNvSpPr>
            <p:nvPr/>
          </p:nvSpPr>
          <p:spPr bwMode="auto">
            <a:xfrm>
              <a:off x="738" y="945"/>
              <a:ext cx="1788" cy="231"/>
            </a:xfrm>
            <a:prstGeom prst="rect">
              <a:avLst/>
            </a:prstGeom>
            <a:noFill/>
            <a:ln w="9525">
              <a:noFill/>
              <a:miter lim="800000"/>
              <a:headEnd/>
              <a:tailEnd/>
            </a:ln>
            <a:effectLst/>
          </p:spPr>
          <p:txBody>
            <a:bodyPr wrap="none" lIns="92075" tIns="46038" rIns="92075" bIns="46038">
              <a:spAutoFit/>
            </a:bodyPr>
            <a:lstStyle/>
            <a:p>
              <a:r>
                <a:rPr lang="en-US" sz="1800" b="1"/>
                <a:t>Decisions with </a:t>
              </a:r>
              <a:r>
                <a:rPr lang="en-US" sz="1800" b="1" i="1"/>
                <a:t>Certainty</a:t>
              </a:r>
            </a:p>
          </p:txBody>
        </p:sp>
        <p:sp>
          <p:nvSpPr>
            <p:cNvPr id="1376262" name="Rectangle 6"/>
            <p:cNvSpPr>
              <a:spLocks noChangeArrowheads="1"/>
            </p:cNvSpPr>
            <p:nvPr/>
          </p:nvSpPr>
          <p:spPr bwMode="auto">
            <a:xfrm>
              <a:off x="1806" y="1425"/>
              <a:ext cx="588" cy="231"/>
            </a:xfrm>
            <a:prstGeom prst="rect">
              <a:avLst/>
            </a:prstGeom>
            <a:noFill/>
            <a:ln w="9525">
              <a:noFill/>
              <a:miter lim="800000"/>
              <a:headEnd/>
              <a:tailEnd/>
            </a:ln>
            <a:effectLst/>
          </p:spPr>
          <p:txBody>
            <a:bodyPr wrap="none" lIns="92075" tIns="46038" rIns="92075" bIns="46038">
              <a:spAutoFit/>
            </a:bodyPr>
            <a:lstStyle/>
            <a:p>
              <a:r>
                <a:rPr lang="en-US" sz="1800"/>
                <a:t>Correct</a:t>
              </a:r>
            </a:p>
          </p:txBody>
        </p:sp>
        <p:sp>
          <p:nvSpPr>
            <p:cNvPr id="1376263" name="Rectangle 7"/>
            <p:cNvSpPr>
              <a:spLocks noChangeArrowheads="1"/>
            </p:cNvSpPr>
            <p:nvPr/>
          </p:nvSpPr>
          <p:spPr bwMode="auto">
            <a:xfrm>
              <a:off x="1762" y="1713"/>
              <a:ext cx="676" cy="231"/>
            </a:xfrm>
            <a:prstGeom prst="rect">
              <a:avLst/>
            </a:prstGeom>
            <a:noFill/>
            <a:ln w="9525">
              <a:noFill/>
              <a:miter lim="800000"/>
              <a:headEnd/>
              <a:tailEnd/>
            </a:ln>
            <a:effectLst/>
          </p:spPr>
          <p:txBody>
            <a:bodyPr wrap="none" anchor="ctr"/>
            <a:lstStyle/>
            <a:p>
              <a:endParaRPr lang="en-US"/>
            </a:p>
          </p:txBody>
        </p:sp>
        <p:sp>
          <p:nvSpPr>
            <p:cNvPr id="1376264" name="Freeform 8"/>
            <p:cNvSpPr>
              <a:spLocks/>
            </p:cNvSpPr>
            <p:nvPr/>
          </p:nvSpPr>
          <p:spPr bwMode="auto">
            <a:xfrm>
              <a:off x="904" y="1632"/>
              <a:ext cx="1449" cy="673"/>
            </a:xfrm>
            <a:custGeom>
              <a:avLst/>
              <a:gdLst/>
              <a:ahLst/>
              <a:cxnLst>
                <a:cxn ang="0">
                  <a:pos x="1448" y="1"/>
                </a:cxn>
                <a:cxn ang="0">
                  <a:pos x="144" y="0"/>
                </a:cxn>
                <a:cxn ang="0">
                  <a:pos x="0" y="336"/>
                </a:cxn>
                <a:cxn ang="0">
                  <a:pos x="144" y="672"/>
                </a:cxn>
                <a:cxn ang="0">
                  <a:pos x="1448" y="671"/>
                </a:cxn>
              </a:cxnLst>
              <a:rect l="0" t="0" r="r" b="b"/>
              <a:pathLst>
                <a:path w="1449" h="673">
                  <a:moveTo>
                    <a:pt x="1448" y="1"/>
                  </a:moveTo>
                  <a:lnTo>
                    <a:pt x="144" y="0"/>
                  </a:lnTo>
                  <a:lnTo>
                    <a:pt x="0" y="336"/>
                  </a:lnTo>
                  <a:lnTo>
                    <a:pt x="144" y="672"/>
                  </a:lnTo>
                  <a:lnTo>
                    <a:pt x="1448" y="671"/>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1376265" name="Rectangle 9"/>
            <p:cNvSpPr>
              <a:spLocks noChangeArrowheads="1"/>
            </p:cNvSpPr>
            <p:nvPr/>
          </p:nvSpPr>
          <p:spPr bwMode="auto">
            <a:xfrm>
              <a:off x="1057" y="1425"/>
              <a:ext cx="500" cy="231"/>
            </a:xfrm>
            <a:prstGeom prst="rect">
              <a:avLst/>
            </a:prstGeom>
            <a:noFill/>
            <a:ln w="9525">
              <a:noFill/>
              <a:miter lim="800000"/>
              <a:headEnd/>
              <a:tailEnd/>
            </a:ln>
            <a:effectLst/>
          </p:spPr>
          <p:txBody>
            <a:bodyPr wrap="none" lIns="92075" tIns="46038" rIns="92075" bIns="46038">
              <a:spAutoFit/>
            </a:bodyPr>
            <a:lstStyle/>
            <a:p>
              <a:pPr algn="l"/>
              <a:r>
                <a:rPr lang="en-US" sz="1800"/>
                <a:t>Invest</a:t>
              </a:r>
            </a:p>
          </p:txBody>
        </p:sp>
        <p:sp>
          <p:nvSpPr>
            <p:cNvPr id="1376266" name="Rectangle 10"/>
            <p:cNvSpPr>
              <a:spLocks noChangeArrowheads="1"/>
            </p:cNvSpPr>
            <p:nvPr/>
          </p:nvSpPr>
          <p:spPr bwMode="auto">
            <a:xfrm>
              <a:off x="1057" y="2097"/>
              <a:ext cx="876" cy="231"/>
            </a:xfrm>
            <a:prstGeom prst="rect">
              <a:avLst/>
            </a:prstGeom>
            <a:noFill/>
            <a:ln w="9525">
              <a:noFill/>
              <a:miter lim="800000"/>
              <a:headEnd/>
              <a:tailEnd/>
            </a:ln>
            <a:effectLst/>
          </p:spPr>
          <p:txBody>
            <a:bodyPr wrap="none" lIns="92075" tIns="46038" rIns="92075" bIns="46038">
              <a:spAutoFit/>
            </a:bodyPr>
            <a:lstStyle/>
            <a:p>
              <a:pPr algn="l"/>
              <a:r>
                <a:rPr lang="en-US" sz="1800"/>
                <a:t>Don’t Invest</a:t>
              </a:r>
            </a:p>
          </p:txBody>
        </p:sp>
        <p:sp>
          <p:nvSpPr>
            <p:cNvPr id="1376267" name="Oval 11"/>
            <p:cNvSpPr>
              <a:spLocks noChangeArrowheads="1"/>
            </p:cNvSpPr>
            <p:nvPr/>
          </p:nvSpPr>
          <p:spPr bwMode="auto">
            <a:xfrm>
              <a:off x="1598" y="1558"/>
              <a:ext cx="148" cy="148"/>
            </a:xfrm>
            <a:prstGeom prst="ellipse">
              <a:avLst/>
            </a:prstGeom>
            <a:solidFill>
              <a:srgbClr val="FFAA00"/>
            </a:solidFill>
            <a:ln w="12700">
              <a:solidFill>
                <a:schemeClr val="tx1"/>
              </a:solidFill>
              <a:round/>
              <a:headEnd/>
              <a:tailEnd/>
            </a:ln>
            <a:effectLst/>
          </p:spPr>
          <p:txBody>
            <a:bodyPr wrap="none" anchor="ctr"/>
            <a:lstStyle/>
            <a:p>
              <a:endParaRPr lang="en-US"/>
            </a:p>
          </p:txBody>
        </p:sp>
        <p:sp>
          <p:nvSpPr>
            <p:cNvPr id="1376268" name="Rectangle 12"/>
            <p:cNvSpPr>
              <a:spLocks noChangeArrowheads="1"/>
            </p:cNvSpPr>
            <p:nvPr/>
          </p:nvSpPr>
          <p:spPr bwMode="auto">
            <a:xfrm>
              <a:off x="830" y="1894"/>
              <a:ext cx="148" cy="148"/>
            </a:xfrm>
            <a:prstGeom prst="rect">
              <a:avLst/>
            </a:prstGeom>
            <a:solidFill>
              <a:srgbClr val="B41D36"/>
            </a:solidFill>
            <a:ln w="12700">
              <a:solidFill>
                <a:schemeClr val="tx1"/>
              </a:solidFill>
              <a:miter lim="800000"/>
              <a:headEnd/>
              <a:tailEnd/>
            </a:ln>
            <a:effectLst/>
          </p:spPr>
          <p:txBody>
            <a:bodyPr wrap="none" anchor="ctr"/>
            <a:lstStyle/>
            <a:p>
              <a:endParaRPr lang="en-US"/>
            </a:p>
          </p:txBody>
        </p:sp>
        <p:sp>
          <p:nvSpPr>
            <p:cNvPr id="1376269" name="AutoShape 13"/>
            <p:cNvSpPr>
              <a:spLocks noChangeArrowheads="1"/>
            </p:cNvSpPr>
            <p:nvPr/>
          </p:nvSpPr>
          <p:spPr bwMode="auto">
            <a:xfrm>
              <a:off x="580" y="1204"/>
              <a:ext cx="2104" cy="2104"/>
            </a:xfrm>
            <a:prstGeom prst="roundRect">
              <a:avLst>
                <a:gd name="adj" fmla="val 12495"/>
              </a:avLst>
            </a:prstGeom>
            <a:noFill/>
            <a:ln w="12700">
              <a:solidFill>
                <a:schemeClr val="tx1"/>
              </a:solidFill>
              <a:round/>
              <a:headEnd/>
              <a:tailEnd/>
            </a:ln>
            <a:effectLst/>
          </p:spPr>
          <p:txBody>
            <a:bodyPr wrap="none" anchor="ctr"/>
            <a:lstStyle/>
            <a:p>
              <a:endParaRPr lang="en-US"/>
            </a:p>
          </p:txBody>
        </p:sp>
      </p:grpSp>
      <p:grpSp>
        <p:nvGrpSpPr>
          <p:cNvPr id="3" name="Group 14"/>
          <p:cNvGrpSpPr>
            <a:grpSpLocks/>
          </p:cNvGrpSpPr>
          <p:nvPr/>
        </p:nvGrpSpPr>
        <p:grpSpPr bwMode="auto">
          <a:xfrm>
            <a:off x="4883150" y="1500188"/>
            <a:ext cx="3340100" cy="3751262"/>
            <a:chOff x="3076" y="945"/>
            <a:chExt cx="2104" cy="2363"/>
          </a:xfrm>
        </p:grpSpPr>
        <p:sp>
          <p:nvSpPr>
            <p:cNvPr id="1376271" name="AutoShape 15"/>
            <p:cNvSpPr>
              <a:spLocks noChangeArrowheads="1"/>
            </p:cNvSpPr>
            <p:nvPr/>
          </p:nvSpPr>
          <p:spPr bwMode="auto">
            <a:xfrm>
              <a:off x="3076" y="1204"/>
              <a:ext cx="2104" cy="2104"/>
            </a:xfrm>
            <a:prstGeom prst="roundRect">
              <a:avLst>
                <a:gd name="adj" fmla="val 12495"/>
              </a:avLst>
            </a:prstGeom>
            <a:noFill/>
            <a:ln w="12700">
              <a:solidFill>
                <a:schemeClr val="tx1"/>
              </a:solidFill>
              <a:round/>
              <a:headEnd/>
              <a:tailEnd/>
            </a:ln>
            <a:effectLst/>
          </p:spPr>
          <p:txBody>
            <a:bodyPr wrap="none" anchor="ctr"/>
            <a:lstStyle/>
            <a:p>
              <a:endParaRPr lang="en-US"/>
            </a:p>
          </p:txBody>
        </p:sp>
        <p:sp>
          <p:nvSpPr>
            <p:cNvPr id="1376272" name="Rectangle 16"/>
            <p:cNvSpPr>
              <a:spLocks noChangeArrowheads="1"/>
            </p:cNvSpPr>
            <p:nvPr/>
          </p:nvSpPr>
          <p:spPr bwMode="auto">
            <a:xfrm>
              <a:off x="3526" y="2659"/>
              <a:ext cx="1084" cy="582"/>
            </a:xfrm>
            <a:prstGeom prst="rect">
              <a:avLst/>
            </a:prstGeom>
            <a:noFill/>
            <a:ln w="9525">
              <a:noFill/>
              <a:miter lim="800000"/>
              <a:headEnd/>
              <a:tailEnd/>
            </a:ln>
            <a:effectLst/>
          </p:spPr>
          <p:txBody>
            <a:bodyPr wrap="none" lIns="92075" tIns="46038" rIns="92075" bIns="46038" anchor="ctr">
              <a:spAutoFit/>
            </a:bodyPr>
            <a:lstStyle/>
            <a:p>
              <a:r>
                <a:rPr lang="en-US" sz="1800" dirty="0">
                  <a:solidFill>
                    <a:schemeClr val="tx2"/>
                  </a:solidFill>
                </a:rPr>
                <a:t>Good decisions</a:t>
              </a:r>
              <a:br>
                <a:rPr lang="en-US" sz="1800" dirty="0">
                  <a:solidFill>
                    <a:schemeClr val="tx2"/>
                  </a:solidFill>
                </a:rPr>
              </a:br>
              <a:r>
                <a:rPr lang="en-US" sz="1800" i="1" dirty="0">
                  <a:solidFill>
                    <a:schemeClr val="tx2"/>
                  </a:solidFill>
                </a:rPr>
                <a:t>do not guarantee</a:t>
              </a:r>
              <a:br>
                <a:rPr lang="en-US" sz="1800" i="1" dirty="0">
                  <a:solidFill>
                    <a:schemeClr val="tx2"/>
                  </a:solidFill>
                </a:rPr>
              </a:br>
              <a:r>
                <a:rPr lang="en-US" sz="1800" dirty="0">
                  <a:solidFill>
                    <a:schemeClr val="tx2"/>
                  </a:solidFill>
                </a:rPr>
                <a:t>good outcomes.</a:t>
              </a:r>
            </a:p>
          </p:txBody>
        </p:sp>
        <p:sp>
          <p:nvSpPr>
            <p:cNvPr id="1376273" name="Rectangle 17"/>
            <p:cNvSpPr>
              <a:spLocks noChangeArrowheads="1"/>
            </p:cNvSpPr>
            <p:nvPr/>
          </p:nvSpPr>
          <p:spPr bwMode="auto">
            <a:xfrm>
              <a:off x="3150" y="945"/>
              <a:ext cx="1956" cy="231"/>
            </a:xfrm>
            <a:prstGeom prst="rect">
              <a:avLst/>
            </a:prstGeom>
            <a:noFill/>
            <a:ln w="9525">
              <a:noFill/>
              <a:miter lim="800000"/>
              <a:headEnd/>
              <a:tailEnd/>
            </a:ln>
            <a:effectLst/>
          </p:spPr>
          <p:txBody>
            <a:bodyPr wrap="none" lIns="92075" tIns="46038" rIns="92075" bIns="46038">
              <a:spAutoFit/>
            </a:bodyPr>
            <a:lstStyle/>
            <a:p>
              <a:r>
                <a:rPr lang="en-US" sz="1800" b="1"/>
                <a:t>Decisions with </a:t>
              </a:r>
              <a:r>
                <a:rPr lang="en-US" sz="1800" b="1" i="1"/>
                <a:t>Uncertainty</a:t>
              </a:r>
            </a:p>
          </p:txBody>
        </p:sp>
        <p:sp>
          <p:nvSpPr>
            <p:cNvPr id="1376274" name="Freeform 18"/>
            <p:cNvSpPr>
              <a:spLocks/>
            </p:cNvSpPr>
            <p:nvPr/>
          </p:nvSpPr>
          <p:spPr bwMode="auto">
            <a:xfrm>
              <a:off x="4144" y="1488"/>
              <a:ext cx="721" cy="577"/>
            </a:xfrm>
            <a:custGeom>
              <a:avLst/>
              <a:gdLst/>
              <a:ahLst/>
              <a:cxnLst>
                <a:cxn ang="0">
                  <a:pos x="720" y="0"/>
                </a:cxn>
                <a:cxn ang="0">
                  <a:pos x="144" y="0"/>
                </a:cxn>
                <a:cxn ang="0">
                  <a:pos x="0" y="288"/>
                </a:cxn>
                <a:cxn ang="0">
                  <a:pos x="144" y="576"/>
                </a:cxn>
                <a:cxn ang="0">
                  <a:pos x="720" y="576"/>
                </a:cxn>
              </a:cxnLst>
              <a:rect l="0" t="0" r="r" b="b"/>
              <a:pathLst>
                <a:path w="721" h="577">
                  <a:moveTo>
                    <a:pt x="720" y="0"/>
                  </a:moveTo>
                  <a:lnTo>
                    <a:pt x="144" y="0"/>
                  </a:lnTo>
                  <a:lnTo>
                    <a:pt x="0" y="288"/>
                  </a:lnTo>
                  <a:lnTo>
                    <a:pt x="144" y="576"/>
                  </a:lnTo>
                  <a:lnTo>
                    <a:pt x="720" y="576"/>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1376275" name="Rectangle 19"/>
            <p:cNvSpPr>
              <a:spLocks noChangeArrowheads="1"/>
            </p:cNvSpPr>
            <p:nvPr/>
          </p:nvSpPr>
          <p:spPr bwMode="auto">
            <a:xfrm>
              <a:off x="4326" y="1281"/>
              <a:ext cx="588" cy="231"/>
            </a:xfrm>
            <a:prstGeom prst="rect">
              <a:avLst/>
            </a:prstGeom>
            <a:noFill/>
            <a:ln w="9525">
              <a:noFill/>
              <a:miter lim="800000"/>
              <a:headEnd/>
              <a:tailEnd/>
            </a:ln>
            <a:effectLst/>
          </p:spPr>
          <p:txBody>
            <a:bodyPr wrap="none" lIns="92075" tIns="46038" rIns="92075" bIns="46038">
              <a:spAutoFit/>
            </a:bodyPr>
            <a:lstStyle/>
            <a:p>
              <a:r>
                <a:rPr lang="en-US" sz="1800"/>
                <a:t>Correct</a:t>
              </a:r>
            </a:p>
          </p:txBody>
        </p:sp>
        <p:sp>
          <p:nvSpPr>
            <p:cNvPr id="1376276" name="Rectangle 20"/>
            <p:cNvSpPr>
              <a:spLocks noChangeArrowheads="1"/>
            </p:cNvSpPr>
            <p:nvPr/>
          </p:nvSpPr>
          <p:spPr bwMode="auto">
            <a:xfrm>
              <a:off x="4282" y="1857"/>
              <a:ext cx="676" cy="231"/>
            </a:xfrm>
            <a:prstGeom prst="rect">
              <a:avLst/>
            </a:prstGeom>
            <a:noFill/>
            <a:ln w="9525">
              <a:noFill/>
              <a:miter lim="800000"/>
              <a:headEnd/>
              <a:tailEnd/>
            </a:ln>
            <a:effectLst/>
          </p:spPr>
          <p:txBody>
            <a:bodyPr wrap="none" lIns="92075" tIns="46038" rIns="92075" bIns="46038">
              <a:spAutoFit/>
            </a:bodyPr>
            <a:lstStyle/>
            <a:p>
              <a:r>
                <a:rPr lang="en-US" sz="1800"/>
                <a:t>Incorrect</a:t>
              </a:r>
            </a:p>
          </p:txBody>
        </p:sp>
        <p:grpSp>
          <p:nvGrpSpPr>
            <p:cNvPr id="4" name="Group 21"/>
            <p:cNvGrpSpPr>
              <a:grpSpLocks/>
            </p:cNvGrpSpPr>
            <p:nvPr/>
          </p:nvGrpSpPr>
          <p:grpSpPr bwMode="auto">
            <a:xfrm>
              <a:off x="3302" y="1569"/>
              <a:ext cx="1227" cy="903"/>
              <a:chOff x="3302" y="1569"/>
              <a:chExt cx="1227" cy="903"/>
            </a:xfrm>
          </p:grpSpPr>
          <p:sp>
            <p:nvSpPr>
              <p:cNvPr id="1376278" name="Freeform 22"/>
              <p:cNvSpPr>
                <a:spLocks/>
              </p:cNvSpPr>
              <p:nvPr/>
            </p:nvSpPr>
            <p:spPr bwMode="auto">
              <a:xfrm>
                <a:off x="3376" y="1776"/>
                <a:ext cx="1153" cy="673"/>
              </a:xfrm>
              <a:custGeom>
                <a:avLst/>
                <a:gdLst/>
                <a:ahLst/>
                <a:cxnLst>
                  <a:cxn ang="0">
                    <a:pos x="720" y="0"/>
                  </a:cxn>
                  <a:cxn ang="0">
                    <a:pos x="144" y="0"/>
                  </a:cxn>
                  <a:cxn ang="0">
                    <a:pos x="0" y="336"/>
                  </a:cxn>
                  <a:cxn ang="0">
                    <a:pos x="144" y="672"/>
                  </a:cxn>
                  <a:cxn ang="0">
                    <a:pos x="1152" y="671"/>
                  </a:cxn>
                </a:cxnLst>
                <a:rect l="0" t="0" r="r" b="b"/>
                <a:pathLst>
                  <a:path w="1153" h="673">
                    <a:moveTo>
                      <a:pt x="720" y="0"/>
                    </a:moveTo>
                    <a:lnTo>
                      <a:pt x="144" y="0"/>
                    </a:lnTo>
                    <a:lnTo>
                      <a:pt x="0" y="336"/>
                    </a:lnTo>
                    <a:lnTo>
                      <a:pt x="144" y="672"/>
                    </a:lnTo>
                    <a:lnTo>
                      <a:pt x="1152" y="671"/>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1376279" name="Rectangle 23"/>
              <p:cNvSpPr>
                <a:spLocks noChangeArrowheads="1"/>
              </p:cNvSpPr>
              <p:nvPr/>
            </p:nvSpPr>
            <p:spPr bwMode="auto">
              <a:xfrm>
                <a:off x="3529" y="1569"/>
                <a:ext cx="500" cy="231"/>
              </a:xfrm>
              <a:prstGeom prst="rect">
                <a:avLst/>
              </a:prstGeom>
              <a:noFill/>
              <a:ln w="9525">
                <a:noFill/>
                <a:miter lim="800000"/>
                <a:headEnd/>
                <a:tailEnd/>
              </a:ln>
              <a:effectLst/>
            </p:spPr>
            <p:txBody>
              <a:bodyPr wrap="none" lIns="92075" tIns="46038" rIns="92075" bIns="46038">
                <a:spAutoFit/>
              </a:bodyPr>
              <a:lstStyle/>
              <a:p>
                <a:pPr algn="l"/>
                <a:r>
                  <a:rPr lang="en-US" sz="1800"/>
                  <a:t>Invest</a:t>
                </a:r>
              </a:p>
            </p:txBody>
          </p:sp>
          <p:sp>
            <p:nvSpPr>
              <p:cNvPr id="1376280" name="Rectangle 24"/>
              <p:cNvSpPr>
                <a:spLocks noChangeArrowheads="1"/>
              </p:cNvSpPr>
              <p:nvPr/>
            </p:nvSpPr>
            <p:spPr bwMode="auto">
              <a:xfrm>
                <a:off x="3529" y="2241"/>
                <a:ext cx="876" cy="231"/>
              </a:xfrm>
              <a:prstGeom prst="rect">
                <a:avLst/>
              </a:prstGeom>
              <a:noFill/>
              <a:ln w="9525">
                <a:noFill/>
                <a:miter lim="800000"/>
                <a:headEnd/>
                <a:tailEnd/>
              </a:ln>
              <a:effectLst/>
            </p:spPr>
            <p:txBody>
              <a:bodyPr wrap="none" lIns="92075" tIns="46038" rIns="92075" bIns="46038">
                <a:spAutoFit/>
              </a:bodyPr>
              <a:lstStyle/>
              <a:p>
                <a:pPr algn="l"/>
                <a:r>
                  <a:rPr lang="en-US" sz="1800"/>
                  <a:t>Don’t Invest</a:t>
                </a:r>
              </a:p>
            </p:txBody>
          </p:sp>
          <p:sp>
            <p:nvSpPr>
              <p:cNvPr id="1376281" name="Rectangle 25"/>
              <p:cNvSpPr>
                <a:spLocks noChangeArrowheads="1"/>
              </p:cNvSpPr>
              <p:nvPr/>
            </p:nvSpPr>
            <p:spPr bwMode="auto">
              <a:xfrm>
                <a:off x="3302" y="2038"/>
                <a:ext cx="148" cy="148"/>
              </a:xfrm>
              <a:prstGeom prst="rect">
                <a:avLst/>
              </a:prstGeom>
              <a:solidFill>
                <a:srgbClr val="B41D36"/>
              </a:solidFill>
              <a:ln w="12700">
                <a:solidFill>
                  <a:schemeClr val="tx1"/>
                </a:solidFill>
                <a:miter lim="800000"/>
                <a:headEnd/>
                <a:tailEnd/>
              </a:ln>
              <a:effectLst/>
            </p:spPr>
            <p:txBody>
              <a:bodyPr wrap="none" anchor="ctr"/>
              <a:lstStyle/>
              <a:p>
                <a:endParaRPr lang="en-US"/>
              </a:p>
            </p:txBody>
          </p:sp>
        </p:grpSp>
        <p:sp>
          <p:nvSpPr>
            <p:cNvPr id="1376282" name="Oval 26"/>
            <p:cNvSpPr>
              <a:spLocks noChangeArrowheads="1"/>
            </p:cNvSpPr>
            <p:nvPr/>
          </p:nvSpPr>
          <p:spPr bwMode="auto">
            <a:xfrm>
              <a:off x="4070" y="1702"/>
              <a:ext cx="148" cy="148"/>
            </a:xfrm>
            <a:prstGeom prst="ellipse">
              <a:avLst/>
            </a:prstGeom>
            <a:solidFill>
              <a:srgbClr val="FFAA00"/>
            </a:solidFill>
            <a:ln w="12700">
              <a:solidFill>
                <a:schemeClr val="tx1"/>
              </a:solidFill>
              <a:round/>
              <a:headEnd/>
              <a:tailEnd/>
            </a:ln>
            <a:effectLst/>
          </p:spPr>
          <p:txBody>
            <a:bodyPr wrap="none" anchor="ctr"/>
            <a:lstStyle/>
            <a:p>
              <a:endParaRPr lang="en-US"/>
            </a:p>
          </p:txBody>
        </p:sp>
      </p:grpSp>
      <p:sp>
        <p:nvSpPr>
          <p:cNvPr id="1376283" name="Rectangle 27"/>
          <p:cNvSpPr>
            <a:spLocks noGrp="1" noChangeArrowheads="1"/>
          </p:cNvSpPr>
          <p:nvPr>
            <p:ph type="body" idx="1"/>
          </p:nvPr>
        </p:nvSpPr>
        <p:spPr>
          <a:xfrm>
            <a:off x="1241425" y="5562600"/>
            <a:ext cx="6629400" cy="990600"/>
          </a:xfrm>
          <a:noFill/>
          <a:ln/>
        </p:spPr>
        <p:txBody>
          <a:bodyPr>
            <a:noAutofit/>
          </a:bodyPr>
          <a:lstStyle/>
          <a:p>
            <a:pPr algn="ctr">
              <a:buNone/>
            </a:pPr>
            <a:r>
              <a:rPr lang="en-US" sz="2400" b="1" dirty="0"/>
              <a:t>The goal of decision analysis </a:t>
            </a:r>
            <a:r>
              <a:rPr lang="en-US" sz="2400" b="1" dirty="0" smtClean="0"/>
              <a:t>is to </a:t>
            </a:r>
            <a:r>
              <a:rPr lang="en-US" sz="2400" b="1" dirty="0"/>
              <a:t>make the </a:t>
            </a:r>
            <a:r>
              <a:rPr lang="en-US" sz="2400" b="1" dirty="0" smtClean="0"/>
              <a:t>best decisions in the face of uncertainty.</a:t>
            </a:r>
          </a:p>
          <a:p>
            <a:pPr>
              <a:buNone/>
            </a:pPr>
            <a:endParaRPr lang="en-US" sz="2400" b="1" dirty="0" smtClean="0"/>
          </a:p>
        </p:txBody>
      </p:sp>
      <p:sp>
        <p:nvSpPr>
          <p:cNvPr id="32" name="Title 31"/>
          <p:cNvSpPr>
            <a:spLocks noGrp="1"/>
          </p:cNvSpPr>
          <p:nvPr>
            <p:ph type="title"/>
          </p:nvPr>
        </p:nvSpPr>
        <p:spPr/>
        <p:txBody>
          <a:bodyPr>
            <a:normAutofit/>
          </a:bodyPr>
          <a:lstStyle/>
          <a:p>
            <a:r>
              <a:rPr lang="en-US" dirty="0" smtClean="0"/>
              <a:t>Making good decisions may not lead to </a:t>
            </a:r>
            <a:br>
              <a:rPr lang="en-US" dirty="0" smtClean="0"/>
            </a:br>
            <a:r>
              <a:rPr lang="en-US" dirty="0" smtClean="0"/>
              <a:t>good outcomes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76283">
                                            <p:txEl>
                                              <p:pRg st="0" end="0"/>
                                            </p:txEl>
                                          </p:spTgt>
                                        </p:tgtEl>
                                        <p:attrNameLst>
                                          <p:attrName>style.visibility</p:attrName>
                                        </p:attrNameLst>
                                      </p:cBhvr>
                                      <p:to>
                                        <p:strVal val="visible"/>
                                      </p:to>
                                    </p:set>
                                    <p:animEffect transition="in" filter="wipe(left)">
                                      <p:cBhvr>
                                        <p:cTn id="17" dur="500"/>
                                        <p:tgtEl>
                                          <p:spTgt spid="13762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628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1906" name="Rectangle 2"/>
          <p:cNvSpPr>
            <a:spLocks noGrp="1" noChangeArrowheads="1"/>
          </p:cNvSpPr>
          <p:nvPr>
            <p:ph type="title"/>
          </p:nvPr>
        </p:nvSpPr>
        <p:spPr/>
        <p:txBody>
          <a:bodyPr/>
          <a:lstStyle/>
          <a:p>
            <a:r>
              <a:rPr lang="en-US"/>
              <a:t>Take-aways</a:t>
            </a:r>
          </a:p>
        </p:txBody>
      </p:sp>
      <p:sp>
        <p:nvSpPr>
          <p:cNvPr id="2811907" name="Rectangle 3"/>
          <p:cNvSpPr>
            <a:spLocks noGrp="1" noChangeArrowheads="1"/>
          </p:cNvSpPr>
          <p:nvPr>
            <p:ph type="body" idx="1"/>
          </p:nvPr>
        </p:nvSpPr>
        <p:spPr>
          <a:xfrm>
            <a:off x="468313" y="1447800"/>
            <a:ext cx="5826125" cy="4860925"/>
          </a:xfrm>
        </p:spPr>
        <p:txBody>
          <a:bodyPr/>
          <a:lstStyle/>
          <a:p>
            <a:pPr marL="533400" indent="-533400">
              <a:lnSpc>
                <a:spcPct val="85000"/>
              </a:lnSpc>
            </a:pPr>
            <a:r>
              <a:rPr lang="en-US" sz="2400" dirty="0"/>
              <a:t>A decision is an irrevocable allocation of resources, not a mental commitment.</a:t>
            </a:r>
          </a:p>
          <a:p>
            <a:pPr marL="533400" indent="-533400">
              <a:lnSpc>
                <a:spcPct val="85000"/>
              </a:lnSpc>
            </a:pPr>
            <a:r>
              <a:rPr lang="en-US" sz="2400" dirty="0"/>
              <a:t>Ignore sunk costs.</a:t>
            </a:r>
          </a:p>
          <a:p>
            <a:pPr marL="1028700" lvl="1" indent="-457200">
              <a:lnSpc>
                <a:spcPct val="85000"/>
              </a:lnSpc>
            </a:pPr>
            <a:r>
              <a:rPr lang="en-US" sz="2000" dirty="0">
                <a:solidFill>
                  <a:schemeClr val="tx1"/>
                </a:solidFill>
              </a:rPr>
              <a:t>Ignore past events and non-recoverable loss of resources</a:t>
            </a:r>
          </a:p>
          <a:p>
            <a:pPr marL="1028700" lvl="1" indent="-457200">
              <a:lnSpc>
                <a:spcPct val="85000"/>
              </a:lnSpc>
            </a:pPr>
            <a:r>
              <a:rPr lang="en-US" sz="2000" dirty="0"/>
              <a:t>The only decisions you make are about the future</a:t>
            </a:r>
          </a:p>
          <a:p>
            <a:pPr marL="533400" indent="-533400">
              <a:lnSpc>
                <a:spcPct val="85000"/>
              </a:lnSpc>
            </a:pPr>
            <a:r>
              <a:rPr lang="en-US" sz="2400" dirty="0"/>
              <a:t>Probability as a state of </a:t>
            </a:r>
            <a:r>
              <a:rPr lang="en-US" sz="2400" dirty="0" smtClean="0"/>
              <a:t>knowledge</a:t>
            </a:r>
            <a:endParaRPr lang="en-US" sz="2400" dirty="0"/>
          </a:p>
          <a:p>
            <a:pPr marL="533400" indent="-533400">
              <a:lnSpc>
                <a:spcPct val="85000"/>
              </a:lnSpc>
            </a:pPr>
            <a:r>
              <a:rPr lang="en-US" sz="2400" dirty="0" smtClean="0"/>
              <a:t>Risk attitudes</a:t>
            </a:r>
            <a:endParaRPr lang="en-US" sz="2400" dirty="0"/>
          </a:p>
          <a:p>
            <a:pPr marL="533400" indent="-533400">
              <a:lnSpc>
                <a:spcPct val="85000"/>
              </a:lnSpc>
            </a:pPr>
            <a:r>
              <a:rPr lang="en-US" sz="2400" dirty="0" smtClean="0"/>
              <a:t>Certainty </a:t>
            </a:r>
            <a:r>
              <a:rPr lang="en-US" sz="2400" dirty="0"/>
              <a:t>equivalent </a:t>
            </a:r>
            <a:r>
              <a:rPr lang="en-US" sz="2400" dirty="0" err="1"/>
              <a:t>vs</a:t>
            </a:r>
            <a:r>
              <a:rPr lang="en-US" sz="2400" dirty="0"/>
              <a:t> expected value</a:t>
            </a:r>
          </a:p>
          <a:p>
            <a:pPr marL="533400" indent="-533400">
              <a:lnSpc>
                <a:spcPct val="85000"/>
              </a:lnSpc>
            </a:pPr>
            <a:r>
              <a:rPr lang="en-US" sz="2400" dirty="0"/>
              <a:t>Value-of-Information</a:t>
            </a:r>
          </a:p>
        </p:txBody>
      </p:sp>
      <p:grpSp>
        <p:nvGrpSpPr>
          <p:cNvPr id="2" name="Group 4"/>
          <p:cNvGrpSpPr>
            <a:grpSpLocks/>
          </p:cNvGrpSpPr>
          <p:nvPr/>
        </p:nvGrpSpPr>
        <p:grpSpPr bwMode="auto">
          <a:xfrm>
            <a:off x="6372225" y="1557338"/>
            <a:ext cx="2306638" cy="1139825"/>
            <a:chOff x="4239" y="2064"/>
            <a:chExt cx="803" cy="397"/>
          </a:xfrm>
        </p:grpSpPr>
        <p:grpSp>
          <p:nvGrpSpPr>
            <p:cNvPr id="3" name="Group 5"/>
            <p:cNvGrpSpPr>
              <a:grpSpLocks/>
            </p:cNvGrpSpPr>
            <p:nvPr/>
          </p:nvGrpSpPr>
          <p:grpSpPr bwMode="auto">
            <a:xfrm>
              <a:off x="4239" y="2064"/>
              <a:ext cx="338" cy="375"/>
              <a:chOff x="4239" y="2064"/>
              <a:chExt cx="338" cy="375"/>
            </a:xfrm>
          </p:grpSpPr>
          <p:sp>
            <p:nvSpPr>
              <p:cNvPr id="2811910" name="Oval 6"/>
              <p:cNvSpPr>
                <a:spLocks noChangeArrowheads="1"/>
              </p:cNvSpPr>
              <p:nvPr/>
            </p:nvSpPr>
            <p:spPr bwMode="auto">
              <a:xfrm>
                <a:off x="4239" y="2300"/>
                <a:ext cx="338" cy="139"/>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2811911" name="Oval 7"/>
              <p:cNvSpPr>
                <a:spLocks noChangeArrowheads="1"/>
              </p:cNvSpPr>
              <p:nvPr/>
            </p:nvSpPr>
            <p:spPr bwMode="auto">
              <a:xfrm>
                <a:off x="4239" y="2278"/>
                <a:ext cx="338" cy="141"/>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2811912" name="Line 8"/>
              <p:cNvSpPr>
                <a:spLocks noChangeShapeType="1"/>
              </p:cNvSpPr>
              <p:nvPr/>
            </p:nvSpPr>
            <p:spPr bwMode="auto">
              <a:xfrm flipV="1">
                <a:off x="4444" y="2323"/>
                <a:ext cx="12" cy="5"/>
              </a:xfrm>
              <a:prstGeom prst="line">
                <a:avLst/>
              </a:prstGeom>
              <a:noFill/>
              <a:ln w="12700">
                <a:solidFill>
                  <a:schemeClr val="tx1"/>
                </a:solidFill>
                <a:round/>
                <a:headEnd type="none" w="sm" len="sm"/>
                <a:tailEnd type="none" w="sm" len="sm"/>
              </a:ln>
              <a:effectLst/>
            </p:spPr>
            <p:txBody>
              <a:bodyPr/>
              <a:lstStyle/>
              <a:p>
                <a:endParaRPr lang="en-US"/>
              </a:p>
            </p:txBody>
          </p:sp>
          <p:sp>
            <p:nvSpPr>
              <p:cNvPr id="2811913" name="Line 9"/>
              <p:cNvSpPr>
                <a:spLocks noChangeShapeType="1"/>
              </p:cNvSpPr>
              <p:nvPr/>
            </p:nvSpPr>
            <p:spPr bwMode="auto">
              <a:xfrm flipH="1" flipV="1">
                <a:off x="4444" y="2353"/>
                <a:ext cx="12" cy="5"/>
              </a:xfrm>
              <a:prstGeom prst="line">
                <a:avLst/>
              </a:prstGeom>
              <a:noFill/>
              <a:ln w="12700">
                <a:solidFill>
                  <a:schemeClr val="tx1"/>
                </a:solidFill>
                <a:round/>
                <a:headEnd type="none" w="sm" len="sm"/>
                <a:tailEnd type="none" w="sm" len="sm"/>
              </a:ln>
              <a:effectLst/>
            </p:spPr>
            <p:txBody>
              <a:bodyPr/>
              <a:lstStyle/>
              <a:p>
                <a:endParaRPr lang="en-US"/>
              </a:p>
            </p:txBody>
          </p:sp>
          <p:sp>
            <p:nvSpPr>
              <p:cNvPr id="2811914" name="Line 10"/>
              <p:cNvSpPr>
                <a:spLocks noChangeShapeType="1"/>
              </p:cNvSpPr>
              <p:nvPr/>
            </p:nvSpPr>
            <p:spPr bwMode="auto">
              <a:xfrm flipH="1" flipV="1">
                <a:off x="4359" y="2323"/>
                <a:ext cx="11" cy="5"/>
              </a:xfrm>
              <a:prstGeom prst="line">
                <a:avLst/>
              </a:prstGeom>
              <a:noFill/>
              <a:ln w="12700">
                <a:solidFill>
                  <a:schemeClr val="tx1"/>
                </a:solidFill>
                <a:round/>
                <a:headEnd type="none" w="sm" len="sm"/>
                <a:tailEnd type="none" w="sm" len="sm"/>
              </a:ln>
              <a:effectLst/>
            </p:spPr>
            <p:txBody>
              <a:bodyPr/>
              <a:lstStyle/>
              <a:p>
                <a:endParaRPr lang="en-US"/>
              </a:p>
            </p:txBody>
          </p:sp>
          <p:sp>
            <p:nvSpPr>
              <p:cNvPr id="2811915" name="Line 11"/>
              <p:cNvSpPr>
                <a:spLocks noChangeShapeType="1"/>
              </p:cNvSpPr>
              <p:nvPr/>
            </p:nvSpPr>
            <p:spPr bwMode="auto">
              <a:xfrm flipV="1">
                <a:off x="4359" y="2353"/>
                <a:ext cx="11" cy="5"/>
              </a:xfrm>
              <a:prstGeom prst="line">
                <a:avLst/>
              </a:prstGeom>
              <a:noFill/>
              <a:ln w="12700">
                <a:solidFill>
                  <a:schemeClr val="tx1"/>
                </a:solidFill>
                <a:round/>
                <a:headEnd type="none" w="sm" len="sm"/>
                <a:tailEnd type="none" w="sm" len="sm"/>
              </a:ln>
              <a:effectLst/>
            </p:spPr>
            <p:txBody>
              <a:bodyPr/>
              <a:lstStyle/>
              <a:p>
                <a:endParaRPr lang="en-US"/>
              </a:p>
            </p:txBody>
          </p:sp>
          <p:grpSp>
            <p:nvGrpSpPr>
              <p:cNvPr id="4" name="Group 12"/>
              <p:cNvGrpSpPr>
                <a:grpSpLocks/>
              </p:cNvGrpSpPr>
              <p:nvPr/>
            </p:nvGrpSpPr>
            <p:grpSpPr bwMode="auto">
              <a:xfrm>
                <a:off x="4388" y="2064"/>
                <a:ext cx="45" cy="287"/>
                <a:chOff x="4388" y="2064"/>
                <a:chExt cx="45" cy="287"/>
              </a:xfrm>
            </p:grpSpPr>
            <p:sp>
              <p:nvSpPr>
                <p:cNvPr id="2811917" name="Arc 13"/>
                <p:cNvSpPr>
                  <a:spLocks/>
                </p:cNvSpPr>
                <p:nvPr/>
              </p:nvSpPr>
              <p:spPr bwMode="auto">
                <a:xfrm>
                  <a:off x="4388" y="2064"/>
                  <a:ext cx="44" cy="274"/>
                </a:xfrm>
                <a:custGeom>
                  <a:avLst/>
                  <a:gdLst>
                    <a:gd name="G0" fmla="+- 21599 0 0"/>
                    <a:gd name="G1" fmla="+- 21600 0 0"/>
                    <a:gd name="G2" fmla="+- 21600 0 0"/>
                    <a:gd name="T0" fmla="*/ 0 w 43199"/>
                    <a:gd name="T1" fmla="*/ 21364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64"/>
                      </a:moveTo>
                      <a:cubicBezTo>
                        <a:pt x="129" y="9527"/>
                        <a:pt x="9761" y="-1"/>
                        <a:pt x="21599" y="0"/>
                      </a:cubicBezTo>
                      <a:cubicBezTo>
                        <a:pt x="33528" y="0"/>
                        <a:pt x="43199" y="9670"/>
                        <a:pt x="43199" y="21600"/>
                      </a:cubicBezTo>
                    </a:path>
                    <a:path w="43199" h="21600" stroke="0" extrusionOk="0">
                      <a:moveTo>
                        <a:pt x="0" y="21364"/>
                      </a:moveTo>
                      <a:cubicBezTo>
                        <a:pt x="129" y="9527"/>
                        <a:pt x="9761" y="-1"/>
                        <a:pt x="21599" y="0"/>
                      </a:cubicBezTo>
                      <a:cubicBezTo>
                        <a:pt x="33528" y="0"/>
                        <a:pt x="43199" y="9670"/>
                        <a:pt x="43199" y="21600"/>
                      </a:cubicBezTo>
                      <a:lnTo>
                        <a:pt x="21599" y="21600"/>
                      </a:lnTo>
                      <a:close/>
                    </a:path>
                  </a:pathLst>
                </a:custGeom>
                <a:solidFill>
                  <a:srgbClr val="F6BF69"/>
                </a:solidFill>
                <a:ln w="12700" cap="rnd">
                  <a:solidFill>
                    <a:schemeClr val="tx1"/>
                  </a:solidFill>
                  <a:round/>
                  <a:headEnd/>
                  <a:tailEnd/>
                </a:ln>
                <a:effectLst/>
              </p:spPr>
              <p:txBody>
                <a:bodyPr/>
                <a:lstStyle/>
                <a:p>
                  <a:endParaRPr lang="en-US"/>
                </a:p>
              </p:txBody>
            </p:sp>
            <p:sp>
              <p:nvSpPr>
                <p:cNvPr id="2811918" name="Arc 14"/>
                <p:cNvSpPr>
                  <a:spLocks/>
                </p:cNvSpPr>
                <p:nvPr/>
              </p:nvSpPr>
              <p:spPr bwMode="auto">
                <a:xfrm rot="10800000">
                  <a:off x="4389" y="2339"/>
                  <a:ext cx="44" cy="12"/>
                </a:xfrm>
                <a:custGeom>
                  <a:avLst/>
                  <a:gdLst>
                    <a:gd name="G0" fmla="+- 21306 0 0"/>
                    <a:gd name="G1" fmla="+- 21600 0 0"/>
                    <a:gd name="G2" fmla="+- 21600 0 0"/>
                    <a:gd name="T0" fmla="*/ 0 w 42906"/>
                    <a:gd name="T1" fmla="*/ 18049 h 21600"/>
                    <a:gd name="T2" fmla="*/ 42906 w 42906"/>
                    <a:gd name="T3" fmla="*/ 21600 h 21600"/>
                    <a:gd name="T4" fmla="*/ 21306 w 42906"/>
                    <a:gd name="T5" fmla="*/ 21600 h 21600"/>
                  </a:gdLst>
                  <a:ahLst/>
                  <a:cxnLst>
                    <a:cxn ang="0">
                      <a:pos x="T0" y="T1"/>
                    </a:cxn>
                    <a:cxn ang="0">
                      <a:pos x="T2" y="T3"/>
                    </a:cxn>
                    <a:cxn ang="0">
                      <a:pos x="T4" y="T5"/>
                    </a:cxn>
                  </a:cxnLst>
                  <a:rect l="0" t="0" r="r" b="b"/>
                  <a:pathLst>
                    <a:path w="42906" h="21600" fill="none" extrusionOk="0">
                      <a:moveTo>
                        <a:pt x="-1" y="18048"/>
                      </a:moveTo>
                      <a:cubicBezTo>
                        <a:pt x="1735" y="7633"/>
                        <a:pt x="10747" y="-1"/>
                        <a:pt x="21306" y="0"/>
                      </a:cubicBezTo>
                      <a:cubicBezTo>
                        <a:pt x="33235" y="0"/>
                        <a:pt x="42906" y="9670"/>
                        <a:pt x="42906" y="21600"/>
                      </a:cubicBezTo>
                    </a:path>
                    <a:path w="42906" h="21600" stroke="0" extrusionOk="0">
                      <a:moveTo>
                        <a:pt x="-1" y="18048"/>
                      </a:moveTo>
                      <a:cubicBezTo>
                        <a:pt x="1735" y="7633"/>
                        <a:pt x="10747" y="-1"/>
                        <a:pt x="21306" y="0"/>
                      </a:cubicBezTo>
                      <a:cubicBezTo>
                        <a:pt x="33235" y="0"/>
                        <a:pt x="42906" y="9670"/>
                        <a:pt x="42906" y="21600"/>
                      </a:cubicBezTo>
                      <a:lnTo>
                        <a:pt x="21306" y="21600"/>
                      </a:lnTo>
                      <a:close/>
                    </a:path>
                  </a:pathLst>
                </a:custGeom>
                <a:solidFill>
                  <a:srgbClr val="F6BF69"/>
                </a:solidFill>
                <a:ln w="12700" cap="rnd">
                  <a:solidFill>
                    <a:schemeClr val="tx1"/>
                  </a:solidFill>
                  <a:round/>
                  <a:headEnd/>
                  <a:tailEnd/>
                </a:ln>
                <a:effectLst/>
              </p:spPr>
              <p:txBody>
                <a:bodyPr/>
                <a:lstStyle/>
                <a:p>
                  <a:endParaRPr lang="en-US"/>
                </a:p>
              </p:txBody>
            </p:sp>
          </p:grpSp>
        </p:grpSp>
        <p:grpSp>
          <p:nvGrpSpPr>
            <p:cNvPr id="5" name="Group 15"/>
            <p:cNvGrpSpPr>
              <a:grpSpLocks/>
            </p:cNvGrpSpPr>
            <p:nvPr/>
          </p:nvGrpSpPr>
          <p:grpSpPr bwMode="auto">
            <a:xfrm>
              <a:off x="4688" y="2110"/>
              <a:ext cx="354" cy="351"/>
              <a:chOff x="4688" y="2110"/>
              <a:chExt cx="354" cy="351"/>
            </a:xfrm>
          </p:grpSpPr>
          <p:sp>
            <p:nvSpPr>
              <p:cNvPr id="2811920" name="Oval 16"/>
              <p:cNvSpPr>
                <a:spLocks noChangeArrowheads="1"/>
              </p:cNvSpPr>
              <p:nvPr/>
            </p:nvSpPr>
            <p:spPr bwMode="auto">
              <a:xfrm rot="7260000">
                <a:off x="4588" y="2210"/>
                <a:ext cx="340" cy="139"/>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2811921" name="Oval 17"/>
              <p:cNvSpPr>
                <a:spLocks noChangeArrowheads="1"/>
              </p:cNvSpPr>
              <p:nvPr/>
            </p:nvSpPr>
            <p:spPr bwMode="auto">
              <a:xfrm rot="7260000">
                <a:off x="4606" y="2221"/>
                <a:ext cx="340" cy="139"/>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2811922" name="Line 18"/>
              <p:cNvSpPr>
                <a:spLocks noChangeShapeType="1"/>
              </p:cNvSpPr>
              <p:nvPr/>
            </p:nvSpPr>
            <p:spPr bwMode="auto">
              <a:xfrm flipH="1">
                <a:off x="4771" y="2331"/>
                <a:ext cx="2" cy="13"/>
              </a:xfrm>
              <a:prstGeom prst="line">
                <a:avLst/>
              </a:prstGeom>
              <a:noFill/>
              <a:ln w="12700">
                <a:solidFill>
                  <a:schemeClr val="tx1"/>
                </a:solidFill>
                <a:round/>
                <a:headEnd type="none" w="sm" len="sm"/>
                <a:tailEnd type="none" w="sm" len="sm"/>
              </a:ln>
              <a:effectLst/>
            </p:spPr>
            <p:txBody>
              <a:bodyPr/>
              <a:lstStyle/>
              <a:p>
                <a:endParaRPr lang="en-US"/>
              </a:p>
            </p:txBody>
          </p:sp>
          <p:sp>
            <p:nvSpPr>
              <p:cNvPr id="2811923" name="Line 19"/>
              <p:cNvSpPr>
                <a:spLocks noChangeShapeType="1"/>
              </p:cNvSpPr>
              <p:nvPr/>
            </p:nvSpPr>
            <p:spPr bwMode="auto">
              <a:xfrm flipV="1">
                <a:off x="4742" y="2315"/>
                <a:ext cx="10" cy="9"/>
              </a:xfrm>
              <a:prstGeom prst="line">
                <a:avLst/>
              </a:prstGeom>
              <a:noFill/>
              <a:ln w="12700">
                <a:solidFill>
                  <a:schemeClr val="tx1"/>
                </a:solidFill>
                <a:round/>
                <a:headEnd type="none" w="sm" len="sm"/>
                <a:tailEnd type="none" w="sm" len="sm"/>
              </a:ln>
              <a:effectLst/>
            </p:spPr>
            <p:txBody>
              <a:bodyPr/>
              <a:lstStyle/>
              <a:p>
                <a:endParaRPr lang="en-US"/>
              </a:p>
            </p:txBody>
          </p:sp>
          <p:sp>
            <p:nvSpPr>
              <p:cNvPr id="2811924" name="Line 20"/>
              <p:cNvSpPr>
                <a:spLocks noChangeShapeType="1"/>
              </p:cNvSpPr>
              <p:nvPr/>
            </p:nvSpPr>
            <p:spPr bwMode="auto">
              <a:xfrm flipV="1">
                <a:off x="4807" y="2262"/>
                <a:ext cx="11" cy="8"/>
              </a:xfrm>
              <a:prstGeom prst="line">
                <a:avLst/>
              </a:prstGeom>
              <a:noFill/>
              <a:ln w="12700">
                <a:solidFill>
                  <a:schemeClr val="tx1"/>
                </a:solidFill>
                <a:round/>
                <a:headEnd type="none" w="sm" len="sm"/>
                <a:tailEnd type="none" w="sm" len="sm"/>
              </a:ln>
              <a:effectLst/>
            </p:spPr>
            <p:txBody>
              <a:bodyPr/>
              <a:lstStyle/>
              <a:p>
                <a:endParaRPr lang="en-US"/>
              </a:p>
            </p:txBody>
          </p:sp>
          <p:sp>
            <p:nvSpPr>
              <p:cNvPr id="2811925" name="Line 21"/>
              <p:cNvSpPr>
                <a:spLocks noChangeShapeType="1"/>
              </p:cNvSpPr>
              <p:nvPr/>
            </p:nvSpPr>
            <p:spPr bwMode="auto">
              <a:xfrm flipH="1">
                <a:off x="4789" y="2244"/>
                <a:ext cx="1" cy="13"/>
              </a:xfrm>
              <a:prstGeom prst="line">
                <a:avLst/>
              </a:prstGeom>
              <a:noFill/>
              <a:ln w="12700">
                <a:solidFill>
                  <a:schemeClr val="tx1"/>
                </a:solidFill>
                <a:round/>
                <a:headEnd type="none" w="sm" len="sm"/>
                <a:tailEnd type="none" w="sm" len="sm"/>
              </a:ln>
              <a:effectLst/>
            </p:spPr>
            <p:txBody>
              <a:bodyPr/>
              <a:lstStyle/>
              <a:p>
                <a:endParaRPr lang="en-US"/>
              </a:p>
            </p:txBody>
          </p:sp>
          <p:grpSp>
            <p:nvGrpSpPr>
              <p:cNvPr id="6" name="Group 22"/>
              <p:cNvGrpSpPr>
                <a:grpSpLocks/>
              </p:cNvGrpSpPr>
              <p:nvPr/>
            </p:nvGrpSpPr>
            <p:grpSpPr bwMode="auto">
              <a:xfrm>
                <a:off x="4767" y="2278"/>
                <a:ext cx="275" cy="116"/>
                <a:chOff x="4767" y="2278"/>
                <a:chExt cx="275" cy="116"/>
              </a:xfrm>
            </p:grpSpPr>
            <p:sp>
              <p:nvSpPr>
                <p:cNvPr id="2811927" name="Arc 23"/>
                <p:cNvSpPr>
                  <a:spLocks/>
                </p:cNvSpPr>
                <p:nvPr/>
              </p:nvSpPr>
              <p:spPr bwMode="auto">
                <a:xfrm rot="7260000">
                  <a:off x="4883" y="2234"/>
                  <a:ext cx="44" cy="275"/>
                </a:xfrm>
                <a:custGeom>
                  <a:avLst/>
                  <a:gdLst>
                    <a:gd name="G0" fmla="+- 21599 0 0"/>
                    <a:gd name="G1" fmla="+- 21600 0 0"/>
                    <a:gd name="G2" fmla="+- 21600 0 0"/>
                    <a:gd name="T0" fmla="*/ 0 w 43199"/>
                    <a:gd name="T1" fmla="*/ 21364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64"/>
                      </a:moveTo>
                      <a:cubicBezTo>
                        <a:pt x="129" y="9527"/>
                        <a:pt x="9761" y="-1"/>
                        <a:pt x="21599" y="0"/>
                      </a:cubicBezTo>
                      <a:cubicBezTo>
                        <a:pt x="33528" y="0"/>
                        <a:pt x="43199" y="9670"/>
                        <a:pt x="43199" y="21600"/>
                      </a:cubicBezTo>
                    </a:path>
                    <a:path w="43199" h="21600" stroke="0" extrusionOk="0">
                      <a:moveTo>
                        <a:pt x="0" y="21364"/>
                      </a:moveTo>
                      <a:cubicBezTo>
                        <a:pt x="129" y="9527"/>
                        <a:pt x="9761" y="-1"/>
                        <a:pt x="21599" y="0"/>
                      </a:cubicBezTo>
                      <a:cubicBezTo>
                        <a:pt x="33528" y="0"/>
                        <a:pt x="43199" y="9670"/>
                        <a:pt x="43199" y="21600"/>
                      </a:cubicBezTo>
                      <a:lnTo>
                        <a:pt x="21599" y="21600"/>
                      </a:lnTo>
                      <a:close/>
                    </a:path>
                  </a:pathLst>
                </a:custGeom>
                <a:solidFill>
                  <a:srgbClr val="F6BF69"/>
                </a:solidFill>
                <a:ln w="12700" cap="rnd">
                  <a:solidFill>
                    <a:schemeClr val="tx1"/>
                  </a:solidFill>
                  <a:round/>
                  <a:headEnd/>
                  <a:tailEnd/>
                </a:ln>
                <a:effectLst/>
              </p:spPr>
              <p:txBody>
                <a:bodyPr/>
                <a:lstStyle/>
                <a:p>
                  <a:endParaRPr lang="en-US"/>
                </a:p>
              </p:txBody>
            </p:sp>
            <p:sp>
              <p:nvSpPr>
                <p:cNvPr id="2811928" name="Arc 24"/>
                <p:cNvSpPr>
                  <a:spLocks/>
                </p:cNvSpPr>
                <p:nvPr/>
              </p:nvSpPr>
              <p:spPr bwMode="auto">
                <a:xfrm rot="18060000">
                  <a:off x="4767" y="2292"/>
                  <a:ext cx="42" cy="13"/>
                </a:xfrm>
                <a:custGeom>
                  <a:avLst/>
                  <a:gdLst>
                    <a:gd name="G0" fmla="+- 21071 0 0"/>
                    <a:gd name="G1" fmla="+- 21600 0 0"/>
                    <a:gd name="G2" fmla="+- 21600 0 0"/>
                    <a:gd name="T0" fmla="*/ 0 w 42598"/>
                    <a:gd name="T1" fmla="*/ 16848 h 21600"/>
                    <a:gd name="T2" fmla="*/ 42598 w 42598"/>
                    <a:gd name="T3" fmla="*/ 19820 h 21600"/>
                    <a:gd name="T4" fmla="*/ 21071 w 42598"/>
                    <a:gd name="T5" fmla="*/ 21600 h 21600"/>
                  </a:gdLst>
                  <a:ahLst/>
                  <a:cxnLst>
                    <a:cxn ang="0">
                      <a:pos x="T0" y="T1"/>
                    </a:cxn>
                    <a:cxn ang="0">
                      <a:pos x="T2" y="T3"/>
                    </a:cxn>
                    <a:cxn ang="0">
                      <a:pos x="T4" y="T5"/>
                    </a:cxn>
                  </a:cxnLst>
                  <a:rect l="0" t="0" r="r" b="b"/>
                  <a:pathLst>
                    <a:path w="42598" h="21600" fill="none" extrusionOk="0">
                      <a:moveTo>
                        <a:pt x="0" y="16848"/>
                      </a:moveTo>
                      <a:cubicBezTo>
                        <a:pt x="2221" y="6996"/>
                        <a:pt x="10972" y="-1"/>
                        <a:pt x="21071" y="0"/>
                      </a:cubicBezTo>
                      <a:cubicBezTo>
                        <a:pt x="32310" y="0"/>
                        <a:pt x="41671" y="8619"/>
                        <a:pt x="42597" y="19820"/>
                      </a:cubicBezTo>
                    </a:path>
                    <a:path w="42598" h="21600" stroke="0" extrusionOk="0">
                      <a:moveTo>
                        <a:pt x="0" y="16848"/>
                      </a:moveTo>
                      <a:cubicBezTo>
                        <a:pt x="2221" y="6996"/>
                        <a:pt x="10972" y="-1"/>
                        <a:pt x="21071" y="0"/>
                      </a:cubicBezTo>
                      <a:cubicBezTo>
                        <a:pt x="32310" y="0"/>
                        <a:pt x="41671" y="8619"/>
                        <a:pt x="42597" y="19820"/>
                      </a:cubicBezTo>
                      <a:lnTo>
                        <a:pt x="21071" y="21600"/>
                      </a:lnTo>
                      <a:close/>
                    </a:path>
                  </a:pathLst>
                </a:custGeom>
                <a:solidFill>
                  <a:srgbClr val="F6BF69"/>
                </a:solidFill>
                <a:ln w="12700" cap="rnd">
                  <a:solidFill>
                    <a:schemeClr val="tx1"/>
                  </a:solidFill>
                  <a:round/>
                  <a:headEnd/>
                  <a:tailEnd/>
                </a:ln>
                <a:effectLst/>
              </p:spPr>
              <p:txBody>
                <a:bodyPr/>
                <a:lstStyle/>
                <a:p>
                  <a:endParaRPr lang="en-US"/>
                </a:p>
              </p:txBody>
            </p:sp>
          </p:grpSp>
        </p:grpSp>
      </p:grpSp>
      <p:pic>
        <p:nvPicPr>
          <p:cNvPr id="2811929" name="Picture 25" descr="j0415074[1]"/>
          <p:cNvPicPr>
            <a:picLocks noChangeAspect="1" noChangeArrowheads="1"/>
          </p:cNvPicPr>
          <p:nvPr/>
        </p:nvPicPr>
        <p:blipFill>
          <a:blip r:embed="rId3" cstate="print"/>
          <a:srcRect/>
          <a:stretch>
            <a:fillRect/>
          </a:stretch>
        </p:blipFill>
        <p:spPr bwMode="auto">
          <a:xfrm>
            <a:off x="6443663" y="4149725"/>
            <a:ext cx="2219325" cy="1878013"/>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11907">
                                            <p:txEl>
                                              <p:pRg st="0" end="0"/>
                                            </p:txEl>
                                          </p:spTgt>
                                        </p:tgtEl>
                                        <p:attrNameLst>
                                          <p:attrName>style.visibility</p:attrName>
                                        </p:attrNameLst>
                                      </p:cBhvr>
                                      <p:to>
                                        <p:strVal val="visible"/>
                                      </p:to>
                                    </p:set>
                                    <p:animEffect transition="in" filter="checkerboard(across)">
                                      <p:cBhvr>
                                        <p:cTn id="7" dur="500"/>
                                        <p:tgtEl>
                                          <p:spTgt spid="2811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11907">
                                            <p:txEl>
                                              <p:pRg st="1" end="1"/>
                                            </p:txEl>
                                          </p:spTgt>
                                        </p:tgtEl>
                                        <p:attrNameLst>
                                          <p:attrName>style.visibility</p:attrName>
                                        </p:attrNameLst>
                                      </p:cBhvr>
                                      <p:to>
                                        <p:strVal val="visible"/>
                                      </p:to>
                                    </p:set>
                                    <p:animEffect transition="in" filter="checkerboard(across)">
                                      <p:cBhvr>
                                        <p:cTn id="12" dur="500"/>
                                        <p:tgtEl>
                                          <p:spTgt spid="2811907">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811907">
                                            <p:txEl>
                                              <p:pRg st="2" end="2"/>
                                            </p:txEl>
                                          </p:spTgt>
                                        </p:tgtEl>
                                        <p:attrNameLst>
                                          <p:attrName>style.visibility</p:attrName>
                                        </p:attrNameLst>
                                      </p:cBhvr>
                                      <p:to>
                                        <p:strVal val="visible"/>
                                      </p:to>
                                    </p:set>
                                    <p:animEffect transition="in" filter="checkerboard(across)">
                                      <p:cBhvr>
                                        <p:cTn id="15" dur="500"/>
                                        <p:tgtEl>
                                          <p:spTgt spid="2811907">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811907">
                                            <p:txEl>
                                              <p:pRg st="3" end="3"/>
                                            </p:txEl>
                                          </p:spTgt>
                                        </p:tgtEl>
                                        <p:attrNameLst>
                                          <p:attrName>style.visibility</p:attrName>
                                        </p:attrNameLst>
                                      </p:cBhvr>
                                      <p:to>
                                        <p:strVal val="visible"/>
                                      </p:to>
                                    </p:set>
                                    <p:animEffect transition="in" filter="checkerboard(across)">
                                      <p:cBhvr>
                                        <p:cTn id="18" dur="500"/>
                                        <p:tgtEl>
                                          <p:spTgt spid="281190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811907">
                                            <p:txEl>
                                              <p:pRg st="4" end="4"/>
                                            </p:txEl>
                                          </p:spTgt>
                                        </p:tgtEl>
                                        <p:attrNameLst>
                                          <p:attrName>style.visibility</p:attrName>
                                        </p:attrNameLst>
                                      </p:cBhvr>
                                      <p:to>
                                        <p:strVal val="visible"/>
                                      </p:to>
                                    </p:set>
                                    <p:animEffect transition="in" filter="checkerboard(across)">
                                      <p:cBhvr>
                                        <p:cTn id="23" dur="500"/>
                                        <p:tgtEl>
                                          <p:spTgt spid="281190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811907">
                                            <p:txEl>
                                              <p:pRg st="5" end="5"/>
                                            </p:txEl>
                                          </p:spTgt>
                                        </p:tgtEl>
                                        <p:attrNameLst>
                                          <p:attrName>style.visibility</p:attrName>
                                        </p:attrNameLst>
                                      </p:cBhvr>
                                      <p:to>
                                        <p:strVal val="visible"/>
                                      </p:to>
                                    </p:set>
                                    <p:animEffect transition="in" filter="checkerboard(across)">
                                      <p:cBhvr>
                                        <p:cTn id="28" dur="500"/>
                                        <p:tgtEl>
                                          <p:spTgt spid="281190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811907">
                                            <p:txEl>
                                              <p:pRg st="6" end="6"/>
                                            </p:txEl>
                                          </p:spTgt>
                                        </p:tgtEl>
                                        <p:attrNameLst>
                                          <p:attrName>style.visibility</p:attrName>
                                        </p:attrNameLst>
                                      </p:cBhvr>
                                      <p:to>
                                        <p:strVal val="visible"/>
                                      </p:to>
                                    </p:set>
                                    <p:animEffect transition="in" filter="checkerboard(across)">
                                      <p:cBhvr>
                                        <p:cTn id="33" dur="500"/>
                                        <p:tgtEl>
                                          <p:spTgt spid="281190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811907">
                                            <p:txEl>
                                              <p:pRg st="7" end="7"/>
                                            </p:txEl>
                                          </p:spTgt>
                                        </p:tgtEl>
                                        <p:attrNameLst>
                                          <p:attrName>style.visibility</p:attrName>
                                        </p:attrNameLst>
                                      </p:cBhvr>
                                      <p:to>
                                        <p:strVal val="visible"/>
                                      </p:to>
                                    </p:set>
                                    <p:animEffect transition="in" filter="checkerboard(across)">
                                      <p:cBhvr>
                                        <p:cTn id="38" dur="500"/>
                                        <p:tgtEl>
                                          <p:spTgt spid="2811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19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t>
            </a:r>
            <a:r>
              <a:rPr lang="en-US" dirty="0" err="1" smtClean="0"/>
              <a:t>aways</a:t>
            </a:r>
            <a:r>
              <a:rPr lang="en-US" dirty="0" smtClean="0"/>
              <a:t> for what comes next</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 geo-engineering: decisions are much more complex</a:t>
            </a:r>
          </a:p>
          <a:p>
            <a:endParaRPr lang="en-US" dirty="0" smtClean="0"/>
          </a:p>
          <a:p>
            <a:r>
              <a:rPr lang="en-US" dirty="0" smtClean="0"/>
              <a:t>Multiple, possibly conflicting objectives</a:t>
            </a:r>
          </a:p>
          <a:p>
            <a:endParaRPr lang="en-US" dirty="0" smtClean="0"/>
          </a:p>
          <a:p>
            <a:r>
              <a:rPr lang="en-US" dirty="0" smtClean="0"/>
              <a:t>“Events” are not simply outcome of tosses, they are possible configurations of the subsurface whose modeling is complex</a:t>
            </a:r>
          </a:p>
          <a:p>
            <a:endParaRPr lang="en-US" dirty="0" smtClean="0"/>
          </a:p>
          <a:p>
            <a:r>
              <a:rPr lang="en-US" dirty="0" smtClean="0"/>
              <a:t>Information gathering:</a:t>
            </a:r>
          </a:p>
          <a:p>
            <a:pPr lvl="1"/>
            <a:r>
              <a:rPr lang="en-US" dirty="0" smtClean="0"/>
              <a:t>Costly</a:t>
            </a:r>
          </a:p>
          <a:p>
            <a:pPr lvl="1"/>
            <a:r>
              <a:rPr lang="en-US" dirty="0" smtClean="0"/>
              <a:t>Multiple sources</a:t>
            </a:r>
          </a:p>
          <a:p>
            <a:pPr lvl="1"/>
            <a:r>
              <a:rPr lang="en-US" dirty="0" smtClean="0"/>
              <a:t>Uncertainty</a:t>
            </a:r>
          </a:p>
          <a:p>
            <a:pPr lvl="1">
              <a:buNone/>
            </a:pPr>
            <a:endParaRPr lang="en-US" dirty="0" smtClean="0"/>
          </a:p>
          <a:p>
            <a:r>
              <a:rPr lang="en-US" dirty="0" smtClean="0"/>
              <a:t>Value of information assessment is critical but difficult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 process</a:t>
            </a:r>
            <a:endParaRPr lang="en-US" dirty="0"/>
          </a:p>
        </p:txBody>
      </p:sp>
      <p:sp>
        <p:nvSpPr>
          <p:cNvPr id="3" name="Text Placeholder 2"/>
          <p:cNvSpPr>
            <a:spLocks noGrp="1"/>
          </p:cNvSpPr>
          <p:nvPr>
            <p:ph type="body" idx="1"/>
          </p:nvPr>
        </p:nvSpPr>
        <p:spPr/>
        <p:txBody>
          <a:bodyPr>
            <a:normAutofit/>
          </a:bodyPr>
          <a:lstStyle/>
          <a:p>
            <a:r>
              <a:rPr lang="en-US" dirty="0" smtClean="0"/>
              <a:t>Making decision under uncertainty</a:t>
            </a:r>
          </a:p>
          <a:p>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of decision analysis</a:t>
            </a:r>
            <a:endParaRPr lang="en-US" dirty="0"/>
          </a:p>
        </p:txBody>
      </p:sp>
      <p:sp>
        <p:nvSpPr>
          <p:cNvPr id="3" name="Content Placeholder 2"/>
          <p:cNvSpPr>
            <a:spLocks noGrp="1"/>
          </p:cNvSpPr>
          <p:nvPr>
            <p:ph sz="quarter" idx="1"/>
          </p:nvPr>
        </p:nvSpPr>
        <p:spPr/>
        <p:txBody>
          <a:bodyPr/>
          <a:lstStyle/>
          <a:p>
            <a:r>
              <a:rPr lang="en-US" dirty="0" smtClean="0"/>
              <a:t>Professor Ron Howard, 1966</a:t>
            </a:r>
          </a:p>
          <a:p>
            <a:endParaRPr lang="en-US" dirty="0" smtClean="0"/>
          </a:p>
          <a:p>
            <a:pPr>
              <a:buNone/>
            </a:pPr>
            <a:r>
              <a:rPr lang="en-US" dirty="0" smtClean="0"/>
              <a:t>“</a:t>
            </a:r>
            <a:r>
              <a:rPr lang="en-US" sz="2800" b="1" dirty="0" smtClean="0"/>
              <a:t>systematic procedure for transforming opaque decision problems into transparent decision problems by a sequence of transparent steps</a:t>
            </a:r>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a:t>
            </a:r>
            <a:endParaRPr lang="en-US" dirty="0"/>
          </a:p>
        </p:txBody>
      </p:sp>
      <p:sp>
        <p:nvSpPr>
          <p:cNvPr id="3" name="TextBox 2"/>
          <p:cNvSpPr txBox="1"/>
          <p:nvPr/>
        </p:nvSpPr>
        <p:spPr>
          <a:xfrm>
            <a:off x="838200" y="1524000"/>
            <a:ext cx="7755906" cy="830997"/>
          </a:xfrm>
          <a:prstGeom prst="rect">
            <a:avLst/>
          </a:prstGeom>
          <a:noFill/>
        </p:spPr>
        <p:txBody>
          <a:bodyPr wrap="none" rtlCol="0">
            <a:spAutoFit/>
          </a:bodyPr>
          <a:lstStyle/>
          <a:p>
            <a:r>
              <a:rPr lang="en-US" sz="2400" i="1" dirty="0" smtClean="0"/>
              <a:t>“Many are stubborn in pursuit of the path they have chosen, </a:t>
            </a:r>
          </a:p>
          <a:p>
            <a:r>
              <a:rPr lang="en-US" sz="2400" i="1" dirty="0" smtClean="0"/>
              <a:t>		few in pursuit of the goal.”</a:t>
            </a:r>
            <a:endParaRPr lang="en-US" sz="2400" dirty="0"/>
          </a:p>
        </p:txBody>
      </p:sp>
      <p:sp>
        <p:nvSpPr>
          <p:cNvPr id="4" name="TextBox 3"/>
          <p:cNvSpPr txBox="1"/>
          <p:nvPr/>
        </p:nvSpPr>
        <p:spPr>
          <a:xfrm>
            <a:off x="7391400" y="2590800"/>
            <a:ext cx="1104341" cy="369332"/>
          </a:xfrm>
          <a:prstGeom prst="rect">
            <a:avLst/>
          </a:prstGeom>
          <a:noFill/>
        </p:spPr>
        <p:txBody>
          <a:bodyPr wrap="none" rtlCol="0">
            <a:spAutoFit/>
          </a:bodyPr>
          <a:lstStyle/>
          <a:p>
            <a:r>
              <a:rPr lang="en-US" b="1" u="sng" dirty="0" err="1" smtClean="0"/>
              <a:t>Neitzsche</a:t>
            </a:r>
            <a:endParaRPr lang="en-US" b="1" u="sng" dirty="0"/>
          </a:p>
        </p:txBody>
      </p:sp>
      <p:sp>
        <p:nvSpPr>
          <p:cNvPr id="5" name="TextBox 4"/>
          <p:cNvSpPr txBox="1"/>
          <p:nvPr/>
        </p:nvSpPr>
        <p:spPr>
          <a:xfrm>
            <a:off x="1752600" y="3429000"/>
            <a:ext cx="5254836" cy="2862322"/>
          </a:xfrm>
          <a:prstGeom prst="rect">
            <a:avLst/>
          </a:prstGeom>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000" dirty="0" smtClean="0"/>
              <a:t>As engineering/scientists we tend to obsess with</a:t>
            </a:r>
          </a:p>
          <a:p>
            <a:r>
              <a:rPr lang="en-US" sz="2000" dirty="0" smtClean="0"/>
              <a:t> </a:t>
            </a:r>
          </a:p>
          <a:p>
            <a:r>
              <a:rPr lang="en-US" sz="2000" dirty="0" smtClean="0"/>
              <a:t>	</a:t>
            </a:r>
            <a:r>
              <a:rPr lang="en-US" sz="2000" i="1" dirty="0" smtClean="0"/>
              <a:t>How-to-do</a:t>
            </a:r>
            <a:r>
              <a:rPr lang="en-US" sz="2000" dirty="0" smtClean="0"/>
              <a:t> – the recipe</a:t>
            </a:r>
          </a:p>
          <a:p>
            <a:endParaRPr lang="en-US" sz="2000" dirty="0" smtClean="0"/>
          </a:p>
          <a:p>
            <a:r>
              <a:rPr lang="en-US" sz="2000" dirty="0" smtClean="0"/>
              <a:t>	instead of</a:t>
            </a:r>
          </a:p>
          <a:p>
            <a:endParaRPr lang="en-US" sz="2000" dirty="0" smtClean="0"/>
          </a:p>
          <a:p>
            <a:r>
              <a:rPr lang="en-US" sz="2000" dirty="0" smtClean="0"/>
              <a:t>	</a:t>
            </a:r>
            <a:r>
              <a:rPr lang="en-US" sz="2000" i="1" dirty="0" smtClean="0"/>
              <a:t>What-should-we-be-doing-and-why</a:t>
            </a:r>
          </a:p>
          <a:p>
            <a:endParaRPr lang="en-US" sz="2000" dirty="0" smtClean="0"/>
          </a:p>
          <a:p>
            <a:r>
              <a:rPr lang="en-US" sz="2000" dirty="0" smtClean="0"/>
              <a:t>Use the elevator pitch approach</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decision problem</a:t>
            </a:r>
            <a:endParaRPr lang="en-US" dirty="0"/>
          </a:p>
        </p:txBody>
      </p:sp>
      <p:pic>
        <p:nvPicPr>
          <p:cNvPr id="4" name="Picture 3" descr="channel150.bmp"/>
          <p:cNvPicPr>
            <a:picLocks noChangeAspect="1"/>
          </p:cNvPicPr>
          <p:nvPr/>
        </p:nvPicPr>
        <p:blipFill>
          <a:blip r:embed="rId2" cstate="print"/>
          <a:srcRect l="4083" t="29377" r="7615" b="13895"/>
          <a:stretch>
            <a:fillRect/>
          </a:stretch>
        </p:blipFill>
        <p:spPr>
          <a:xfrm>
            <a:off x="609600" y="4267200"/>
            <a:ext cx="3265714" cy="1828800"/>
          </a:xfrm>
          <a:prstGeom prst="rect">
            <a:avLst/>
          </a:prstGeom>
        </p:spPr>
      </p:pic>
      <p:pic>
        <p:nvPicPr>
          <p:cNvPr id="5" name="Picture 4"/>
          <p:cNvPicPr/>
          <p:nvPr/>
        </p:nvPicPr>
        <p:blipFill>
          <a:blip r:embed="rId3" cstate="print"/>
          <a:srcRect/>
          <a:stretch>
            <a:fillRect/>
          </a:stretch>
        </p:blipFill>
        <p:spPr bwMode="auto">
          <a:xfrm>
            <a:off x="2209800" y="1360125"/>
            <a:ext cx="4464806" cy="2297475"/>
          </a:xfrm>
          <a:prstGeom prst="rect">
            <a:avLst/>
          </a:prstGeom>
          <a:noFill/>
          <a:ln w="9525">
            <a:noFill/>
            <a:miter lim="800000"/>
            <a:headEnd/>
            <a:tailEnd/>
          </a:ln>
          <a:effectLst/>
        </p:spPr>
      </p:pic>
      <p:sp>
        <p:nvSpPr>
          <p:cNvPr id="6" name="Right Arrow 5"/>
          <p:cNvSpPr/>
          <p:nvPr/>
        </p:nvSpPr>
        <p:spPr>
          <a:xfrm rot="16200000">
            <a:off x="4152900" y="40005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343400" y="5105400"/>
            <a:ext cx="421910" cy="707886"/>
          </a:xfrm>
          <a:prstGeom prst="rect">
            <a:avLst/>
          </a:prstGeom>
          <a:noFill/>
        </p:spPr>
        <p:txBody>
          <a:bodyPr wrap="none" rtlCol="0">
            <a:spAutoFit/>
          </a:bodyPr>
          <a:lstStyle/>
          <a:p>
            <a:r>
              <a:rPr lang="en-US" sz="4000" b="1" dirty="0" smtClean="0"/>
              <a:t>?</a:t>
            </a:r>
            <a:endParaRPr lang="en-US" sz="4000" b="1" dirty="0"/>
          </a:p>
        </p:txBody>
      </p:sp>
      <p:sp>
        <p:nvSpPr>
          <p:cNvPr id="8" name="TextBox 7"/>
          <p:cNvSpPr txBox="1"/>
          <p:nvPr/>
        </p:nvSpPr>
        <p:spPr>
          <a:xfrm>
            <a:off x="3124200" y="6096000"/>
            <a:ext cx="2943178" cy="646331"/>
          </a:xfrm>
          <a:prstGeom prst="rect">
            <a:avLst/>
          </a:prstGeom>
          <a:solidFill>
            <a:schemeClr val="bg1"/>
          </a:solidFill>
        </p:spPr>
        <p:txBody>
          <a:bodyPr wrap="none" rtlCol="0">
            <a:spAutoFit/>
          </a:bodyPr>
          <a:lstStyle/>
          <a:p>
            <a:pPr algn="ctr"/>
            <a:r>
              <a:rPr lang="en-US" dirty="0" smtClean="0"/>
              <a:t>Uncertain orientation</a:t>
            </a:r>
          </a:p>
          <a:p>
            <a:pPr algn="ctr"/>
            <a:r>
              <a:rPr lang="en-US" dirty="0" smtClean="0"/>
              <a:t>Uncertain geological scenario</a:t>
            </a:r>
            <a:endParaRPr lang="en-US" dirty="0"/>
          </a:p>
        </p:txBody>
      </p:sp>
      <p:pic>
        <p:nvPicPr>
          <p:cNvPr id="9" name="Picture 8" descr="bar150.bmp"/>
          <p:cNvPicPr>
            <a:picLocks noChangeAspect="1"/>
          </p:cNvPicPr>
          <p:nvPr/>
        </p:nvPicPr>
        <p:blipFill>
          <a:blip r:embed="rId4" cstate="print"/>
          <a:srcRect t="21273" r="7615" b="11869"/>
          <a:stretch>
            <a:fillRect/>
          </a:stretch>
        </p:blipFill>
        <p:spPr>
          <a:xfrm>
            <a:off x="4876800" y="3962400"/>
            <a:ext cx="3605159" cy="227425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Decision time</a:t>
            </a:r>
            <a:endParaRPr lang="en-US" dirty="0"/>
          </a:p>
        </p:txBody>
      </p:sp>
      <p:pic>
        <p:nvPicPr>
          <p:cNvPr id="1026" name="Picture 2" descr="http://www.insidesocal.com/bargain/TwentyDollarBill.jpg"/>
          <p:cNvPicPr>
            <a:picLocks noChangeAspect="1" noChangeArrowheads="1"/>
          </p:cNvPicPr>
          <p:nvPr/>
        </p:nvPicPr>
        <p:blipFill>
          <a:blip r:embed="rId2" cstate="print"/>
          <a:srcRect/>
          <a:stretch>
            <a:fillRect/>
          </a:stretch>
        </p:blipFill>
        <p:spPr bwMode="auto">
          <a:xfrm>
            <a:off x="1066800" y="2286000"/>
            <a:ext cx="6915150" cy="2952750"/>
          </a:xfrm>
          <a:prstGeom prst="rect">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language/nomenclature</a:t>
            </a:r>
            <a:endParaRPr lang="en-US" dirty="0"/>
          </a:p>
        </p:txBody>
      </p:sp>
      <p:sp>
        <p:nvSpPr>
          <p:cNvPr id="3" name="Content Placeholder 2"/>
          <p:cNvSpPr>
            <a:spLocks noGrp="1"/>
          </p:cNvSpPr>
          <p:nvPr>
            <p:ph sz="quarter" idx="1"/>
          </p:nvPr>
        </p:nvSpPr>
        <p:spPr>
          <a:xfrm>
            <a:off x="914400" y="1447800"/>
            <a:ext cx="7772400" cy="4953000"/>
          </a:xfrm>
        </p:spPr>
        <p:txBody>
          <a:bodyPr>
            <a:normAutofit fontScale="85000" lnSpcReduction="20000"/>
          </a:bodyPr>
          <a:lstStyle/>
          <a:p>
            <a:r>
              <a:rPr lang="en-US" b="1" dirty="0" smtClean="0"/>
              <a:t>Decisions</a:t>
            </a:r>
            <a:r>
              <a:rPr lang="en-US" dirty="0" smtClean="0"/>
              <a:t>: conscious, irrevocable allocation of resources to achieve desired objectives</a:t>
            </a:r>
          </a:p>
          <a:p>
            <a:endParaRPr lang="en-US" dirty="0" smtClean="0"/>
          </a:p>
          <a:p>
            <a:r>
              <a:rPr lang="en-US" b="1" dirty="0" smtClean="0"/>
              <a:t>Alternatives</a:t>
            </a:r>
            <a:r>
              <a:rPr lang="en-US" dirty="0" smtClean="0"/>
              <a:t>: mutually exclusive choices to be decided on</a:t>
            </a:r>
          </a:p>
          <a:p>
            <a:endParaRPr lang="en-US" dirty="0" smtClean="0"/>
          </a:p>
          <a:p>
            <a:r>
              <a:rPr lang="en-US" b="1" dirty="0" smtClean="0"/>
              <a:t>Objectives</a:t>
            </a:r>
            <a:r>
              <a:rPr lang="en-US" dirty="0" smtClean="0"/>
              <a:t>: criteria used to judge alternatives</a:t>
            </a:r>
          </a:p>
          <a:p>
            <a:endParaRPr lang="en-US" dirty="0" smtClean="0"/>
          </a:p>
          <a:p>
            <a:r>
              <a:rPr lang="en-US" b="1" dirty="0" smtClean="0"/>
              <a:t>Attributes</a:t>
            </a:r>
            <a:r>
              <a:rPr lang="en-US" dirty="0" smtClean="0"/>
              <a:t>: quantitative measures of how an alternative achieves an objective</a:t>
            </a:r>
          </a:p>
          <a:p>
            <a:endParaRPr lang="en-US" dirty="0" smtClean="0"/>
          </a:p>
          <a:p>
            <a:r>
              <a:rPr lang="en-US" b="1" dirty="0" smtClean="0"/>
              <a:t>Payoffs</a:t>
            </a:r>
            <a:r>
              <a:rPr lang="en-US" dirty="0" smtClean="0"/>
              <a:t>: outcomes or consequences of each alternative for each objective</a:t>
            </a:r>
          </a:p>
          <a:p>
            <a:endParaRPr lang="en-US" dirty="0" smtClean="0"/>
          </a:p>
          <a:p>
            <a:r>
              <a:rPr lang="en-US" b="1" dirty="0" smtClean="0"/>
              <a:t>Preferences</a:t>
            </a:r>
            <a:r>
              <a:rPr lang="en-US" dirty="0" smtClean="0"/>
              <a:t>: the relative desirability between multiple objectives</a:t>
            </a:r>
          </a:p>
          <a:p>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“value” tree</a:t>
            </a:r>
            <a:endParaRPr lang="en-US" dirty="0"/>
          </a:p>
        </p:txBody>
      </p:sp>
      <p:sp>
        <p:nvSpPr>
          <p:cNvPr id="3" name="TextBox 2"/>
          <p:cNvSpPr txBox="1"/>
          <p:nvPr/>
        </p:nvSpPr>
        <p:spPr>
          <a:xfrm>
            <a:off x="3328942" y="1447800"/>
            <a:ext cx="2250937" cy="646331"/>
          </a:xfrm>
          <a:prstGeom prst="rect">
            <a:avLst/>
          </a:prstGeom>
          <a:noFill/>
        </p:spPr>
        <p:txBody>
          <a:bodyPr wrap="square" rtlCol="0">
            <a:spAutoFit/>
          </a:bodyPr>
          <a:lstStyle/>
          <a:p>
            <a:pPr algn="ctr"/>
            <a:r>
              <a:rPr lang="en-US" dirty="0" smtClean="0"/>
              <a:t>Maximize satisfaction </a:t>
            </a:r>
          </a:p>
          <a:p>
            <a:pPr algn="ctr"/>
            <a:r>
              <a:rPr lang="en-US" dirty="0" smtClean="0"/>
              <a:t>of local population</a:t>
            </a:r>
            <a:endParaRPr lang="en-US" dirty="0"/>
          </a:p>
        </p:txBody>
      </p:sp>
      <p:sp>
        <p:nvSpPr>
          <p:cNvPr id="4" name="TextBox 3"/>
          <p:cNvSpPr txBox="1"/>
          <p:nvPr/>
        </p:nvSpPr>
        <p:spPr>
          <a:xfrm>
            <a:off x="1652542" y="2826391"/>
            <a:ext cx="1403268" cy="646331"/>
          </a:xfrm>
          <a:prstGeom prst="rect">
            <a:avLst/>
          </a:prstGeom>
          <a:noFill/>
        </p:spPr>
        <p:txBody>
          <a:bodyPr wrap="square" rtlCol="0">
            <a:spAutoFit/>
          </a:bodyPr>
          <a:lstStyle/>
          <a:p>
            <a:pPr algn="ctr"/>
            <a:r>
              <a:rPr lang="en-US" dirty="0" smtClean="0"/>
              <a:t>Minimize Tax</a:t>
            </a:r>
          </a:p>
          <a:p>
            <a:pPr algn="ctr"/>
            <a:r>
              <a:rPr lang="en-US" dirty="0" smtClean="0"/>
              <a:t>Collection</a:t>
            </a:r>
            <a:endParaRPr lang="en-US" dirty="0"/>
          </a:p>
        </p:txBody>
      </p:sp>
      <p:sp>
        <p:nvSpPr>
          <p:cNvPr id="5" name="TextBox 4"/>
          <p:cNvSpPr txBox="1"/>
          <p:nvPr/>
        </p:nvSpPr>
        <p:spPr>
          <a:xfrm>
            <a:off x="6834142" y="2819400"/>
            <a:ext cx="1388457" cy="646331"/>
          </a:xfrm>
          <a:prstGeom prst="rect">
            <a:avLst/>
          </a:prstGeom>
          <a:noFill/>
        </p:spPr>
        <p:txBody>
          <a:bodyPr wrap="square" rtlCol="0">
            <a:spAutoFit/>
          </a:bodyPr>
          <a:lstStyle/>
          <a:p>
            <a:pPr algn="ctr"/>
            <a:r>
              <a:rPr lang="en-US" dirty="0" smtClean="0"/>
              <a:t>Improve</a:t>
            </a:r>
          </a:p>
          <a:p>
            <a:pPr algn="ctr"/>
            <a:r>
              <a:rPr lang="en-US" dirty="0" smtClean="0"/>
              <a:t>Environment</a:t>
            </a:r>
          </a:p>
        </p:txBody>
      </p:sp>
      <p:sp>
        <p:nvSpPr>
          <p:cNvPr id="6" name="TextBox 5"/>
          <p:cNvSpPr txBox="1"/>
          <p:nvPr/>
        </p:nvSpPr>
        <p:spPr>
          <a:xfrm>
            <a:off x="2986359" y="3810000"/>
            <a:ext cx="1251945" cy="923330"/>
          </a:xfrm>
          <a:prstGeom prst="rect">
            <a:avLst/>
          </a:prstGeom>
          <a:noFill/>
        </p:spPr>
        <p:txBody>
          <a:bodyPr wrap="square" rtlCol="0">
            <a:spAutoFit/>
          </a:bodyPr>
          <a:lstStyle/>
          <a:p>
            <a:pPr algn="ctr"/>
            <a:r>
              <a:rPr lang="en-US" dirty="0" smtClean="0"/>
              <a:t>Maximize </a:t>
            </a:r>
          </a:p>
          <a:p>
            <a:pPr algn="ctr"/>
            <a:r>
              <a:rPr lang="en-US" dirty="0" smtClean="0"/>
              <a:t>Population </a:t>
            </a:r>
          </a:p>
          <a:p>
            <a:pPr algn="ctr"/>
            <a:r>
              <a:rPr lang="en-US" dirty="0" smtClean="0"/>
              <a:t>health</a:t>
            </a:r>
            <a:endParaRPr lang="en-US" dirty="0"/>
          </a:p>
        </p:txBody>
      </p:sp>
      <p:sp>
        <p:nvSpPr>
          <p:cNvPr id="7" name="TextBox 6"/>
          <p:cNvSpPr txBox="1"/>
          <p:nvPr/>
        </p:nvSpPr>
        <p:spPr>
          <a:xfrm>
            <a:off x="3579267" y="2957899"/>
            <a:ext cx="1750287" cy="369332"/>
          </a:xfrm>
          <a:prstGeom prst="rect">
            <a:avLst/>
          </a:prstGeom>
          <a:noFill/>
        </p:spPr>
        <p:txBody>
          <a:bodyPr wrap="square" rtlCol="0">
            <a:spAutoFit/>
          </a:bodyPr>
          <a:lstStyle/>
          <a:p>
            <a:pPr algn="ctr"/>
            <a:r>
              <a:rPr lang="en-US" dirty="0" smtClean="0"/>
              <a:t>Improve Welfare</a:t>
            </a:r>
            <a:endParaRPr lang="en-US" dirty="0"/>
          </a:p>
        </p:txBody>
      </p:sp>
      <p:sp>
        <p:nvSpPr>
          <p:cNvPr id="8" name="TextBox 7"/>
          <p:cNvSpPr txBox="1"/>
          <p:nvPr/>
        </p:nvSpPr>
        <p:spPr>
          <a:xfrm>
            <a:off x="4515397" y="3810000"/>
            <a:ext cx="1251945" cy="923330"/>
          </a:xfrm>
          <a:prstGeom prst="rect">
            <a:avLst/>
          </a:prstGeom>
          <a:noFill/>
        </p:spPr>
        <p:txBody>
          <a:bodyPr wrap="square" rtlCol="0">
            <a:spAutoFit/>
          </a:bodyPr>
          <a:lstStyle/>
          <a:p>
            <a:pPr algn="ctr"/>
            <a:r>
              <a:rPr lang="en-US" dirty="0" smtClean="0"/>
              <a:t>Maximize </a:t>
            </a:r>
          </a:p>
          <a:p>
            <a:pPr algn="ctr"/>
            <a:r>
              <a:rPr lang="en-US" dirty="0" smtClean="0"/>
              <a:t>Population </a:t>
            </a:r>
          </a:p>
          <a:p>
            <a:pPr algn="ctr"/>
            <a:r>
              <a:rPr lang="en-US" dirty="0" smtClean="0"/>
              <a:t>Safety</a:t>
            </a:r>
            <a:endParaRPr lang="en-US" dirty="0"/>
          </a:p>
        </p:txBody>
      </p:sp>
      <p:sp>
        <p:nvSpPr>
          <p:cNvPr id="9" name="TextBox 8"/>
          <p:cNvSpPr txBox="1"/>
          <p:nvPr/>
        </p:nvSpPr>
        <p:spPr>
          <a:xfrm>
            <a:off x="6224542" y="3810000"/>
            <a:ext cx="1116651" cy="923330"/>
          </a:xfrm>
          <a:prstGeom prst="rect">
            <a:avLst/>
          </a:prstGeom>
          <a:noFill/>
        </p:spPr>
        <p:txBody>
          <a:bodyPr wrap="square" rtlCol="0">
            <a:spAutoFit/>
          </a:bodyPr>
          <a:lstStyle/>
          <a:p>
            <a:pPr algn="ctr"/>
            <a:r>
              <a:rPr lang="en-US" dirty="0" smtClean="0"/>
              <a:t>Minimize </a:t>
            </a:r>
          </a:p>
          <a:p>
            <a:pPr algn="ctr"/>
            <a:r>
              <a:rPr lang="en-US" dirty="0" smtClean="0"/>
              <a:t>industrial </a:t>
            </a:r>
          </a:p>
          <a:p>
            <a:pPr algn="ctr"/>
            <a:r>
              <a:rPr lang="en-US" dirty="0" smtClean="0"/>
              <a:t>pollution</a:t>
            </a:r>
          </a:p>
        </p:txBody>
      </p:sp>
      <p:sp>
        <p:nvSpPr>
          <p:cNvPr id="10" name="TextBox 9"/>
          <p:cNvSpPr txBox="1"/>
          <p:nvPr/>
        </p:nvSpPr>
        <p:spPr>
          <a:xfrm>
            <a:off x="7519942" y="3810000"/>
            <a:ext cx="1166858" cy="923330"/>
          </a:xfrm>
          <a:prstGeom prst="rect">
            <a:avLst/>
          </a:prstGeom>
          <a:noFill/>
        </p:spPr>
        <p:txBody>
          <a:bodyPr wrap="square" rtlCol="0">
            <a:spAutoFit/>
          </a:bodyPr>
          <a:lstStyle/>
          <a:p>
            <a:pPr algn="ctr"/>
            <a:r>
              <a:rPr lang="en-US" dirty="0" smtClean="0"/>
              <a:t>Maximize </a:t>
            </a:r>
          </a:p>
          <a:p>
            <a:pPr algn="ctr"/>
            <a:r>
              <a:rPr lang="en-US" dirty="0" smtClean="0"/>
              <a:t>ecosystem</a:t>
            </a:r>
          </a:p>
          <a:p>
            <a:pPr algn="ctr"/>
            <a:r>
              <a:rPr lang="en-US" dirty="0" smtClean="0"/>
              <a:t>protection</a:t>
            </a:r>
          </a:p>
        </p:txBody>
      </p:sp>
      <p:cxnSp>
        <p:nvCxnSpPr>
          <p:cNvPr id="11" name="Straight Connector 10"/>
          <p:cNvCxnSpPr>
            <a:stCxn id="3" idx="2"/>
            <a:endCxn id="7" idx="0"/>
          </p:cNvCxnSpPr>
          <p:nvPr/>
        </p:nvCxnSpPr>
        <p:spPr>
          <a:xfrm rot="5400000">
            <a:off x="4022527" y="2526015"/>
            <a:ext cx="8637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hape 23"/>
          <p:cNvCxnSpPr>
            <a:stCxn id="7" idx="2"/>
            <a:endCxn id="6" idx="0"/>
          </p:cNvCxnSpPr>
          <p:nvPr/>
        </p:nvCxnSpPr>
        <p:spPr>
          <a:xfrm rot="5400000">
            <a:off x="3791988" y="3147576"/>
            <a:ext cx="482769" cy="84207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Shape 25"/>
          <p:cNvCxnSpPr>
            <a:stCxn id="7" idx="2"/>
            <a:endCxn id="8" idx="0"/>
          </p:cNvCxnSpPr>
          <p:nvPr/>
        </p:nvCxnSpPr>
        <p:spPr>
          <a:xfrm rot="16200000" flipH="1">
            <a:off x="4556506" y="3225135"/>
            <a:ext cx="482769" cy="68695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 name="Shape 13"/>
          <p:cNvCxnSpPr>
            <a:endCxn id="5" idx="0"/>
          </p:cNvCxnSpPr>
          <p:nvPr/>
        </p:nvCxnSpPr>
        <p:spPr>
          <a:xfrm>
            <a:off x="4471942" y="2514600"/>
            <a:ext cx="3056429" cy="3048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Shape 14"/>
          <p:cNvCxnSpPr>
            <a:endCxn id="4" idx="0"/>
          </p:cNvCxnSpPr>
          <p:nvPr/>
        </p:nvCxnSpPr>
        <p:spPr>
          <a:xfrm rot="10800000" flipV="1">
            <a:off x="2354176" y="2514599"/>
            <a:ext cx="2684232" cy="3117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 name="Shape 15"/>
          <p:cNvCxnSpPr>
            <a:endCxn id="9" idx="0"/>
          </p:cNvCxnSpPr>
          <p:nvPr/>
        </p:nvCxnSpPr>
        <p:spPr>
          <a:xfrm rot="10800000" flipV="1">
            <a:off x="6782868" y="3505200"/>
            <a:ext cx="737074" cy="3048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Shape 16"/>
          <p:cNvCxnSpPr>
            <a:endCxn id="10" idx="0"/>
          </p:cNvCxnSpPr>
          <p:nvPr/>
        </p:nvCxnSpPr>
        <p:spPr>
          <a:xfrm>
            <a:off x="7519942" y="3505200"/>
            <a:ext cx="583429" cy="3048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2"/>
          </p:cNvCxnSpPr>
          <p:nvPr/>
        </p:nvCxnSpPr>
        <p:spPr>
          <a:xfrm rot="16200000" flipH="1">
            <a:off x="1394053" y="4432845"/>
            <a:ext cx="1937478" cy="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p:cNvCxnSpPr>
          <p:nvPr/>
        </p:nvCxnSpPr>
        <p:spPr>
          <a:xfrm rot="16200000" flipH="1">
            <a:off x="3284602" y="5061060"/>
            <a:ext cx="657820" cy="2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p:cNvCxnSpPr>
          <p:nvPr/>
        </p:nvCxnSpPr>
        <p:spPr>
          <a:xfrm rot="16200000" flipH="1">
            <a:off x="4825408" y="5049292"/>
            <a:ext cx="638770" cy="6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2"/>
          </p:cNvCxnSpPr>
          <p:nvPr/>
        </p:nvCxnSpPr>
        <p:spPr>
          <a:xfrm rot="16200000" flipH="1">
            <a:off x="6467689" y="5048509"/>
            <a:ext cx="638770" cy="8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2"/>
          </p:cNvCxnSpPr>
          <p:nvPr/>
        </p:nvCxnSpPr>
        <p:spPr>
          <a:xfrm rot="16200000" flipH="1">
            <a:off x="7787547" y="5049153"/>
            <a:ext cx="643532" cy="11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957342" y="5791200"/>
            <a:ext cx="448622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Attributes and weights given to each attribute</a:t>
            </a:r>
            <a:endParaRPr lang="en-US" dirty="0"/>
          </a:p>
        </p:txBody>
      </p:sp>
      <p:sp>
        <p:nvSpPr>
          <p:cNvPr id="24" name="TextBox 23"/>
          <p:cNvSpPr txBox="1"/>
          <p:nvPr/>
        </p:nvSpPr>
        <p:spPr>
          <a:xfrm>
            <a:off x="229139" y="2819400"/>
            <a:ext cx="1328377" cy="923330"/>
          </a:xfrm>
          <a:prstGeom prst="rect">
            <a:avLst/>
          </a:prstGeom>
          <a:noFill/>
        </p:spPr>
        <p:txBody>
          <a:bodyPr wrap="square" rtlCol="0">
            <a:spAutoFit/>
          </a:bodyPr>
          <a:lstStyle/>
          <a:p>
            <a:pPr algn="ctr"/>
            <a:r>
              <a:rPr lang="en-US" dirty="0" smtClean="0"/>
              <a:t>Minimize</a:t>
            </a:r>
          </a:p>
          <a:p>
            <a:pPr algn="ctr"/>
            <a:r>
              <a:rPr lang="en-US" dirty="0" smtClean="0"/>
              <a:t>Economic</a:t>
            </a:r>
          </a:p>
          <a:p>
            <a:pPr algn="ctr"/>
            <a:r>
              <a:rPr lang="en-US" dirty="0" smtClean="0"/>
              <a:t>Interruption</a:t>
            </a:r>
          </a:p>
        </p:txBody>
      </p:sp>
      <p:cxnSp>
        <p:nvCxnSpPr>
          <p:cNvPr id="25" name="Shape 24"/>
          <p:cNvCxnSpPr>
            <a:endCxn id="24" idx="0"/>
          </p:cNvCxnSpPr>
          <p:nvPr/>
        </p:nvCxnSpPr>
        <p:spPr>
          <a:xfrm rot="10800000" flipV="1">
            <a:off x="893328" y="2514600"/>
            <a:ext cx="3578616" cy="3048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4" idx="2"/>
          </p:cNvCxnSpPr>
          <p:nvPr/>
        </p:nvCxnSpPr>
        <p:spPr>
          <a:xfrm rot="16200000" flipH="1">
            <a:off x="66816" y="4569242"/>
            <a:ext cx="1667470" cy="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Evaluation concerns or higher level values drive setting objectives</a:t>
            </a:r>
          </a:p>
          <a:p>
            <a:endParaRPr lang="en-US" dirty="0" smtClean="0"/>
          </a:p>
          <a:p>
            <a:r>
              <a:rPr lang="en-US" dirty="0" smtClean="0"/>
              <a:t>Fundamental objectives: basic reason why the decision is important, ask “Why is it important?” Answer: “because it is”</a:t>
            </a:r>
          </a:p>
          <a:p>
            <a:endParaRPr lang="en-US" dirty="0" smtClean="0"/>
          </a:p>
          <a:p>
            <a:r>
              <a:rPr lang="en-US" dirty="0" smtClean="0"/>
              <a:t>Means objectives: possible ways of achieving fundamental objectives</a:t>
            </a:r>
          </a:p>
          <a:p>
            <a:endParaRPr lang="en-US" dirty="0" smtClean="0"/>
          </a:p>
          <a:p>
            <a:r>
              <a:rPr lang="en-US" dirty="0" smtClean="0"/>
              <a:t>Objectives scales</a:t>
            </a:r>
          </a:p>
          <a:p>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the achievement of an objective</a:t>
            </a:r>
            <a:endParaRPr lang="en-US" dirty="0"/>
          </a:p>
        </p:txBody>
      </p:sp>
      <p:sp>
        <p:nvSpPr>
          <p:cNvPr id="3" name="Content Placeholder 2"/>
          <p:cNvSpPr>
            <a:spLocks noGrp="1"/>
          </p:cNvSpPr>
          <p:nvPr>
            <p:ph sz="quarter" idx="1"/>
          </p:nvPr>
        </p:nvSpPr>
        <p:spPr/>
        <p:txBody>
          <a:bodyPr/>
          <a:lstStyle/>
          <a:p>
            <a:r>
              <a:rPr lang="en-US" dirty="0" smtClean="0"/>
              <a:t>Natural scales</a:t>
            </a:r>
          </a:p>
          <a:p>
            <a:endParaRPr lang="en-US" dirty="0" smtClean="0"/>
          </a:p>
          <a:p>
            <a:r>
              <a:rPr lang="en-US" dirty="0" smtClean="0"/>
              <a:t>Constructed scales: e.g. population safety</a:t>
            </a:r>
            <a:endParaRPr lang="en-US" dirty="0"/>
          </a:p>
        </p:txBody>
      </p:sp>
      <p:sp>
        <p:nvSpPr>
          <p:cNvPr id="4" name="TextBox 3"/>
          <p:cNvSpPr txBox="1"/>
          <p:nvPr/>
        </p:nvSpPr>
        <p:spPr>
          <a:xfrm>
            <a:off x="1447800" y="3200400"/>
            <a:ext cx="7549118" cy="2308324"/>
          </a:xfrm>
          <a:prstGeom prst="rect">
            <a:avLst/>
          </a:prstGeom>
          <a:noFill/>
        </p:spPr>
        <p:txBody>
          <a:bodyPr wrap="none" rtlCol="0">
            <a:spAutoFit/>
          </a:bodyPr>
          <a:lstStyle/>
          <a:p>
            <a:r>
              <a:rPr lang="en-US" sz="2400" dirty="0"/>
              <a:t>1 = no safety</a:t>
            </a:r>
          </a:p>
          <a:p>
            <a:r>
              <a:rPr lang="en-US" sz="2400" dirty="0"/>
              <a:t>2 = some safety but existing violent crime such as homicide</a:t>
            </a:r>
          </a:p>
          <a:p>
            <a:r>
              <a:rPr lang="en-US" sz="2400" dirty="0"/>
              <a:t>3 = no violent crime but excessive theft and burglary</a:t>
            </a:r>
          </a:p>
          <a:p>
            <a:r>
              <a:rPr lang="en-US" sz="2400" dirty="0"/>
              <a:t>4 = minor petty theft and vandalism</a:t>
            </a:r>
          </a:p>
          <a:p>
            <a:r>
              <a:rPr lang="en-US" sz="2400" dirty="0"/>
              <a:t>5 = no crime</a:t>
            </a:r>
          </a:p>
          <a:p>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payoffs: pay-off matrix</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25015314"/>
              </p:ext>
            </p:extLst>
          </p:nvPr>
        </p:nvGraphicFramePr>
        <p:xfrm>
          <a:off x="1828800" y="2206153"/>
          <a:ext cx="5257800" cy="3108960"/>
        </p:xfrm>
        <a:graphic>
          <a:graphicData uri="http://schemas.openxmlformats.org/drawingml/2006/table">
            <a:tbl>
              <a:tblPr firstRow="1" bandRow="1">
                <a:effectLst>
                  <a:outerShdw blurRad="292100" dist="139700" dir="2700000" algn="tl" rotWithShape="0">
                    <a:prstClr val="black">
                      <a:alpha val="65000"/>
                    </a:prstClr>
                  </a:outerShdw>
                </a:effectLst>
              </a:tblPr>
              <a:tblGrid>
                <a:gridCol w="1805709"/>
                <a:gridCol w="863600"/>
                <a:gridCol w="863600"/>
                <a:gridCol w="863600"/>
                <a:gridCol w="861291"/>
              </a:tblGrid>
              <a:tr h="370840">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Detailed </a:t>
                      </a:r>
                    </a:p>
                    <a:p>
                      <a:pPr algn="ctr"/>
                      <a:r>
                        <a:rPr lang="en-US" sz="1400" dirty="0" smtClean="0"/>
                        <a:t>clean-up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Clean-up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Partial clean-up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Do not </a:t>
                      </a:r>
                    </a:p>
                    <a:p>
                      <a:pPr algn="ctr"/>
                      <a:r>
                        <a:rPr lang="en-US" sz="1400" dirty="0" smtClean="0"/>
                        <a:t>clean 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7084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400" dirty="0" smtClean="0"/>
                        <a:t>Tax collection</a:t>
                      </a:r>
                      <a:r>
                        <a:rPr lang="en-US" sz="1400" baseline="0" dirty="0" smtClean="0"/>
                        <a:t> </a:t>
                      </a:r>
                    </a:p>
                    <a:p>
                      <a:r>
                        <a:rPr lang="en-US" sz="1400" baseline="0" dirty="0" smtClean="0"/>
                        <a:t>(million $)</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12</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10</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8</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18</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400" dirty="0" smtClean="0"/>
                        <a:t>Industrial pollution</a:t>
                      </a:r>
                      <a:r>
                        <a:rPr lang="en-US" sz="1400" baseline="0" dirty="0" smtClean="0"/>
                        <a:t> (</a:t>
                      </a:r>
                      <a:r>
                        <a:rPr lang="en-US" sz="1400" baseline="0" dirty="0" err="1" smtClean="0"/>
                        <a:t>ppm</a:t>
                      </a:r>
                      <a:r>
                        <a:rPr lang="en-US" sz="1400" baseline="0" dirty="0" smtClean="0"/>
                        <a:t>/area)</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25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30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200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500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400" dirty="0" smtClean="0"/>
                        <a:t>Ecosystem protection</a:t>
                      </a:r>
                      <a:r>
                        <a:rPr lang="en-US" sz="1400" baseline="0" dirty="0" smtClean="0"/>
                        <a:t> </a:t>
                      </a:r>
                    </a:p>
                    <a:p>
                      <a:r>
                        <a:rPr lang="en-US" sz="1400" baseline="0" dirty="0" smtClean="0"/>
                        <a:t>(1-5)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4</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2</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400" dirty="0" smtClean="0"/>
                        <a:t>Population health </a:t>
                      </a:r>
                    </a:p>
                    <a:p>
                      <a:r>
                        <a:rPr lang="en-US" sz="1400" dirty="0" smtClean="0"/>
                        <a:t>(1-5)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2</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2</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400" dirty="0" smtClean="0"/>
                        <a:t>Economic interruption</a:t>
                      </a:r>
                    </a:p>
                    <a:p>
                      <a:r>
                        <a:rPr lang="en-US" sz="1400" dirty="0" smtClean="0"/>
                        <a:t>(days)</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500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365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50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0</a:t>
                      </a:r>
                    </a:p>
                    <a:p>
                      <a:pPr algn="ct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7" name="TextBox 6"/>
          <p:cNvSpPr txBox="1"/>
          <p:nvPr/>
        </p:nvSpPr>
        <p:spPr>
          <a:xfrm>
            <a:off x="4648200" y="1748953"/>
            <a:ext cx="128548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alternatives</a:t>
            </a:r>
            <a:endParaRPr kumimoji="0" lang="en-US" sz="1800" b="0" i="0" u="none" strike="noStrike" kern="0" cap="none" spc="0" normalizeH="0" baseline="0" noProof="0" dirty="0">
              <a:ln>
                <a:noFill/>
              </a:ln>
              <a:solidFill>
                <a:sysClr val="windowText" lastClr="000000"/>
              </a:solidFill>
              <a:effectLst/>
              <a:uLnTx/>
              <a:uFillTx/>
            </a:endParaRPr>
          </a:p>
        </p:txBody>
      </p:sp>
      <p:sp>
        <p:nvSpPr>
          <p:cNvPr id="8" name="TextBox 7"/>
          <p:cNvSpPr txBox="1"/>
          <p:nvPr/>
        </p:nvSpPr>
        <p:spPr>
          <a:xfrm rot="16200000">
            <a:off x="898337" y="3497157"/>
            <a:ext cx="11634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Objectives</a:t>
            </a:r>
            <a:endParaRPr kumimoji="0" lang="en-US" sz="1800" b="0" i="0" u="none" strike="noStrike" kern="0" cap="none" spc="0" normalizeH="0" baseline="0" noProof="0" dirty="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pay-offs ?</a:t>
            </a:r>
            <a:endParaRPr lang="en-US" dirty="0"/>
          </a:p>
        </p:txBody>
      </p:sp>
      <p:pic>
        <p:nvPicPr>
          <p:cNvPr id="3" name="Picture 2" descr="channel50.bmp"/>
          <p:cNvPicPr>
            <a:picLocks noChangeAspect="1"/>
          </p:cNvPicPr>
          <p:nvPr/>
        </p:nvPicPr>
        <p:blipFill>
          <a:blip r:embed="rId2" cstate="print"/>
          <a:srcRect l="5298" t="27351" r="8165" b="9843"/>
          <a:stretch>
            <a:fillRect/>
          </a:stretch>
        </p:blipFill>
        <p:spPr>
          <a:xfrm>
            <a:off x="457200" y="1409700"/>
            <a:ext cx="2926411" cy="1851403"/>
          </a:xfrm>
          <a:prstGeom prst="rect">
            <a:avLst/>
          </a:prstGeom>
          <a:ln>
            <a:noFill/>
          </a:ln>
          <a:effectLst>
            <a:outerShdw blurRad="292100" dist="139700" dir="2700000" algn="tl" rotWithShape="0">
              <a:srgbClr val="333333">
                <a:alpha val="65000"/>
              </a:srgbClr>
            </a:outerShdw>
          </a:effectLst>
        </p:spPr>
      </p:pic>
      <p:pic>
        <p:nvPicPr>
          <p:cNvPr id="4" name="Picture 3" descr="channel150.bmp"/>
          <p:cNvPicPr>
            <a:picLocks noChangeAspect="1"/>
          </p:cNvPicPr>
          <p:nvPr/>
        </p:nvPicPr>
        <p:blipFill>
          <a:blip r:embed="rId3" cstate="print"/>
          <a:srcRect t="27351" r="7615" b="9843"/>
          <a:stretch>
            <a:fillRect/>
          </a:stretch>
        </p:blipFill>
        <p:spPr>
          <a:xfrm>
            <a:off x="990601" y="2209800"/>
            <a:ext cx="3124200" cy="1851403"/>
          </a:xfrm>
          <a:prstGeom prst="rect">
            <a:avLst/>
          </a:prstGeom>
          <a:ln>
            <a:noFill/>
          </a:ln>
          <a:effectLst>
            <a:outerShdw blurRad="292100" dist="139700" dir="2700000" algn="tl" rotWithShape="0">
              <a:srgbClr val="333333">
                <a:alpha val="65000"/>
              </a:srgbClr>
            </a:outerShdw>
          </a:effectLst>
        </p:spPr>
      </p:pic>
      <p:pic>
        <p:nvPicPr>
          <p:cNvPr id="5" name="Picture 5"/>
          <p:cNvPicPr>
            <a:picLocks noChangeAspect="1" noChangeArrowheads="1"/>
          </p:cNvPicPr>
          <p:nvPr/>
        </p:nvPicPr>
        <p:blipFill rotWithShape="1">
          <a:blip r:embed="rId4" cstate="print"/>
          <a:srcRect l="3928" t="6120" r="5167"/>
          <a:stretch/>
        </p:blipFill>
        <p:spPr bwMode="auto">
          <a:xfrm>
            <a:off x="5410200" y="3440947"/>
            <a:ext cx="3323492" cy="2573833"/>
          </a:xfrm>
          <a:prstGeom prst="rect">
            <a:avLst/>
          </a:prstGeom>
          <a:ln>
            <a:noFill/>
          </a:ln>
          <a:effectLst>
            <a:outerShdw blurRad="292100" dist="139700" dir="2700000" algn="tl" rotWithShape="0">
              <a:srgbClr val="333333">
                <a:alpha val="65000"/>
              </a:srgbClr>
            </a:outerShdw>
          </a:effectLst>
        </p:spPr>
      </p:pic>
      <p:sp>
        <p:nvSpPr>
          <p:cNvPr id="6" name="Down Arrow 5"/>
          <p:cNvSpPr/>
          <p:nvPr/>
        </p:nvSpPr>
        <p:spPr>
          <a:xfrm rot="18401523">
            <a:off x="4652015" y="4962024"/>
            <a:ext cx="304800" cy="533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4097" y="4952999"/>
            <a:ext cx="1842171" cy="461665"/>
          </a:xfrm>
          <a:prstGeom prst="rect">
            <a:avLst/>
          </a:prstGeom>
          <a:noFill/>
        </p:spPr>
        <p:txBody>
          <a:bodyPr wrap="none" rtlCol="0">
            <a:spAutoFit/>
          </a:bodyPr>
          <a:lstStyle/>
          <a:p>
            <a:r>
              <a:rPr lang="en-US" sz="2400" b="1" dirty="0" smtClean="0"/>
              <a:t>Build models</a:t>
            </a:r>
            <a:endParaRPr lang="en-US" sz="2400" b="1" dirty="0"/>
          </a:p>
        </p:txBody>
      </p:sp>
      <p:sp>
        <p:nvSpPr>
          <p:cNvPr id="8" name="TextBox 7"/>
          <p:cNvSpPr txBox="1"/>
          <p:nvPr/>
        </p:nvSpPr>
        <p:spPr>
          <a:xfrm>
            <a:off x="6172200" y="6172200"/>
            <a:ext cx="1992084" cy="461665"/>
          </a:xfrm>
          <a:prstGeom prst="rect">
            <a:avLst/>
          </a:prstGeom>
          <a:noFill/>
        </p:spPr>
        <p:txBody>
          <a:bodyPr wrap="none" rtlCol="0">
            <a:spAutoFit/>
          </a:bodyPr>
          <a:lstStyle/>
          <a:p>
            <a:r>
              <a:rPr lang="en-US" sz="2400" b="1" dirty="0" smtClean="0"/>
              <a:t>Get responses</a:t>
            </a:r>
            <a:endParaRPr lang="en-US" sz="2400" b="1" dirty="0"/>
          </a:p>
        </p:txBody>
      </p:sp>
      <p:sp>
        <p:nvSpPr>
          <p:cNvPr id="10" name="Down Arrow 9"/>
          <p:cNvSpPr/>
          <p:nvPr/>
        </p:nvSpPr>
        <p:spPr>
          <a:xfrm rot="10800000">
            <a:off x="6919546" y="2602100"/>
            <a:ext cx="304800" cy="533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46215" y="1504404"/>
            <a:ext cx="2538067" cy="830997"/>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sz="2400" dirty="0" smtClean="0"/>
              <a:t>Calculate expected</a:t>
            </a:r>
          </a:p>
          <a:p>
            <a:pPr algn="ctr"/>
            <a:r>
              <a:rPr lang="en-US" sz="2400" dirty="0" smtClean="0"/>
              <a:t>costs / profits</a:t>
            </a:r>
            <a:endParaRPr lang="en-US" sz="2400" dirty="0"/>
          </a:p>
        </p:txBody>
      </p:sp>
      <p:pic>
        <p:nvPicPr>
          <p:cNvPr id="12" name="Picture 11" descr="bar150.bmp"/>
          <p:cNvPicPr>
            <a:picLocks noChangeAspect="1"/>
          </p:cNvPicPr>
          <p:nvPr/>
        </p:nvPicPr>
        <p:blipFill>
          <a:blip r:embed="rId5" cstate="print"/>
          <a:srcRect t="25325" r="7615" b="11869"/>
          <a:stretch>
            <a:fillRect/>
          </a:stretch>
        </p:blipFill>
        <p:spPr>
          <a:xfrm>
            <a:off x="1662391" y="2822864"/>
            <a:ext cx="3214644" cy="1905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1451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payoffs: pay-off matrix</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42235045"/>
              </p:ext>
            </p:extLst>
          </p:nvPr>
        </p:nvGraphicFramePr>
        <p:xfrm>
          <a:off x="1828800" y="2206153"/>
          <a:ext cx="5257800" cy="3108960"/>
        </p:xfrm>
        <a:graphic>
          <a:graphicData uri="http://schemas.openxmlformats.org/drawingml/2006/table">
            <a:tbl>
              <a:tblPr firstRow="1" bandRow="1">
                <a:effectLst>
                  <a:outerShdw blurRad="292100" dist="139700" dir="2700000" algn="tl" rotWithShape="0">
                    <a:prstClr val="black">
                      <a:alpha val="65000"/>
                    </a:prstClr>
                  </a:outerShdw>
                </a:effectLst>
              </a:tblPr>
              <a:tblGrid>
                <a:gridCol w="1805709"/>
                <a:gridCol w="863600"/>
                <a:gridCol w="863600"/>
                <a:gridCol w="863600"/>
                <a:gridCol w="861291"/>
              </a:tblGrid>
              <a:tr h="370840">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Detailed </a:t>
                      </a:r>
                    </a:p>
                    <a:p>
                      <a:pPr algn="ctr"/>
                      <a:r>
                        <a:rPr lang="en-US" sz="1400" dirty="0" smtClean="0"/>
                        <a:t>clean-up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Clean-up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Partial clean-up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Do not </a:t>
                      </a:r>
                    </a:p>
                    <a:p>
                      <a:pPr algn="ctr"/>
                      <a:r>
                        <a:rPr lang="en-US" sz="1400" dirty="0" smtClean="0"/>
                        <a:t>clean 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7084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400" dirty="0" smtClean="0"/>
                        <a:t>Tax collection</a:t>
                      </a:r>
                      <a:r>
                        <a:rPr lang="en-US" sz="1400" baseline="0" dirty="0" smtClean="0"/>
                        <a:t> </a:t>
                      </a:r>
                    </a:p>
                    <a:p>
                      <a:r>
                        <a:rPr lang="en-US" sz="1400" baseline="0" dirty="0" smtClean="0"/>
                        <a:t>(million $)</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12</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10</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8</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18</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400" dirty="0" smtClean="0"/>
                        <a:t>Industrial pollution</a:t>
                      </a:r>
                      <a:r>
                        <a:rPr lang="en-US" sz="1400" baseline="0" dirty="0" smtClean="0"/>
                        <a:t> (</a:t>
                      </a:r>
                      <a:r>
                        <a:rPr lang="en-US" sz="1400" baseline="0" dirty="0" err="1" smtClean="0"/>
                        <a:t>ppm</a:t>
                      </a:r>
                      <a:r>
                        <a:rPr lang="en-US" sz="1400" baseline="0" dirty="0" smtClean="0"/>
                        <a:t>/area)</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25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30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200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500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400" dirty="0" smtClean="0"/>
                        <a:t>Ecosystem protection</a:t>
                      </a:r>
                      <a:r>
                        <a:rPr lang="en-US" sz="1400" baseline="0" dirty="0" smtClean="0"/>
                        <a:t> </a:t>
                      </a:r>
                    </a:p>
                    <a:p>
                      <a:r>
                        <a:rPr lang="en-US" sz="1400" baseline="0" dirty="0" smtClean="0"/>
                        <a:t>(1-5)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4</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2</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400" dirty="0" smtClean="0"/>
                        <a:t>Population health </a:t>
                      </a:r>
                    </a:p>
                    <a:p>
                      <a:r>
                        <a:rPr lang="en-US" sz="1400" dirty="0" smtClean="0"/>
                        <a:t>(1-5)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2</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2</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400" dirty="0" smtClean="0"/>
                        <a:t>Economic interruption</a:t>
                      </a:r>
                    </a:p>
                    <a:p>
                      <a:r>
                        <a:rPr lang="en-US" sz="1400" dirty="0" smtClean="0"/>
                        <a:t>(days)</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500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365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50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0</a:t>
                      </a:r>
                    </a:p>
                    <a:p>
                      <a:pPr algn="ct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7" name="TextBox 6"/>
          <p:cNvSpPr txBox="1"/>
          <p:nvPr/>
        </p:nvSpPr>
        <p:spPr>
          <a:xfrm>
            <a:off x="4648200" y="1748953"/>
            <a:ext cx="128548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alternatives</a:t>
            </a:r>
            <a:endParaRPr kumimoji="0" lang="en-US" sz="1800" b="0" i="0" u="none" strike="noStrike" kern="0" cap="none" spc="0" normalizeH="0" baseline="0" noProof="0" dirty="0">
              <a:ln>
                <a:noFill/>
              </a:ln>
              <a:solidFill>
                <a:sysClr val="windowText" lastClr="000000"/>
              </a:solidFill>
              <a:effectLst/>
              <a:uLnTx/>
              <a:uFillTx/>
            </a:endParaRPr>
          </a:p>
        </p:txBody>
      </p:sp>
      <p:sp>
        <p:nvSpPr>
          <p:cNvPr id="8" name="TextBox 7"/>
          <p:cNvSpPr txBox="1"/>
          <p:nvPr/>
        </p:nvSpPr>
        <p:spPr>
          <a:xfrm rot="16200000">
            <a:off x="898337" y="3497157"/>
            <a:ext cx="11634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Objectives</a:t>
            </a:r>
            <a:endParaRPr kumimoji="0" lang="en-US" sz="1800" b="0" i="0" u="none" strike="noStrike" kern="0" cap="none" spc="0" normalizeH="0" baseline="0" noProof="0" dirty="0">
              <a:ln>
                <a:noFill/>
              </a:ln>
              <a:solidFill>
                <a:sysClr val="windowText" lastClr="000000"/>
              </a:solidFill>
              <a:effectLst/>
              <a:uLnTx/>
              <a:uFillTx/>
            </a:endParaRPr>
          </a:p>
        </p:txBody>
      </p:sp>
      <p:sp>
        <p:nvSpPr>
          <p:cNvPr id="3" name="TextBox 2"/>
          <p:cNvSpPr txBox="1"/>
          <p:nvPr/>
        </p:nvSpPr>
        <p:spPr>
          <a:xfrm>
            <a:off x="1484128" y="5733595"/>
            <a:ext cx="6328143" cy="523220"/>
          </a:xfrm>
          <a:prstGeom prst="rect">
            <a:avLst/>
          </a:prstGeom>
          <a:noFill/>
        </p:spPr>
        <p:txBody>
          <a:bodyPr wrap="none" rtlCol="0">
            <a:spAutoFit/>
          </a:bodyPr>
          <a:lstStyle/>
          <a:p>
            <a:r>
              <a:rPr lang="en-US" sz="2800" b="1" dirty="0" smtClean="0"/>
              <a:t>Problem: attributes are on different scale</a:t>
            </a:r>
            <a:endParaRPr lang="en-US" sz="2800" b="1" dirty="0"/>
          </a:p>
        </p:txBody>
      </p:sp>
    </p:spTree>
    <p:extLst>
      <p:ext uri="{BB962C8B-B14F-4D97-AF65-F5344CB8AC3E}">
        <p14:creationId xmlns:p14="http://schemas.microsoft.com/office/powerpoint/2010/main" val="17633770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Preference and value functions</a:t>
            </a:r>
            <a:endParaRPr lang="en-US" dirty="0"/>
          </a:p>
        </p:txBody>
      </p:sp>
      <p:pic>
        <p:nvPicPr>
          <p:cNvPr id="1218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801"/>
            <a:ext cx="7612062" cy="5324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weighting</a:t>
            </a:r>
            <a:endParaRPr lang="en-US" dirty="0"/>
          </a:p>
        </p:txBody>
      </p:sp>
      <p:pic>
        <p:nvPicPr>
          <p:cNvPr id="118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707438" cy="3843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01638" y="5410200"/>
            <a:ext cx="8534400" cy="1015663"/>
          </a:xfrm>
          <a:prstGeom prst="rect">
            <a:avLst/>
          </a:prstGeom>
          <a:noFill/>
        </p:spPr>
        <p:txBody>
          <a:bodyPr wrap="square" rtlCol="0">
            <a:spAutoFit/>
          </a:bodyPr>
          <a:lstStyle/>
          <a:p>
            <a:pPr algn="ctr"/>
            <a:r>
              <a:rPr lang="en-US" sz="2000" b="1" dirty="0" smtClean="0"/>
              <a:t>Objectives should be weighted relative to how well they discriminate alternatives, they should not be weighted in an absolute measure of importance</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a:t>
            </a:r>
            <a:endParaRPr lang="en-US" dirty="0"/>
          </a:p>
        </p:txBody>
      </p:sp>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11288"/>
            <a:ext cx="8488363" cy="3783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7458" name="Rectangle 2"/>
          <p:cNvSpPr>
            <a:spLocks noGrp="1" noChangeArrowheads="1"/>
          </p:cNvSpPr>
          <p:nvPr>
            <p:ph type="title"/>
          </p:nvPr>
        </p:nvSpPr>
        <p:spPr/>
        <p:txBody>
          <a:bodyPr/>
          <a:lstStyle/>
          <a:p>
            <a:r>
              <a:rPr lang="en-US"/>
              <a:t>Coin Flip</a:t>
            </a:r>
          </a:p>
        </p:txBody>
      </p:sp>
      <p:sp>
        <p:nvSpPr>
          <p:cNvPr id="2707459" name="Rectangle 3"/>
          <p:cNvSpPr>
            <a:spLocks noGrp="1" noChangeArrowheads="1"/>
          </p:cNvSpPr>
          <p:nvPr>
            <p:ph type="body" idx="1"/>
          </p:nvPr>
        </p:nvSpPr>
        <p:spPr>
          <a:xfrm>
            <a:off x="468313" y="1447800"/>
            <a:ext cx="5826125" cy="4860925"/>
          </a:xfrm>
        </p:spPr>
        <p:txBody>
          <a:bodyPr/>
          <a:lstStyle/>
          <a:p>
            <a:r>
              <a:rPr lang="en-US" dirty="0"/>
              <a:t>What is the probability of calling one flip of a coin correctly</a:t>
            </a:r>
            <a:r>
              <a:rPr lang="en-US" dirty="0" smtClean="0"/>
              <a:t>?</a:t>
            </a:r>
          </a:p>
          <a:p>
            <a:endParaRPr lang="en-US" dirty="0" smtClean="0"/>
          </a:p>
          <a:p>
            <a:r>
              <a:rPr lang="en-US" dirty="0" smtClean="0"/>
              <a:t>Is this an objectively assessed probability?</a:t>
            </a:r>
            <a:endParaRPr lang="en-US" dirty="0"/>
          </a:p>
        </p:txBody>
      </p:sp>
      <p:pic>
        <p:nvPicPr>
          <p:cNvPr id="2707460" name="Picture 4" descr="j0415074[1]"/>
          <p:cNvPicPr>
            <a:picLocks noChangeAspect="1" noChangeArrowheads="1"/>
          </p:cNvPicPr>
          <p:nvPr/>
        </p:nvPicPr>
        <p:blipFill>
          <a:blip r:embed="rId3" cstate="print"/>
          <a:srcRect/>
          <a:stretch>
            <a:fillRect/>
          </a:stretch>
        </p:blipFill>
        <p:spPr bwMode="auto">
          <a:xfrm>
            <a:off x="3635375" y="2565400"/>
            <a:ext cx="4019550" cy="3402013"/>
          </a:xfrm>
          <a:prstGeom prst="rect">
            <a:avLst/>
          </a:prstGeom>
          <a:noFill/>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02837685"/>
              </p:ext>
            </p:extLst>
          </p:nvPr>
        </p:nvGraphicFramePr>
        <p:xfrm>
          <a:off x="304800" y="1295400"/>
          <a:ext cx="8458200" cy="2971800"/>
        </p:xfrm>
        <a:graphic>
          <a:graphicData uri="http://schemas.openxmlformats.org/drawingml/2006/table">
            <a:tbl>
              <a:tblPr firstRow="1" bandRow="1">
                <a:effectLst>
                  <a:outerShdw blurRad="292100" dist="139700" dir="2700000" algn="tl" rotWithShape="0">
                    <a:prstClr val="black">
                      <a:alpha val="65000"/>
                    </a:prstClr>
                  </a:outerShdw>
                </a:effectLst>
              </a:tblPr>
              <a:tblGrid>
                <a:gridCol w="2057400"/>
                <a:gridCol w="1066800"/>
                <a:gridCol w="990600"/>
                <a:gridCol w="990600"/>
                <a:gridCol w="1066800"/>
                <a:gridCol w="1143000"/>
                <a:gridCol w="1143000"/>
              </a:tblGrid>
              <a:tr h="370840">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r>
                        <a:rPr lang="en-US" sz="1400" dirty="0" smtClean="0"/>
                        <a:t>Objectives</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rank</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weight</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Detailed </a:t>
                      </a:r>
                    </a:p>
                    <a:p>
                      <a:pPr algn="ctr"/>
                      <a:r>
                        <a:rPr lang="en-US" sz="1400" dirty="0" smtClean="0"/>
                        <a:t>clean-up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Clean-up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Partial clean-up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Do not </a:t>
                      </a:r>
                    </a:p>
                    <a:p>
                      <a:pPr algn="ctr"/>
                      <a:r>
                        <a:rPr lang="en-US" sz="1400" dirty="0" smtClean="0"/>
                        <a:t>clean 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47244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600" dirty="0" smtClean="0"/>
                        <a:t>Tax collection</a:t>
                      </a:r>
                      <a:r>
                        <a:rPr lang="en-US" sz="1600" baseline="0" dirty="0" smtClean="0"/>
                        <a:t>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5</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0.07</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30</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20</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100</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r>
              <a:tr h="47244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600" dirty="0" smtClean="0"/>
                        <a:t>Economic interruption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0.33</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33</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90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100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r>
              <a:tr h="33020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600" dirty="0" smtClean="0"/>
                        <a:t>Industrial pollution</a:t>
                      </a:r>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2</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0.27</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100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99</a:t>
                      </a:r>
                    </a:p>
                    <a:p>
                      <a:pPr algn="ct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40</a:t>
                      </a:r>
                    </a:p>
                    <a:p>
                      <a:pPr algn="ct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r>
              <a:tr h="47244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600" dirty="0" smtClean="0"/>
                        <a:t>Ecosystem protection</a:t>
                      </a:r>
                      <a:r>
                        <a:rPr lang="en-US" sz="1600" baseline="0" dirty="0" smtClean="0"/>
                        <a:t>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3</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0.20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100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75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25</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r>
              <a:tr h="43180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600" dirty="0" smtClean="0"/>
                        <a:t>Population health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4</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0.13</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100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100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0</a:t>
                      </a:r>
                    </a:p>
                    <a:p>
                      <a:pPr algn="ct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r>
                        <a:rPr lang="en-US" sz="1400" dirty="0" smtClean="0"/>
                        <a:t>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05661682"/>
              </p:ext>
            </p:extLst>
          </p:nvPr>
        </p:nvGraphicFramePr>
        <p:xfrm>
          <a:off x="1524000" y="4876800"/>
          <a:ext cx="6553201" cy="1676400"/>
        </p:xfrm>
        <a:graphic>
          <a:graphicData uri="http://schemas.openxmlformats.org/drawingml/2006/table">
            <a:tbl>
              <a:tblPr firstRow="1" bandRow="1">
                <a:effectLst>
                  <a:outerShdw blurRad="292100" dist="139700" dir="2700000" algn="tl" rotWithShape="0">
                    <a:prstClr val="black">
                      <a:alpha val="65000"/>
                    </a:prstClr>
                  </a:outerShdw>
                </a:effectLst>
              </a:tblPr>
              <a:tblGrid>
                <a:gridCol w="2184400"/>
                <a:gridCol w="936173"/>
                <a:gridCol w="1092200"/>
                <a:gridCol w="1170214"/>
                <a:gridCol w="1170214"/>
              </a:tblGrid>
              <a:tr h="317582">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r>
                        <a:rPr lang="en-US" sz="1400" dirty="0" smtClean="0"/>
                        <a:t>Objectives</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Detailed </a:t>
                      </a:r>
                    </a:p>
                    <a:p>
                      <a:pPr algn="ctr"/>
                      <a:r>
                        <a:rPr lang="en-US" sz="1400" dirty="0" smtClean="0"/>
                        <a:t>clean-up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Clean-up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Partial clean-up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pPr algn="ctr"/>
                      <a:r>
                        <a:rPr lang="en-US" sz="1400" dirty="0" smtClean="0"/>
                        <a:t>Do not </a:t>
                      </a:r>
                    </a:p>
                    <a:p>
                      <a:pPr algn="ctr"/>
                      <a:r>
                        <a:rPr lang="en-US" sz="1400" dirty="0" smtClean="0"/>
                        <a:t>clean up</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579120">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sz="1600" dirty="0" smtClean="0"/>
                    </a:p>
                    <a:p>
                      <a:r>
                        <a:rPr lang="en-US" sz="1600" dirty="0" smtClean="0"/>
                        <a:t>Return /</a:t>
                      </a:r>
                      <a:r>
                        <a:rPr lang="en-US" sz="1600" baseline="0" dirty="0" smtClean="0"/>
                        <a:t> $ benefit</a:t>
                      </a:r>
                      <a:endParaRPr lang="en-US" sz="1600" dirty="0" smtClean="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endParaRPr lang="en-US" sz="1400" dirty="0" smtClean="0"/>
                    </a:p>
                    <a:p>
                      <a:pPr algn="ctr"/>
                      <a:r>
                        <a:rPr lang="en-US" sz="1400" dirty="0" smtClean="0"/>
                        <a:t>2.1</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endParaRPr lang="en-US" sz="1400" dirty="0" smtClean="0"/>
                    </a:p>
                    <a:p>
                      <a:pPr algn="ctr"/>
                      <a:r>
                        <a:rPr lang="en-US" sz="1400" dirty="0" smtClean="0"/>
                        <a:t>12.3</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endParaRPr lang="en-US" sz="1400" dirty="0" smtClean="0"/>
                    </a:p>
                    <a:p>
                      <a:pPr algn="ctr"/>
                      <a:r>
                        <a:rPr lang="en-US" sz="1400" dirty="0" smtClean="0"/>
                        <a:t>36.7</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endParaRPr lang="en-US" sz="1400" dirty="0" smtClean="0"/>
                    </a:p>
                    <a:p>
                      <a:pPr algn="ctr"/>
                      <a:r>
                        <a:rPr lang="en-US" sz="1400" dirty="0" smtClean="0"/>
                        <a:t>33</a:t>
                      </a:r>
                      <a:endParaRPr 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solidFill>
                  </a:tcPr>
                </a:tc>
              </a:tr>
              <a:tr h="551098">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sz="1600" dirty="0" smtClean="0"/>
                    </a:p>
                    <a:p>
                      <a:r>
                        <a:rPr lang="en-US" sz="1600" dirty="0" smtClean="0"/>
                        <a:t>Risk / $ cost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endParaRPr lang="en-US" sz="1400" dirty="0" smtClean="0"/>
                    </a:p>
                    <a:p>
                      <a:pPr algn="ctr"/>
                      <a:r>
                        <a:rPr lang="en-US" sz="1400" dirty="0" smtClean="0"/>
                        <a:t>60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endParaRPr lang="en-US" sz="1400" dirty="0" smtClean="0"/>
                    </a:p>
                    <a:p>
                      <a:pPr algn="ctr"/>
                      <a:r>
                        <a:rPr lang="en-US" sz="1400" dirty="0" smtClean="0"/>
                        <a:t>54.7</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endParaRPr lang="en-US" sz="1400" dirty="0" smtClean="0"/>
                    </a:p>
                    <a:p>
                      <a:pPr algn="ctr"/>
                      <a:r>
                        <a:rPr lang="en-US" sz="1400" dirty="0" smtClean="0"/>
                        <a:t>15.8</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algn="ctr"/>
                      <a:endParaRPr lang="en-US" sz="1400" dirty="0" smtClean="0"/>
                    </a:p>
                    <a:p>
                      <a:pPr algn="ctr"/>
                      <a:r>
                        <a:rPr lang="en-US" sz="1400" dirty="0" smtClean="0"/>
                        <a:t>0</a:t>
                      </a:r>
                      <a:endParaRPr 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solidFill>
                  </a:tcPr>
                </a:tc>
              </a:tr>
            </a:tbl>
          </a:graphicData>
        </a:graphic>
      </p:graphicFrame>
      <p:sp>
        <p:nvSpPr>
          <p:cNvPr id="6" name="Down Arrow 5"/>
          <p:cNvSpPr/>
          <p:nvPr/>
        </p:nvSpPr>
        <p:spPr>
          <a:xfrm>
            <a:off x="4876800" y="4343400"/>
            <a:ext cx="228600" cy="381000"/>
          </a:xfrm>
          <a:prstGeom prst="down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a:t>
            </a:r>
            <a:endParaRPr lang="en-US" dirty="0"/>
          </a:p>
        </p:txBody>
      </p:sp>
      <p:pic>
        <p:nvPicPr>
          <p:cNvPr id="122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843" y="1371600"/>
            <a:ext cx="7337911"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351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Text Placeholder 2"/>
          <p:cNvSpPr>
            <a:spLocks noGrp="1"/>
          </p:cNvSpPr>
          <p:nvPr>
            <p:ph type="body" idx="1"/>
          </p:nvPr>
        </p:nvSpPr>
        <p:spPr/>
        <p:txBody>
          <a:bodyPr>
            <a:normAutofit/>
          </a:bodyPr>
          <a:lstStyle/>
          <a:p>
            <a:r>
              <a:rPr lang="en-US" dirty="0" smtClean="0"/>
              <a:t>Making decision under uncertainty</a:t>
            </a:r>
          </a:p>
          <a:p>
            <a:endParaRPr lang="en-US" dirty="0" smtClean="0"/>
          </a:p>
        </p:txBody>
      </p:sp>
    </p:spTree>
    <p:extLst>
      <p:ext uri="{BB962C8B-B14F-4D97-AF65-F5344CB8AC3E}">
        <p14:creationId xmlns:p14="http://schemas.microsoft.com/office/powerpoint/2010/main" val="4180858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13" name="Rectangle 12"/>
          <p:cNvSpPr/>
          <p:nvPr/>
        </p:nvSpPr>
        <p:spPr>
          <a:xfrm>
            <a:off x="1447800" y="2971800"/>
            <a:ext cx="1371600" cy="1143000"/>
          </a:xfrm>
          <a:prstGeom prst="rect">
            <a:avLst/>
          </a:prstGeom>
          <a:solidFill>
            <a:srgbClr val="4F81BD"/>
          </a:solidFill>
          <a:ln w="25400" cap="flat" cmpd="sng" algn="ctr">
            <a:solidFill>
              <a:srgbClr val="4F81BD">
                <a:shade val="50000"/>
              </a:srgbClr>
            </a:solidFill>
            <a:prstDash val="solid"/>
          </a:ln>
          <a:effectLst>
            <a:outerShdw blurRad="292100" dist="139700" dir="2700000" algn="tl" rotWithShape="0">
              <a:prstClr val="black">
                <a:alpha val="6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Input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Parameters</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4" name="Rectangle 13"/>
          <p:cNvSpPr/>
          <p:nvPr/>
        </p:nvSpPr>
        <p:spPr>
          <a:xfrm>
            <a:off x="3352800" y="2590800"/>
            <a:ext cx="2057400" cy="1905000"/>
          </a:xfrm>
          <a:prstGeom prst="rect">
            <a:avLst/>
          </a:prstGeom>
          <a:solidFill>
            <a:srgbClr val="C0504D"/>
          </a:solidFill>
          <a:ln w="25400" cap="flat" cmpd="sng" algn="ctr">
            <a:solidFill>
              <a:srgbClr val="C0504D">
                <a:shade val="50000"/>
              </a:srgbClr>
            </a:solidFill>
            <a:prstDash val="solid"/>
          </a:ln>
          <a:effectLst>
            <a:outerShdw blurRad="292100" dist="139700" dir="2700000" algn="tl" rotWithShape="0">
              <a:prstClr val="black">
                <a:alpha val="6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Deterministic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Modeling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Function</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Rectangle 14"/>
          <p:cNvSpPr/>
          <p:nvPr/>
        </p:nvSpPr>
        <p:spPr>
          <a:xfrm>
            <a:off x="6019800" y="2971800"/>
            <a:ext cx="1371600" cy="1143000"/>
          </a:xfrm>
          <a:prstGeom prst="rect">
            <a:avLst/>
          </a:prstGeom>
          <a:solidFill>
            <a:srgbClr val="4F81BD"/>
          </a:solidFill>
          <a:ln w="25400" cap="flat" cmpd="sng" algn="ctr">
            <a:solidFill>
              <a:srgbClr val="4F81BD">
                <a:shade val="50000"/>
              </a:srgbClr>
            </a:solidFill>
            <a:prstDash val="solid"/>
          </a:ln>
          <a:effectLst>
            <a:outerShdw blurRad="292100" dist="139700" dir="2700000" algn="tl" rotWithShape="0">
              <a:prstClr val="black">
                <a:alpha val="6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Output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Response</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Straight Arrow Connector 15"/>
          <p:cNvCxnSpPr>
            <a:stCxn id="13" idx="3"/>
            <a:endCxn id="14" idx="1"/>
          </p:cNvCxnSpPr>
          <p:nvPr/>
        </p:nvCxnSpPr>
        <p:spPr>
          <a:xfrm>
            <a:off x="2819400" y="3543300"/>
            <a:ext cx="533400" cy="1588"/>
          </a:xfrm>
          <a:prstGeom prst="straightConnector1">
            <a:avLst/>
          </a:prstGeom>
          <a:noFill/>
          <a:ln w="57150" cap="flat" cmpd="sng" algn="ctr">
            <a:solidFill>
              <a:srgbClr val="4F81BD">
                <a:shade val="95000"/>
                <a:satMod val="105000"/>
              </a:srgbClr>
            </a:solidFill>
            <a:prstDash val="solid"/>
            <a:tailEnd type="arrow"/>
          </a:ln>
          <a:effectLst/>
        </p:spPr>
      </p:cxnSp>
      <p:cxnSp>
        <p:nvCxnSpPr>
          <p:cNvPr id="17" name="Straight Arrow Connector 16"/>
          <p:cNvCxnSpPr>
            <a:stCxn id="14" idx="3"/>
            <a:endCxn id="15" idx="1"/>
          </p:cNvCxnSpPr>
          <p:nvPr/>
        </p:nvCxnSpPr>
        <p:spPr>
          <a:xfrm>
            <a:off x="5410200" y="3543300"/>
            <a:ext cx="609600" cy="1588"/>
          </a:xfrm>
          <a:prstGeom prst="straightConnector1">
            <a:avLst/>
          </a:prstGeom>
          <a:noFill/>
          <a:ln w="57150" cap="flat" cmpd="sng" algn="ctr">
            <a:solidFill>
              <a:srgbClr val="4F81BD">
                <a:shade val="95000"/>
                <a:satMod val="105000"/>
              </a:srgbClr>
            </a:solidFill>
            <a:prstDash val="solid"/>
            <a:tailEnd type="arrow"/>
          </a:ln>
          <a:effectLst/>
        </p:spPr>
      </p:cxnSp>
      <p:sp>
        <p:nvSpPr>
          <p:cNvPr id="18" name="TextBox 17"/>
          <p:cNvSpPr txBox="1"/>
          <p:nvPr/>
        </p:nvSpPr>
        <p:spPr>
          <a:xfrm>
            <a:off x="1143000" y="1447800"/>
            <a:ext cx="2140458" cy="147732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Example parameters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Variogram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Random numbers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Boundary condition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Initial condition</a:t>
            </a:r>
            <a:endParaRPr kumimoji="0" lang="en-US" sz="1800" b="0" i="0" u="none" strike="noStrike" kern="0" cap="none" spc="0" normalizeH="0" baseline="0" noProof="0" dirty="0">
              <a:ln>
                <a:noFill/>
              </a:ln>
              <a:solidFill>
                <a:sysClr val="windowText" lastClr="000000"/>
              </a:solidFill>
              <a:effectLst/>
              <a:uLnTx/>
              <a:uFillTx/>
            </a:endParaRPr>
          </a:p>
        </p:txBody>
      </p:sp>
      <p:sp>
        <p:nvSpPr>
          <p:cNvPr id="19" name="TextBox 18"/>
          <p:cNvSpPr txBox="1"/>
          <p:nvPr/>
        </p:nvSpPr>
        <p:spPr>
          <a:xfrm>
            <a:off x="3352800" y="4618672"/>
            <a:ext cx="2168671" cy="147732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Example functions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Flow simulation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GCM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Stochastic simulation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Decision model</a:t>
            </a:r>
            <a:endParaRPr kumimoji="0" lang="en-US" sz="1800" b="0" i="0" u="none" strike="noStrike" kern="0" cap="none" spc="0" normalizeH="0" baseline="0" noProof="0" dirty="0">
              <a:ln>
                <a:noFill/>
              </a:ln>
              <a:solidFill>
                <a:sysClr val="windowText" lastClr="000000"/>
              </a:solidFill>
              <a:effectLst/>
              <a:uLnTx/>
              <a:uFillTx/>
            </a:endParaRPr>
          </a:p>
        </p:txBody>
      </p:sp>
      <p:sp>
        <p:nvSpPr>
          <p:cNvPr id="20" name="TextBox 19"/>
          <p:cNvSpPr txBox="1"/>
          <p:nvPr/>
        </p:nvSpPr>
        <p:spPr>
          <a:xfrm>
            <a:off x="5791200" y="1447800"/>
            <a:ext cx="1939377" cy="147732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Example response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Decision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Earth Temperature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Reservoir pressure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Earth model</a:t>
            </a:r>
            <a:endParaRPr kumimoji="0" lang="en-US" sz="1800" b="0" i="0" u="none" strike="noStrike" kern="0" cap="none" spc="0" normalizeH="0" baseline="0" noProof="0" dirty="0">
              <a:ln>
                <a:noFill/>
              </a:ln>
              <a:solidFill>
                <a:sysClr val="windowText" lastClr="000000"/>
              </a:solidFill>
              <a:effectLst/>
              <a:uLnTx/>
              <a:uFillTx/>
            </a:endParaRPr>
          </a:p>
        </p:txBody>
      </p:sp>
      <p:sp>
        <p:nvSpPr>
          <p:cNvPr id="21" name="Rounded Rectangle 20"/>
          <p:cNvSpPr/>
          <p:nvPr/>
        </p:nvSpPr>
        <p:spPr>
          <a:xfrm>
            <a:off x="1447800" y="4267200"/>
            <a:ext cx="1295400" cy="457200"/>
          </a:xfrm>
          <a:prstGeom prst="roundRect">
            <a:avLst/>
          </a:prstGeom>
          <a:solidFill>
            <a:srgbClr val="9BBB59"/>
          </a:solidFill>
          <a:ln w="25400" cap="flat" cmpd="sng" algn="ctr">
            <a:solidFill>
              <a:srgbClr val="9BBB59">
                <a:shade val="50000"/>
              </a:srgbClr>
            </a:solidFill>
            <a:prstDash val="solid"/>
          </a:ln>
          <a:effectLst>
            <a:outerShdw blurRad="292100" dist="139700" dir="2700000" algn="tl" rotWithShape="0">
              <a:prstClr val="black">
                <a:alpha val="6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Symbol" pitchFamily="18" charset="2"/>
                <a:ea typeface="+mn-ea"/>
                <a:cs typeface="+mn-cs"/>
              </a:rPr>
              <a:t>D</a:t>
            </a: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 input</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2" name="Rounded Rectangle 21"/>
          <p:cNvSpPr/>
          <p:nvPr/>
        </p:nvSpPr>
        <p:spPr>
          <a:xfrm>
            <a:off x="6096000" y="4267200"/>
            <a:ext cx="1295400" cy="457200"/>
          </a:xfrm>
          <a:prstGeom prst="roundRect">
            <a:avLst/>
          </a:prstGeom>
          <a:solidFill>
            <a:srgbClr val="9BBB59"/>
          </a:solidFill>
          <a:ln w="25400" cap="flat" cmpd="sng" algn="ctr">
            <a:solidFill>
              <a:srgbClr val="9BBB59">
                <a:shade val="50000"/>
              </a:srgbClr>
            </a:solidFill>
            <a:prstDash val="solid"/>
          </a:ln>
          <a:effectLst>
            <a:outerShdw blurRad="292100" dist="139700" dir="2700000" algn="tl" rotWithShape="0">
              <a:prstClr val="black">
                <a:alpha val="6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Symbol" pitchFamily="18" charset="2"/>
                <a:ea typeface="+mn-ea"/>
                <a:cs typeface="+mn-cs"/>
              </a:rPr>
              <a:t>D</a:t>
            </a: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 output</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sensitivity analysis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Aim: what is important about the decision making process </a:t>
            </a:r>
            <a:r>
              <a:rPr lang="en-US" b="1" dirty="0" smtClean="0"/>
              <a:t>are not the absolute numbers </a:t>
            </a:r>
            <a:r>
              <a:rPr lang="en-US" dirty="0" smtClean="0"/>
              <a:t>but to figure out what are </a:t>
            </a:r>
            <a:r>
              <a:rPr lang="en-US" b="1" dirty="0" smtClean="0"/>
              <a:t>the most important/sensitive parameters </a:t>
            </a:r>
            <a:r>
              <a:rPr lang="en-US" dirty="0" smtClean="0"/>
              <a:t>to the decision making process</a:t>
            </a:r>
          </a:p>
          <a:p>
            <a:endParaRPr lang="en-US" dirty="0"/>
          </a:p>
          <a:p>
            <a:r>
              <a:rPr lang="en-US" dirty="0"/>
              <a:t>There are three kind of input </a:t>
            </a:r>
            <a:r>
              <a:rPr lang="en-US" dirty="0" smtClean="0"/>
              <a:t>“parameters”</a:t>
            </a:r>
            <a:endParaRPr lang="en-US" dirty="0"/>
          </a:p>
          <a:p>
            <a:pPr lvl="1"/>
            <a:r>
              <a:rPr lang="en-US" dirty="0"/>
              <a:t>Subjective assessment of how we perceive value </a:t>
            </a:r>
          </a:p>
          <a:p>
            <a:pPr lvl="2"/>
            <a:r>
              <a:rPr lang="en-US" dirty="0" smtClean="0"/>
              <a:t>Weights</a:t>
            </a:r>
            <a:endParaRPr lang="en-US" dirty="0"/>
          </a:p>
          <a:p>
            <a:pPr lvl="2"/>
            <a:r>
              <a:rPr lang="en-US" dirty="0"/>
              <a:t>Value functions</a:t>
            </a:r>
          </a:p>
          <a:p>
            <a:pPr lvl="1"/>
            <a:r>
              <a:rPr lang="en-US" dirty="0"/>
              <a:t>Models used to calculate payoffs (such as Earth models)</a:t>
            </a:r>
          </a:p>
          <a:p>
            <a:pPr lvl="2"/>
            <a:r>
              <a:rPr lang="en-US" dirty="0"/>
              <a:t>Uncertain Earth models</a:t>
            </a:r>
          </a:p>
          <a:p>
            <a:pPr lvl="1"/>
            <a:r>
              <a:rPr lang="en-US" dirty="0"/>
              <a:t>Control parameters (e.g. of engineering facilities)</a:t>
            </a:r>
          </a:p>
          <a:p>
            <a:pPr lvl="2"/>
            <a:r>
              <a:rPr lang="en-US" dirty="0"/>
              <a:t>Which alternatives we specify</a:t>
            </a:r>
          </a:p>
          <a:p>
            <a:endParaRPr lang="en-US" dirty="0"/>
          </a:p>
        </p:txBody>
      </p:sp>
    </p:spTree>
    <p:extLst>
      <p:ext uri="{BB962C8B-B14F-4D97-AF65-F5344CB8AC3E}">
        <p14:creationId xmlns:p14="http://schemas.microsoft.com/office/powerpoint/2010/main" val="38486534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Tornado charts: single objective</a:t>
            </a:r>
            <a:endParaRPr lang="en-US" dirty="0"/>
          </a:p>
        </p:txBody>
      </p:sp>
      <p:sp>
        <p:nvSpPr>
          <p:cNvPr id="5" name="Rectangle 4"/>
          <p:cNvSpPr/>
          <p:nvPr/>
        </p:nvSpPr>
        <p:spPr>
          <a:xfrm>
            <a:off x="1721427" y="1447800"/>
            <a:ext cx="5410200" cy="4038600"/>
          </a:xfrm>
          <a:prstGeom prst="rect">
            <a:avLst/>
          </a:prstGeom>
          <a:solidFill>
            <a:sysClr val="window" lastClr="FFFFFF"/>
          </a:solidFill>
          <a:ln w="6350" cap="flat" cmpd="sng" algn="ctr">
            <a:noFill/>
            <a:prstDash val="solid"/>
          </a:ln>
          <a:effectLst>
            <a:outerShdw blurRad="292100" dist="139700" dir="2700000" algn="tl" rotWithShape="0">
              <a:prstClr val="black">
                <a:alpha val="6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6" name="Straight Connector 5"/>
          <p:cNvCxnSpPr/>
          <p:nvPr/>
        </p:nvCxnSpPr>
        <p:spPr>
          <a:xfrm>
            <a:off x="3550227" y="2667000"/>
            <a:ext cx="2895600" cy="0"/>
          </a:xfrm>
          <a:prstGeom prst="line">
            <a:avLst/>
          </a:prstGeom>
          <a:noFill/>
          <a:ln w="28575" cap="flat" cmpd="sng" algn="ctr">
            <a:solidFill>
              <a:sysClr val="windowText" lastClr="000000"/>
            </a:solidFill>
            <a:prstDash val="solid"/>
            <a:headEnd type="none" w="med" len="med"/>
            <a:tailEnd type="triangle" w="med" len="med"/>
          </a:ln>
          <a:effectLst/>
        </p:spPr>
      </p:cxnSp>
      <p:cxnSp>
        <p:nvCxnSpPr>
          <p:cNvPr id="7" name="Straight Connector 6"/>
          <p:cNvCxnSpPr/>
          <p:nvPr/>
        </p:nvCxnSpPr>
        <p:spPr>
          <a:xfrm rot="5400000" flipH="1" flipV="1">
            <a:off x="3588327" y="2628900"/>
            <a:ext cx="228600" cy="0"/>
          </a:xfrm>
          <a:prstGeom prst="line">
            <a:avLst/>
          </a:prstGeom>
          <a:noFill/>
          <a:ln w="9525" cap="flat" cmpd="sng" algn="ctr">
            <a:solidFill>
              <a:srgbClr val="4F81BD">
                <a:shade val="95000"/>
                <a:satMod val="105000"/>
              </a:srgbClr>
            </a:solidFill>
            <a:prstDash val="solid"/>
          </a:ln>
          <a:effectLst/>
        </p:spPr>
      </p:cxnSp>
      <p:cxnSp>
        <p:nvCxnSpPr>
          <p:cNvPr id="8" name="Straight Connector 7"/>
          <p:cNvCxnSpPr/>
          <p:nvPr/>
        </p:nvCxnSpPr>
        <p:spPr>
          <a:xfrm rot="5400000" flipH="1" flipV="1">
            <a:off x="4845977" y="2623307"/>
            <a:ext cx="228600" cy="0"/>
          </a:xfrm>
          <a:prstGeom prst="line">
            <a:avLst/>
          </a:prstGeom>
          <a:noFill/>
          <a:ln w="9525" cap="flat" cmpd="sng" algn="ctr">
            <a:solidFill>
              <a:srgbClr val="4F81BD">
                <a:shade val="95000"/>
                <a:satMod val="105000"/>
              </a:srgbClr>
            </a:solidFill>
            <a:prstDash val="solid"/>
          </a:ln>
          <a:effectLst/>
        </p:spPr>
      </p:cxnSp>
      <p:cxnSp>
        <p:nvCxnSpPr>
          <p:cNvPr id="9" name="Straight Connector 8"/>
          <p:cNvCxnSpPr/>
          <p:nvPr/>
        </p:nvCxnSpPr>
        <p:spPr>
          <a:xfrm rot="5400000" flipH="1" flipV="1">
            <a:off x="4197927" y="2628900"/>
            <a:ext cx="228600" cy="0"/>
          </a:xfrm>
          <a:prstGeom prst="line">
            <a:avLst/>
          </a:prstGeom>
          <a:noFill/>
          <a:ln w="9525" cap="flat" cmpd="sng" algn="ctr">
            <a:solidFill>
              <a:srgbClr val="4F81BD">
                <a:shade val="95000"/>
                <a:satMod val="105000"/>
              </a:srgbClr>
            </a:solidFill>
            <a:prstDash val="solid"/>
          </a:ln>
          <a:effectLst/>
        </p:spPr>
      </p:cxnSp>
      <p:cxnSp>
        <p:nvCxnSpPr>
          <p:cNvPr id="10" name="Straight Connector 9"/>
          <p:cNvCxnSpPr/>
          <p:nvPr/>
        </p:nvCxnSpPr>
        <p:spPr>
          <a:xfrm rot="5400000" flipH="1" flipV="1">
            <a:off x="4845277" y="2634493"/>
            <a:ext cx="228600" cy="0"/>
          </a:xfrm>
          <a:prstGeom prst="line">
            <a:avLst/>
          </a:prstGeom>
          <a:noFill/>
          <a:ln w="9525" cap="flat" cmpd="sng" algn="ctr">
            <a:solidFill>
              <a:srgbClr val="4F81BD">
                <a:shade val="95000"/>
                <a:satMod val="105000"/>
              </a:srgbClr>
            </a:solidFill>
            <a:prstDash val="solid"/>
          </a:ln>
          <a:effectLst/>
        </p:spPr>
      </p:cxnSp>
      <p:cxnSp>
        <p:nvCxnSpPr>
          <p:cNvPr id="11" name="Straight Connector 10"/>
          <p:cNvCxnSpPr/>
          <p:nvPr/>
        </p:nvCxnSpPr>
        <p:spPr>
          <a:xfrm rot="5400000" flipH="1" flipV="1">
            <a:off x="6102927" y="2628900"/>
            <a:ext cx="228600" cy="0"/>
          </a:xfrm>
          <a:prstGeom prst="line">
            <a:avLst/>
          </a:prstGeom>
          <a:noFill/>
          <a:ln w="9525" cap="flat" cmpd="sng" algn="ctr">
            <a:solidFill>
              <a:srgbClr val="4F81BD">
                <a:shade val="95000"/>
                <a:satMod val="105000"/>
              </a:srgbClr>
            </a:solidFill>
            <a:prstDash val="solid"/>
          </a:ln>
          <a:effectLst/>
        </p:spPr>
      </p:cxnSp>
      <p:cxnSp>
        <p:nvCxnSpPr>
          <p:cNvPr id="12" name="Straight Connector 11"/>
          <p:cNvCxnSpPr/>
          <p:nvPr/>
        </p:nvCxnSpPr>
        <p:spPr>
          <a:xfrm rot="5400000" flipH="1" flipV="1">
            <a:off x="5454877" y="2634493"/>
            <a:ext cx="228600" cy="0"/>
          </a:xfrm>
          <a:prstGeom prst="line">
            <a:avLst/>
          </a:prstGeom>
          <a:noFill/>
          <a:ln w="9525" cap="flat" cmpd="sng" algn="ctr">
            <a:solidFill>
              <a:srgbClr val="4F81BD">
                <a:shade val="95000"/>
                <a:satMod val="105000"/>
              </a:srgbClr>
            </a:solidFill>
            <a:prstDash val="solid"/>
          </a:ln>
          <a:effectLst/>
        </p:spPr>
      </p:cxnSp>
      <p:sp>
        <p:nvSpPr>
          <p:cNvPr id="13" name="Rectangle 12"/>
          <p:cNvSpPr/>
          <p:nvPr/>
        </p:nvSpPr>
        <p:spPr>
          <a:xfrm>
            <a:off x="3855027" y="2969419"/>
            <a:ext cx="1112044" cy="2286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4" name="Rectangle 13"/>
          <p:cNvSpPr/>
          <p:nvPr/>
        </p:nvSpPr>
        <p:spPr>
          <a:xfrm>
            <a:off x="4959927" y="2971800"/>
            <a:ext cx="1181100" cy="2286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5" name="Rectangle 14"/>
          <p:cNvSpPr/>
          <p:nvPr/>
        </p:nvSpPr>
        <p:spPr>
          <a:xfrm>
            <a:off x="4007427" y="3426619"/>
            <a:ext cx="952500" cy="2286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6" name="Rectangle 15"/>
          <p:cNvSpPr/>
          <p:nvPr/>
        </p:nvSpPr>
        <p:spPr>
          <a:xfrm>
            <a:off x="4952783" y="3429000"/>
            <a:ext cx="1028700" cy="2286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7" name="Rectangle 16"/>
          <p:cNvSpPr/>
          <p:nvPr/>
        </p:nvSpPr>
        <p:spPr>
          <a:xfrm>
            <a:off x="4083627" y="3886200"/>
            <a:ext cx="883444" cy="2286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8" name="Rectangle 17"/>
          <p:cNvSpPr/>
          <p:nvPr/>
        </p:nvSpPr>
        <p:spPr>
          <a:xfrm>
            <a:off x="4959927" y="3888581"/>
            <a:ext cx="647700" cy="2286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 name="Rectangle 18"/>
          <p:cNvSpPr/>
          <p:nvPr/>
        </p:nvSpPr>
        <p:spPr>
          <a:xfrm>
            <a:off x="4236027" y="4341019"/>
            <a:ext cx="723900" cy="2286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 name="Rectangle 19"/>
          <p:cNvSpPr/>
          <p:nvPr/>
        </p:nvSpPr>
        <p:spPr>
          <a:xfrm>
            <a:off x="4952783" y="4343400"/>
            <a:ext cx="578644" cy="2286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 name="Rectangle 20"/>
          <p:cNvSpPr/>
          <p:nvPr/>
        </p:nvSpPr>
        <p:spPr>
          <a:xfrm>
            <a:off x="4769427" y="4874419"/>
            <a:ext cx="197644" cy="2286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 name="Rectangle 21"/>
          <p:cNvSpPr/>
          <p:nvPr/>
        </p:nvSpPr>
        <p:spPr>
          <a:xfrm>
            <a:off x="4959927" y="4876800"/>
            <a:ext cx="419100" cy="2286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3" name="Straight Connector 22"/>
          <p:cNvCxnSpPr/>
          <p:nvPr/>
        </p:nvCxnSpPr>
        <p:spPr>
          <a:xfrm rot="5400000" flipH="1" flipV="1">
            <a:off x="3773279" y="3977453"/>
            <a:ext cx="2362200" cy="0"/>
          </a:xfrm>
          <a:prstGeom prst="line">
            <a:avLst/>
          </a:prstGeom>
          <a:noFill/>
          <a:ln w="57150" cap="flat" cmpd="sng" algn="ctr">
            <a:solidFill>
              <a:sysClr val="windowText" lastClr="000000"/>
            </a:solidFill>
            <a:prstDash val="solid"/>
          </a:ln>
          <a:effectLst/>
        </p:spPr>
      </p:cxnSp>
      <p:sp>
        <p:nvSpPr>
          <p:cNvPr id="24" name="TextBox 23"/>
          <p:cNvSpPr txBox="1"/>
          <p:nvPr/>
        </p:nvSpPr>
        <p:spPr>
          <a:xfrm>
            <a:off x="3756866" y="1600200"/>
            <a:ext cx="2559676"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Drinking water produced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million gallons/yr</a:t>
            </a:r>
            <a:endParaRPr kumimoji="0" lang="en-US" sz="1800" b="0" i="0" u="none" strike="noStrike" kern="0" cap="none" spc="0" normalizeH="0" baseline="0" noProof="0" dirty="0">
              <a:ln>
                <a:noFill/>
              </a:ln>
              <a:solidFill>
                <a:sysClr val="windowText" lastClr="000000"/>
              </a:solidFill>
              <a:effectLst/>
              <a:uLnTx/>
              <a:uFillTx/>
            </a:endParaRPr>
          </a:p>
        </p:txBody>
      </p:sp>
      <p:sp>
        <p:nvSpPr>
          <p:cNvPr id="25" name="TextBox 24"/>
          <p:cNvSpPr txBox="1"/>
          <p:nvPr/>
        </p:nvSpPr>
        <p:spPr>
          <a:xfrm>
            <a:off x="3254209" y="2286000"/>
            <a:ext cx="3722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-5</a:t>
            </a:r>
            <a:endParaRPr kumimoji="0" lang="en-US" sz="1800" b="0" i="0" u="none" strike="noStrike" kern="0" cap="none" spc="0" normalizeH="0" baseline="0" noProof="0" dirty="0">
              <a:ln>
                <a:noFill/>
              </a:ln>
              <a:solidFill>
                <a:sysClr val="windowText" lastClr="000000"/>
              </a:solidFill>
              <a:effectLst/>
              <a:uLnTx/>
              <a:uFillTx/>
            </a:endParaRPr>
          </a:p>
        </p:txBody>
      </p:sp>
      <p:sp>
        <p:nvSpPr>
          <p:cNvPr id="26" name="TextBox 25"/>
          <p:cNvSpPr txBox="1"/>
          <p:nvPr/>
        </p:nvSpPr>
        <p:spPr>
          <a:xfrm>
            <a:off x="6217227" y="2286000"/>
            <a:ext cx="4171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+5</a:t>
            </a: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TextBox 26"/>
          <p:cNvSpPr txBox="1"/>
          <p:nvPr/>
        </p:nvSpPr>
        <p:spPr>
          <a:xfrm>
            <a:off x="4924941" y="2286000"/>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a:t>
            </a:r>
            <a:endParaRPr kumimoji="0" lang="en-US" sz="1800" b="0" i="0" u="none" strike="noStrike" kern="0" cap="none" spc="0" normalizeH="0" baseline="0" noProof="0" dirty="0">
              <a:ln>
                <a:noFill/>
              </a:ln>
              <a:solidFill>
                <a:sysClr val="windowText" lastClr="000000"/>
              </a:solidFill>
              <a:effectLst/>
              <a:uLnTx/>
              <a:uFillTx/>
            </a:endParaRPr>
          </a:p>
        </p:txBody>
      </p:sp>
      <p:sp>
        <p:nvSpPr>
          <p:cNvPr id="28" name="TextBox 27"/>
          <p:cNvSpPr txBox="1"/>
          <p:nvPr/>
        </p:nvSpPr>
        <p:spPr>
          <a:xfrm>
            <a:off x="2222496" y="2895600"/>
            <a:ext cx="163253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Aquifer volume</a:t>
            </a:r>
            <a:endParaRPr kumimoji="0" lang="en-US" sz="1800" b="0" i="0" u="none" strike="noStrike" kern="0" cap="none" spc="0" normalizeH="0" baseline="0" noProof="0" dirty="0">
              <a:ln>
                <a:noFill/>
              </a:ln>
              <a:solidFill>
                <a:sysClr val="windowText" lastClr="000000"/>
              </a:solidFill>
              <a:effectLst/>
              <a:uLnTx/>
              <a:uFillTx/>
            </a:endParaRPr>
          </a:p>
        </p:txBody>
      </p:sp>
      <p:sp>
        <p:nvSpPr>
          <p:cNvPr id="29" name="TextBox 28"/>
          <p:cNvSpPr txBox="1"/>
          <p:nvPr/>
        </p:nvSpPr>
        <p:spPr>
          <a:xfrm>
            <a:off x="2374896" y="3810000"/>
            <a:ext cx="186113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Proportion shale</a:t>
            </a:r>
            <a:endParaRPr kumimoji="0" lang="en-US" sz="1800" b="0" i="0" u="none" strike="noStrike" kern="0" cap="none" spc="0" normalizeH="0" baseline="0" noProof="0" dirty="0">
              <a:ln>
                <a:noFill/>
              </a:ln>
              <a:solidFill>
                <a:sysClr val="windowText" lastClr="000000"/>
              </a:solidFill>
              <a:effectLst/>
              <a:uLnTx/>
              <a:uFillTx/>
            </a:endParaRPr>
          </a:p>
        </p:txBody>
      </p:sp>
      <p:sp>
        <p:nvSpPr>
          <p:cNvPr id="30" name="TextBox 29"/>
          <p:cNvSpPr txBox="1"/>
          <p:nvPr/>
        </p:nvSpPr>
        <p:spPr>
          <a:xfrm>
            <a:off x="2331027" y="4267200"/>
            <a:ext cx="2013531" cy="369332"/>
          </a:xfrm>
          <a:prstGeom prst="rect">
            <a:avLst/>
          </a:prstGeom>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Depth water table</a:t>
            </a:r>
            <a:endParaRPr kumimoji="0" lang="en-US" sz="1800" b="0" i="0" u="none" strike="noStrike" kern="0" cap="none" spc="0" normalizeH="0" baseline="0" noProof="0" dirty="0">
              <a:ln>
                <a:noFill/>
              </a:ln>
              <a:solidFill>
                <a:sysClr val="windowText" lastClr="000000"/>
              </a:solidFill>
              <a:effectLst/>
              <a:uLnTx/>
              <a:uFillTx/>
            </a:endParaRPr>
          </a:p>
        </p:txBody>
      </p:sp>
      <p:sp>
        <p:nvSpPr>
          <p:cNvPr id="31" name="TextBox 30"/>
          <p:cNvSpPr txBox="1"/>
          <p:nvPr/>
        </p:nvSpPr>
        <p:spPr>
          <a:xfrm>
            <a:off x="2070096" y="4800600"/>
            <a:ext cx="2699331" cy="369332"/>
          </a:xfrm>
          <a:prstGeom prst="rect">
            <a:avLst/>
          </a:prstGeom>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Orientation sand channels</a:t>
            </a:r>
            <a:endParaRPr kumimoji="0" lang="en-US" sz="1800" b="0" i="0" u="none" strike="noStrike" kern="0" cap="none" spc="0" normalizeH="0" baseline="0" noProof="0" dirty="0">
              <a:ln>
                <a:noFill/>
              </a:ln>
              <a:solidFill>
                <a:sysClr val="windowText" lastClr="000000"/>
              </a:solidFill>
              <a:effectLst/>
              <a:uLnTx/>
              <a:uFillTx/>
            </a:endParaRPr>
          </a:p>
        </p:txBody>
      </p:sp>
      <p:sp>
        <p:nvSpPr>
          <p:cNvPr id="32" name="TextBox 31"/>
          <p:cNvSpPr txBox="1"/>
          <p:nvPr/>
        </p:nvSpPr>
        <p:spPr>
          <a:xfrm>
            <a:off x="2712027" y="3352800"/>
            <a:ext cx="1219200" cy="369332"/>
          </a:xfrm>
          <a:prstGeom prst="rect">
            <a:avLst/>
          </a:prstGeom>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Grain size</a:t>
            </a:r>
            <a:endParaRPr kumimoji="0" lang="en-US" sz="1800" b="0" i="0" u="none" strike="noStrike" kern="0" cap="none" spc="0" normalizeH="0" baseline="0" noProof="0" dirty="0">
              <a:ln>
                <a:noFill/>
              </a:ln>
              <a:solidFill>
                <a:sysClr val="windowText" lastClr="000000"/>
              </a:solidFill>
              <a:effectLst/>
              <a:uLnTx/>
              <a:uFillTx/>
            </a:endParaRPr>
          </a:p>
        </p:txBody>
      </p:sp>
      <p:sp>
        <p:nvSpPr>
          <p:cNvPr id="33" name="TextBox 32"/>
          <p:cNvSpPr txBox="1"/>
          <p:nvPr/>
        </p:nvSpPr>
        <p:spPr>
          <a:xfrm>
            <a:off x="1731818" y="5943600"/>
            <a:ext cx="5572616" cy="461665"/>
          </a:xfrm>
          <a:prstGeom prst="rect">
            <a:avLst/>
          </a:prstGeom>
          <a:noFill/>
        </p:spPr>
        <p:txBody>
          <a:bodyPr wrap="none" rtlCol="0">
            <a:spAutoFit/>
          </a:bodyPr>
          <a:lstStyle/>
          <a:p>
            <a:r>
              <a:rPr lang="en-US" sz="2400" dirty="0" smtClean="0"/>
              <a:t>Single output/payoff versus multiple inputs</a:t>
            </a:r>
            <a:endParaRPr lang="en-US" sz="2400" dirty="0"/>
          </a:p>
        </p:txBody>
      </p:sp>
    </p:spTree>
    <p:extLst>
      <p:ext uri="{BB962C8B-B14F-4D97-AF65-F5344CB8AC3E}">
        <p14:creationId xmlns:p14="http://schemas.microsoft.com/office/powerpoint/2010/main" val="41181449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objectives</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596599751"/>
              </p:ext>
            </p:extLst>
          </p:nvPr>
        </p:nvGraphicFramePr>
        <p:xfrm>
          <a:off x="762000" y="1524000"/>
          <a:ext cx="7247466" cy="609600"/>
        </p:xfrm>
        <a:graphic>
          <a:graphicData uri="http://schemas.openxmlformats.org/presentationml/2006/ole">
            <mc:AlternateContent xmlns:mc="http://schemas.openxmlformats.org/markup-compatibility/2006">
              <mc:Choice xmlns:v="urn:schemas-microsoft-com:vml" Requires="v">
                <p:oleObj spid="_x0000_s113683" name="Equation" r:id="rId3" imgW="5105400" imgH="431800" progId="Equation.DSMT4">
                  <p:embed/>
                </p:oleObj>
              </mc:Choice>
              <mc:Fallback>
                <p:oleObj name="Equation" r:id="rId3" imgW="51054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24000"/>
                        <a:ext cx="7247466" cy="609600"/>
                      </a:xfrm>
                      <a:prstGeom prst="rect">
                        <a:avLst/>
                      </a:prstGeom>
                      <a:noFill/>
                    </p:spPr>
                  </p:pic>
                </p:oleObj>
              </mc:Fallback>
            </mc:AlternateContent>
          </a:graphicData>
        </a:graphic>
      </p:graphicFrame>
      <p:sp>
        <p:nvSpPr>
          <p:cNvPr id="5" name="Rectangle 4"/>
          <p:cNvSpPr/>
          <p:nvPr/>
        </p:nvSpPr>
        <p:spPr>
          <a:xfrm>
            <a:off x="1447800" y="2362200"/>
            <a:ext cx="6096000" cy="4114800"/>
          </a:xfrm>
          <a:prstGeom prst="rect">
            <a:avLst/>
          </a:prstGeom>
          <a:solidFill>
            <a:sysClr val="window" lastClr="FFFFFF"/>
          </a:solidFill>
          <a:ln w="6350" cap="flat" cmpd="sng" algn="ctr">
            <a:noFill/>
            <a:prstDash val="solid"/>
          </a:ln>
          <a:effectLst>
            <a:outerShdw blurRad="292100" dist="139700" dir="2700000" algn="tl" rotWithShape="0">
              <a:prstClr val="black">
                <a:alpha val="6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aphicFrame>
        <p:nvGraphicFramePr>
          <p:cNvPr id="6" name="Chart 5"/>
          <p:cNvGraphicFramePr/>
          <p:nvPr>
            <p:extLst>
              <p:ext uri="{D42A27DB-BD31-4B8C-83A1-F6EECF244321}">
                <p14:modId xmlns:p14="http://schemas.microsoft.com/office/powerpoint/2010/main" val="2278604270"/>
              </p:ext>
            </p:extLst>
          </p:nvPr>
        </p:nvGraphicFramePr>
        <p:xfrm>
          <a:off x="1905000" y="2514600"/>
          <a:ext cx="5638800" cy="3657600"/>
        </p:xfrm>
        <a:graphic>
          <a:graphicData uri="http://schemas.openxmlformats.org/drawingml/2006/chart">
            <c:chart xmlns:c="http://schemas.openxmlformats.org/drawingml/2006/chart" xmlns:r="http://schemas.openxmlformats.org/officeDocument/2006/relationships" r:id="rId5"/>
          </a:graphicData>
        </a:graphic>
      </p:graphicFrame>
      <p:cxnSp>
        <p:nvCxnSpPr>
          <p:cNvPr id="7" name="Straight Connector 6"/>
          <p:cNvCxnSpPr/>
          <p:nvPr/>
        </p:nvCxnSpPr>
        <p:spPr>
          <a:xfrm rot="5400000" flipH="1" flipV="1">
            <a:off x="1905000" y="4267200"/>
            <a:ext cx="3200400" cy="0"/>
          </a:xfrm>
          <a:prstGeom prst="line">
            <a:avLst/>
          </a:prstGeom>
          <a:noFill/>
          <a:ln w="9525" cap="flat" cmpd="sng" algn="ctr">
            <a:solidFill>
              <a:srgbClr val="4F81BD">
                <a:shade val="95000"/>
                <a:satMod val="105000"/>
              </a:srgbClr>
            </a:solidFill>
            <a:prstDash val="solid"/>
          </a:ln>
          <a:effectLst/>
        </p:spPr>
      </p:cxnSp>
      <p:cxnSp>
        <p:nvCxnSpPr>
          <p:cNvPr id="8" name="Straight Connector 7"/>
          <p:cNvCxnSpPr/>
          <p:nvPr/>
        </p:nvCxnSpPr>
        <p:spPr>
          <a:xfrm rot="5400000">
            <a:off x="1524000" y="4267199"/>
            <a:ext cx="3200400" cy="1"/>
          </a:xfrm>
          <a:prstGeom prst="line">
            <a:avLst/>
          </a:prstGeom>
          <a:noFill/>
          <a:ln w="9525" cap="flat" cmpd="sng" algn="ctr">
            <a:solidFill>
              <a:srgbClr val="4F81BD">
                <a:shade val="95000"/>
                <a:satMod val="105000"/>
              </a:srgbClr>
            </a:solidFill>
            <a:prstDash val="dash"/>
          </a:ln>
          <a:effectLst/>
        </p:spPr>
      </p:cxnSp>
      <p:cxnSp>
        <p:nvCxnSpPr>
          <p:cNvPr id="9" name="Straight Connector 8"/>
          <p:cNvCxnSpPr/>
          <p:nvPr/>
        </p:nvCxnSpPr>
        <p:spPr>
          <a:xfrm rot="5400000">
            <a:off x="2438399" y="4267199"/>
            <a:ext cx="3200400" cy="1"/>
          </a:xfrm>
          <a:prstGeom prst="line">
            <a:avLst/>
          </a:prstGeom>
          <a:noFill/>
          <a:ln w="9525" cap="flat" cmpd="sng" algn="ctr">
            <a:solidFill>
              <a:srgbClr val="4F81BD">
                <a:shade val="95000"/>
                <a:satMod val="105000"/>
              </a:srgbClr>
            </a:solidFill>
            <a:prstDash val="dash"/>
          </a:ln>
          <a:effectLst/>
        </p:spPr>
      </p:cxnSp>
      <p:sp>
        <p:nvSpPr>
          <p:cNvPr id="10" name="TextBox 9"/>
          <p:cNvSpPr txBox="1"/>
          <p:nvPr/>
        </p:nvSpPr>
        <p:spPr>
          <a:xfrm>
            <a:off x="2532487" y="6019800"/>
            <a:ext cx="4221733"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Weight of objective “minimize economic interruption”</a:t>
            </a:r>
            <a:endParaRPr kumimoji="0" lang="en-US" sz="1400" b="1" i="0" u="none" strike="noStrike" kern="0" cap="none" spc="0" normalizeH="0" baseline="0" noProof="0" dirty="0">
              <a:ln>
                <a:noFill/>
              </a:ln>
              <a:solidFill>
                <a:sysClr val="windowText" lastClr="000000"/>
              </a:solidFill>
              <a:effectLst/>
              <a:uLnTx/>
              <a:uFillTx/>
            </a:endParaRPr>
          </a:p>
        </p:txBody>
      </p:sp>
      <p:sp>
        <p:nvSpPr>
          <p:cNvPr id="11" name="TextBox 10"/>
          <p:cNvSpPr txBox="1"/>
          <p:nvPr/>
        </p:nvSpPr>
        <p:spPr>
          <a:xfrm rot="16200000">
            <a:off x="741893" y="3995167"/>
            <a:ext cx="208595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Score for each alternative</a:t>
            </a:r>
            <a:endParaRPr kumimoji="0" lang="en-US" sz="1400" b="1"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7392272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 </a:t>
            </a:r>
            <a:br>
              <a:rPr lang="en-US" dirty="0" smtClean="0"/>
            </a:br>
            <a:r>
              <a:rPr lang="en-US" dirty="0" smtClean="0"/>
              <a:t>multiple objectives, multiple uncertainties</a:t>
            </a:r>
            <a:endParaRPr lang="en-US" dirty="0"/>
          </a:p>
        </p:txBody>
      </p:sp>
      <p:sp>
        <p:nvSpPr>
          <p:cNvPr id="3" name="Content Placeholder 2"/>
          <p:cNvSpPr>
            <a:spLocks noGrp="1"/>
          </p:cNvSpPr>
          <p:nvPr>
            <p:ph sz="quarter" idx="1"/>
          </p:nvPr>
        </p:nvSpPr>
        <p:spPr/>
        <p:txBody>
          <a:bodyPr/>
          <a:lstStyle/>
          <a:p>
            <a:r>
              <a:rPr lang="en-US" dirty="0" smtClean="0"/>
              <a:t>Tornado charts ignore dependency as well as probabilistic prior information of input variables</a:t>
            </a:r>
          </a:p>
          <a:p>
            <a:endParaRPr lang="en-US" dirty="0" smtClean="0"/>
          </a:p>
          <a:p>
            <a:r>
              <a:rPr lang="en-US" dirty="0" smtClean="0"/>
              <a:t>Monte Carlo simulation overcomes this difference but may be more costly particularly with large models</a:t>
            </a:r>
            <a:endParaRPr lang="en-US" dirty="0"/>
          </a:p>
        </p:txBody>
      </p:sp>
    </p:spTree>
    <p:extLst>
      <p:ext uri="{BB962C8B-B14F-4D97-AF65-F5344CB8AC3E}">
        <p14:creationId xmlns:p14="http://schemas.microsoft.com/office/powerpoint/2010/main" val="3424024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Monte Carlo simulation</a:t>
            </a:r>
            <a:endParaRPr lang="en-US" dirty="0"/>
          </a:p>
        </p:txBody>
      </p:sp>
      <p:sp>
        <p:nvSpPr>
          <p:cNvPr id="28" name="Rectangle 27">
            <a:hlinkClick r:id="rId2" action="ppaction://hlinksldjump"/>
          </p:cNvPr>
          <p:cNvSpPr/>
          <p:nvPr/>
        </p:nvSpPr>
        <p:spPr>
          <a:xfrm>
            <a:off x="5105400" y="1795046"/>
            <a:ext cx="1295400" cy="1219200"/>
          </a:xfrm>
          <a:prstGeom prst="rect">
            <a:avLst/>
          </a:prstGeom>
          <a:solidFill>
            <a:srgbClr val="4F81BD"/>
          </a:solidFill>
          <a:ln w="25400" cap="flat" cmpd="sng" algn="ctr">
            <a:solidFill>
              <a:srgbClr val="4F81BD">
                <a:shade val="50000"/>
              </a:srgb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Physical model</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Rectangle 28">
            <a:hlinkClick r:id="rId3" action="ppaction://hlinksldjump"/>
          </p:cNvPr>
          <p:cNvSpPr/>
          <p:nvPr/>
        </p:nvSpPr>
        <p:spPr>
          <a:xfrm>
            <a:off x="2971800" y="1795046"/>
            <a:ext cx="1524000" cy="1219200"/>
          </a:xfrm>
          <a:prstGeom prst="rect">
            <a:avLst/>
          </a:prstGeom>
          <a:solidFill>
            <a:srgbClr val="4F81BD"/>
          </a:solidFill>
          <a:ln w="25400" cap="flat" cmpd="sng" algn="ctr">
            <a:solidFill>
              <a:srgbClr val="4F81BD">
                <a:shade val="50000"/>
              </a:srgb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Spatial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Stochastic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model</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0" name="Rectangle 29">
            <a:hlinkClick r:id="rId4" action="ppaction://hlinksldjump"/>
          </p:cNvPr>
          <p:cNvSpPr/>
          <p:nvPr/>
        </p:nvSpPr>
        <p:spPr>
          <a:xfrm>
            <a:off x="838200" y="1795046"/>
            <a:ext cx="1524000" cy="1219200"/>
          </a:xfrm>
          <a:prstGeom prst="rect">
            <a:avLst/>
          </a:prstGeom>
          <a:solidFill>
            <a:srgbClr val="F79646"/>
          </a:solidFill>
          <a:ln w="25400" cap="flat" cmpd="sng" algn="ctr">
            <a:solidFill>
              <a:srgbClr val="F79646">
                <a:shade val="50000"/>
              </a:srgb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Spatial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Input parameters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1" name="Rectangle 30">
            <a:hlinkClick r:id="rId5" action="ppaction://hlinksldjump"/>
          </p:cNvPr>
          <p:cNvSpPr/>
          <p:nvPr/>
        </p:nvSpPr>
        <p:spPr>
          <a:xfrm>
            <a:off x="7391400" y="1795046"/>
            <a:ext cx="1295400" cy="1219200"/>
          </a:xfrm>
          <a:prstGeom prst="rect">
            <a:avLst/>
          </a:prstGeom>
          <a:solidFill>
            <a:srgbClr val="4F81BD"/>
          </a:solidFill>
          <a:ln w="25400" cap="flat" cmpd="sng" algn="ctr">
            <a:solidFill>
              <a:srgbClr val="4F81BD">
                <a:shade val="50000"/>
              </a:srgb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Forecast and decision model</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2" name="Rectangle 31"/>
          <p:cNvSpPr/>
          <p:nvPr/>
        </p:nvSpPr>
        <p:spPr>
          <a:xfrm>
            <a:off x="5105400" y="3395246"/>
            <a:ext cx="1295400" cy="1219200"/>
          </a:xfrm>
          <a:prstGeom prst="rect">
            <a:avLst/>
          </a:prstGeom>
          <a:solidFill>
            <a:srgbClr val="F79646"/>
          </a:solidFill>
          <a:ln w="25400" cap="flat" cmpd="sng" algn="ctr">
            <a:solidFill>
              <a:srgbClr val="F79646">
                <a:shade val="50000"/>
              </a:srgb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Physical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input parameters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3" name="Rectangle 32">
            <a:hlinkClick r:id="rId6" action="ppaction://hlinksldjump"/>
          </p:cNvPr>
          <p:cNvSpPr/>
          <p:nvPr/>
        </p:nvSpPr>
        <p:spPr>
          <a:xfrm>
            <a:off x="2971800" y="4843046"/>
            <a:ext cx="1524000" cy="838200"/>
          </a:xfrm>
          <a:prstGeom prst="rect">
            <a:avLst/>
          </a:prstGeom>
          <a:solidFill>
            <a:srgbClr val="9BBB59"/>
          </a:solidFill>
          <a:ln w="25400" cap="flat" cmpd="sng" algn="ctr">
            <a:solidFill>
              <a:srgbClr val="9BBB59">
                <a:shade val="50000"/>
              </a:srgb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Raw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observations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4" name="Rectangle 33">
            <a:hlinkClick r:id="rId7" action="ppaction://hlinksldjump"/>
          </p:cNvPr>
          <p:cNvSpPr/>
          <p:nvPr/>
        </p:nvSpPr>
        <p:spPr>
          <a:xfrm>
            <a:off x="2971800" y="3661946"/>
            <a:ext cx="1524000" cy="685800"/>
          </a:xfrm>
          <a:prstGeom prst="rect">
            <a:avLst/>
          </a:prstGeom>
          <a:solidFill>
            <a:srgbClr val="9BBB59"/>
          </a:solidFill>
          <a:ln w="25400" cap="flat" cmpd="sng" algn="ctr">
            <a:solidFill>
              <a:srgbClr val="9BBB59">
                <a:shade val="50000"/>
              </a:srgb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Datasets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35" name="Straight Arrow Connector 34"/>
          <p:cNvCxnSpPr>
            <a:stCxn id="30" idx="3"/>
            <a:endCxn id="29" idx="1"/>
          </p:cNvCxnSpPr>
          <p:nvPr/>
        </p:nvCxnSpPr>
        <p:spPr>
          <a:xfrm>
            <a:off x="2362200" y="2404646"/>
            <a:ext cx="609600" cy="1588"/>
          </a:xfrm>
          <a:prstGeom prst="straightConnector1">
            <a:avLst/>
          </a:prstGeom>
          <a:noFill/>
          <a:ln w="38100" cap="flat" cmpd="sng" algn="ctr">
            <a:solidFill>
              <a:srgbClr val="4F81BD">
                <a:shade val="95000"/>
                <a:satMod val="105000"/>
              </a:srgbClr>
            </a:solidFill>
            <a:prstDash val="solid"/>
            <a:headEnd type="arrow" w="med" len="med"/>
            <a:tailEnd type="arrow" w="med" len="med"/>
          </a:ln>
          <a:effectLst/>
        </p:spPr>
      </p:cxnSp>
      <p:cxnSp>
        <p:nvCxnSpPr>
          <p:cNvPr id="36" name="Straight Arrow Connector 35"/>
          <p:cNvCxnSpPr>
            <a:stCxn id="29" idx="3"/>
            <a:endCxn id="28" idx="1"/>
          </p:cNvCxnSpPr>
          <p:nvPr/>
        </p:nvCxnSpPr>
        <p:spPr>
          <a:xfrm>
            <a:off x="4495800" y="2404646"/>
            <a:ext cx="609600" cy="1588"/>
          </a:xfrm>
          <a:prstGeom prst="straightConnector1">
            <a:avLst/>
          </a:prstGeom>
          <a:noFill/>
          <a:ln w="38100" cap="flat" cmpd="sng" algn="ctr">
            <a:solidFill>
              <a:srgbClr val="4F81BD">
                <a:shade val="95000"/>
                <a:satMod val="105000"/>
              </a:srgbClr>
            </a:solidFill>
            <a:prstDash val="solid"/>
            <a:headEnd type="arrow" w="med" len="med"/>
            <a:tailEnd type="arrow" w="med" len="med"/>
          </a:ln>
          <a:effectLst/>
        </p:spPr>
      </p:cxnSp>
      <p:cxnSp>
        <p:nvCxnSpPr>
          <p:cNvPr id="37" name="Straight Arrow Connector 36"/>
          <p:cNvCxnSpPr>
            <a:stCxn id="32" idx="0"/>
            <a:endCxn id="28" idx="2"/>
          </p:cNvCxnSpPr>
          <p:nvPr/>
        </p:nvCxnSpPr>
        <p:spPr>
          <a:xfrm rot="5400000" flipH="1" flipV="1">
            <a:off x="5562600" y="3204746"/>
            <a:ext cx="381000" cy="1588"/>
          </a:xfrm>
          <a:prstGeom prst="straightConnector1">
            <a:avLst/>
          </a:prstGeom>
          <a:noFill/>
          <a:ln w="38100" cap="flat" cmpd="sng" algn="ctr">
            <a:solidFill>
              <a:srgbClr val="4F81BD">
                <a:shade val="95000"/>
                <a:satMod val="105000"/>
              </a:srgbClr>
            </a:solidFill>
            <a:prstDash val="solid"/>
            <a:headEnd type="arrow" w="med" len="med"/>
            <a:tailEnd type="arrow" w="med" len="med"/>
          </a:ln>
          <a:effectLst/>
        </p:spPr>
      </p:cxnSp>
      <p:cxnSp>
        <p:nvCxnSpPr>
          <p:cNvPr id="38" name="Straight Arrow Connector 37"/>
          <p:cNvCxnSpPr>
            <a:stCxn id="28" idx="3"/>
            <a:endCxn id="31" idx="1"/>
          </p:cNvCxnSpPr>
          <p:nvPr/>
        </p:nvCxnSpPr>
        <p:spPr>
          <a:xfrm>
            <a:off x="6400800" y="2404646"/>
            <a:ext cx="990600" cy="1588"/>
          </a:xfrm>
          <a:prstGeom prst="straightConnector1">
            <a:avLst/>
          </a:prstGeom>
          <a:noFill/>
          <a:ln w="38100" cap="flat" cmpd="sng" algn="ctr">
            <a:solidFill>
              <a:srgbClr val="4F81BD">
                <a:shade val="95000"/>
                <a:satMod val="105000"/>
              </a:srgbClr>
            </a:solidFill>
            <a:prstDash val="solid"/>
            <a:tailEnd type="arrow"/>
          </a:ln>
          <a:effectLst/>
        </p:spPr>
      </p:cxnSp>
      <p:cxnSp>
        <p:nvCxnSpPr>
          <p:cNvPr id="39" name="Straight Arrow Connector 38"/>
          <p:cNvCxnSpPr>
            <a:stCxn id="33" idx="0"/>
            <a:endCxn id="34" idx="2"/>
          </p:cNvCxnSpPr>
          <p:nvPr/>
        </p:nvCxnSpPr>
        <p:spPr>
          <a:xfrm rot="5400000" flipH="1" flipV="1">
            <a:off x="3486150" y="4595396"/>
            <a:ext cx="495300" cy="1588"/>
          </a:xfrm>
          <a:prstGeom prst="straightConnector1">
            <a:avLst/>
          </a:prstGeom>
          <a:noFill/>
          <a:ln w="38100" cap="flat" cmpd="sng" algn="ctr">
            <a:solidFill>
              <a:srgbClr val="4F81BD">
                <a:shade val="95000"/>
                <a:satMod val="105000"/>
              </a:srgbClr>
            </a:solidFill>
            <a:prstDash val="solid"/>
            <a:tailEnd type="arrow"/>
          </a:ln>
          <a:effectLst/>
        </p:spPr>
      </p:cxnSp>
      <p:cxnSp>
        <p:nvCxnSpPr>
          <p:cNvPr id="40" name="Elbow Connector 39"/>
          <p:cNvCxnSpPr>
            <a:stCxn id="34" idx="1"/>
            <a:endCxn id="30" idx="2"/>
          </p:cNvCxnSpPr>
          <p:nvPr/>
        </p:nvCxnSpPr>
        <p:spPr>
          <a:xfrm rot="10800000">
            <a:off x="1600200" y="3014246"/>
            <a:ext cx="1371600" cy="990600"/>
          </a:xfrm>
          <a:prstGeom prst="bentConnector2">
            <a:avLst/>
          </a:prstGeom>
          <a:noFill/>
          <a:ln w="38100" cap="flat" cmpd="sng" algn="ctr">
            <a:solidFill>
              <a:srgbClr val="4F81BD">
                <a:shade val="95000"/>
                <a:satMod val="105000"/>
              </a:srgbClr>
            </a:solidFill>
            <a:prstDash val="solid"/>
            <a:headEnd type="arrow" w="med" len="med"/>
            <a:tailEnd type="arrow" w="med" len="med"/>
          </a:ln>
          <a:effectLst/>
        </p:spPr>
      </p:cxnSp>
      <p:cxnSp>
        <p:nvCxnSpPr>
          <p:cNvPr id="41" name="Straight Arrow Connector 40"/>
          <p:cNvCxnSpPr>
            <a:stCxn id="34" idx="3"/>
            <a:endCxn id="32" idx="1"/>
          </p:cNvCxnSpPr>
          <p:nvPr/>
        </p:nvCxnSpPr>
        <p:spPr>
          <a:xfrm>
            <a:off x="4495800" y="4004846"/>
            <a:ext cx="609600" cy="1588"/>
          </a:xfrm>
          <a:prstGeom prst="straightConnector1">
            <a:avLst/>
          </a:prstGeom>
          <a:noFill/>
          <a:ln w="38100" cap="flat" cmpd="sng" algn="ctr">
            <a:solidFill>
              <a:srgbClr val="4F81BD">
                <a:shade val="95000"/>
                <a:satMod val="105000"/>
              </a:srgbClr>
            </a:solidFill>
            <a:prstDash val="solid"/>
            <a:headEnd type="arrow" w="med" len="med"/>
            <a:tailEnd type="arrow" w="med" len="med"/>
          </a:ln>
          <a:effectLst/>
        </p:spPr>
      </p:cxnSp>
      <p:sp>
        <p:nvSpPr>
          <p:cNvPr id="42" name="TextBox 41"/>
          <p:cNvSpPr txBox="1"/>
          <p:nvPr/>
        </p:nvSpPr>
        <p:spPr>
          <a:xfrm>
            <a:off x="6400800" y="2023646"/>
            <a:ext cx="943400"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response</a:t>
            </a:r>
            <a:endParaRPr kumimoji="0" lang="en-US" sz="1600" b="0" i="0" u="none" strike="noStrike" kern="0" cap="none" spc="0" normalizeH="0" baseline="0" noProof="0" dirty="0">
              <a:ln>
                <a:noFill/>
              </a:ln>
              <a:solidFill>
                <a:sysClr val="windowText" lastClr="000000"/>
              </a:solidFill>
              <a:effectLst/>
              <a:uLnTx/>
              <a:uFillTx/>
            </a:endParaRPr>
          </a:p>
        </p:txBody>
      </p:sp>
      <p:sp>
        <p:nvSpPr>
          <p:cNvPr id="43" name="TextBox 42"/>
          <p:cNvSpPr txBox="1"/>
          <p:nvPr/>
        </p:nvSpPr>
        <p:spPr>
          <a:xfrm>
            <a:off x="1143000" y="1490246"/>
            <a:ext cx="97885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uncertain</a:t>
            </a:r>
            <a:endParaRPr kumimoji="0" lang="en-US" sz="1600" b="0" i="0" u="none" strike="noStrike" kern="0" cap="none" spc="0" normalizeH="0" baseline="0" noProof="0" dirty="0">
              <a:ln>
                <a:noFill/>
              </a:ln>
              <a:solidFill>
                <a:sysClr val="windowText" lastClr="000000"/>
              </a:solidFill>
              <a:effectLst/>
              <a:uLnTx/>
              <a:uFillTx/>
            </a:endParaRPr>
          </a:p>
        </p:txBody>
      </p:sp>
      <p:sp>
        <p:nvSpPr>
          <p:cNvPr id="44" name="TextBox 43"/>
          <p:cNvSpPr txBox="1"/>
          <p:nvPr/>
        </p:nvSpPr>
        <p:spPr>
          <a:xfrm>
            <a:off x="5257800" y="4614446"/>
            <a:ext cx="97885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uncertain</a:t>
            </a:r>
            <a:endParaRPr kumimoji="0" lang="en-US" sz="1600" b="0" i="0" u="none" strike="noStrike" kern="0" cap="none" spc="0" normalizeH="0" baseline="0" noProof="0" dirty="0">
              <a:ln>
                <a:noFill/>
              </a:ln>
              <a:solidFill>
                <a:sysClr val="windowText" lastClr="000000"/>
              </a:solidFill>
              <a:effectLst/>
              <a:uLnTx/>
              <a:uFillTx/>
            </a:endParaRPr>
          </a:p>
        </p:txBody>
      </p:sp>
      <p:sp>
        <p:nvSpPr>
          <p:cNvPr id="45" name="TextBox 44"/>
          <p:cNvSpPr txBox="1"/>
          <p:nvPr/>
        </p:nvSpPr>
        <p:spPr>
          <a:xfrm>
            <a:off x="3276600" y="1490246"/>
            <a:ext cx="97885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uncertain</a:t>
            </a:r>
            <a:endParaRPr kumimoji="0" lang="en-US" sz="1600" b="0" i="0" u="none" strike="noStrike" kern="0" cap="none" spc="0" normalizeH="0" baseline="0" noProof="0" dirty="0">
              <a:ln>
                <a:noFill/>
              </a:ln>
              <a:solidFill>
                <a:sysClr val="windowText" lastClr="000000"/>
              </a:solidFill>
              <a:effectLst/>
              <a:uLnTx/>
              <a:uFillTx/>
            </a:endParaRPr>
          </a:p>
        </p:txBody>
      </p:sp>
      <p:sp>
        <p:nvSpPr>
          <p:cNvPr id="46" name="TextBox 45"/>
          <p:cNvSpPr txBox="1"/>
          <p:nvPr/>
        </p:nvSpPr>
        <p:spPr>
          <a:xfrm>
            <a:off x="4876800" y="1490246"/>
            <a:ext cx="1854803"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certain or uncertain</a:t>
            </a:r>
            <a:endParaRPr kumimoji="0" lang="en-US" sz="1600" b="0" i="0" u="none" strike="noStrike" kern="0" cap="none" spc="0" normalizeH="0" baseline="0" noProof="0" dirty="0">
              <a:ln>
                <a:noFill/>
              </a:ln>
              <a:solidFill>
                <a:sysClr val="windowText" lastClr="000000"/>
              </a:solidFill>
              <a:effectLst/>
              <a:uLnTx/>
              <a:uFillTx/>
            </a:endParaRPr>
          </a:p>
        </p:txBody>
      </p:sp>
      <p:sp>
        <p:nvSpPr>
          <p:cNvPr id="47" name="TextBox 46"/>
          <p:cNvSpPr txBox="1"/>
          <p:nvPr/>
        </p:nvSpPr>
        <p:spPr>
          <a:xfrm>
            <a:off x="3048000" y="5681246"/>
            <a:ext cx="1502399"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uncertain/error</a:t>
            </a:r>
            <a:endParaRPr kumimoji="0" lang="en-US" sz="1600" b="0" i="0" u="none" strike="noStrike" kern="0" cap="none" spc="0" normalizeH="0" baseline="0" noProof="0" dirty="0">
              <a:ln>
                <a:noFill/>
              </a:ln>
              <a:solidFill>
                <a:sysClr val="windowText" lastClr="000000"/>
              </a:solidFill>
              <a:effectLst/>
              <a:uLnTx/>
              <a:uFillTx/>
            </a:endParaRPr>
          </a:p>
        </p:txBody>
      </p:sp>
      <p:sp>
        <p:nvSpPr>
          <p:cNvPr id="48" name="TextBox 47"/>
          <p:cNvSpPr txBox="1"/>
          <p:nvPr/>
        </p:nvSpPr>
        <p:spPr>
          <a:xfrm>
            <a:off x="7543800" y="1490246"/>
            <a:ext cx="97885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uncertain</a:t>
            </a:r>
            <a:endParaRPr kumimoji="0" lang="en-US" sz="1600" b="0" i="0" u="none" strike="noStrike" kern="0" cap="none" spc="0" normalizeH="0" baseline="0" noProof="0" dirty="0">
              <a:ln>
                <a:noFill/>
              </a:ln>
              <a:solidFill>
                <a:sysClr val="windowText" lastClr="000000"/>
              </a:solidFill>
              <a:effectLst/>
              <a:uLnTx/>
              <a:uFillTx/>
            </a:endParaRPr>
          </a:p>
        </p:txBody>
      </p:sp>
      <p:cxnSp>
        <p:nvCxnSpPr>
          <p:cNvPr id="49" name="Straight Arrow Connector 48"/>
          <p:cNvCxnSpPr>
            <a:stCxn id="34" idx="0"/>
          </p:cNvCxnSpPr>
          <p:nvPr/>
        </p:nvCxnSpPr>
        <p:spPr>
          <a:xfrm rot="5400000" flipH="1" flipV="1">
            <a:off x="3410744" y="3337302"/>
            <a:ext cx="647700" cy="1588"/>
          </a:xfrm>
          <a:prstGeom prst="straightConnector1">
            <a:avLst/>
          </a:prstGeom>
          <a:noFill/>
          <a:ln w="38100" cap="flat" cmpd="sng" algn="ctr">
            <a:solidFill>
              <a:srgbClr val="4F81BD">
                <a:shade val="95000"/>
                <a:satMod val="105000"/>
              </a:srgbClr>
            </a:solidFill>
            <a:prstDash val="solid"/>
            <a:headEnd type="arrow" w="med" len="med"/>
            <a:tailEnd type="arrow" w="med" len="med"/>
          </a:ln>
          <a:effectLst/>
        </p:spPr>
      </p:cxnSp>
      <p:sp>
        <p:nvSpPr>
          <p:cNvPr id="50" name="TextBox 49"/>
          <p:cNvSpPr txBox="1"/>
          <p:nvPr/>
        </p:nvSpPr>
        <p:spPr>
          <a:xfrm>
            <a:off x="3276600" y="3319046"/>
            <a:ext cx="97885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uncertain</a:t>
            </a:r>
            <a:endParaRPr kumimoji="0" lang="en-US" sz="16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151334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uncertain?</a:t>
            </a:r>
            <a:endParaRPr lang="en-US" dirty="0"/>
          </a:p>
        </p:txBody>
      </p:sp>
      <p:pic>
        <p:nvPicPr>
          <p:cNvPr id="5" name="Picture 4"/>
          <p:cNvPicPr/>
          <p:nvPr/>
        </p:nvPicPr>
        <p:blipFill>
          <a:blip r:embed="rId2" cstate="print"/>
          <a:srcRect/>
          <a:stretch>
            <a:fillRect/>
          </a:stretch>
        </p:blipFill>
        <p:spPr bwMode="auto">
          <a:xfrm>
            <a:off x="2209800" y="1360125"/>
            <a:ext cx="4464806" cy="2297475"/>
          </a:xfrm>
          <a:prstGeom prst="rect">
            <a:avLst/>
          </a:prstGeom>
          <a:noFill/>
          <a:ln w="9525">
            <a:noFill/>
            <a:miter lim="800000"/>
            <a:headEnd/>
            <a:tailEnd/>
          </a:ln>
          <a:effectLst/>
        </p:spPr>
      </p:pic>
      <p:sp>
        <p:nvSpPr>
          <p:cNvPr id="3" name="TextBox 2"/>
          <p:cNvSpPr txBox="1"/>
          <p:nvPr/>
        </p:nvSpPr>
        <p:spPr>
          <a:xfrm>
            <a:off x="762000" y="4191000"/>
            <a:ext cx="7972439" cy="2308324"/>
          </a:xfrm>
          <a:prstGeom prst="rect">
            <a:avLst/>
          </a:prstGeom>
          <a:noFill/>
        </p:spPr>
        <p:txBody>
          <a:bodyPr wrap="none" rtlCol="0">
            <a:spAutoFit/>
          </a:bodyPr>
          <a:lstStyle/>
          <a:p>
            <a:pPr marL="285750" indent="-285750">
              <a:buFont typeface="Arial" pitchFamily="34" charset="0"/>
              <a:buChar char="•"/>
            </a:pPr>
            <a:r>
              <a:rPr lang="en-US" sz="2400" dirty="0" smtClean="0"/>
              <a:t>The datasets used to build models</a:t>
            </a:r>
          </a:p>
          <a:p>
            <a:pPr marL="285750" indent="-285750">
              <a:buFont typeface="Arial" pitchFamily="34" charset="0"/>
              <a:buChar char="•"/>
            </a:pPr>
            <a:r>
              <a:rPr lang="en-US" sz="2400" dirty="0" smtClean="0"/>
              <a:t>The interpretation of the subsurface geological setting</a:t>
            </a:r>
          </a:p>
          <a:p>
            <a:pPr marL="285750" indent="-285750">
              <a:buFont typeface="Arial" pitchFamily="34" charset="0"/>
              <a:buChar char="•"/>
            </a:pPr>
            <a:r>
              <a:rPr lang="en-US" sz="2400" dirty="0" smtClean="0"/>
              <a:t>The location of connected zones</a:t>
            </a:r>
          </a:p>
          <a:p>
            <a:pPr marL="285750" indent="-285750">
              <a:buFont typeface="Arial" pitchFamily="34" charset="0"/>
              <a:buChar char="•"/>
            </a:pPr>
            <a:r>
              <a:rPr lang="en-US" sz="2400" dirty="0" smtClean="0"/>
              <a:t>The hydrogeological model (initial and boundary conditions)</a:t>
            </a:r>
          </a:p>
          <a:p>
            <a:pPr marL="285750" indent="-285750">
              <a:buFont typeface="Arial" pitchFamily="34" charset="0"/>
              <a:buChar char="•"/>
            </a:pPr>
            <a:r>
              <a:rPr lang="en-US" sz="2400" dirty="0" smtClean="0"/>
              <a:t>The contaminant transport model (bio/chemical properties)</a:t>
            </a:r>
          </a:p>
          <a:p>
            <a:pPr marL="285750" indent="-285750">
              <a:buFont typeface="Arial" pitchFamily="34" charset="0"/>
              <a:buChar char="•"/>
            </a:pPr>
            <a:r>
              <a:rPr lang="en-US" sz="2400" dirty="0" smtClean="0"/>
              <a:t>The decision model</a:t>
            </a:r>
            <a:endParaRPr lang="en-US" sz="2400" dirty="0"/>
          </a:p>
        </p:txBody>
      </p:sp>
    </p:spTree>
    <p:extLst>
      <p:ext uri="{BB962C8B-B14F-4D97-AF65-F5344CB8AC3E}">
        <p14:creationId xmlns:p14="http://schemas.microsoft.com/office/powerpoint/2010/main" val="2321603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9506" name="Rectangle 2"/>
          <p:cNvSpPr>
            <a:spLocks noGrp="1" noChangeArrowheads="1"/>
          </p:cNvSpPr>
          <p:nvPr>
            <p:ph type="title"/>
          </p:nvPr>
        </p:nvSpPr>
        <p:spPr/>
        <p:txBody>
          <a:bodyPr/>
          <a:lstStyle/>
          <a:p>
            <a:r>
              <a:rPr lang="en-US" dirty="0"/>
              <a:t>The Thumb Tack Toss</a:t>
            </a:r>
          </a:p>
        </p:txBody>
      </p:sp>
      <p:sp>
        <p:nvSpPr>
          <p:cNvPr id="2709507" name="Rectangle 3"/>
          <p:cNvSpPr>
            <a:spLocks noGrp="1" noChangeArrowheads="1"/>
          </p:cNvSpPr>
          <p:nvPr>
            <p:ph type="body" idx="1"/>
          </p:nvPr>
        </p:nvSpPr>
        <p:spPr>
          <a:xfrm>
            <a:off x="468313" y="1447800"/>
            <a:ext cx="8218487" cy="4860925"/>
          </a:xfrm>
        </p:spPr>
        <p:txBody>
          <a:bodyPr/>
          <a:lstStyle/>
          <a:p>
            <a:r>
              <a:rPr lang="en-US" dirty="0"/>
              <a:t>Now let’s try something </a:t>
            </a:r>
            <a:r>
              <a:rPr lang="en-US" dirty="0" smtClean="0"/>
              <a:t>with less </a:t>
            </a:r>
            <a:r>
              <a:rPr lang="en-US" dirty="0"/>
              <a:t>general knowledge </a:t>
            </a:r>
            <a:br>
              <a:rPr lang="en-US" dirty="0"/>
            </a:br>
            <a:r>
              <a:rPr lang="en-US" dirty="0"/>
              <a:t>regarding the probabilities </a:t>
            </a:r>
            <a:r>
              <a:rPr lang="en-US" dirty="0" smtClean="0"/>
              <a:t>of </a:t>
            </a:r>
            <a:r>
              <a:rPr lang="en-US" dirty="0"/>
              <a:t>outcomes</a:t>
            </a:r>
            <a:r>
              <a:rPr lang="en-US" dirty="0" smtClean="0"/>
              <a:t>.</a:t>
            </a:r>
          </a:p>
          <a:p>
            <a:endParaRPr lang="en-US" dirty="0"/>
          </a:p>
          <a:p>
            <a:r>
              <a:rPr lang="en-US" dirty="0">
                <a:solidFill>
                  <a:schemeClr val="tx1"/>
                </a:solidFill>
              </a:rPr>
              <a:t>Is the tack more likely to land pin-up or pin-down?</a:t>
            </a:r>
          </a:p>
        </p:txBody>
      </p:sp>
      <p:grpSp>
        <p:nvGrpSpPr>
          <p:cNvPr id="2" name="Group 4"/>
          <p:cNvGrpSpPr>
            <a:grpSpLocks/>
          </p:cNvGrpSpPr>
          <p:nvPr/>
        </p:nvGrpSpPr>
        <p:grpSpPr bwMode="auto">
          <a:xfrm>
            <a:off x="3124200" y="4038600"/>
            <a:ext cx="2306638" cy="1139825"/>
            <a:chOff x="4239" y="2064"/>
            <a:chExt cx="803" cy="397"/>
          </a:xfrm>
        </p:grpSpPr>
        <p:grpSp>
          <p:nvGrpSpPr>
            <p:cNvPr id="3" name="Group 5"/>
            <p:cNvGrpSpPr>
              <a:grpSpLocks/>
            </p:cNvGrpSpPr>
            <p:nvPr/>
          </p:nvGrpSpPr>
          <p:grpSpPr bwMode="auto">
            <a:xfrm>
              <a:off x="4239" y="2064"/>
              <a:ext cx="338" cy="375"/>
              <a:chOff x="4239" y="2064"/>
              <a:chExt cx="338" cy="375"/>
            </a:xfrm>
          </p:grpSpPr>
          <p:sp>
            <p:nvSpPr>
              <p:cNvPr id="2709510" name="Oval 6"/>
              <p:cNvSpPr>
                <a:spLocks noChangeArrowheads="1"/>
              </p:cNvSpPr>
              <p:nvPr/>
            </p:nvSpPr>
            <p:spPr bwMode="auto">
              <a:xfrm>
                <a:off x="4239" y="2300"/>
                <a:ext cx="338" cy="139"/>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2709511" name="Oval 7"/>
              <p:cNvSpPr>
                <a:spLocks noChangeArrowheads="1"/>
              </p:cNvSpPr>
              <p:nvPr/>
            </p:nvSpPr>
            <p:spPr bwMode="auto">
              <a:xfrm>
                <a:off x="4239" y="2278"/>
                <a:ext cx="338" cy="141"/>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2709512" name="Line 8"/>
              <p:cNvSpPr>
                <a:spLocks noChangeShapeType="1"/>
              </p:cNvSpPr>
              <p:nvPr/>
            </p:nvSpPr>
            <p:spPr bwMode="auto">
              <a:xfrm flipV="1">
                <a:off x="4444" y="2323"/>
                <a:ext cx="12" cy="5"/>
              </a:xfrm>
              <a:prstGeom prst="line">
                <a:avLst/>
              </a:prstGeom>
              <a:noFill/>
              <a:ln w="12700">
                <a:solidFill>
                  <a:schemeClr val="tx1"/>
                </a:solidFill>
                <a:round/>
                <a:headEnd type="none" w="sm" len="sm"/>
                <a:tailEnd type="none" w="sm" len="sm"/>
              </a:ln>
              <a:effectLst/>
            </p:spPr>
            <p:txBody>
              <a:bodyPr/>
              <a:lstStyle/>
              <a:p>
                <a:endParaRPr lang="en-US"/>
              </a:p>
            </p:txBody>
          </p:sp>
          <p:sp>
            <p:nvSpPr>
              <p:cNvPr id="2709513" name="Line 9"/>
              <p:cNvSpPr>
                <a:spLocks noChangeShapeType="1"/>
              </p:cNvSpPr>
              <p:nvPr/>
            </p:nvSpPr>
            <p:spPr bwMode="auto">
              <a:xfrm flipH="1" flipV="1">
                <a:off x="4444" y="2353"/>
                <a:ext cx="12" cy="5"/>
              </a:xfrm>
              <a:prstGeom prst="line">
                <a:avLst/>
              </a:prstGeom>
              <a:noFill/>
              <a:ln w="12700">
                <a:solidFill>
                  <a:schemeClr val="tx1"/>
                </a:solidFill>
                <a:round/>
                <a:headEnd type="none" w="sm" len="sm"/>
                <a:tailEnd type="none" w="sm" len="sm"/>
              </a:ln>
              <a:effectLst/>
            </p:spPr>
            <p:txBody>
              <a:bodyPr/>
              <a:lstStyle/>
              <a:p>
                <a:endParaRPr lang="en-US"/>
              </a:p>
            </p:txBody>
          </p:sp>
          <p:sp>
            <p:nvSpPr>
              <p:cNvPr id="2709514" name="Line 10"/>
              <p:cNvSpPr>
                <a:spLocks noChangeShapeType="1"/>
              </p:cNvSpPr>
              <p:nvPr/>
            </p:nvSpPr>
            <p:spPr bwMode="auto">
              <a:xfrm flipH="1" flipV="1">
                <a:off x="4359" y="2323"/>
                <a:ext cx="11" cy="5"/>
              </a:xfrm>
              <a:prstGeom prst="line">
                <a:avLst/>
              </a:prstGeom>
              <a:noFill/>
              <a:ln w="12700">
                <a:solidFill>
                  <a:schemeClr val="tx1"/>
                </a:solidFill>
                <a:round/>
                <a:headEnd type="none" w="sm" len="sm"/>
                <a:tailEnd type="none" w="sm" len="sm"/>
              </a:ln>
              <a:effectLst/>
            </p:spPr>
            <p:txBody>
              <a:bodyPr/>
              <a:lstStyle/>
              <a:p>
                <a:endParaRPr lang="en-US"/>
              </a:p>
            </p:txBody>
          </p:sp>
          <p:sp>
            <p:nvSpPr>
              <p:cNvPr id="2709515" name="Line 11"/>
              <p:cNvSpPr>
                <a:spLocks noChangeShapeType="1"/>
              </p:cNvSpPr>
              <p:nvPr/>
            </p:nvSpPr>
            <p:spPr bwMode="auto">
              <a:xfrm flipV="1">
                <a:off x="4359" y="2353"/>
                <a:ext cx="11" cy="5"/>
              </a:xfrm>
              <a:prstGeom prst="line">
                <a:avLst/>
              </a:prstGeom>
              <a:noFill/>
              <a:ln w="12700">
                <a:solidFill>
                  <a:schemeClr val="tx1"/>
                </a:solidFill>
                <a:round/>
                <a:headEnd type="none" w="sm" len="sm"/>
                <a:tailEnd type="none" w="sm" len="sm"/>
              </a:ln>
              <a:effectLst/>
            </p:spPr>
            <p:txBody>
              <a:bodyPr/>
              <a:lstStyle/>
              <a:p>
                <a:endParaRPr lang="en-US"/>
              </a:p>
            </p:txBody>
          </p:sp>
          <p:grpSp>
            <p:nvGrpSpPr>
              <p:cNvPr id="4" name="Group 12"/>
              <p:cNvGrpSpPr>
                <a:grpSpLocks/>
              </p:cNvGrpSpPr>
              <p:nvPr/>
            </p:nvGrpSpPr>
            <p:grpSpPr bwMode="auto">
              <a:xfrm>
                <a:off x="4388" y="2064"/>
                <a:ext cx="45" cy="287"/>
                <a:chOff x="4388" y="2064"/>
                <a:chExt cx="45" cy="287"/>
              </a:xfrm>
            </p:grpSpPr>
            <p:sp>
              <p:nvSpPr>
                <p:cNvPr id="2709517" name="Arc 13"/>
                <p:cNvSpPr>
                  <a:spLocks/>
                </p:cNvSpPr>
                <p:nvPr/>
              </p:nvSpPr>
              <p:spPr bwMode="auto">
                <a:xfrm>
                  <a:off x="4388" y="2064"/>
                  <a:ext cx="44" cy="274"/>
                </a:xfrm>
                <a:custGeom>
                  <a:avLst/>
                  <a:gdLst>
                    <a:gd name="G0" fmla="+- 21599 0 0"/>
                    <a:gd name="G1" fmla="+- 21600 0 0"/>
                    <a:gd name="G2" fmla="+- 21600 0 0"/>
                    <a:gd name="T0" fmla="*/ 0 w 43199"/>
                    <a:gd name="T1" fmla="*/ 21364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64"/>
                      </a:moveTo>
                      <a:cubicBezTo>
                        <a:pt x="129" y="9527"/>
                        <a:pt x="9761" y="-1"/>
                        <a:pt x="21599" y="0"/>
                      </a:cubicBezTo>
                      <a:cubicBezTo>
                        <a:pt x="33528" y="0"/>
                        <a:pt x="43199" y="9670"/>
                        <a:pt x="43199" y="21600"/>
                      </a:cubicBezTo>
                    </a:path>
                    <a:path w="43199" h="21600" stroke="0" extrusionOk="0">
                      <a:moveTo>
                        <a:pt x="0" y="21364"/>
                      </a:moveTo>
                      <a:cubicBezTo>
                        <a:pt x="129" y="9527"/>
                        <a:pt x="9761" y="-1"/>
                        <a:pt x="21599" y="0"/>
                      </a:cubicBezTo>
                      <a:cubicBezTo>
                        <a:pt x="33528" y="0"/>
                        <a:pt x="43199" y="9670"/>
                        <a:pt x="43199" y="21600"/>
                      </a:cubicBezTo>
                      <a:lnTo>
                        <a:pt x="21599" y="21600"/>
                      </a:lnTo>
                      <a:close/>
                    </a:path>
                  </a:pathLst>
                </a:custGeom>
                <a:solidFill>
                  <a:srgbClr val="F6BF69"/>
                </a:solidFill>
                <a:ln w="12700" cap="rnd">
                  <a:solidFill>
                    <a:schemeClr val="tx1"/>
                  </a:solidFill>
                  <a:round/>
                  <a:headEnd/>
                  <a:tailEnd/>
                </a:ln>
                <a:effectLst/>
              </p:spPr>
              <p:txBody>
                <a:bodyPr/>
                <a:lstStyle/>
                <a:p>
                  <a:endParaRPr lang="en-US"/>
                </a:p>
              </p:txBody>
            </p:sp>
            <p:sp>
              <p:nvSpPr>
                <p:cNvPr id="2709518" name="Arc 14"/>
                <p:cNvSpPr>
                  <a:spLocks/>
                </p:cNvSpPr>
                <p:nvPr/>
              </p:nvSpPr>
              <p:spPr bwMode="auto">
                <a:xfrm rot="10800000">
                  <a:off x="4389" y="2339"/>
                  <a:ext cx="44" cy="12"/>
                </a:xfrm>
                <a:custGeom>
                  <a:avLst/>
                  <a:gdLst>
                    <a:gd name="G0" fmla="+- 21306 0 0"/>
                    <a:gd name="G1" fmla="+- 21600 0 0"/>
                    <a:gd name="G2" fmla="+- 21600 0 0"/>
                    <a:gd name="T0" fmla="*/ 0 w 42906"/>
                    <a:gd name="T1" fmla="*/ 18049 h 21600"/>
                    <a:gd name="T2" fmla="*/ 42906 w 42906"/>
                    <a:gd name="T3" fmla="*/ 21600 h 21600"/>
                    <a:gd name="T4" fmla="*/ 21306 w 42906"/>
                    <a:gd name="T5" fmla="*/ 21600 h 21600"/>
                  </a:gdLst>
                  <a:ahLst/>
                  <a:cxnLst>
                    <a:cxn ang="0">
                      <a:pos x="T0" y="T1"/>
                    </a:cxn>
                    <a:cxn ang="0">
                      <a:pos x="T2" y="T3"/>
                    </a:cxn>
                    <a:cxn ang="0">
                      <a:pos x="T4" y="T5"/>
                    </a:cxn>
                  </a:cxnLst>
                  <a:rect l="0" t="0" r="r" b="b"/>
                  <a:pathLst>
                    <a:path w="42906" h="21600" fill="none" extrusionOk="0">
                      <a:moveTo>
                        <a:pt x="-1" y="18048"/>
                      </a:moveTo>
                      <a:cubicBezTo>
                        <a:pt x="1735" y="7633"/>
                        <a:pt x="10747" y="-1"/>
                        <a:pt x="21306" y="0"/>
                      </a:cubicBezTo>
                      <a:cubicBezTo>
                        <a:pt x="33235" y="0"/>
                        <a:pt x="42906" y="9670"/>
                        <a:pt x="42906" y="21600"/>
                      </a:cubicBezTo>
                    </a:path>
                    <a:path w="42906" h="21600" stroke="0" extrusionOk="0">
                      <a:moveTo>
                        <a:pt x="-1" y="18048"/>
                      </a:moveTo>
                      <a:cubicBezTo>
                        <a:pt x="1735" y="7633"/>
                        <a:pt x="10747" y="-1"/>
                        <a:pt x="21306" y="0"/>
                      </a:cubicBezTo>
                      <a:cubicBezTo>
                        <a:pt x="33235" y="0"/>
                        <a:pt x="42906" y="9670"/>
                        <a:pt x="42906" y="21600"/>
                      </a:cubicBezTo>
                      <a:lnTo>
                        <a:pt x="21306" y="21600"/>
                      </a:lnTo>
                      <a:close/>
                    </a:path>
                  </a:pathLst>
                </a:custGeom>
                <a:solidFill>
                  <a:srgbClr val="F6BF69"/>
                </a:solidFill>
                <a:ln w="12700" cap="rnd">
                  <a:solidFill>
                    <a:schemeClr val="tx1"/>
                  </a:solidFill>
                  <a:round/>
                  <a:headEnd/>
                  <a:tailEnd/>
                </a:ln>
                <a:effectLst/>
              </p:spPr>
              <p:txBody>
                <a:bodyPr/>
                <a:lstStyle/>
                <a:p>
                  <a:endParaRPr lang="en-US"/>
                </a:p>
              </p:txBody>
            </p:sp>
          </p:grpSp>
        </p:grpSp>
        <p:grpSp>
          <p:nvGrpSpPr>
            <p:cNvPr id="5" name="Group 15"/>
            <p:cNvGrpSpPr>
              <a:grpSpLocks/>
            </p:cNvGrpSpPr>
            <p:nvPr/>
          </p:nvGrpSpPr>
          <p:grpSpPr bwMode="auto">
            <a:xfrm>
              <a:off x="4688" y="2110"/>
              <a:ext cx="354" cy="351"/>
              <a:chOff x="4688" y="2110"/>
              <a:chExt cx="354" cy="351"/>
            </a:xfrm>
          </p:grpSpPr>
          <p:sp>
            <p:nvSpPr>
              <p:cNvPr id="2709520" name="Oval 16"/>
              <p:cNvSpPr>
                <a:spLocks noChangeArrowheads="1"/>
              </p:cNvSpPr>
              <p:nvPr/>
            </p:nvSpPr>
            <p:spPr bwMode="auto">
              <a:xfrm rot="7260000">
                <a:off x="4588" y="2210"/>
                <a:ext cx="340" cy="139"/>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2709521" name="Oval 17"/>
              <p:cNvSpPr>
                <a:spLocks noChangeArrowheads="1"/>
              </p:cNvSpPr>
              <p:nvPr/>
            </p:nvSpPr>
            <p:spPr bwMode="auto">
              <a:xfrm rot="7260000">
                <a:off x="4606" y="2221"/>
                <a:ext cx="340" cy="139"/>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2709522" name="Line 18"/>
              <p:cNvSpPr>
                <a:spLocks noChangeShapeType="1"/>
              </p:cNvSpPr>
              <p:nvPr/>
            </p:nvSpPr>
            <p:spPr bwMode="auto">
              <a:xfrm flipH="1">
                <a:off x="4771" y="2331"/>
                <a:ext cx="2" cy="13"/>
              </a:xfrm>
              <a:prstGeom prst="line">
                <a:avLst/>
              </a:prstGeom>
              <a:noFill/>
              <a:ln w="12700">
                <a:solidFill>
                  <a:schemeClr val="tx1"/>
                </a:solidFill>
                <a:round/>
                <a:headEnd type="none" w="sm" len="sm"/>
                <a:tailEnd type="none" w="sm" len="sm"/>
              </a:ln>
              <a:effectLst/>
            </p:spPr>
            <p:txBody>
              <a:bodyPr/>
              <a:lstStyle/>
              <a:p>
                <a:endParaRPr lang="en-US"/>
              </a:p>
            </p:txBody>
          </p:sp>
          <p:sp>
            <p:nvSpPr>
              <p:cNvPr id="2709523" name="Line 19"/>
              <p:cNvSpPr>
                <a:spLocks noChangeShapeType="1"/>
              </p:cNvSpPr>
              <p:nvPr/>
            </p:nvSpPr>
            <p:spPr bwMode="auto">
              <a:xfrm flipV="1">
                <a:off x="4742" y="2315"/>
                <a:ext cx="10" cy="9"/>
              </a:xfrm>
              <a:prstGeom prst="line">
                <a:avLst/>
              </a:prstGeom>
              <a:noFill/>
              <a:ln w="12700">
                <a:solidFill>
                  <a:schemeClr val="tx1"/>
                </a:solidFill>
                <a:round/>
                <a:headEnd type="none" w="sm" len="sm"/>
                <a:tailEnd type="none" w="sm" len="sm"/>
              </a:ln>
              <a:effectLst/>
            </p:spPr>
            <p:txBody>
              <a:bodyPr/>
              <a:lstStyle/>
              <a:p>
                <a:endParaRPr lang="en-US"/>
              </a:p>
            </p:txBody>
          </p:sp>
          <p:sp>
            <p:nvSpPr>
              <p:cNvPr id="2709524" name="Line 20"/>
              <p:cNvSpPr>
                <a:spLocks noChangeShapeType="1"/>
              </p:cNvSpPr>
              <p:nvPr/>
            </p:nvSpPr>
            <p:spPr bwMode="auto">
              <a:xfrm flipV="1">
                <a:off x="4807" y="2262"/>
                <a:ext cx="11" cy="8"/>
              </a:xfrm>
              <a:prstGeom prst="line">
                <a:avLst/>
              </a:prstGeom>
              <a:noFill/>
              <a:ln w="12700">
                <a:solidFill>
                  <a:schemeClr val="tx1"/>
                </a:solidFill>
                <a:round/>
                <a:headEnd type="none" w="sm" len="sm"/>
                <a:tailEnd type="none" w="sm" len="sm"/>
              </a:ln>
              <a:effectLst/>
            </p:spPr>
            <p:txBody>
              <a:bodyPr/>
              <a:lstStyle/>
              <a:p>
                <a:endParaRPr lang="en-US"/>
              </a:p>
            </p:txBody>
          </p:sp>
          <p:sp>
            <p:nvSpPr>
              <p:cNvPr id="2709525" name="Line 21"/>
              <p:cNvSpPr>
                <a:spLocks noChangeShapeType="1"/>
              </p:cNvSpPr>
              <p:nvPr/>
            </p:nvSpPr>
            <p:spPr bwMode="auto">
              <a:xfrm flipH="1">
                <a:off x="4789" y="2244"/>
                <a:ext cx="1" cy="13"/>
              </a:xfrm>
              <a:prstGeom prst="line">
                <a:avLst/>
              </a:prstGeom>
              <a:noFill/>
              <a:ln w="12700">
                <a:solidFill>
                  <a:schemeClr val="tx1"/>
                </a:solidFill>
                <a:round/>
                <a:headEnd type="none" w="sm" len="sm"/>
                <a:tailEnd type="none" w="sm" len="sm"/>
              </a:ln>
              <a:effectLst/>
            </p:spPr>
            <p:txBody>
              <a:bodyPr/>
              <a:lstStyle/>
              <a:p>
                <a:endParaRPr lang="en-US"/>
              </a:p>
            </p:txBody>
          </p:sp>
          <p:grpSp>
            <p:nvGrpSpPr>
              <p:cNvPr id="6" name="Group 22"/>
              <p:cNvGrpSpPr>
                <a:grpSpLocks/>
              </p:cNvGrpSpPr>
              <p:nvPr/>
            </p:nvGrpSpPr>
            <p:grpSpPr bwMode="auto">
              <a:xfrm>
                <a:off x="4767" y="2278"/>
                <a:ext cx="275" cy="116"/>
                <a:chOff x="4767" y="2278"/>
                <a:chExt cx="275" cy="116"/>
              </a:xfrm>
            </p:grpSpPr>
            <p:sp>
              <p:nvSpPr>
                <p:cNvPr id="2709527" name="Arc 23"/>
                <p:cNvSpPr>
                  <a:spLocks/>
                </p:cNvSpPr>
                <p:nvPr/>
              </p:nvSpPr>
              <p:spPr bwMode="auto">
                <a:xfrm rot="7260000">
                  <a:off x="4883" y="2234"/>
                  <a:ext cx="44" cy="275"/>
                </a:xfrm>
                <a:custGeom>
                  <a:avLst/>
                  <a:gdLst>
                    <a:gd name="G0" fmla="+- 21599 0 0"/>
                    <a:gd name="G1" fmla="+- 21600 0 0"/>
                    <a:gd name="G2" fmla="+- 21600 0 0"/>
                    <a:gd name="T0" fmla="*/ 0 w 43199"/>
                    <a:gd name="T1" fmla="*/ 21364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64"/>
                      </a:moveTo>
                      <a:cubicBezTo>
                        <a:pt x="129" y="9527"/>
                        <a:pt x="9761" y="-1"/>
                        <a:pt x="21599" y="0"/>
                      </a:cubicBezTo>
                      <a:cubicBezTo>
                        <a:pt x="33528" y="0"/>
                        <a:pt x="43199" y="9670"/>
                        <a:pt x="43199" y="21600"/>
                      </a:cubicBezTo>
                    </a:path>
                    <a:path w="43199" h="21600" stroke="0" extrusionOk="0">
                      <a:moveTo>
                        <a:pt x="0" y="21364"/>
                      </a:moveTo>
                      <a:cubicBezTo>
                        <a:pt x="129" y="9527"/>
                        <a:pt x="9761" y="-1"/>
                        <a:pt x="21599" y="0"/>
                      </a:cubicBezTo>
                      <a:cubicBezTo>
                        <a:pt x="33528" y="0"/>
                        <a:pt x="43199" y="9670"/>
                        <a:pt x="43199" y="21600"/>
                      </a:cubicBezTo>
                      <a:lnTo>
                        <a:pt x="21599" y="21600"/>
                      </a:lnTo>
                      <a:close/>
                    </a:path>
                  </a:pathLst>
                </a:custGeom>
                <a:solidFill>
                  <a:srgbClr val="F6BF69"/>
                </a:solidFill>
                <a:ln w="12700" cap="rnd">
                  <a:solidFill>
                    <a:schemeClr val="tx1"/>
                  </a:solidFill>
                  <a:round/>
                  <a:headEnd/>
                  <a:tailEnd/>
                </a:ln>
                <a:effectLst/>
              </p:spPr>
              <p:txBody>
                <a:bodyPr/>
                <a:lstStyle/>
                <a:p>
                  <a:endParaRPr lang="en-US"/>
                </a:p>
              </p:txBody>
            </p:sp>
            <p:sp>
              <p:nvSpPr>
                <p:cNvPr id="2709528" name="Arc 24"/>
                <p:cNvSpPr>
                  <a:spLocks/>
                </p:cNvSpPr>
                <p:nvPr/>
              </p:nvSpPr>
              <p:spPr bwMode="auto">
                <a:xfrm rot="18060000">
                  <a:off x="4767" y="2292"/>
                  <a:ext cx="42" cy="13"/>
                </a:xfrm>
                <a:custGeom>
                  <a:avLst/>
                  <a:gdLst>
                    <a:gd name="G0" fmla="+- 21071 0 0"/>
                    <a:gd name="G1" fmla="+- 21600 0 0"/>
                    <a:gd name="G2" fmla="+- 21600 0 0"/>
                    <a:gd name="T0" fmla="*/ 0 w 42598"/>
                    <a:gd name="T1" fmla="*/ 16848 h 21600"/>
                    <a:gd name="T2" fmla="*/ 42598 w 42598"/>
                    <a:gd name="T3" fmla="*/ 19820 h 21600"/>
                    <a:gd name="T4" fmla="*/ 21071 w 42598"/>
                    <a:gd name="T5" fmla="*/ 21600 h 21600"/>
                  </a:gdLst>
                  <a:ahLst/>
                  <a:cxnLst>
                    <a:cxn ang="0">
                      <a:pos x="T0" y="T1"/>
                    </a:cxn>
                    <a:cxn ang="0">
                      <a:pos x="T2" y="T3"/>
                    </a:cxn>
                    <a:cxn ang="0">
                      <a:pos x="T4" y="T5"/>
                    </a:cxn>
                  </a:cxnLst>
                  <a:rect l="0" t="0" r="r" b="b"/>
                  <a:pathLst>
                    <a:path w="42598" h="21600" fill="none" extrusionOk="0">
                      <a:moveTo>
                        <a:pt x="0" y="16848"/>
                      </a:moveTo>
                      <a:cubicBezTo>
                        <a:pt x="2221" y="6996"/>
                        <a:pt x="10972" y="-1"/>
                        <a:pt x="21071" y="0"/>
                      </a:cubicBezTo>
                      <a:cubicBezTo>
                        <a:pt x="32310" y="0"/>
                        <a:pt x="41671" y="8619"/>
                        <a:pt x="42597" y="19820"/>
                      </a:cubicBezTo>
                    </a:path>
                    <a:path w="42598" h="21600" stroke="0" extrusionOk="0">
                      <a:moveTo>
                        <a:pt x="0" y="16848"/>
                      </a:moveTo>
                      <a:cubicBezTo>
                        <a:pt x="2221" y="6996"/>
                        <a:pt x="10972" y="-1"/>
                        <a:pt x="21071" y="0"/>
                      </a:cubicBezTo>
                      <a:cubicBezTo>
                        <a:pt x="32310" y="0"/>
                        <a:pt x="41671" y="8619"/>
                        <a:pt x="42597" y="19820"/>
                      </a:cubicBezTo>
                      <a:lnTo>
                        <a:pt x="21071" y="21600"/>
                      </a:lnTo>
                      <a:close/>
                    </a:path>
                  </a:pathLst>
                </a:custGeom>
                <a:solidFill>
                  <a:srgbClr val="F6BF69"/>
                </a:solidFill>
                <a:ln w="12700" cap="rnd">
                  <a:solidFill>
                    <a:schemeClr val="tx1"/>
                  </a:solidFill>
                  <a:round/>
                  <a:headEnd/>
                  <a:tailEnd/>
                </a:ln>
                <a:effec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76200"/>
            <a:ext cx="8229600" cy="1143000"/>
          </a:xfrm>
        </p:spPr>
        <p:txBody>
          <a:bodyPr/>
          <a:lstStyle/>
          <a:p>
            <a:r>
              <a:rPr lang="en-US" dirty="0" smtClean="0"/>
              <a:t>Monte Carlo simulation </a:t>
            </a:r>
            <a:br>
              <a:rPr lang="en-US" dirty="0" smtClean="0"/>
            </a:br>
            <a:r>
              <a:rPr lang="en-US" dirty="0" smtClean="0"/>
              <a:t>with multiple variables</a:t>
            </a:r>
            <a:endParaRPr lang="en-US" dirty="0"/>
          </a:p>
        </p:txBody>
      </p:sp>
      <p:pic>
        <p:nvPicPr>
          <p:cNvPr id="111618" name="Picture 2"/>
          <p:cNvPicPr>
            <a:picLocks noChangeAspect="1" noChangeArrowheads="1"/>
          </p:cNvPicPr>
          <p:nvPr/>
        </p:nvPicPr>
        <p:blipFill>
          <a:blip r:embed="rId2" cstate="print"/>
          <a:srcRect l="33750" t="40000" r="35417" b="20741"/>
          <a:stretch>
            <a:fillRect/>
          </a:stretch>
        </p:blipFill>
        <p:spPr bwMode="auto">
          <a:xfrm>
            <a:off x="152400" y="1828800"/>
            <a:ext cx="5257800" cy="3765722"/>
          </a:xfrm>
          <a:prstGeom prst="rect">
            <a:avLst/>
          </a:prstGeom>
          <a:noFill/>
          <a:ln w="9525">
            <a:noFill/>
            <a:miter lim="800000"/>
            <a:headEnd/>
            <a:tailEnd/>
          </a:ln>
        </p:spPr>
      </p:pic>
      <p:sp>
        <p:nvSpPr>
          <p:cNvPr id="6" name="TextBox 5"/>
          <p:cNvSpPr txBox="1"/>
          <p:nvPr/>
        </p:nvSpPr>
        <p:spPr>
          <a:xfrm>
            <a:off x="5638800" y="1752600"/>
            <a:ext cx="3505200" cy="3416320"/>
          </a:xfrm>
          <a:prstGeom prst="rect">
            <a:avLst/>
          </a:prstGeom>
          <a:noFill/>
        </p:spPr>
        <p:txBody>
          <a:bodyPr wrap="square" rtlCol="0">
            <a:spAutoFit/>
          </a:bodyPr>
          <a:lstStyle/>
          <a:p>
            <a:r>
              <a:rPr lang="en-US" sz="2400" b="1" u="sng" dirty="0" smtClean="0"/>
              <a:t>Monte Carlo simulation</a:t>
            </a:r>
          </a:p>
          <a:p>
            <a:endParaRPr lang="en-US" sz="2400" dirty="0" smtClean="0"/>
          </a:p>
          <a:p>
            <a:r>
              <a:rPr lang="en-US" sz="2400" dirty="0" smtClean="0"/>
              <a:t>Any variable, any CDF</a:t>
            </a:r>
          </a:p>
          <a:p>
            <a:r>
              <a:rPr lang="en-US" sz="2400" dirty="0" smtClean="0"/>
              <a:t>Any type of dependency</a:t>
            </a:r>
          </a:p>
          <a:p>
            <a:r>
              <a:rPr lang="en-US" sz="2400" dirty="0" smtClean="0"/>
              <a:t>Any response function</a:t>
            </a:r>
          </a:p>
          <a:p>
            <a:endParaRPr lang="en-US" sz="2400" dirty="0" smtClean="0"/>
          </a:p>
          <a:p>
            <a:r>
              <a:rPr lang="en-US" sz="2400" dirty="0" smtClean="0"/>
              <a:t>But may be</a:t>
            </a:r>
          </a:p>
          <a:p>
            <a:endParaRPr lang="en-US" sz="2400" dirty="0" smtClean="0"/>
          </a:p>
          <a:p>
            <a:r>
              <a:rPr lang="en-US" sz="2400" dirty="0" smtClean="0"/>
              <a:t>Inefficient !</a:t>
            </a:r>
            <a:endParaRPr lang="en-US" sz="2400" dirty="0"/>
          </a:p>
        </p:txBody>
      </p:sp>
    </p:spTree>
    <p:extLst>
      <p:ext uri="{BB962C8B-B14F-4D97-AF65-F5344CB8AC3E}">
        <p14:creationId xmlns:p14="http://schemas.microsoft.com/office/powerpoint/2010/main" val="1768584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result of a Monte Carlo simulation</a:t>
            </a:r>
            <a:endParaRPr lang="en-US" dirty="0"/>
          </a:p>
        </p:txBody>
      </p:sp>
      <p:pic>
        <p:nvPicPr>
          <p:cNvPr id="3" name="Picture 3"/>
          <p:cNvPicPr>
            <a:picLocks noChangeAspect="1" noChangeArrowheads="1"/>
          </p:cNvPicPr>
          <p:nvPr/>
        </p:nvPicPr>
        <p:blipFill>
          <a:blip r:embed="rId2" cstate="print"/>
          <a:srcRect l="13333" t="10741" r="60417" b="54444"/>
          <a:stretch>
            <a:fillRect/>
          </a:stretch>
        </p:blipFill>
        <p:spPr bwMode="auto">
          <a:xfrm>
            <a:off x="1981200" y="2590800"/>
            <a:ext cx="5029200" cy="3751942"/>
          </a:xfrm>
          <a:prstGeom prst="rect">
            <a:avLst/>
          </a:prstGeom>
          <a:noFill/>
          <a:ln w="9525">
            <a:noFill/>
            <a:miter lim="800000"/>
            <a:headEnd/>
            <a:tailEnd/>
          </a:ln>
        </p:spPr>
      </p:pic>
      <p:sp>
        <p:nvSpPr>
          <p:cNvPr id="4" name="TextBox 3"/>
          <p:cNvSpPr txBox="1"/>
          <p:nvPr/>
        </p:nvSpPr>
        <p:spPr>
          <a:xfrm>
            <a:off x="734513" y="1295400"/>
            <a:ext cx="8061823" cy="1015663"/>
          </a:xfrm>
          <a:prstGeom prst="rect">
            <a:avLst/>
          </a:prstGeom>
          <a:noFill/>
        </p:spPr>
        <p:txBody>
          <a:bodyPr wrap="none" rtlCol="0">
            <a:spAutoFit/>
          </a:bodyPr>
          <a:lstStyle/>
          <a:p>
            <a:pPr algn="ctr"/>
            <a:r>
              <a:rPr lang="en-US" sz="2000" dirty="0" smtClean="0"/>
              <a:t>Many possible ways of summarizing the result of a Monte Carlo simulation, </a:t>
            </a:r>
          </a:p>
          <a:p>
            <a:pPr algn="ctr"/>
            <a:r>
              <a:rPr lang="en-US" sz="2000" dirty="0" smtClean="0"/>
              <a:t>for example use the correlation coefficient between the input sample data </a:t>
            </a:r>
          </a:p>
          <a:p>
            <a:pPr algn="ctr"/>
            <a:r>
              <a:rPr lang="en-US" sz="2000" dirty="0" smtClean="0"/>
              <a:t>for a variable and the corresponding output result</a:t>
            </a:r>
            <a:endParaRPr lang="en-US" sz="2000" dirty="0"/>
          </a:p>
        </p:txBody>
      </p:sp>
      <p:sp>
        <p:nvSpPr>
          <p:cNvPr id="5" name="TextBox 4"/>
          <p:cNvSpPr txBox="1"/>
          <p:nvPr/>
        </p:nvSpPr>
        <p:spPr>
          <a:xfrm>
            <a:off x="6477000" y="6248400"/>
            <a:ext cx="2391873" cy="307777"/>
          </a:xfrm>
          <a:prstGeom prst="rect">
            <a:avLst/>
          </a:prstGeom>
          <a:noFill/>
        </p:spPr>
        <p:txBody>
          <a:bodyPr wrap="none" rtlCol="0">
            <a:spAutoFit/>
          </a:bodyPr>
          <a:lstStyle/>
          <a:p>
            <a:r>
              <a:rPr lang="en-US" sz="1400" dirty="0" smtClean="0"/>
              <a:t>( TRF=Tertiary recovery factor)</a:t>
            </a:r>
            <a:endParaRPr lang="en-US" sz="1400" dirty="0"/>
          </a:p>
        </p:txBody>
      </p:sp>
      <p:sp>
        <p:nvSpPr>
          <p:cNvPr id="6" name="TextBox 5"/>
          <p:cNvSpPr txBox="1"/>
          <p:nvPr/>
        </p:nvSpPr>
        <p:spPr>
          <a:xfrm>
            <a:off x="2982390" y="2510043"/>
            <a:ext cx="3468642" cy="369332"/>
          </a:xfrm>
          <a:prstGeom prst="rect">
            <a:avLst/>
          </a:prstGeom>
          <a:noFill/>
        </p:spPr>
        <p:txBody>
          <a:bodyPr wrap="none" rtlCol="0">
            <a:spAutoFit/>
          </a:bodyPr>
          <a:lstStyle/>
          <a:p>
            <a:r>
              <a:rPr lang="en-US" dirty="0" smtClean="0"/>
              <a:t>Correlation with total oil recovered</a:t>
            </a:r>
            <a:endParaRPr lang="en-US" dirty="0"/>
          </a:p>
        </p:txBody>
      </p:sp>
    </p:spTree>
    <p:extLst>
      <p:ext uri="{BB962C8B-B14F-4D97-AF65-F5344CB8AC3E}">
        <p14:creationId xmlns:p14="http://schemas.microsoft.com/office/powerpoint/2010/main" val="10322659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decisions: decision trees</a:t>
            </a:r>
            <a:endParaRPr lang="en-US" dirty="0"/>
          </a:p>
        </p:txBody>
      </p:sp>
      <p:sp>
        <p:nvSpPr>
          <p:cNvPr id="3" name="Text Placeholder 2"/>
          <p:cNvSpPr>
            <a:spLocks noGrp="1"/>
          </p:cNvSpPr>
          <p:nvPr>
            <p:ph type="body" idx="1"/>
          </p:nvPr>
        </p:nvSpPr>
        <p:spPr/>
        <p:txBody>
          <a:bodyPr>
            <a:normAutofit/>
          </a:bodyPr>
          <a:lstStyle/>
          <a:p>
            <a:r>
              <a:rPr lang="en-US" dirty="0" smtClean="0"/>
              <a:t>Making decision under uncertainty</a:t>
            </a:r>
          </a:p>
          <a:p>
            <a:endParaRPr lang="en-US" dirty="0" smtClean="0"/>
          </a:p>
        </p:txBody>
      </p:sp>
    </p:spTree>
    <p:extLst>
      <p:ext uri="{BB962C8B-B14F-4D97-AF65-F5344CB8AC3E}">
        <p14:creationId xmlns:p14="http://schemas.microsoft.com/office/powerpoint/2010/main" val="41808582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23" name="Rectangle 22"/>
          <p:cNvSpPr/>
          <p:nvPr/>
        </p:nvSpPr>
        <p:spPr>
          <a:xfrm>
            <a:off x="1302779" y="1905000"/>
            <a:ext cx="6553200" cy="3733800"/>
          </a:xfrm>
          <a:prstGeom prst="rect">
            <a:avLst/>
          </a:prstGeom>
          <a:solidFill>
            <a:sysClr val="window" lastClr="FFFFFF"/>
          </a:solidFill>
          <a:ln w="6350" cap="flat" cmpd="sng" algn="ctr">
            <a:noFill/>
            <a:prstDash val="solid"/>
          </a:ln>
          <a:effectLst>
            <a:outerShdw blurRad="292100" dist="139700" dir="2700000" algn="tl" rotWithShape="0">
              <a:prstClr val="black">
                <a:alpha val="6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4" name="Freeform 23"/>
          <p:cNvSpPr/>
          <p:nvPr/>
        </p:nvSpPr>
        <p:spPr>
          <a:xfrm>
            <a:off x="1732715" y="2312565"/>
            <a:ext cx="1551264" cy="1434518"/>
          </a:xfrm>
          <a:custGeom>
            <a:avLst/>
            <a:gdLst>
              <a:gd name="connsiteX0" fmla="*/ 0 w 1199625"/>
              <a:gd name="connsiteY0" fmla="*/ 1434518 h 1434518"/>
              <a:gd name="connsiteX1" fmla="*/ 192947 w 1199625"/>
              <a:gd name="connsiteY1" fmla="*/ 8389 h 1434518"/>
              <a:gd name="connsiteX2" fmla="*/ 1199625 w 1199625"/>
              <a:gd name="connsiteY2" fmla="*/ 0 h 1434518"/>
            </a:gdLst>
            <a:ahLst/>
            <a:cxnLst>
              <a:cxn ang="0">
                <a:pos x="connsiteX0" y="connsiteY0"/>
              </a:cxn>
              <a:cxn ang="0">
                <a:pos x="connsiteX1" y="connsiteY1"/>
              </a:cxn>
              <a:cxn ang="0">
                <a:pos x="connsiteX2" y="connsiteY2"/>
              </a:cxn>
            </a:cxnLst>
            <a:rect l="l" t="t" r="r" b="b"/>
            <a:pathLst>
              <a:path w="1199625" h="1434518">
                <a:moveTo>
                  <a:pt x="0" y="1434518"/>
                </a:moveTo>
                <a:lnTo>
                  <a:pt x="192947" y="8389"/>
                </a:lnTo>
                <a:lnTo>
                  <a:pt x="1199625" y="0"/>
                </a:ln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5" name="Freeform 24"/>
          <p:cNvSpPr/>
          <p:nvPr/>
        </p:nvSpPr>
        <p:spPr>
          <a:xfrm>
            <a:off x="1724325" y="3780639"/>
            <a:ext cx="1483453" cy="1400961"/>
          </a:xfrm>
          <a:custGeom>
            <a:avLst/>
            <a:gdLst>
              <a:gd name="connsiteX0" fmla="*/ 0 w 1082180"/>
              <a:gd name="connsiteY0" fmla="*/ 0 h 1400961"/>
              <a:gd name="connsiteX1" fmla="*/ 201336 w 1082180"/>
              <a:gd name="connsiteY1" fmla="*/ 1400961 h 1400961"/>
              <a:gd name="connsiteX2" fmla="*/ 1082180 w 1082180"/>
              <a:gd name="connsiteY2" fmla="*/ 1400961 h 1400961"/>
            </a:gdLst>
            <a:ahLst/>
            <a:cxnLst>
              <a:cxn ang="0">
                <a:pos x="connsiteX0" y="connsiteY0"/>
              </a:cxn>
              <a:cxn ang="0">
                <a:pos x="connsiteX1" y="connsiteY1"/>
              </a:cxn>
              <a:cxn ang="0">
                <a:pos x="connsiteX2" y="connsiteY2"/>
              </a:cxn>
            </a:cxnLst>
            <a:rect l="l" t="t" r="r" b="b"/>
            <a:pathLst>
              <a:path w="1082180" h="1400961">
                <a:moveTo>
                  <a:pt x="0" y="0"/>
                </a:moveTo>
                <a:lnTo>
                  <a:pt x="201336" y="1400961"/>
                </a:lnTo>
                <a:lnTo>
                  <a:pt x="1082180" y="1400961"/>
                </a:ln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cxnSp>
        <p:nvCxnSpPr>
          <p:cNvPr id="26" name="Straight Connector 25"/>
          <p:cNvCxnSpPr>
            <a:stCxn id="27" idx="3"/>
          </p:cNvCxnSpPr>
          <p:nvPr/>
        </p:nvCxnSpPr>
        <p:spPr>
          <a:xfrm flipV="1">
            <a:off x="1724587" y="3748088"/>
            <a:ext cx="1502242" cy="3408"/>
          </a:xfrm>
          <a:prstGeom prst="line">
            <a:avLst/>
          </a:prstGeom>
          <a:noFill/>
          <a:ln w="9525" cap="flat" cmpd="sng" algn="ctr">
            <a:solidFill>
              <a:srgbClr val="4F81BD">
                <a:shade val="95000"/>
                <a:satMod val="105000"/>
              </a:srgbClr>
            </a:solidFill>
            <a:prstDash val="solid"/>
          </a:ln>
          <a:effectLst/>
        </p:spPr>
      </p:cxnSp>
      <p:sp>
        <p:nvSpPr>
          <p:cNvPr id="27" name="Rectangle 26"/>
          <p:cNvSpPr/>
          <p:nvPr/>
        </p:nvSpPr>
        <p:spPr>
          <a:xfrm>
            <a:off x="1531379" y="3657600"/>
            <a:ext cx="193208" cy="187792"/>
          </a:xfrm>
          <a:prstGeom prst="rect">
            <a:avLst/>
          </a:prstGeom>
          <a:solidFill>
            <a:srgbClr val="4F81BD"/>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 name="TextBox 27"/>
          <p:cNvSpPr txBox="1"/>
          <p:nvPr/>
        </p:nvSpPr>
        <p:spPr>
          <a:xfrm>
            <a:off x="1912379" y="1981200"/>
            <a:ext cx="1364220"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recharge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at location 1</a:t>
            </a:r>
            <a:endParaRPr kumimoji="0" lang="en-US" sz="1800" b="0" i="0" u="none" strike="noStrike" kern="0" cap="none" spc="0" normalizeH="0" baseline="0" noProof="0" dirty="0">
              <a:ln>
                <a:noFill/>
              </a:ln>
              <a:solidFill>
                <a:sysClr val="windowText" lastClr="000000"/>
              </a:solidFill>
              <a:effectLst/>
              <a:uLnTx/>
              <a:uFillTx/>
            </a:endParaRPr>
          </a:p>
        </p:txBody>
      </p:sp>
      <p:sp>
        <p:nvSpPr>
          <p:cNvPr id="29" name="TextBox 28"/>
          <p:cNvSpPr txBox="1"/>
          <p:nvPr/>
        </p:nvSpPr>
        <p:spPr>
          <a:xfrm>
            <a:off x="1988579" y="3429000"/>
            <a:ext cx="1006942"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recharge</a:t>
            </a:r>
            <a:endParaRPr kumimoji="0" lang="en-US" sz="1800" b="0" i="0" u="none" strike="noStrike" kern="0" cap="none" spc="0" normalizeH="0" baseline="0" noProof="0" dirty="0">
              <a:ln>
                <a:noFill/>
              </a:ln>
              <a:solidFill>
                <a:sysClr val="windowText" lastClr="000000"/>
              </a:solidFill>
              <a:effectLst/>
              <a:uLnTx/>
              <a:uFillTx/>
            </a:endParaRPr>
          </a:p>
        </p:txBody>
      </p:sp>
      <p:sp>
        <p:nvSpPr>
          <p:cNvPr id="30" name="TextBox 29"/>
          <p:cNvSpPr txBox="1"/>
          <p:nvPr/>
        </p:nvSpPr>
        <p:spPr>
          <a:xfrm>
            <a:off x="1919758" y="4840069"/>
            <a:ext cx="1364221"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recharge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at location 2</a:t>
            </a:r>
            <a:endParaRPr kumimoji="0" lang="en-US" sz="1800" b="0" i="0" u="none" strike="noStrike" kern="0" cap="none" spc="0" normalizeH="0" baseline="0" noProof="0" dirty="0">
              <a:ln>
                <a:noFill/>
              </a:ln>
              <a:solidFill>
                <a:sysClr val="windowText" lastClr="000000"/>
              </a:solidFill>
              <a:effectLst/>
              <a:uLnTx/>
              <a:uFillTx/>
            </a:endParaRPr>
          </a:p>
        </p:txBody>
      </p:sp>
      <p:sp>
        <p:nvSpPr>
          <p:cNvPr id="31" name="Freeform 30"/>
          <p:cNvSpPr/>
          <p:nvPr/>
        </p:nvSpPr>
        <p:spPr>
          <a:xfrm>
            <a:off x="5252479" y="2590801"/>
            <a:ext cx="1206500" cy="412750"/>
          </a:xfrm>
          <a:custGeom>
            <a:avLst/>
            <a:gdLst>
              <a:gd name="connsiteX0" fmla="*/ 0 w 1206500"/>
              <a:gd name="connsiteY0" fmla="*/ 269875 h 269875"/>
              <a:gd name="connsiteX1" fmla="*/ 209550 w 1206500"/>
              <a:gd name="connsiteY1" fmla="*/ 3175 h 269875"/>
              <a:gd name="connsiteX2" fmla="*/ 1206500 w 1206500"/>
              <a:gd name="connsiteY2" fmla="*/ 0 h 269875"/>
            </a:gdLst>
            <a:ahLst/>
            <a:cxnLst>
              <a:cxn ang="0">
                <a:pos x="connsiteX0" y="connsiteY0"/>
              </a:cxn>
              <a:cxn ang="0">
                <a:pos x="connsiteX1" y="connsiteY1"/>
              </a:cxn>
              <a:cxn ang="0">
                <a:pos x="connsiteX2" y="connsiteY2"/>
              </a:cxn>
            </a:cxnLst>
            <a:rect l="l" t="t" r="r" b="b"/>
            <a:pathLst>
              <a:path w="1206500" h="269875">
                <a:moveTo>
                  <a:pt x="0" y="269875"/>
                </a:moveTo>
                <a:lnTo>
                  <a:pt x="209550" y="3175"/>
                </a:lnTo>
                <a:lnTo>
                  <a:pt x="1206500" y="0"/>
                </a:ln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2" name="Freeform 31"/>
          <p:cNvSpPr/>
          <p:nvPr/>
        </p:nvSpPr>
        <p:spPr>
          <a:xfrm>
            <a:off x="5249304" y="3013075"/>
            <a:ext cx="1196975" cy="381000"/>
          </a:xfrm>
          <a:custGeom>
            <a:avLst/>
            <a:gdLst>
              <a:gd name="connsiteX0" fmla="*/ 0 w 1196975"/>
              <a:gd name="connsiteY0" fmla="*/ 0 h 381000"/>
              <a:gd name="connsiteX1" fmla="*/ 203200 w 1196975"/>
              <a:gd name="connsiteY1" fmla="*/ 377825 h 381000"/>
              <a:gd name="connsiteX2" fmla="*/ 1196975 w 1196975"/>
              <a:gd name="connsiteY2" fmla="*/ 381000 h 381000"/>
            </a:gdLst>
            <a:ahLst/>
            <a:cxnLst>
              <a:cxn ang="0">
                <a:pos x="connsiteX0" y="connsiteY0"/>
              </a:cxn>
              <a:cxn ang="0">
                <a:pos x="connsiteX1" y="connsiteY1"/>
              </a:cxn>
              <a:cxn ang="0">
                <a:pos x="connsiteX2" y="connsiteY2"/>
              </a:cxn>
            </a:cxnLst>
            <a:rect l="l" t="t" r="r" b="b"/>
            <a:pathLst>
              <a:path w="1196975" h="381000">
                <a:moveTo>
                  <a:pt x="0" y="0"/>
                </a:moveTo>
                <a:lnTo>
                  <a:pt x="203200" y="377825"/>
                </a:lnTo>
                <a:lnTo>
                  <a:pt x="1196975" y="381000"/>
                </a:ln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3" name="Isosceles Triangle 32"/>
          <p:cNvSpPr/>
          <p:nvPr/>
        </p:nvSpPr>
        <p:spPr>
          <a:xfrm rot="5400000">
            <a:off x="6416569" y="2517395"/>
            <a:ext cx="228598" cy="158692"/>
          </a:xfrm>
          <a:prstGeom prst="triangle">
            <a:avLst/>
          </a:prstGeom>
          <a:solidFill>
            <a:srgbClr val="9BBB59"/>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Isosceles Triangle 33"/>
          <p:cNvSpPr/>
          <p:nvPr/>
        </p:nvSpPr>
        <p:spPr>
          <a:xfrm rot="5400000">
            <a:off x="6416569" y="3313650"/>
            <a:ext cx="228598" cy="158692"/>
          </a:xfrm>
          <a:prstGeom prst="triangle">
            <a:avLst/>
          </a:prstGeom>
          <a:solidFill>
            <a:srgbClr val="9BBB59"/>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Oval 34"/>
          <p:cNvSpPr/>
          <p:nvPr/>
        </p:nvSpPr>
        <p:spPr>
          <a:xfrm>
            <a:off x="5036579" y="2895600"/>
            <a:ext cx="208196" cy="208196"/>
          </a:xfrm>
          <a:prstGeom prst="ellipse">
            <a:avLst/>
          </a:prstGeom>
          <a:solidFill>
            <a:srgbClr val="C0504D"/>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Rectangle 35"/>
          <p:cNvSpPr/>
          <p:nvPr/>
        </p:nvSpPr>
        <p:spPr>
          <a:xfrm>
            <a:off x="4807979" y="4267200"/>
            <a:ext cx="193208" cy="187792"/>
          </a:xfrm>
          <a:prstGeom prst="rect">
            <a:avLst/>
          </a:prstGeom>
          <a:solidFill>
            <a:srgbClr val="4F81BD"/>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TextBox 36"/>
          <p:cNvSpPr txBox="1"/>
          <p:nvPr/>
        </p:nvSpPr>
        <p:spPr>
          <a:xfrm>
            <a:off x="4045979" y="1981200"/>
            <a:ext cx="1222194" cy="92333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(uncertain)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channel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orientation</a:t>
            </a:r>
            <a:endParaRPr kumimoji="0" lang="en-US" sz="1800" b="0" i="0" u="none" strike="noStrike" kern="0" cap="none" spc="0" normalizeH="0" baseline="0" noProof="0" dirty="0">
              <a:ln>
                <a:noFill/>
              </a:ln>
              <a:solidFill>
                <a:sysClr val="windowText" lastClr="000000"/>
              </a:solidFill>
              <a:effectLst/>
              <a:uLnTx/>
              <a:uFillTx/>
            </a:endParaRPr>
          </a:p>
        </p:txBody>
      </p:sp>
      <p:sp>
        <p:nvSpPr>
          <p:cNvPr id="38" name="TextBox 37"/>
          <p:cNvSpPr txBox="1"/>
          <p:nvPr/>
        </p:nvSpPr>
        <p:spPr>
          <a:xfrm>
            <a:off x="6608117" y="2373868"/>
            <a:ext cx="10260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 value 1</a:t>
            </a:r>
            <a:endParaRPr kumimoji="0" lang="en-US" sz="1800" b="0" i="0" u="none" strike="noStrike" kern="0" cap="none" spc="0" normalizeH="0" baseline="0" noProof="0" dirty="0">
              <a:ln>
                <a:noFill/>
              </a:ln>
              <a:solidFill>
                <a:sysClr val="windowText" lastClr="000000"/>
              </a:solidFill>
              <a:effectLst/>
              <a:uLnTx/>
              <a:uFillTx/>
            </a:endParaRPr>
          </a:p>
        </p:txBody>
      </p:sp>
      <p:sp>
        <p:nvSpPr>
          <p:cNvPr id="39" name="TextBox 38"/>
          <p:cNvSpPr txBox="1"/>
          <p:nvPr/>
        </p:nvSpPr>
        <p:spPr>
          <a:xfrm>
            <a:off x="6609515" y="3209488"/>
            <a:ext cx="10260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 value 2</a:t>
            </a:r>
            <a:endParaRPr kumimoji="0" lang="en-US" sz="1800" b="0" i="0" u="none" strike="noStrike" kern="0" cap="none" spc="0" normalizeH="0" baseline="0" noProof="0" dirty="0">
              <a:ln>
                <a:noFill/>
              </a:ln>
              <a:solidFill>
                <a:sysClr val="windowText" lastClr="000000"/>
              </a:solidFill>
              <a:effectLst/>
              <a:uLnTx/>
              <a:uFillTx/>
            </a:endParaRPr>
          </a:p>
        </p:txBody>
      </p:sp>
      <p:sp>
        <p:nvSpPr>
          <p:cNvPr id="40" name="Freeform 39"/>
          <p:cNvSpPr/>
          <p:nvPr/>
        </p:nvSpPr>
        <p:spPr>
          <a:xfrm>
            <a:off x="4936318" y="4463455"/>
            <a:ext cx="1196975" cy="381000"/>
          </a:xfrm>
          <a:custGeom>
            <a:avLst/>
            <a:gdLst>
              <a:gd name="connsiteX0" fmla="*/ 0 w 1196975"/>
              <a:gd name="connsiteY0" fmla="*/ 0 h 381000"/>
              <a:gd name="connsiteX1" fmla="*/ 203200 w 1196975"/>
              <a:gd name="connsiteY1" fmla="*/ 377825 h 381000"/>
              <a:gd name="connsiteX2" fmla="*/ 1196975 w 1196975"/>
              <a:gd name="connsiteY2" fmla="*/ 381000 h 381000"/>
            </a:gdLst>
            <a:ahLst/>
            <a:cxnLst>
              <a:cxn ang="0">
                <a:pos x="connsiteX0" y="connsiteY0"/>
              </a:cxn>
              <a:cxn ang="0">
                <a:pos x="connsiteX1" y="connsiteY1"/>
              </a:cxn>
              <a:cxn ang="0">
                <a:pos x="connsiteX2" y="connsiteY2"/>
              </a:cxn>
            </a:cxnLst>
            <a:rect l="l" t="t" r="r" b="b"/>
            <a:pathLst>
              <a:path w="1196975" h="381000">
                <a:moveTo>
                  <a:pt x="0" y="0"/>
                </a:moveTo>
                <a:lnTo>
                  <a:pt x="203200" y="377825"/>
                </a:lnTo>
                <a:lnTo>
                  <a:pt x="1196975" y="381000"/>
                </a:ln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1" name="Isosceles Triangle 40"/>
          <p:cNvSpPr/>
          <p:nvPr/>
        </p:nvSpPr>
        <p:spPr>
          <a:xfrm rot="5400000">
            <a:off x="6103583" y="4764030"/>
            <a:ext cx="228598" cy="158692"/>
          </a:xfrm>
          <a:prstGeom prst="triangle">
            <a:avLst/>
          </a:prstGeom>
          <a:solidFill>
            <a:srgbClr val="9BBB59"/>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TextBox 41"/>
          <p:cNvSpPr txBox="1"/>
          <p:nvPr/>
        </p:nvSpPr>
        <p:spPr>
          <a:xfrm>
            <a:off x="6296529" y="4659868"/>
            <a:ext cx="10260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 value 2</a:t>
            </a:r>
            <a:endParaRPr kumimoji="0" lang="en-US" sz="1800" b="0" i="0" u="none" strike="noStrike" kern="0" cap="none" spc="0" normalizeH="0" baseline="0" noProof="0" dirty="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p:cNvPicPr/>
          <p:nvPr/>
        </p:nvPicPr>
        <p:blipFill>
          <a:blip r:embed="rId2" cstate="print"/>
          <a:srcRect/>
          <a:stretch>
            <a:fillRect/>
          </a:stretch>
        </p:blipFill>
        <p:spPr bwMode="auto">
          <a:xfrm>
            <a:off x="4996874" y="1676400"/>
            <a:ext cx="4038023" cy="4038023"/>
          </a:xfrm>
          <a:prstGeom prst="rect">
            <a:avLst/>
          </a:prstGeom>
          <a:noFill/>
          <a:ln w="9525">
            <a:noFill/>
            <a:miter lim="800000"/>
            <a:headEnd/>
            <a:tailEnd/>
          </a:ln>
        </p:spPr>
      </p:pic>
      <p:pic>
        <p:nvPicPr>
          <p:cNvPr id="4" name="Picture 3"/>
          <p:cNvPicPr/>
          <p:nvPr/>
        </p:nvPicPr>
        <p:blipFill>
          <a:blip r:embed="rId3" cstate="print"/>
          <a:srcRect/>
          <a:stretch>
            <a:fillRect/>
          </a:stretch>
        </p:blipFill>
        <p:spPr bwMode="auto">
          <a:xfrm>
            <a:off x="304800" y="1752600"/>
            <a:ext cx="4546600" cy="3895725"/>
          </a:xfrm>
          <a:prstGeom prst="rect">
            <a:avLst/>
          </a:prstGeom>
          <a:noFill/>
          <a:ln w="9525">
            <a:noFill/>
            <a:miter lim="800000"/>
            <a:headEnd/>
            <a:tailEnd/>
          </a:ln>
        </p:spPr>
      </p:pic>
      <p:sp>
        <p:nvSpPr>
          <p:cNvPr id="5" name="Right Arrow 4"/>
          <p:cNvSpPr/>
          <p:nvPr/>
        </p:nvSpPr>
        <p:spPr>
          <a:xfrm>
            <a:off x="4724400" y="3581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7702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and independent events</a:t>
            </a:r>
            <a:endParaRPr lang="en-US" dirty="0"/>
          </a:p>
        </p:txBody>
      </p:sp>
      <p:pic>
        <p:nvPicPr>
          <p:cNvPr id="3" name="Picture 2"/>
          <p:cNvPicPr/>
          <p:nvPr/>
        </p:nvPicPr>
        <p:blipFill>
          <a:blip r:embed="rId2" cstate="print"/>
          <a:srcRect/>
          <a:stretch>
            <a:fillRect/>
          </a:stretch>
        </p:blipFill>
        <p:spPr bwMode="auto">
          <a:xfrm>
            <a:off x="1828800" y="1447800"/>
            <a:ext cx="5257800" cy="5159128"/>
          </a:xfrm>
          <a:prstGeom prst="rect">
            <a:avLst/>
          </a:prstGeom>
          <a:noFill/>
          <a:ln w="9525">
            <a:noFill/>
            <a:miter lim="800000"/>
            <a:headEnd/>
            <a:tailEnd/>
          </a:ln>
        </p:spPr>
      </p:pic>
    </p:spTree>
    <p:extLst>
      <p:ext uri="{BB962C8B-B14F-4D97-AF65-F5344CB8AC3E}">
        <p14:creationId xmlns:p14="http://schemas.microsoft.com/office/powerpoint/2010/main" val="11724302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decision trees</a:t>
            </a:r>
            <a:endParaRPr lang="en-US" dirty="0"/>
          </a:p>
        </p:txBody>
      </p:sp>
      <p:sp>
        <p:nvSpPr>
          <p:cNvPr id="116737" name="Rectangle 1"/>
          <p:cNvSpPr>
            <a:spLocks noChangeArrowheads="1"/>
          </p:cNvSpPr>
          <p:nvPr/>
        </p:nvSpPr>
        <p:spPr bwMode="auto">
          <a:xfrm>
            <a:off x="762000" y="1480066"/>
            <a:ext cx="80772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Select a rightmost node that has no successors.</a:t>
            </a:r>
          </a:p>
          <a:p>
            <a:pPr marL="0" marR="0" lvl="0" indent="457200" algn="l" defTabSz="914400" rtl="0" eaLnBrk="1" fontAlgn="base" latinLnBrk="0" hangingPunct="1">
              <a:lnSpc>
                <a:spcPct val="100000"/>
              </a:lnSpc>
              <a:spcBef>
                <a:spcPct val="0"/>
              </a:spcBef>
              <a:spcAft>
                <a:spcPct val="0"/>
              </a:spcAft>
              <a:buClrTx/>
              <a:buSzTx/>
              <a:buFontTx/>
              <a:buAutoNum type="arabicPeriod"/>
              <a:tabLst/>
            </a:pP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Determine the expected payoff associated with the node.</a:t>
            </a:r>
          </a:p>
          <a:p>
            <a:pPr marL="0" marR="0" lvl="0" indent="457200" algn="l" defTabSz="914400" rtl="0" eaLnBrk="1" fontAlgn="base" latinLnBrk="0" hangingPunct="1">
              <a:lnSpc>
                <a:spcPct val="100000"/>
              </a:lnSpc>
              <a:spcBef>
                <a:spcPct val="0"/>
              </a:spcBef>
              <a:spcAft>
                <a:spcPct val="0"/>
              </a:spcAft>
              <a:buClrTx/>
              <a:buSzTx/>
              <a:buFontTx/>
              <a:buAutoNum type="arabicPeriod"/>
              <a:tabLst/>
            </a:pP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1" indent="457200" fontAlgn="base">
              <a:spcBef>
                <a:spcPct val="0"/>
              </a:spcBef>
              <a:spcAft>
                <a:spcPct val="0"/>
              </a:spcAft>
              <a:buFontTx/>
              <a:buAutoNum type="arabicPeriod"/>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If it is a decision node: select the decision with highest expected value</a:t>
            </a:r>
          </a:p>
          <a:p>
            <a:pPr lvl="1" indent="457200" fontAlgn="base">
              <a:spcBef>
                <a:spcPct val="0"/>
              </a:spcBef>
              <a:spcAft>
                <a:spcPct val="0"/>
              </a:spcAft>
              <a:buFontTx/>
              <a:buAutoNum type="arabicPeriod"/>
            </a:pPr>
            <a:endParaRPr lang="en-US" sz="2400" dirty="0" smtClean="0">
              <a:latin typeface="Arial" pitchFamily="34" charset="0"/>
              <a:cs typeface="Arial" pitchFamily="34" charset="0"/>
            </a:endParaRPr>
          </a:p>
          <a:p>
            <a:pPr lvl="1" indent="457200" fontAlgn="base">
              <a:spcBef>
                <a:spcPct val="0"/>
              </a:spcBef>
              <a:spcAft>
                <a:spcPct val="0"/>
              </a:spcAft>
              <a:buFontTx/>
              <a:buAutoNum type="arabicPeriod"/>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If it is a chance node: calculate its expected value</a:t>
            </a:r>
          </a:p>
          <a:p>
            <a:pPr lvl="1" indent="457200" fontAlgn="base">
              <a:spcBef>
                <a:spcPct val="0"/>
              </a:spcBef>
              <a:spcAft>
                <a:spcPct val="0"/>
              </a:spcAft>
              <a:buFontTx/>
              <a:buAutoNum type="arabicPeriod"/>
            </a:pP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indent="457200" fontAlgn="base">
              <a:spcBef>
                <a:spcPct val="0"/>
              </a:spcBef>
              <a:spcAft>
                <a:spcPct val="0"/>
              </a:spcAft>
              <a:buFontTx/>
              <a:buAutoNum type="arabicPeriod"/>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Replace the node with its expected value</a:t>
            </a:r>
          </a:p>
          <a:p>
            <a:pPr indent="457200" fontAlgn="base">
              <a:spcBef>
                <a:spcPct val="0"/>
              </a:spcBef>
              <a:spcAft>
                <a:spcPct val="0"/>
              </a:spcAft>
              <a:buFontTx/>
              <a:buAutoNum type="arabicPeriod"/>
            </a:pP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indent="457200" fontAlgn="base">
              <a:spcBef>
                <a:spcPct val="0"/>
              </a:spcBef>
              <a:spcAft>
                <a:spcPct val="0"/>
              </a:spcAft>
              <a:buFontTx/>
              <a:buAutoNum type="arabicPeriod"/>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Go back to step 1 and continue until you arrive at the first decision node.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descr="channel150.bmp"/>
          <p:cNvPicPr>
            <a:picLocks noChangeAspect="1"/>
          </p:cNvPicPr>
          <p:nvPr/>
        </p:nvPicPr>
        <p:blipFill>
          <a:blip r:embed="rId2" cstate="print"/>
          <a:srcRect l="4083" t="29377" r="7615" b="13895"/>
          <a:stretch>
            <a:fillRect/>
          </a:stretch>
        </p:blipFill>
        <p:spPr>
          <a:xfrm>
            <a:off x="609600" y="4267200"/>
            <a:ext cx="3265714" cy="1828800"/>
          </a:xfrm>
          <a:prstGeom prst="rect">
            <a:avLst/>
          </a:prstGeom>
        </p:spPr>
      </p:pic>
      <p:pic>
        <p:nvPicPr>
          <p:cNvPr id="4" name="Picture 3"/>
          <p:cNvPicPr/>
          <p:nvPr/>
        </p:nvPicPr>
        <p:blipFill>
          <a:blip r:embed="rId3" cstate="print"/>
          <a:srcRect/>
          <a:stretch>
            <a:fillRect/>
          </a:stretch>
        </p:blipFill>
        <p:spPr bwMode="auto">
          <a:xfrm>
            <a:off x="1143000" y="1360125"/>
            <a:ext cx="4464806" cy="2297475"/>
          </a:xfrm>
          <a:prstGeom prst="rect">
            <a:avLst/>
          </a:prstGeom>
          <a:noFill/>
          <a:ln w="9525">
            <a:noFill/>
            <a:miter lim="800000"/>
            <a:headEnd/>
            <a:tailEnd/>
          </a:ln>
          <a:effectLst/>
        </p:spPr>
      </p:pic>
      <p:sp>
        <p:nvSpPr>
          <p:cNvPr id="5" name="Right Arrow 4"/>
          <p:cNvSpPr/>
          <p:nvPr/>
        </p:nvSpPr>
        <p:spPr>
          <a:xfrm rot="16200000">
            <a:off x="4152900" y="40005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43400" y="5105400"/>
            <a:ext cx="421910" cy="707886"/>
          </a:xfrm>
          <a:prstGeom prst="rect">
            <a:avLst/>
          </a:prstGeom>
          <a:noFill/>
        </p:spPr>
        <p:txBody>
          <a:bodyPr wrap="none" rtlCol="0">
            <a:spAutoFit/>
          </a:bodyPr>
          <a:lstStyle/>
          <a:p>
            <a:r>
              <a:rPr lang="en-US" sz="4000" b="1" dirty="0" smtClean="0"/>
              <a:t>?</a:t>
            </a:r>
            <a:endParaRPr lang="en-US" sz="4000" b="1" dirty="0"/>
          </a:p>
        </p:txBody>
      </p:sp>
      <p:sp>
        <p:nvSpPr>
          <p:cNvPr id="7" name="TextBox 6"/>
          <p:cNvSpPr txBox="1"/>
          <p:nvPr/>
        </p:nvSpPr>
        <p:spPr>
          <a:xfrm>
            <a:off x="3124200" y="6096000"/>
            <a:ext cx="2943178" cy="646331"/>
          </a:xfrm>
          <a:prstGeom prst="rect">
            <a:avLst/>
          </a:prstGeom>
          <a:solidFill>
            <a:schemeClr val="bg1"/>
          </a:solidFill>
        </p:spPr>
        <p:txBody>
          <a:bodyPr wrap="none" rtlCol="0">
            <a:spAutoFit/>
          </a:bodyPr>
          <a:lstStyle/>
          <a:p>
            <a:pPr algn="ctr"/>
            <a:r>
              <a:rPr lang="en-US" dirty="0" smtClean="0"/>
              <a:t>Uncertain orientation</a:t>
            </a:r>
          </a:p>
          <a:p>
            <a:pPr algn="ctr"/>
            <a:r>
              <a:rPr lang="en-US" dirty="0" smtClean="0"/>
              <a:t>Uncertain geological scenario</a:t>
            </a:r>
            <a:endParaRPr lang="en-US" dirty="0"/>
          </a:p>
        </p:txBody>
      </p:sp>
      <p:pic>
        <p:nvPicPr>
          <p:cNvPr id="8" name="Picture 7" descr="bar150.bmp"/>
          <p:cNvPicPr>
            <a:picLocks noChangeAspect="1"/>
          </p:cNvPicPr>
          <p:nvPr/>
        </p:nvPicPr>
        <p:blipFill>
          <a:blip r:embed="rId4" cstate="print"/>
          <a:srcRect t="21273" r="7615" b="11869"/>
          <a:stretch>
            <a:fillRect/>
          </a:stretch>
        </p:blipFill>
        <p:spPr>
          <a:xfrm>
            <a:off x="4876800" y="3962400"/>
            <a:ext cx="3605159" cy="2274253"/>
          </a:xfrm>
          <a:prstGeom prst="rect">
            <a:avLst/>
          </a:prstGeom>
        </p:spPr>
      </p:pic>
      <p:sp>
        <p:nvSpPr>
          <p:cNvPr id="9" name="TextBox 8"/>
          <p:cNvSpPr txBox="1"/>
          <p:nvPr/>
        </p:nvSpPr>
        <p:spPr>
          <a:xfrm>
            <a:off x="6324600" y="1676400"/>
            <a:ext cx="2227213" cy="923330"/>
          </a:xfrm>
          <a:prstGeom prst="rect">
            <a:avLst/>
          </a:prstGeom>
          <a:noFill/>
        </p:spPr>
        <p:txBody>
          <a:bodyPr wrap="none" rtlCol="0">
            <a:spAutoFit/>
          </a:bodyPr>
          <a:lstStyle/>
          <a:p>
            <a:r>
              <a:rPr lang="en-US" dirty="0" smtClean="0"/>
              <a:t>Clean-up cost = $15M</a:t>
            </a:r>
          </a:p>
          <a:p>
            <a:endParaRPr lang="en-US" dirty="0"/>
          </a:p>
          <a:p>
            <a:r>
              <a:rPr lang="en-US" dirty="0" smtClean="0"/>
              <a:t>Law-suit cost = $50M</a:t>
            </a:r>
            <a:endParaRPr lang="en-US" dirty="0"/>
          </a:p>
        </p:txBody>
      </p:sp>
    </p:spTree>
    <p:extLst>
      <p:ext uri="{BB962C8B-B14F-4D97-AF65-F5344CB8AC3E}">
        <p14:creationId xmlns:p14="http://schemas.microsoft.com/office/powerpoint/2010/main" val="41703853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8" name="Picture 7"/>
          <p:cNvPicPr/>
          <p:nvPr/>
        </p:nvPicPr>
        <p:blipFill>
          <a:blip r:embed="rId2" cstate="print"/>
          <a:srcRect/>
          <a:stretch>
            <a:fillRect/>
          </a:stretch>
        </p:blipFill>
        <p:spPr bwMode="auto">
          <a:xfrm>
            <a:off x="1600200" y="1219200"/>
            <a:ext cx="6934200" cy="55744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157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371600"/>
            <a:ext cx="5788332" cy="50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1554" name="Rectangle 2"/>
          <p:cNvSpPr>
            <a:spLocks noGrp="1" noChangeArrowheads="1"/>
          </p:cNvSpPr>
          <p:nvPr>
            <p:ph type="title"/>
          </p:nvPr>
        </p:nvSpPr>
        <p:spPr/>
        <p:txBody>
          <a:bodyPr>
            <a:normAutofit/>
          </a:bodyPr>
          <a:lstStyle/>
          <a:p>
            <a:r>
              <a:rPr lang="en-US"/>
              <a:t>Investment Opportunity – Decision Rules</a:t>
            </a:r>
          </a:p>
        </p:txBody>
      </p:sp>
      <p:sp>
        <p:nvSpPr>
          <p:cNvPr id="2711555" name="Rectangle 3"/>
          <p:cNvSpPr>
            <a:spLocks noGrp="1" noChangeArrowheads="1"/>
          </p:cNvSpPr>
          <p:nvPr>
            <p:ph type="body" idx="1"/>
          </p:nvPr>
        </p:nvSpPr>
        <p:spPr>
          <a:xfrm>
            <a:off x="468313" y="1447800"/>
            <a:ext cx="7989887" cy="4860925"/>
          </a:xfrm>
        </p:spPr>
        <p:txBody>
          <a:bodyPr/>
          <a:lstStyle/>
          <a:p>
            <a:r>
              <a:rPr lang="en-US" dirty="0"/>
              <a:t>Opportunity to call the flip of the thumb tack</a:t>
            </a:r>
          </a:p>
          <a:p>
            <a:r>
              <a:rPr lang="en-US" dirty="0"/>
              <a:t>If you call it correctly, you win</a:t>
            </a:r>
          </a:p>
          <a:p>
            <a:r>
              <a:rPr lang="en-US" dirty="0"/>
              <a:t>Who wants to play?</a:t>
            </a:r>
          </a:p>
          <a:p>
            <a:endParaRPr lang="en-US" dirty="0"/>
          </a:p>
          <a:p>
            <a:r>
              <a:rPr lang="en-US" dirty="0"/>
              <a:t>If you call the toss</a:t>
            </a:r>
          </a:p>
          <a:p>
            <a:pPr lvl="1"/>
            <a:r>
              <a:rPr lang="en-US" dirty="0"/>
              <a:t>Correctly </a:t>
            </a:r>
            <a:r>
              <a:rPr lang="en-US" dirty="0" smtClean="0"/>
              <a:t>  –</a:t>
            </a:r>
            <a:r>
              <a:rPr lang="en-US" dirty="0"/>
              <a:t> </a:t>
            </a:r>
            <a:r>
              <a:rPr lang="en-US" dirty="0" smtClean="0"/>
              <a:t> Win $20</a:t>
            </a:r>
            <a:endParaRPr lang="en-US" dirty="0"/>
          </a:p>
          <a:p>
            <a:pPr lvl="1"/>
            <a:r>
              <a:rPr lang="en-US" dirty="0"/>
              <a:t>Otherwise – </a:t>
            </a:r>
            <a:r>
              <a:rPr lang="en-US" dirty="0" smtClean="0"/>
              <a:t> Nothing</a:t>
            </a:r>
            <a:endParaRPr lang="en-US" dirty="0"/>
          </a:p>
        </p:txBody>
      </p:sp>
      <p:grpSp>
        <p:nvGrpSpPr>
          <p:cNvPr id="2" name="Group 4"/>
          <p:cNvGrpSpPr>
            <a:grpSpLocks/>
          </p:cNvGrpSpPr>
          <p:nvPr/>
        </p:nvGrpSpPr>
        <p:grpSpPr bwMode="auto">
          <a:xfrm>
            <a:off x="5364163" y="3213100"/>
            <a:ext cx="3779837" cy="1868488"/>
            <a:chOff x="4239" y="2064"/>
            <a:chExt cx="803" cy="397"/>
          </a:xfrm>
        </p:grpSpPr>
        <p:grpSp>
          <p:nvGrpSpPr>
            <p:cNvPr id="3" name="Group 5"/>
            <p:cNvGrpSpPr>
              <a:grpSpLocks/>
            </p:cNvGrpSpPr>
            <p:nvPr/>
          </p:nvGrpSpPr>
          <p:grpSpPr bwMode="auto">
            <a:xfrm>
              <a:off x="4239" y="2064"/>
              <a:ext cx="338" cy="375"/>
              <a:chOff x="4239" y="2064"/>
              <a:chExt cx="338" cy="375"/>
            </a:xfrm>
          </p:grpSpPr>
          <p:sp>
            <p:nvSpPr>
              <p:cNvPr id="2711558" name="Oval 6"/>
              <p:cNvSpPr>
                <a:spLocks noChangeArrowheads="1"/>
              </p:cNvSpPr>
              <p:nvPr/>
            </p:nvSpPr>
            <p:spPr bwMode="auto">
              <a:xfrm>
                <a:off x="4239" y="2300"/>
                <a:ext cx="338" cy="139"/>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2711559" name="Oval 7"/>
              <p:cNvSpPr>
                <a:spLocks noChangeArrowheads="1"/>
              </p:cNvSpPr>
              <p:nvPr/>
            </p:nvSpPr>
            <p:spPr bwMode="auto">
              <a:xfrm>
                <a:off x="4239" y="2278"/>
                <a:ext cx="338" cy="141"/>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2711560" name="Line 8"/>
              <p:cNvSpPr>
                <a:spLocks noChangeShapeType="1"/>
              </p:cNvSpPr>
              <p:nvPr/>
            </p:nvSpPr>
            <p:spPr bwMode="auto">
              <a:xfrm flipV="1">
                <a:off x="4444" y="2323"/>
                <a:ext cx="12" cy="5"/>
              </a:xfrm>
              <a:prstGeom prst="line">
                <a:avLst/>
              </a:prstGeom>
              <a:noFill/>
              <a:ln w="12700">
                <a:solidFill>
                  <a:schemeClr val="tx1"/>
                </a:solidFill>
                <a:round/>
                <a:headEnd type="none" w="sm" len="sm"/>
                <a:tailEnd type="none" w="sm" len="sm"/>
              </a:ln>
              <a:effectLst/>
            </p:spPr>
            <p:txBody>
              <a:bodyPr/>
              <a:lstStyle/>
              <a:p>
                <a:endParaRPr lang="en-US"/>
              </a:p>
            </p:txBody>
          </p:sp>
          <p:sp>
            <p:nvSpPr>
              <p:cNvPr id="2711561" name="Line 9"/>
              <p:cNvSpPr>
                <a:spLocks noChangeShapeType="1"/>
              </p:cNvSpPr>
              <p:nvPr/>
            </p:nvSpPr>
            <p:spPr bwMode="auto">
              <a:xfrm flipH="1" flipV="1">
                <a:off x="4444" y="2353"/>
                <a:ext cx="12" cy="5"/>
              </a:xfrm>
              <a:prstGeom prst="line">
                <a:avLst/>
              </a:prstGeom>
              <a:noFill/>
              <a:ln w="12700">
                <a:solidFill>
                  <a:schemeClr val="tx1"/>
                </a:solidFill>
                <a:round/>
                <a:headEnd type="none" w="sm" len="sm"/>
                <a:tailEnd type="none" w="sm" len="sm"/>
              </a:ln>
              <a:effectLst/>
            </p:spPr>
            <p:txBody>
              <a:bodyPr/>
              <a:lstStyle/>
              <a:p>
                <a:endParaRPr lang="en-US"/>
              </a:p>
            </p:txBody>
          </p:sp>
          <p:sp>
            <p:nvSpPr>
              <p:cNvPr id="2711562" name="Line 10"/>
              <p:cNvSpPr>
                <a:spLocks noChangeShapeType="1"/>
              </p:cNvSpPr>
              <p:nvPr/>
            </p:nvSpPr>
            <p:spPr bwMode="auto">
              <a:xfrm flipH="1" flipV="1">
                <a:off x="4359" y="2323"/>
                <a:ext cx="11" cy="5"/>
              </a:xfrm>
              <a:prstGeom prst="line">
                <a:avLst/>
              </a:prstGeom>
              <a:noFill/>
              <a:ln w="12700">
                <a:solidFill>
                  <a:schemeClr val="tx1"/>
                </a:solidFill>
                <a:round/>
                <a:headEnd type="none" w="sm" len="sm"/>
                <a:tailEnd type="none" w="sm" len="sm"/>
              </a:ln>
              <a:effectLst/>
            </p:spPr>
            <p:txBody>
              <a:bodyPr/>
              <a:lstStyle/>
              <a:p>
                <a:endParaRPr lang="en-US"/>
              </a:p>
            </p:txBody>
          </p:sp>
          <p:sp>
            <p:nvSpPr>
              <p:cNvPr id="2711563" name="Line 11"/>
              <p:cNvSpPr>
                <a:spLocks noChangeShapeType="1"/>
              </p:cNvSpPr>
              <p:nvPr/>
            </p:nvSpPr>
            <p:spPr bwMode="auto">
              <a:xfrm flipV="1">
                <a:off x="4359" y="2353"/>
                <a:ext cx="11" cy="5"/>
              </a:xfrm>
              <a:prstGeom prst="line">
                <a:avLst/>
              </a:prstGeom>
              <a:noFill/>
              <a:ln w="12700">
                <a:solidFill>
                  <a:schemeClr val="tx1"/>
                </a:solidFill>
                <a:round/>
                <a:headEnd type="none" w="sm" len="sm"/>
                <a:tailEnd type="none" w="sm" len="sm"/>
              </a:ln>
              <a:effectLst/>
            </p:spPr>
            <p:txBody>
              <a:bodyPr/>
              <a:lstStyle/>
              <a:p>
                <a:endParaRPr lang="en-US"/>
              </a:p>
            </p:txBody>
          </p:sp>
          <p:grpSp>
            <p:nvGrpSpPr>
              <p:cNvPr id="4" name="Group 12"/>
              <p:cNvGrpSpPr>
                <a:grpSpLocks/>
              </p:cNvGrpSpPr>
              <p:nvPr/>
            </p:nvGrpSpPr>
            <p:grpSpPr bwMode="auto">
              <a:xfrm>
                <a:off x="4388" y="2064"/>
                <a:ext cx="45" cy="287"/>
                <a:chOff x="4388" y="2064"/>
                <a:chExt cx="45" cy="287"/>
              </a:xfrm>
            </p:grpSpPr>
            <p:sp>
              <p:nvSpPr>
                <p:cNvPr id="2711565" name="Arc 13"/>
                <p:cNvSpPr>
                  <a:spLocks/>
                </p:cNvSpPr>
                <p:nvPr/>
              </p:nvSpPr>
              <p:spPr bwMode="auto">
                <a:xfrm>
                  <a:off x="4388" y="2064"/>
                  <a:ext cx="44" cy="274"/>
                </a:xfrm>
                <a:custGeom>
                  <a:avLst/>
                  <a:gdLst>
                    <a:gd name="G0" fmla="+- 21599 0 0"/>
                    <a:gd name="G1" fmla="+- 21600 0 0"/>
                    <a:gd name="G2" fmla="+- 21600 0 0"/>
                    <a:gd name="T0" fmla="*/ 0 w 43199"/>
                    <a:gd name="T1" fmla="*/ 21364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64"/>
                      </a:moveTo>
                      <a:cubicBezTo>
                        <a:pt x="129" y="9527"/>
                        <a:pt x="9761" y="-1"/>
                        <a:pt x="21599" y="0"/>
                      </a:cubicBezTo>
                      <a:cubicBezTo>
                        <a:pt x="33528" y="0"/>
                        <a:pt x="43199" y="9670"/>
                        <a:pt x="43199" y="21600"/>
                      </a:cubicBezTo>
                    </a:path>
                    <a:path w="43199" h="21600" stroke="0" extrusionOk="0">
                      <a:moveTo>
                        <a:pt x="0" y="21364"/>
                      </a:moveTo>
                      <a:cubicBezTo>
                        <a:pt x="129" y="9527"/>
                        <a:pt x="9761" y="-1"/>
                        <a:pt x="21599" y="0"/>
                      </a:cubicBezTo>
                      <a:cubicBezTo>
                        <a:pt x="33528" y="0"/>
                        <a:pt x="43199" y="9670"/>
                        <a:pt x="43199" y="21600"/>
                      </a:cubicBezTo>
                      <a:lnTo>
                        <a:pt x="21599" y="21600"/>
                      </a:lnTo>
                      <a:close/>
                    </a:path>
                  </a:pathLst>
                </a:custGeom>
                <a:solidFill>
                  <a:srgbClr val="F6BF69"/>
                </a:solidFill>
                <a:ln w="12700" cap="rnd">
                  <a:solidFill>
                    <a:schemeClr val="tx1"/>
                  </a:solidFill>
                  <a:round/>
                  <a:headEnd/>
                  <a:tailEnd/>
                </a:ln>
                <a:effectLst/>
              </p:spPr>
              <p:txBody>
                <a:bodyPr/>
                <a:lstStyle/>
                <a:p>
                  <a:endParaRPr lang="en-US"/>
                </a:p>
              </p:txBody>
            </p:sp>
            <p:sp>
              <p:nvSpPr>
                <p:cNvPr id="2711566" name="Arc 14"/>
                <p:cNvSpPr>
                  <a:spLocks/>
                </p:cNvSpPr>
                <p:nvPr/>
              </p:nvSpPr>
              <p:spPr bwMode="auto">
                <a:xfrm rot="10800000">
                  <a:off x="4389" y="2339"/>
                  <a:ext cx="44" cy="12"/>
                </a:xfrm>
                <a:custGeom>
                  <a:avLst/>
                  <a:gdLst>
                    <a:gd name="G0" fmla="+- 21306 0 0"/>
                    <a:gd name="G1" fmla="+- 21600 0 0"/>
                    <a:gd name="G2" fmla="+- 21600 0 0"/>
                    <a:gd name="T0" fmla="*/ 0 w 42906"/>
                    <a:gd name="T1" fmla="*/ 18049 h 21600"/>
                    <a:gd name="T2" fmla="*/ 42906 w 42906"/>
                    <a:gd name="T3" fmla="*/ 21600 h 21600"/>
                    <a:gd name="T4" fmla="*/ 21306 w 42906"/>
                    <a:gd name="T5" fmla="*/ 21600 h 21600"/>
                  </a:gdLst>
                  <a:ahLst/>
                  <a:cxnLst>
                    <a:cxn ang="0">
                      <a:pos x="T0" y="T1"/>
                    </a:cxn>
                    <a:cxn ang="0">
                      <a:pos x="T2" y="T3"/>
                    </a:cxn>
                    <a:cxn ang="0">
                      <a:pos x="T4" y="T5"/>
                    </a:cxn>
                  </a:cxnLst>
                  <a:rect l="0" t="0" r="r" b="b"/>
                  <a:pathLst>
                    <a:path w="42906" h="21600" fill="none" extrusionOk="0">
                      <a:moveTo>
                        <a:pt x="-1" y="18048"/>
                      </a:moveTo>
                      <a:cubicBezTo>
                        <a:pt x="1735" y="7633"/>
                        <a:pt x="10747" y="-1"/>
                        <a:pt x="21306" y="0"/>
                      </a:cubicBezTo>
                      <a:cubicBezTo>
                        <a:pt x="33235" y="0"/>
                        <a:pt x="42906" y="9670"/>
                        <a:pt x="42906" y="21600"/>
                      </a:cubicBezTo>
                    </a:path>
                    <a:path w="42906" h="21600" stroke="0" extrusionOk="0">
                      <a:moveTo>
                        <a:pt x="-1" y="18048"/>
                      </a:moveTo>
                      <a:cubicBezTo>
                        <a:pt x="1735" y="7633"/>
                        <a:pt x="10747" y="-1"/>
                        <a:pt x="21306" y="0"/>
                      </a:cubicBezTo>
                      <a:cubicBezTo>
                        <a:pt x="33235" y="0"/>
                        <a:pt x="42906" y="9670"/>
                        <a:pt x="42906" y="21600"/>
                      </a:cubicBezTo>
                      <a:lnTo>
                        <a:pt x="21306" y="21600"/>
                      </a:lnTo>
                      <a:close/>
                    </a:path>
                  </a:pathLst>
                </a:custGeom>
                <a:solidFill>
                  <a:srgbClr val="F6BF69"/>
                </a:solidFill>
                <a:ln w="12700" cap="rnd">
                  <a:solidFill>
                    <a:schemeClr val="tx1"/>
                  </a:solidFill>
                  <a:round/>
                  <a:headEnd/>
                  <a:tailEnd/>
                </a:ln>
                <a:effectLst/>
              </p:spPr>
              <p:txBody>
                <a:bodyPr/>
                <a:lstStyle/>
                <a:p>
                  <a:endParaRPr lang="en-US"/>
                </a:p>
              </p:txBody>
            </p:sp>
          </p:grpSp>
        </p:grpSp>
        <p:grpSp>
          <p:nvGrpSpPr>
            <p:cNvPr id="5" name="Group 15"/>
            <p:cNvGrpSpPr>
              <a:grpSpLocks/>
            </p:cNvGrpSpPr>
            <p:nvPr/>
          </p:nvGrpSpPr>
          <p:grpSpPr bwMode="auto">
            <a:xfrm>
              <a:off x="4688" y="2110"/>
              <a:ext cx="354" cy="351"/>
              <a:chOff x="4688" y="2110"/>
              <a:chExt cx="354" cy="351"/>
            </a:xfrm>
          </p:grpSpPr>
          <p:sp>
            <p:nvSpPr>
              <p:cNvPr id="2711568" name="Oval 16"/>
              <p:cNvSpPr>
                <a:spLocks noChangeArrowheads="1"/>
              </p:cNvSpPr>
              <p:nvPr/>
            </p:nvSpPr>
            <p:spPr bwMode="auto">
              <a:xfrm rot="7260000">
                <a:off x="4588" y="2210"/>
                <a:ext cx="340" cy="139"/>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2711569" name="Oval 17"/>
              <p:cNvSpPr>
                <a:spLocks noChangeArrowheads="1"/>
              </p:cNvSpPr>
              <p:nvPr/>
            </p:nvSpPr>
            <p:spPr bwMode="auto">
              <a:xfrm rot="7260000">
                <a:off x="4606" y="2221"/>
                <a:ext cx="340" cy="139"/>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2711570" name="Line 18"/>
              <p:cNvSpPr>
                <a:spLocks noChangeShapeType="1"/>
              </p:cNvSpPr>
              <p:nvPr/>
            </p:nvSpPr>
            <p:spPr bwMode="auto">
              <a:xfrm flipH="1">
                <a:off x="4771" y="2331"/>
                <a:ext cx="2" cy="13"/>
              </a:xfrm>
              <a:prstGeom prst="line">
                <a:avLst/>
              </a:prstGeom>
              <a:noFill/>
              <a:ln w="12700">
                <a:solidFill>
                  <a:schemeClr val="tx1"/>
                </a:solidFill>
                <a:round/>
                <a:headEnd type="none" w="sm" len="sm"/>
                <a:tailEnd type="none" w="sm" len="sm"/>
              </a:ln>
              <a:effectLst/>
            </p:spPr>
            <p:txBody>
              <a:bodyPr/>
              <a:lstStyle/>
              <a:p>
                <a:endParaRPr lang="en-US"/>
              </a:p>
            </p:txBody>
          </p:sp>
          <p:sp>
            <p:nvSpPr>
              <p:cNvPr id="2711571" name="Line 19"/>
              <p:cNvSpPr>
                <a:spLocks noChangeShapeType="1"/>
              </p:cNvSpPr>
              <p:nvPr/>
            </p:nvSpPr>
            <p:spPr bwMode="auto">
              <a:xfrm flipV="1">
                <a:off x="4742" y="2315"/>
                <a:ext cx="10" cy="9"/>
              </a:xfrm>
              <a:prstGeom prst="line">
                <a:avLst/>
              </a:prstGeom>
              <a:noFill/>
              <a:ln w="12700">
                <a:solidFill>
                  <a:schemeClr val="tx1"/>
                </a:solidFill>
                <a:round/>
                <a:headEnd type="none" w="sm" len="sm"/>
                <a:tailEnd type="none" w="sm" len="sm"/>
              </a:ln>
              <a:effectLst/>
            </p:spPr>
            <p:txBody>
              <a:bodyPr/>
              <a:lstStyle/>
              <a:p>
                <a:endParaRPr lang="en-US"/>
              </a:p>
            </p:txBody>
          </p:sp>
          <p:sp>
            <p:nvSpPr>
              <p:cNvPr id="2711572" name="Line 20"/>
              <p:cNvSpPr>
                <a:spLocks noChangeShapeType="1"/>
              </p:cNvSpPr>
              <p:nvPr/>
            </p:nvSpPr>
            <p:spPr bwMode="auto">
              <a:xfrm flipV="1">
                <a:off x="4807" y="2262"/>
                <a:ext cx="11" cy="8"/>
              </a:xfrm>
              <a:prstGeom prst="line">
                <a:avLst/>
              </a:prstGeom>
              <a:noFill/>
              <a:ln w="12700">
                <a:solidFill>
                  <a:schemeClr val="tx1"/>
                </a:solidFill>
                <a:round/>
                <a:headEnd type="none" w="sm" len="sm"/>
                <a:tailEnd type="none" w="sm" len="sm"/>
              </a:ln>
              <a:effectLst/>
            </p:spPr>
            <p:txBody>
              <a:bodyPr/>
              <a:lstStyle/>
              <a:p>
                <a:endParaRPr lang="en-US"/>
              </a:p>
            </p:txBody>
          </p:sp>
          <p:sp>
            <p:nvSpPr>
              <p:cNvPr id="2711573" name="Line 21"/>
              <p:cNvSpPr>
                <a:spLocks noChangeShapeType="1"/>
              </p:cNvSpPr>
              <p:nvPr/>
            </p:nvSpPr>
            <p:spPr bwMode="auto">
              <a:xfrm flipH="1">
                <a:off x="4789" y="2244"/>
                <a:ext cx="1" cy="13"/>
              </a:xfrm>
              <a:prstGeom prst="line">
                <a:avLst/>
              </a:prstGeom>
              <a:noFill/>
              <a:ln w="12700">
                <a:solidFill>
                  <a:schemeClr val="tx1"/>
                </a:solidFill>
                <a:round/>
                <a:headEnd type="none" w="sm" len="sm"/>
                <a:tailEnd type="none" w="sm" len="sm"/>
              </a:ln>
              <a:effectLst/>
            </p:spPr>
            <p:txBody>
              <a:bodyPr/>
              <a:lstStyle/>
              <a:p>
                <a:endParaRPr lang="en-US"/>
              </a:p>
            </p:txBody>
          </p:sp>
          <p:grpSp>
            <p:nvGrpSpPr>
              <p:cNvPr id="6" name="Group 22"/>
              <p:cNvGrpSpPr>
                <a:grpSpLocks/>
              </p:cNvGrpSpPr>
              <p:nvPr/>
            </p:nvGrpSpPr>
            <p:grpSpPr bwMode="auto">
              <a:xfrm>
                <a:off x="4767" y="2278"/>
                <a:ext cx="275" cy="116"/>
                <a:chOff x="4767" y="2278"/>
                <a:chExt cx="275" cy="116"/>
              </a:xfrm>
            </p:grpSpPr>
            <p:sp>
              <p:nvSpPr>
                <p:cNvPr id="2711575" name="Arc 23"/>
                <p:cNvSpPr>
                  <a:spLocks/>
                </p:cNvSpPr>
                <p:nvPr/>
              </p:nvSpPr>
              <p:spPr bwMode="auto">
                <a:xfrm rot="7260000">
                  <a:off x="4883" y="2234"/>
                  <a:ext cx="44" cy="275"/>
                </a:xfrm>
                <a:custGeom>
                  <a:avLst/>
                  <a:gdLst>
                    <a:gd name="G0" fmla="+- 21599 0 0"/>
                    <a:gd name="G1" fmla="+- 21600 0 0"/>
                    <a:gd name="G2" fmla="+- 21600 0 0"/>
                    <a:gd name="T0" fmla="*/ 0 w 43199"/>
                    <a:gd name="T1" fmla="*/ 21364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64"/>
                      </a:moveTo>
                      <a:cubicBezTo>
                        <a:pt x="129" y="9527"/>
                        <a:pt x="9761" y="-1"/>
                        <a:pt x="21599" y="0"/>
                      </a:cubicBezTo>
                      <a:cubicBezTo>
                        <a:pt x="33528" y="0"/>
                        <a:pt x="43199" y="9670"/>
                        <a:pt x="43199" y="21600"/>
                      </a:cubicBezTo>
                    </a:path>
                    <a:path w="43199" h="21600" stroke="0" extrusionOk="0">
                      <a:moveTo>
                        <a:pt x="0" y="21364"/>
                      </a:moveTo>
                      <a:cubicBezTo>
                        <a:pt x="129" y="9527"/>
                        <a:pt x="9761" y="-1"/>
                        <a:pt x="21599" y="0"/>
                      </a:cubicBezTo>
                      <a:cubicBezTo>
                        <a:pt x="33528" y="0"/>
                        <a:pt x="43199" y="9670"/>
                        <a:pt x="43199" y="21600"/>
                      </a:cubicBezTo>
                      <a:lnTo>
                        <a:pt x="21599" y="21600"/>
                      </a:lnTo>
                      <a:close/>
                    </a:path>
                  </a:pathLst>
                </a:custGeom>
                <a:solidFill>
                  <a:srgbClr val="F6BF69"/>
                </a:solidFill>
                <a:ln w="12700" cap="rnd">
                  <a:solidFill>
                    <a:schemeClr val="tx1"/>
                  </a:solidFill>
                  <a:round/>
                  <a:headEnd/>
                  <a:tailEnd/>
                </a:ln>
                <a:effectLst/>
              </p:spPr>
              <p:txBody>
                <a:bodyPr/>
                <a:lstStyle/>
                <a:p>
                  <a:endParaRPr lang="en-US"/>
                </a:p>
              </p:txBody>
            </p:sp>
            <p:sp>
              <p:nvSpPr>
                <p:cNvPr id="2711576" name="Arc 24"/>
                <p:cNvSpPr>
                  <a:spLocks/>
                </p:cNvSpPr>
                <p:nvPr/>
              </p:nvSpPr>
              <p:spPr bwMode="auto">
                <a:xfrm rot="18060000">
                  <a:off x="4767" y="2292"/>
                  <a:ext cx="42" cy="13"/>
                </a:xfrm>
                <a:custGeom>
                  <a:avLst/>
                  <a:gdLst>
                    <a:gd name="G0" fmla="+- 21071 0 0"/>
                    <a:gd name="G1" fmla="+- 21600 0 0"/>
                    <a:gd name="G2" fmla="+- 21600 0 0"/>
                    <a:gd name="T0" fmla="*/ 0 w 42598"/>
                    <a:gd name="T1" fmla="*/ 16848 h 21600"/>
                    <a:gd name="T2" fmla="*/ 42598 w 42598"/>
                    <a:gd name="T3" fmla="*/ 19820 h 21600"/>
                    <a:gd name="T4" fmla="*/ 21071 w 42598"/>
                    <a:gd name="T5" fmla="*/ 21600 h 21600"/>
                  </a:gdLst>
                  <a:ahLst/>
                  <a:cxnLst>
                    <a:cxn ang="0">
                      <a:pos x="T0" y="T1"/>
                    </a:cxn>
                    <a:cxn ang="0">
                      <a:pos x="T2" y="T3"/>
                    </a:cxn>
                    <a:cxn ang="0">
                      <a:pos x="T4" y="T5"/>
                    </a:cxn>
                  </a:cxnLst>
                  <a:rect l="0" t="0" r="r" b="b"/>
                  <a:pathLst>
                    <a:path w="42598" h="21600" fill="none" extrusionOk="0">
                      <a:moveTo>
                        <a:pt x="0" y="16848"/>
                      </a:moveTo>
                      <a:cubicBezTo>
                        <a:pt x="2221" y="6996"/>
                        <a:pt x="10972" y="-1"/>
                        <a:pt x="21071" y="0"/>
                      </a:cubicBezTo>
                      <a:cubicBezTo>
                        <a:pt x="32310" y="0"/>
                        <a:pt x="41671" y="8619"/>
                        <a:pt x="42597" y="19820"/>
                      </a:cubicBezTo>
                    </a:path>
                    <a:path w="42598" h="21600" stroke="0" extrusionOk="0">
                      <a:moveTo>
                        <a:pt x="0" y="16848"/>
                      </a:moveTo>
                      <a:cubicBezTo>
                        <a:pt x="2221" y="6996"/>
                        <a:pt x="10972" y="-1"/>
                        <a:pt x="21071" y="0"/>
                      </a:cubicBezTo>
                      <a:cubicBezTo>
                        <a:pt x="32310" y="0"/>
                        <a:pt x="41671" y="8619"/>
                        <a:pt x="42597" y="19820"/>
                      </a:cubicBezTo>
                      <a:lnTo>
                        <a:pt x="21071" y="21600"/>
                      </a:lnTo>
                      <a:close/>
                    </a:path>
                  </a:pathLst>
                </a:custGeom>
                <a:solidFill>
                  <a:srgbClr val="F6BF69"/>
                </a:solidFill>
                <a:ln w="12700" cap="rnd">
                  <a:solidFill>
                    <a:schemeClr val="tx1"/>
                  </a:solidFill>
                  <a:round/>
                  <a:headEnd/>
                  <a:tailEnd/>
                </a:ln>
                <a:effectLst/>
              </p:spPr>
              <p:txBody>
                <a:bodyPr/>
                <a:lstStyle/>
                <a:p>
                  <a:endParaRPr lang="en-US"/>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11555">
                                            <p:txEl>
                                              <p:pRg st="0" end="0"/>
                                            </p:txEl>
                                          </p:spTgt>
                                        </p:tgtEl>
                                        <p:attrNameLst>
                                          <p:attrName>style.visibility</p:attrName>
                                        </p:attrNameLst>
                                      </p:cBhvr>
                                      <p:to>
                                        <p:strVal val="visible"/>
                                      </p:to>
                                    </p:set>
                                    <p:animEffect transition="in" filter="checkerboard(across)">
                                      <p:cBhvr>
                                        <p:cTn id="7" dur="500"/>
                                        <p:tgtEl>
                                          <p:spTgt spid="271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11555">
                                            <p:txEl>
                                              <p:pRg st="1" end="1"/>
                                            </p:txEl>
                                          </p:spTgt>
                                        </p:tgtEl>
                                        <p:attrNameLst>
                                          <p:attrName>style.visibility</p:attrName>
                                        </p:attrNameLst>
                                      </p:cBhvr>
                                      <p:to>
                                        <p:strVal val="visible"/>
                                      </p:to>
                                    </p:set>
                                    <p:animEffect transition="in" filter="checkerboard(across)">
                                      <p:cBhvr>
                                        <p:cTn id="12" dur="500"/>
                                        <p:tgtEl>
                                          <p:spTgt spid="271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11555">
                                            <p:txEl>
                                              <p:pRg st="2" end="2"/>
                                            </p:txEl>
                                          </p:spTgt>
                                        </p:tgtEl>
                                        <p:attrNameLst>
                                          <p:attrName>style.visibility</p:attrName>
                                        </p:attrNameLst>
                                      </p:cBhvr>
                                      <p:to>
                                        <p:strVal val="visible"/>
                                      </p:to>
                                    </p:set>
                                    <p:animEffect transition="in" filter="checkerboard(across)">
                                      <p:cBhvr>
                                        <p:cTn id="17" dur="500"/>
                                        <p:tgtEl>
                                          <p:spTgt spid="2711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711555">
                                            <p:txEl>
                                              <p:pRg st="4" end="4"/>
                                            </p:txEl>
                                          </p:spTgt>
                                        </p:tgtEl>
                                        <p:attrNameLst>
                                          <p:attrName>style.visibility</p:attrName>
                                        </p:attrNameLst>
                                      </p:cBhvr>
                                      <p:to>
                                        <p:strVal val="visible"/>
                                      </p:to>
                                    </p:set>
                                    <p:animEffect transition="in" filter="checkerboard(across)">
                                      <p:cBhvr>
                                        <p:cTn id="22" dur="500"/>
                                        <p:tgtEl>
                                          <p:spTgt spid="2711555">
                                            <p:txEl>
                                              <p:pRg st="4" end="4"/>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711555">
                                            <p:txEl>
                                              <p:pRg st="5" end="5"/>
                                            </p:txEl>
                                          </p:spTgt>
                                        </p:tgtEl>
                                        <p:attrNameLst>
                                          <p:attrName>style.visibility</p:attrName>
                                        </p:attrNameLst>
                                      </p:cBhvr>
                                      <p:to>
                                        <p:strVal val="visible"/>
                                      </p:to>
                                    </p:set>
                                    <p:animEffect transition="in" filter="checkerboard(across)">
                                      <p:cBhvr>
                                        <p:cTn id="25" dur="500"/>
                                        <p:tgtEl>
                                          <p:spTgt spid="2711555">
                                            <p:txEl>
                                              <p:pRg st="5" end="5"/>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711555">
                                            <p:txEl>
                                              <p:pRg st="6" end="6"/>
                                            </p:txEl>
                                          </p:spTgt>
                                        </p:tgtEl>
                                        <p:attrNameLst>
                                          <p:attrName>style.visibility</p:attrName>
                                        </p:attrNameLst>
                                      </p:cBhvr>
                                      <p:to>
                                        <p:strVal val="visible"/>
                                      </p:to>
                                    </p:set>
                                    <p:animEffect transition="in" filter="checkerboard(across)">
                                      <p:cBhvr>
                                        <p:cTn id="28" dur="500"/>
                                        <p:tgtEl>
                                          <p:spTgt spid="2711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155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Rectangle 2"/>
          <p:cNvSpPr/>
          <p:nvPr/>
        </p:nvSpPr>
        <p:spPr>
          <a:xfrm>
            <a:off x="2133600" y="1371600"/>
            <a:ext cx="6019800" cy="4953000"/>
          </a:xfrm>
          <a:prstGeom prst="rect">
            <a:avLst/>
          </a:prstGeom>
          <a:solidFill>
            <a:sysClr val="window" lastClr="FFFFFF"/>
          </a:solidFill>
          <a:ln w="6350" cap="flat" cmpd="sng" algn="ctr">
            <a:noFill/>
            <a:prstDash val="solid"/>
          </a:ln>
          <a:effectLst>
            <a:outerShdw blurRad="292100" dist="139700" dir="2700000" algn="tl" rotWithShape="0">
              <a:prstClr val="black">
                <a:alpha val="6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 name="Rectangle 3"/>
          <p:cNvSpPr/>
          <p:nvPr/>
        </p:nvSpPr>
        <p:spPr>
          <a:xfrm>
            <a:off x="2362200" y="3048000"/>
            <a:ext cx="193208" cy="187792"/>
          </a:xfrm>
          <a:prstGeom prst="rect">
            <a:avLst/>
          </a:prstGeom>
          <a:solidFill>
            <a:srgbClr val="4F81BD"/>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 name="Oval 4"/>
          <p:cNvSpPr/>
          <p:nvPr/>
        </p:nvSpPr>
        <p:spPr>
          <a:xfrm>
            <a:off x="3641390" y="4457350"/>
            <a:ext cx="208196" cy="208196"/>
          </a:xfrm>
          <a:prstGeom prst="ellipse">
            <a:avLst/>
          </a:prstGeom>
          <a:solidFill>
            <a:srgbClr val="C0504D"/>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 name="Isosceles Triangle 5"/>
          <p:cNvSpPr/>
          <p:nvPr/>
        </p:nvSpPr>
        <p:spPr>
          <a:xfrm rot="5400000">
            <a:off x="3687660" y="1630260"/>
            <a:ext cx="304800" cy="152400"/>
          </a:xfrm>
          <a:prstGeom prst="triangle">
            <a:avLst/>
          </a:prstGeom>
          <a:solidFill>
            <a:srgbClr val="9BBB59"/>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 name="Freeform 6"/>
          <p:cNvSpPr/>
          <p:nvPr/>
        </p:nvSpPr>
        <p:spPr>
          <a:xfrm>
            <a:off x="2563536" y="1702965"/>
            <a:ext cx="1199625" cy="1434518"/>
          </a:xfrm>
          <a:custGeom>
            <a:avLst/>
            <a:gdLst>
              <a:gd name="connsiteX0" fmla="*/ 0 w 1199625"/>
              <a:gd name="connsiteY0" fmla="*/ 1434518 h 1434518"/>
              <a:gd name="connsiteX1" fmla="*/ 192947 w 1199625"/>
              <a:gd name="connsiteY1" fmla="*/ 8389 h 1434518"/>
              <a:gd name="connsiteX2" fmla="*/ 1199625 w 1199625"/>
              <a:gd name="connsiteY2" fmla="*/ 0 h 1434518"/>
            </a:gdLst>
            <a:ahLst/>
            <a:cxnLst>
              <a:cxn ang="0">
                <a:pos x="connsiteX0" y="connsiteY0"/>
              </a:cxn>
              <a:cxn ang="0">
                <a:pos x="connsiteX1" y="connsiteY1"/>
              </a:cxn>
              <a:cxn ang="0">
                <a:pos x="connsiteX2" y="connsiteY2"/>
              </a:cxn>
            </a:cxnLst>
            <a:rect l="l" t="t" r="r" b="b"/>
            <a:pathLst>
              <a:path w="1199625" h="1434518">
                <a:moveTo>
                  <a:pt x="0" y="1434518"/>
                </a:moveTo>
                <a:lnTo>
                  <a:pt x="192947" y="8389"/>
                </a:lnTo>
                <a:lnTo>
                  <a:pt x="1199625" y="0"/>
                </a:ln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8" name="Freeform 7"/>
          <p:cNvSpPr/>
          <p:nvPr/>
        </p:nvSpPr>
        <p:spPr>
          <a:xfrm>
            <a:off x="2555147" y="3171039"/>
            <a:ext cx="1082180" cy="1400961"/>
          </a:xfrm>
          <a:custGeom>
            <a:avLst/>
            <a:gdLst>
              <a:gd name="connsiteX0" fmla="*/ 0 w 1082180"/>
              <a:gd name="connsiteY0" fmla="*/ 0 h 1400961"/>
              <a:gd name="connsiteX1" fmla="*/ 201336 w 1082180"/>
              <a:gd name="connsiteY1" fmla="*/ 1400961 h 1400961"/>
              <a:gd name="connsiteX2" fmla="*/ 1082180 w 1082180"/>
              <a:gd name="connsiteY2" fmla="*/ 1400961 h 1400961"/>
            </a:gdLst>
            <a:ahLst/>
            <a:cxnLst>
              <a:cxn ang="0">
                <a:pos x="connsiteX0" y="connsiteY0"/>
              </a:cxn>
              <a:cxn ang="0">
                <a:pos x="connsiteX1" y="connsiteY1"/>
              </a:cxn>
              <a:cxn ang="0">
                <a:pos x="connsiteX2" y="connsiteY2"/>
              </a:cxn>
            </a:cxnLst>
            <a:rect l="l" t="t" r="r" b="b"/>
            <a:pathLst>
              <a:path w="1082180" h="1400961">
                <a:moveTo>
                  <a:pt x="0" y="0"/>
                </a:moveTo>
                <a:lnTo>
                  <a:pt x="201336" y="1400961"/>
                </a:lnTo>
                <a:lnTo>
                  <a:pt x="1082180" y="1400961"/>
                </a:ln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9" name="Freeform 8"/>
          <p:cNvSpPr/>
          <p:nvPr/>
        </p:nvSpPr>
        <p:spPr>
          <a:xfrm>
            <a:off x="3857625" y="3263900"/>
            <a:ext cx="1095375" cy="1289050"/>
          </a:xfrm>
          <a:custGeom>
            <a:avLst/>
            <a:gdLst>
              <a:gd name="connsiteX0" fmla="*/ 0 w 1095375"/>
              <a:gd name="connsiteY0" fmla="*/ 1289050 h 1289050"/>
              <a:gd name="connsiteX1" fmla="*/ 203200 w 1095375"/>
              <a:gd name="connsiteY1" fmla="*/ 0 h 1289050"/>
              <a:gd name="connsiteX2" fmla="*/ 1095375 w 1095375"/>
              <a:gd name="connsiteY2" fmla="*/ 3175 h 1289050"/>
            </a:gdLst>
            <a:ahLst/>
            <a:cxnLst>
              <a:cxn ang="0">
                <a:pos x="connsiteX0" y="connsiteY0"/>
              </a:cxn>
              <a:cxn ang="0">
                <a:pos x="connsiteX1" y="connsiteY1"/>
              </a:cxn>
              <a:cxn ang="0">
                <a:pos x="connsiteX2" y="connsiteY2"/>
              </a:cxn>
            </a:cxnLst>
            <a:rect l="l" t="t" r="r" b="b"/>
            <a:pathLst>
              <a:path w="1095375" h="1289050">
                <a:moveTo>
                  <a:pt x="0" y="1289050"/>
                </a:moveTo>
                <a:lnTo>
                  <a:pt x="203200" y="0"/>
                </a:lnTo>
                <a:lnTo>
                  <a:pt x="1095375" y="3175"/>
                </a:ln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0" name="Freeform 9"/>
          <p:cNvSpPr/>
          <p:nvPr/>
        </p:nvSpPr>
        <p:spPr>
          <a:xfrm>
            <a:off x="3848100" y="4565650"/>
            <a:ext cx="1108075" cy="1311275"/>
          </a:xfrm>
          <a:custGeom>
            <a:avLst/>
            <a:gdLst>
              <a:gd name="connsiteX0" fmla="*/ 0 w 1108075"/>
              <a:gd name="connsiteY0" fmla="*/ 0 h 1311275"/>
              <a:gd name="connsiteX1" fmla="*/ 212725 w 1108075"/>
              <a:gd name="connsiteY1" fmla="*/ 1311275 h 1311275"/>
              <a:gd name="connsiteX2" fmla="*/ 1108075 w 1108075"/>
              <a:gd name="connsiteY2" fmla="*/ 1304925 h 1311275"/>
            </a:gdLst>
            <a:ahLst/>
            <a:cxnLst>
              <a:cxn ang="0">
                <a:pos x="connsiteX0" y="connsiteY0"/>
              </a:cxn>
              <a:cxn ang="0">
                <a:pos x="connsiteX1" y="connsiteY1"/>
              </a:cxn>
              <a:cxn ang="0">
                <a:pos x="connsiteX2" y="connsiteY2"/>
              </a:cxn>
            </a:cxnLst>
            <a:rect l="l" t="t" r="r" b="b"/>
            <a:pathLst>
              <a:path w="1108075" h="1311275">
                <a:moveTo>
                  <a:pt x="0" y="0"/>
                </a:moveTo>
                <a:lnTo>
                  <a:pt x="212725" y="1311275"/>
                </a:lnTo>
                <a:lnTo>
                  <a:pt x="1108075" y="1304925"/>
                </a:ln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 name="TextBox 10"/>
          <p:cNvSpPr txBox="1"/>
          <p:nvPr/>
        </p:nvSpPr>
        <p:spPr>
          <a:xfrm>
            <a:off x="4038600" y="2971800"/>
            <a:ext cx="84350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channels</a:t>
            </a:r>
            <a:endParaRPr kumimoji="0" lang="en-US" sz="1400" b="1" i="0" u="none" strike="noStrike" kern="0" cap="none" spc="0" normalizeH="0" baseline="0" noProof="0" dirty="0">
              <a:ln>
                <a:noFill/>
              </a:ln>
              <a:solidFill>
                <a:sysClr val="windowText" lastClr="000000"/>
              </a:solidFill>
              <a:effectLst/>
              <a:uLnTx/>
              <a:uFillTx/>
            </a:endParaRPr>
          </a:p>
        </p:txBody>
      </p:sp>
      <p:sp>
        <p:nvSpPr>
          <p:cNvPr id="12" name="TextBox 11"/>
          <p:cNvSpPr txBox="1"/>
          <p:nvPr/>
        </p:nvSpPr>
        <p:spPr>
          <a:xfrm>
            <a:off x="4038600" y="5562600"/>
            <a:ext cx="895823"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sand bars</a:t>
            </a:r>
            <a:endParaRPr kumimoji="0" lang="en-US" sz="1400" b="1" i="0" u="none" strike="noStrike" kern="0" cap="none" spc="0" normalizeH="0" baseline="0" noProof="0" dirty="0">
              <a:ln>
                <a:noFill/>
              </a:ln>
              <a:solidFill>
                <a:sysClr val="windowText" lastClr="000000"/>
              </a:solidFill>
              <a:effectLst/>
              <a:uLnTx/>
              <a:uFillTx/>
            </a:endParaRPr>
          </a:p>
        </p:txBody>
      </p:sp>
      <p:sp>
        <p:nvSpPr>
          <p:cNvPr id="13" name="TextBox 12"/>
          <p:cNvSpPr txBox="1"/>
          <p:nvPr/>
        </p:nvSpPr>
        <p:spPr>
          <a:xfrm>
            <a:off x="3962400" y="1600200"/>
            <a:ext cx="1435714"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-15 cost of clean-up</a:t>
            </a:r>
            <a:endParaRPr kumimoji="0" lang="en-US" sz="1200" b="1" i="0" u="none" strike="noStrike" kern="0" cap="none" spc="0" normalizeH="0" baseline="0" noProof="0" dirty="0">
              <a:ln>
                <a:noFill/>
              </a:ln>
              <a:solidFill>
                <a:sysClr val="windowText" lastClr="000000"/>
              </a:solidFill>
              <a:effectLst/>
              <a:uLnTx/>
              <a:uFillTx/>
            </a:endParaRPr>
          </a:p>
        </p:txBody>
      </p:sp>
      <p:sp>
        <p:nvSpPr>
          <p:cNvPr id="14" name="TextBox 13"/>
          <p:cNvSpPr txBox="1"/>
          <p:nvPr/>
        </p:nvSpPr>
        <p:spPr>
          <a:xfrm>
            <a:off x="4191000" y="3276600"/>
            <a:ext cx="415498"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rPr>
              <a:t>0.5</a:t>
            </a:r>
            <a:endParaRPr kumimoji="0" lang="en-US" sz="1400" b="1" i="0" u="none" strike="noStrike" kern="0" cap="none" spc="0" normalizeH="0" baseline="0" noProof="0" dirty="0">
              <a:ln>
                <a:noFill/>
              </a:ln>
              <a:solidFill>
                <a:srgbClr val="FF0000"/>
              </a:solidFill>
              <a:effectLst/>
              <a:uLnTx/>
              <a:uFillTx/>
            </a:endParaRPr>
          </a:p>
        </p:txBody>
      </p:sp>
      <p:sp>
        <p:nvSpPr>
          <p:cNvPr id="15" name="TextBox 14"/>
          <p:cNvSpPr txBox="1"/>
          <p:nvPr/>
        </p:nvSpPr>
        <p:spPr>
          <a:xfrm>
            <a:off x="4191000" y="5867400"/>
            <a:ext cx="415498"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rPr>
              <a:t>0.5</a:t>
            </a:r>
            <a:endParaRPr kumimoji="0" lang="en-US" sz="1400" b="1" i="0" u="none" strike="noStrike" kern="0" cap="none" spc="0" normalizeH="0" baseline="0" noProof="0" dirty="0">
              <a:ln>
                <a:noFill/>
              </a:ln>
              <a:solidFill>
                <a:srgbClr val="FF0000"/>
              </a:solidFill>
              <a:effectLst/>
              <a:uLnTx/>
              <a:uFillTx/>
            </a:endParaRPr>
          </a:p>
        </p:txBody>
      </p:sp>
      <p:sp>
        <p:nvSpPr>
          <p:cNvPr id="16" name="TextBox 15"/>
          <p:cNvSpPr txBox="1"/>
          <p:nvPr/>
        </p:nvSpPr>
        <p:spPr>
          <a:xfrm>
            <a:off x="2819400" y="1371600"/>
            <a:ext cx="59824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Clean</a:t>
            </a:r>
            <a:endParaRPr kumimoji="0" lang="en-US" sz="1400" b="1" i="0" u="none" strike="noStrike" kern="0" cap="none" spc="0" normalizeH="0" baseline="0" noProof="0" dirty="0">
              <a:ln>
                <a:noFill/>
              </a:ln>
              <a:solidFill>
                <a:sysClr val="windowText" lastClr="000000"/>
              </a:solidFill>
              <a:effectLst/>
              <a:uLnTx/>
              <a:uFillTx/>
            </a:endParaRPr>
          </a:p>
        </p:txBody>
      </p:sp>
      <p:sp>
        <p:nvSpPr>
          <p:cNvPr id="17" name="TextBox 16"/>
          <p:cNvSpPr txBox="1"/>
          <p:nvPr/>
        </p:nvSpPr>
        <p:spPr>
          <a:xfrm>
            <a:off x="2685974" y="4191000"/>
            <a:ext cx="112402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Do not clean</a:t>
            </a:r>
            <a:endParaRPr kumimoji="0" lang="en-US" sz="1400" b="1" i="0" u="none" strike="noStrike" kern="0" cap="none" spc="0" normalizeH="0" baseline="0" noProof="0" dirty="0">
              <a:ln>
                <a:noFill/>
              </a:ln>
              <a:solidFill>
                <a:sysClr val="windowText" lastClr="000000"/>
              </a:solidFill>
              <a:effectLst/>
              <a:uLnTx/>
              <a:uFillTx/>
            </a:endParaRPr>
          </a:p>
        </p:txBody>
      </p:sp>
      <p:sp>
        <p:nvSpPr>
          <p:cNvPr id="18" name="Isosceles Triangle 17"/>
          <p:cNvSpPr/>
          <p:nvPr/>
        </p:nvSpPr>
        <p:spPr>
          <a:xfrm rot="5400000">
            <a:off x="4876800" y="3200400"/>
            <a:ext cx="304800" cy="152400"/>
          </a:xfrm>
          <a:prstGeom prst="triangle">
            <a:avLst/>
          </a:prstGeom>
          <a:solidFill>
            <a:srgbClr val="9BBB59"/>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 name="Isosceles Triangle 18"/>
          <p:cNvSpPr/>
          <p:nvPr/>
        </p:nvSpPr>
        <p:spPr>
          <a:xfrm rot="5400000">
            <a:off x="4876800" y="5791200"/>
            <a:ext cx="304800" cy="152400"/>
          </a:xfrm>
          <a:prstGeom prst="triangle">
            <a:avLst/>
          </a:prstGeom>
          <a:solidFill>
            <a:srgbClr val="9BBB59"/>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 name="Rectangle 19"/>
          <p:cNvSpPr/>
          <p:nvPr/>
        </p:nvSpPr>
        <p:spPr>
          <a:xfrm>
            <a:off x="5115187" y="3078760"/>
            <a:ext cx="283282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0000"/>
                </a:solidFill>
                <a:effectLst/>
                <a:uLnTx/>
                <a:uFillTx/>
              </a:rPr>
              <a:t>-34.3 =  -0.4×44.5 - 0.6×27.5</a:t>
            </a:r>
            <a:endParaRPr kumimoji="0" lang="en-US" sz="1800" b="0" i="0" u="none" strike="noStrike" kern="0" cap="none" spc="0" normalizeH="0" baseline="0" noProof="0" dirty="0">
              <a:ln>
                <a:noFill/>
              </a:ln>
              <a:solidFill>
                <a:sysClr val="windowText" lastClr="000000"/>
              </a:solidFill>
              <a:effectLst/>
              <a:uLnTx/>
              <a:uFillTx/>
            </a:endParaRPr>
          </a:p>
        </p:txBody>
      </p:sp>
      <p:sp>
        <p:nvSpPr>
          <p:cNvPr id="21" name="Rectangle 20"/>
          <p:cNvSpPr/>
          <p:nvPr/>
        </p:nvSpPr>
        <p:spPr>
          <a:xfrm>
            <a:off x="5143850" y="5662569"/>
            <a:ext cx="224292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0000"/>
                </a:solidFill>
                <a:effectLst/>
                <a:uLnTx/>
                <a:uFillTx/>
              </a:rPr>
              <a:t>-8.6 =  -0.4×20 - 0.6×1</a:t>
            </a: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846283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13" name="Rectangle 12"/>
          <p:cNvSpPr/>
          <p:nvPr/>
        </p:nvSpPr>
        <p:spPr>
          <a:xfrm>
            <a:off x="1969841" y="1969532"/>
            <a:ext cx="4648200" cy="3657600"/>
          </a:xfrm>
          <a:prstGeom prst="rect">
            <a:avLst/>
          </a:prstGeom>
          <a:solidFill>
            <a:sysClr val="window" lastClr="FFFFFF"/>
          </a:solidFill>
          <a:ln w="6350" cap="flat" cmpd="sng" algn="ctr">
            <a:noFill/>
            <a:prstDash val="solid"/>
          </a:ln>
          <a:effectLst>
            <a:outerShdw blurRad="292100" dist="139700" dir="2700000" algn="tl" rotWithShape="0">
              <a:prstClr val="black">
                <a:alpha val="6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4" name="Rectangle 13"/>
          <p:cNvSpPr/>
          <p:nvPr/>
        </p:nvSpPr>
        <p:spPr>
          <a:xfrm>
            <a:off x="2274641" y="3722132"/>
            <a:ext cx="193208" cy="187792"/>
          </a:xfrm>
          <a:prstGeom prst="rect">
            <a:avLst/>
          </a:prstGeom>
          <a:solidFill>
            <a:srgbClr val="4F81BD"/>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5" name="Freeform 14"/>
          <p:cNvSpPr/>
          <p:nvPr/>
        </p:nvSpPr>
        <p:spPr>
          <a:xfrm>
            <a:off x="2475977" y="2377097"/>
            <a:ext cx="1199625" cy="1434518"/>
          </a:xfrm>
          <a:custGeom>
            <a:avLst/>
            <a:gdLst>
              <a:gd name="connsiteX0" fmla="*/ 0 w 1199625"/>
              <a:gd name="connsiteY0" fmla="*/ 1434518 h 1434518"/>
              <a:gd name="connsiteX1" fmla="*/ 192947 w 1199625"/>
              <a:gd name="connsiteY1" fmla="*/ 8389 h 1434518"/>
              <a:gd name="connsiteX2" fmla="*/ 1199625 w 1199625"/>
              <a:gd name="connsiteY2" fmla="*/ 0 h 1434518"/>
            </a:gdLst>
            <a:ahLst/>
            <a:cxnLst>
              <a:cxn ang="0">
                <a:pos x="connsiteX0" y="connsiteY0"/>
              </a:cxn>
              <a:cxn ang="0">
                <a:pos x="connsiteX1" y="connsiteY1"/>
              </a:cxn>
              <a:cxn ang="0">
                <a:pos x="connsiteX2" y="connsiteY2"/>
              </a:cxn>
            </a:cxnLst>
            <a:rect l="l" t="t" r="r" b="b"/>
            <a:pathLst>
              <a:path w="1199625" h="1434518">
                <a:moveTo>
                  <a:pt x="0" y="1434518"/>
                </a:moveTo>
                <a:lnTo>
                  <a:pt x="192947" y="8389"/>
                </a:lnTo>
                <a:lnTo>
                  <a:pt x="1199625" y="0"/>
                </a:ln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6" name="Freeform 15"/>
          <p:cNvSpPr/>
          <p:nvPr/>
        </p:nvSpPr>
        <p:spPr>
          <a:xfrm>
            <a:off x="2467588" y="3845171"/>
            <a:ext cx="1082180" cy="1400961"/>
          </a:xfrm>
          <a:custGeom>
            <a:avLst/>
            <a:gdLst>
              <a:gd name="connsiteX0" fmla="*/ 0 w 1082180"/>
              <a:gd name="connsiteY0" fmla="*/ 0 h 1400961"/>
              <a:gd name="connsiteX1" fmla="*/ 201336 w 1082180"/>
              <a:gd name="connsiteY1" fmla="*/ 1400961 h 1400961"/>
              <a:gd name="connsiteX2" fmla="*/ 1082180 w 1082180"/>
              <a:gd name="connsiteY2" fmla="*/ 1400961 h 1400961"/>
            </a:gdLst>
            <a:ahLst/>
            <a:cxnLst>
              <a:cxn ang="0">
                <a:pos x="connsiteX0" y="connsiteY0"/>
              </a:cxn>
              <a:cxn ang="0">
                <a:pos x="connsiteX1" y="connsiteY1"/>
              </a:cxn>
              <a:cxn ang="0">
                <a:pos x="connsiteX2" y="connsiteY2"/>
              </a:cxn>
            </a:cxnLst>
            <a:rect l="l" t="t" r="r" b="b"/>
            <a:pathLst>
              <a:path w="1082180" h="1400961">
                <a:moveTo>
                  <a:pt x="0" y="0"/>
                </a:moveTo>
                <a:lnTo>
                  <a:pt x="201336" y="1400961"/>
                </a:lnTo>
                <a:lnTo>
                  <a:pt x="1082180" y="1400961"/>
                </a:ln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7" name="TextBox 16"/>
          <p:cNvSpPr txBox="1"/>
          <p:nvPr/>
        </p:nvSpPr>
        <p:spPr>
          <a:xfrm>
            <a:off x="3874841" y="2274332"/>
            <a:ext cx="1435714"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-15 cost of clean-up</a:t>
            </a:r>
            <a:endParaRPr kumimoji="0" lang="en-US" sz="1200" b="1" i="0" u="none" strike="noStrike" kern="0" cap="none" spc="0" normalizeH="0" baseline="0" noProof="0" dirty="0">
              <a:ln>
                <a:noFill/>
              </a:ln>
              <a:solidFill>
                <a:sysClr val="windowText" lastClr="000000"/>
              </a:solidFill>
              <a:effectLst/>
              <a:uLnTx/>
              <a:uFillTx/>
            </a:endParaRPr>
          </a:p>
        </p:txBody>
      </p:sp>
      <p:sp>
        <p:nvSpPr>
          <p:cNvPr id="18" name="TextBox 17"/>
          <p:cNvSpPr txBox="1"/>
          <p:nvPr/>
        </p:nvSpPr>
        <p:spPr>
          <a:xfrm>
            <a:off x="2731841" y="2045732"/>
            <a:ext cx="59824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Clean</a:t>
            </a:r>
            <a:endParaRPr kumimoji="0" lang="en-US" sz="1400" b="1" i="0" u="none" strike="noStrike" kern="0" cap="none" spc="0" normalizeH="0" baseline="0" noProof="0" dirty="0">
              <a:ln>
                <a:noFill/>
              </a:ln>
              <a:solidFill>
                <a:sysClr val="windowText" lastClr="000000"/>
              </a:solidFill>
              <a:effectLst/>
              <a:uLnTx/>
              <a:uFillTx/>
            </a:endParaRPr>
          </a:p>
        </p:txBody>
      </p:sp>
      <p:sp>
        <p:nvSpPr>
          <p:cNvPr id="19" name="TextBox 18"/>
          <p:cNvSpPr txBox="1"/>
          <p:nvPr/>
        </p:nvSpPr>
        <p:spPr>
          <a:xfrm>
            <a:off x="2598415" y="4865132"/>
            <a:ext cx="112402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Text" lastClr="000000"/>
                </a:solidFill>
                <a:effectLst/>
                <a:uLnTx/>
                <a:uFillTx/>
              </a:rPr>
              <a:t>Do not clean</a:t>
            </a:r>
            <a:endParaRPr kumimoji="0" lang="en-US" sz="1400" b="1" i="0" u="none" strike="noStrike" kern="0" cap="none" spc="0" normalizeH="0" baseline="0" noProof="0" dirty="0">
              <a:ln>
                <a:noFill/>
              </a:ln>
              <a:solidFill>
                <a:sysClr val="windowText" lastClr="000000"/>
              </a:solidFill>
              <a:effectLst/>
              <a:uLnTx/>
              <a:uFillTx/>
            </a:endParaRPr>
          </a:p>
        </p:txBody>
      </p:sp>
      <p:sp>
        <p:nvSpPr>
          <p:cNvPr id="20" name="Isosceles Triangle 19"/>
          <p:cNvSpPr/>
          <p:nvPr/>
        </p:nvSpPr>
        <p:spPr>
          <a:xfrm rot="5400000">
            <a:off x="3493841" y="5169932"/>
            <a:ext cx="304800" cy="152400"/>
          </a:xfrm>
          <a:prstGeom prst="triangle">
            <a:avLst/>
          </a:prstGeom>
          <a:solidFill>
            <a:srgbClr val="9BBB59"/>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 name="Rectangle 20"/>
          <p:cNvSpPr/>
          <p:nvPr/>
        </p:nvSpPr>
        <p:spPr>
          <a:xfrm>
            <a:off x="3722441" y="5017532"/>
            <a:ext cx="271580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0000"/>
                </a:solidFill>
                <a:effectLst/>
                <a:uLnTx/>
                <a:uFillTx/>
              </a:rPr>
              <a:t>-21.5 =  -0.5×34.3 - 0.5×8.6</a:t>
            </a:r>
            <a:endParaRPr kumimoji="0" lang="en-US" sz="1800" b="0" i="0" u="none" strike="noStrike" kern="0" cap="none" spc="0" normalizeH="0" baseline="0" noProof="0" dirty="0">
              <a:ln>
                <a:noFill/>
              </a:ln>
              <a:solidFill>
                <a:sysClr val="windowText" lastClr="000000"/>
              </a:solidFill>
              <a:effectLst/>
              <a:uLnTx/>
              <a:uFillTx/>
            </a:endParaRPr>
          </a:p>
        </p:txBody>
      </p:sp>
      <p:sp>
        <p:nvSpPr>
          <p:cNvPr id="22" name="Isosceles Triangle 21"/>
          <p:cNvSpPr/>
          <p:nvPr/>
        </p:nvSpPr>
        <p:spPr>
          <a:xfrm rot="5400000">
            <a:off x="3493841" y="2304392"/>
            <a:ext cx="304800" cy="152400"/>
          </a:xfrm>
          <a:prstGeom prst="triangle">
            <a:avLst/>
          </a:prstGeom>
          <a:solidFill>
            <a:srgbClr val="9BBB59"/>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34318117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pic>
        <p:nvPicPr>
          <p:cNvPr id="3" name="Picture 2"/>
          <p:cNvPicPr/>
          <p:nvPr/>
        </p:nvPicPr>
        <p:blipFill>
          <a:blip r:embed="rId2" cstate="print"/>
          <a:srcRect/>
          <a:stretch>
            <a:fillRect/>
          </a:stretch>
        </p:blipFill>
        <p:spPr bwMode="auto">
          <a:xfrm>
            <a:off x="381000" y="1752600"/>
            <a:ext cx="8663041" cy="3695676"/>
          </a:xfrm>
          <a:prstGeom prst="rect">
            <a:avLst/>
          </a:prstGeom>
          <a:noFill/>
          <a:ln w="9525">
            <a:noFill/>
            <a:miter lim="800000"/>
            <a:headEnd/>
            <a:tailEnd/>
          </a:ln>
        </p:spPr>
      </p:pic>
      <p:sp>
        <p:nvSpPr>
          <p:cNvPr id="4" name="TextBox 3"/>
          <p:cNvSpPr txBox="1"/>
          <p:nvPr/>
        </p:nvSpPr>
        <p:spPr>
          <a:xfrm>
            <a:off x="1371600" y="5405735"/>
            <a:ext cx="2494465" cy="461665"/>
          </a:xfrm>
          <a:prstGeom prst="rect">
            <a:avLst/>
          </a:prstGeom>
          <a:noFill/>
        </p:spPr>
        <p:txBody>
          <a:bodyPr wrap="none" rtlCol="0">
            <a:spAutoFit/>
          </a:bodyPr>
          <a:lstStyle/>
          <a:p>
            <a:r>
              <a:rPr lang="en-US" sz="2400" b="1" dirty="0" smtClean="0"/>
              <a:t>Sensitivity on cost</a:t>
            </a:r>
            <a:endParaRPr lang="en-US" sz="2400" b="1" dirty="0"/>
          </a:p>
        </p:txBody>
      </p:sp>
      <p:sp>
        <p:nvSpPr>
          <p:cNvPr id="5" name="TextBox 4"/>
          <p:cNvSpPr txBox="1"/>
          <p:nvPr/>
        </p:nvSpPr>
        <p:spPr>
          <a:xfrm>
            <a:off x="4476711" y="5185177"/>
            <a:ext cx="4133889" cy="830997"/>
          </a:xfrm>
          <a:prstGeom prst="rect">
            <a:avLst/>
          </a:prstGeom>
          <a:noFill/>
        </p:spPr>
        <p:txBody>
          <a:bodyPr wrap="none" rtlCol="0">
            <a:spAutoFit/>
          </a:bodyPr>
          <a:lstStyle/>
          <a:p>
            <a:r>
              <a:rPr lang="en-US" sz="2400" b="1" dirty="0" smtClean="0"/>
              <a:t>Sensitivity on prior probability </a:t>
            </a:r>
          </a:p>
          <a:p>
            <a:pPr algn="ctr"/>
            <a:r>
              <a:rPr lang="en-US" sz="2400" b="1" dirty="0" smtClean="0"/>
              <a:t>for geological scenario</a:t>
            </a:r>
            <a:endParaRPr lang="en-US" sz="2400" b="1" dirty="0"/>
          </a:p>
        </p:txBody>
      </p:sp>
    </p:spTree>
    <p:extLst>
      <p:ext uri="{BB962C8B-B14F-4D97-AF65-F5344CB8AC3E}">
        <p14:creationId xmlns:p14="http://schemas.microsoft.com/office/powerpoint/2010/main" val="35093319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sensitivity:</a:t>
            </a:r>
            <a:br>
              <a:rPr lang="en-US" dirty="0" smtClean="0"/>
            </a:br>
            <a:r>
              <a:rPr lang="en-US" dirty="0" smtClean="0"/>
              <a:t>maintain relative likelihood</a:t>
            </a:r>
            <a:endParaRPr lang="en-US" dirty="0"/>
          </a:p>
        </p:txBody>
      </p:sp>
      <p:sp>
        <p:nvSpPr>
          <p:cNvPr id="3" name="Rectangle 2"/>
          <p:cNvSpPr/>
          <p:nvPr/>
        </p:nvSpPr>
        <p:spPr>
          <a:xfrm>
            <a:off x="2971800" y="3276600"/>
            <a:ext cx="2042547" cy="461665"/>
          </a:xfrm>
          <a:prstGeom prst="rect">
            <a:avLst/>
          </a:prstGeom>
        </p:spPr>
        <p:txBody>
          <a:bodyPr wrap="none">
            <a:spAutoFit/>
          </a:bodyPr>
          <a:lstStyle/>
          <a:p>
            <a:r>
              <a:rPr lang="en-US" sz="2400" i="1" dirty="0" smtClean="0"/>
              <a:t>p</a:t>
            </a:r>
            <a:r>
              <a:rPr lang="en-US" sz="2400" i="1" baseline="-25000" dirty="0" smtClean="0"/>
              <a:t>2</a:t>
            </a:r>
            <a:r>
              <a:rPr lang="en-US" sz="2400" i="1" dirty="0" smtClean="0"/>
              <a:t> = (1- p</a:t>
            </a:r>
            <a:r>
              <a:rPr lang="en-US" sz="2400" i="1" baseline="-25000" dirty="0" smtClean="0"/>
              <a:t>1</a:t>
            </a:r>
            <a:r>
              <a:rPr lang="en-US" sz="2400" i="1" dirty="0" smtClean="0"/>
              <a:t>)* k</a:t>
            </a:r>
            <a:r>
              <a:rPr lang="en-US" sz="2400" i="1" baseline="-25000" dirty="0" smtClean="0"/>
              <a:t>2</a:t>
            </a:r>
            <a:r>
              <a:rPr lang="en-US" sz="2400" i="1" dirty="0" smtClean="0"/>
              <a:t> </a:t>
            </a:r>
            <a:endParaRPr lang="en-US" sz="2400" dirty="0"/>
          </a:p>
        </p:txBody>
      </p:sp>
      <p:sp>
        <p:nvSpPr>
          <p:cNvPr id="4" name="Rectangle 3"/>
          <p:cNvSpPr/>
          <p:nvPr/>
        </p:nvSpPr>
        <p:spPr>
          <a:xfrm>
            <a:off x="2971800" y="4152900"/>
            <a:ext cx="2042547" cy="461665"/>
          </a:xfrm>
          <a:prstGeom prst="rect">
            <a:avLst/>
          </a:prstGeom>
        </p:spPr>
        <p:txBody>
          <a:bodyPr wrap="none">
            <a:spAutoFit/>
          </a:bodyPr>
          <a:lstStyle/>
          <a:p>
            <a:r>
              <a:rPr lang="en-US" sz="2400" i="1" dirty="0" smtClean="0"/>
              <a:t>p</a:t>
            </a:r>
            <a:r>
              <a:rPr lang="en-US" sz="2400" i="1" baseline="-25000" dirty="0" smtClean="0"/>
              <a:t>3</a:t>
            </a:r>
            <a:r>
              <a:rPr lang="en-US" sz="2400" i="1" dirty="0" smtClean="0"/>
              <a:t> = (1- p</a:t>
            </a:r>
            <a:r>
              <a:rPr lang="en-US" sz="2400" i="1" baseline="-25000" dirty="0" smtClean="0"/>
              <a:t>1</a:t>
            </a:r>
            <a:r>
              <a:rPr lang="en-US" sz="2400" i="1" dirty="0" smtClean="0"/>
              <a:t>)* k</a:t>
            </a:r>
            <a:r>
              <a:rPr lang="en-US" sz="2400" i="1" baseline="-25000" dirty="0" smtClean="0"/>
              <a:t>3</a:t>
            </a:r>
            <a:r>
              <a:rPr lang="en-US" sz="2400" i="1" dirty="0" smtClean="0"/>
              <a:t> </a:t>
            </a:r>
            <a:endParaRPr lang="en-US" sz="2400" dirty="0"/>
          </a:p>
        </p:txBody>
      </p:sp>
      <p:sp>
        <p:nvSpPr>
          <p:cNvPr id="5" name="Rectangle 4"/>
          <p:cNvSpPr/>
          <p:nvPr/>
        </p:nvSpPr>
        <p:spPr>
          <a:xfrm>
            <a:off x="5964865" y="3276600"/>
            <a:ext cx="2036135" cy="461665"/>
          </a:xfrm>
          <a:prstGeom prst="rect">
            <a:avLst/>
          </a:prstGeom>
        </p:spPr>
        <p:txBody>
          <a:bodyPr wrap="none">
            <a:spAutoFit/>
          </a:bodyPr>
          <a:lstStyle/>
          <a:p>
            <a:r>
              <a:rPr lang="en-US" sz="2400" i="1" dirty="0" smtClean="0"/>
              <a:t>k</a:t>
            </a:r>
            <a:r>
              <a:rPr lang="en-US" sz="2400" i="1" baseline="-25000" dirty="0" smtClean="0"/>
              <a:t>2</a:t>
            </a:r>
            <a:r>
              <a:rPr lang="en-US" sz="2400" i="1" dirty="0" smtClean="0"/>
              <a:t>=p</a:t>
            </a:r>
            <a:r>
              <a:rPr lang="en-US" sz="2400" i="1" baseline="-25000" dirty="0" smtClean="0"/>
              <a:t>2</a:t>
            </a:r>
            <a:r>
              <a:rPr lang="en-US" sz="2400" i="1" dirty="0" smtClean="0"/>
              <a:t>/( p</a:t>
            </a:r>
            <a:r>
              <a:rPr lang="en-US" sz="2400" i="1" baseline="-25000" dirty="0" smtClean="0"/>
              <a:t>2</a:t>
            </a:r>
            <a:r>
              <a:rPr lang="en-US" sz="2400" i="1" dirty="0" smtClean="0"/>
              <a:t>+ p</a:t>
            </a:r>
            <a:r>
              <a:rPr lang="en-US" sz="2400" i="1" baseline="-25000" dirty="0" smtClean="0"/>
              <a:t>3</a:t>
            </a:r>
            <a:r>
              <a:rPr lang="en-US" sz="2400" i="1" dirty="0" smtClean="0"/>
              <a:t>) </a:t>
            </a:r>
            <a:endParaRPr lang="en-US" sz="2400" dirty="0"/>
          </a:p>
        </p:txBody>
      </p:sp>
      <p:sp>
        <p:nvSpPr>
          <p:cNvPr id="6" name="Rectangle 5"/>
          <p:cNvSpPr/>
          <p:nvPr/>
        </p:nvSpPr>
        <p:spPr>
          <a:xfrm>
            <a:off x="5964865" y="4152900"/>
            <a:ext cx="2036135" cy="461665"/>
          </a:xfrm>
          <a:prstGeom prst="rect">
            <a:avLst/>
          </a:prstGeom>
        </p:spPr>
        <p:txBody>
          <a:bodyPr wrap="none">
            <a:spAutoFit/>
          </a:bodyPr>
          <a:lstStyle/>
          <a:p>
            <a:r>
              <a:rPr lang="en-US" sz="2400" i="1" dirty="0" smtClean="0"/>
              <a:t>k</a:t>
            </a:r>
            <a:r>
              <a:rPr lang="en-US" sz="2400" i="1" baseline="-25000" dirty="0" smtClean="0"/>
              <a:t>3</a:t>
            </a:r>
            <a:r>
              <a:rPr lang="en-US" sz="2400" i="1" dirty="0" smtClean="0"/>
              <a:t>=p</a:t>
            </a:r>
            <a:r>
              <a:rPr lang="en-US" sz="2400" i="1" baseline="-25000" dirty="0" smtClean="0"/>
              <a:t>3</a:t>
            </a:r>
            <a:r>
              <a:rPr lang="en-US" sz="2400" i="1" dirty="0" smtClean="0"/>
              <a:t>/( p</a:t>
            </a:r>
            <a:r>
              <a:rPr lang="en-US" sz="2400" i="1" baseline="-25000" dirty="0" smtClean="0"/>
              <a:t>2</a:t>
            </a:r>
            <a:r>
              <a:rPr lang="en-US" sz="2400" i="1" dirty="0" smtClean="0"/>
              <a:t>+ p</a:t>
            </a:r>
            <a:r>
              <a:rPr lang="en-US" sz="2400" i="1" baseline="-25000" dirty="0" smtClean="0"/>
              <a:t>3</a:t>
            </a:r>
            <a:r>
              <a:rPr lang="en-US" sz="2400" i="1" dirty="0" smtClean="0"/>
              <a:t>) </a:t>
            </a:r>
            <a:endParaRPr lang="en-US" sz="2400" dirty="0"/>
          </a:p>
        </p:txBody>
      </p:sp>
      <p:sp>
        <p:nvSpPr>
          <p:cNvPr id="7" name="TextBox 6"/>
          <p:cNvSpPr txBox="1"/>
          <p:nvPr/>
        </p:nvSpPr>
        <p:spPr>
          <a:xfrm>
            <a:off x="914400" y="1600200"/>
            <a:ext cx="3692678" cy="4031873"/>
          </a:xfrm>
          <a:prstGeom prst="rect">
            <a:avLst/>
          </a:prstGeom>
          <a:noFill/>
        </p:spPr>
        <p:txBody>
          <a:bodyPr wrap="square" rtlCol="0">
            <a:spAutoFit/>
          </a:bodyPr>
          <a:lstStyle/>
          <a:p>
            <a:r>
              <a:rPr lang="en-US" sz="2400" dirty="0" smtClean="0"/>
              <a:t>Three probabilities p</a:t>
            </a:r>
            <a:r>
              <a:rPr lang="en-US" sz="2400" baseline="-25000" dirty="0" smtClean="0"/>
              <a:t>1</a:t>
            </a:r>
            <a:r>
              <a:rPr lang="en-US" sz="2400" dirty="0" smtClean="0"/>
              <a:t>, p</a:t>
            </a:r>
            <a:r>
              <a:rPr lang="en-US" sz="2400" baseline="-25000" dirty="0" smtClean="0"/>
              <a:t>2</a:t>
            </a:r>
            <a:r>
              <a:rPr lang="en-US" sz="2400" dirty="0" smtClean="0"/>
              <a:t>, p</a:t>
            </a:r>
            <a:r>
              <a:rPr lang="en-US" sz="2400" baseline="-25000" dirty="0" smtClean="0"/>
              <a:t>3</a:t>
            </a:r>
          </a:p>
          <a:p>
            <a:endParaRPr lang="en-US" sz="2400" dirty="0" smtClean="0"/>
          </a:p>
          <a:p>
            <a:r>
              <a:rPr lang="en-US" sz="2400" dirty="0" smtClean="0"/>
              <a:t>One-way sensitivity on p</a:t>
            </a:r>
            <a:r>
              <a:rPr lang="en-US" sz="2400" baseline="-25000" dirty="0" smtClean="0"/>
              <a:t>1</a:t>
            </a:r>
          </a:p>
          <a:p>
            <a:endParaRPr lang="en-US" sz="2400" baseline="-25000" dirty="0" smtClean="0"/>
          </a:p>
          <a:p>
            <a:endParaRPr lang="en-US" sz="2400" baseline="-25000" dirty="0" smtClean="0"/>
          </a:p>
          <a:p>
            <a:endParaRPr lang="en-US" sz="2400" baseline="-25000" dirty="0" smtClean="0"/>
          </a:p>
          <a:p>
            <a:endParaRPr lang="en-US" sz="2400" baseline="-25000" dirty="0" smtClean="0"/>
          </a:p>
          <a:p>
            <a:endParaRPr lang="en-US" sz="2400" baseline="-25000" dirty="0" smtClean="0"/>
          </a:p>
          <a:p>
            <a:endParaRPr lang="en-US" sz="2400" baseline="-25000" dirty="0" smtClean="0"/>
          </a:p>
          <a:p>
            <a:endParaRPr lang="en-US" sz="2400" baseline="-25000" dirty="0" smtClean="0"/>
          </a:p>
          <a:p>
            <a:endParaRPr lang="en-US" sz="2400" baseline="-25000" dirty="0" smtClean="0"/>
          </a:p>
          <a:p>
            <a:endParaRPr lang="en-US" sz="2400" baseline="-25000" dirty="0" smtClean="0"/>
          </a:p>
          <a:p>
            <a:endParaRPr lang="en-US" sz="2400" baseline="-25000" dirty="0" smtClean="0"/>
          </a:p>
          <a:p>
            <a:r>
              <a:rPr lang="en-US" sz="2400" dirty="0" smtClean="0"/>
              <a:t>Similar for p</a:t>
            </a:r>
            <a:r>
              <a:rPr lang="en-US" sz="2400" baseline="-25000" dirty="0" smtClean="0"/>
              <a:t>2</a:t>
            </a:r>
            <a:r>
              <a:rPr lang="en-US" sz="2400" dirty="0" smtClean="0"/>
              <a:t>, p</a:t>
            </a:r>
            <a:r>
              <a:rPr lang="en-US" sz="2400" baseline="-25000" dirty="0" smtClean="0"/>
              <a:t>3</a:t>
            </a:r>
            <a:endParaRPr lang="en-US" sz="2400" baseline="-25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profiles (not in book)</a:t>
            </a:r>
            <a:endParaRPr lang="en-US" dirty="0"/>
          </a:p>
        </p:txBody>
      </p:sp>
      <p:sp>
        <p:nvSpPr>
          <p:cNvPr id="3" name="Text Placeholder 2"/>
          <p:cNvSpPr>
            <a:spLocks noGrp="1"/>
          </p:cNvSpPr>
          <p:nvPr>
            <p:ph type="body" idx="1"/>
          </p:nvPr>
        </p:nvSpPr>
        <p:spPr/>
        <p:txBody>
          <a:bodyPr>
            <a:normAutofit/>
          </a:bodyPr>
          <a:lstStyle/>
          <a:p>
            <a:r>
              <a:rPr lang="en-US" dirty="0" smtClean="0"/>
              <a:t>Making decision under uncertainty</a:t>
            </a:r>
          </a:p>
          <a:p>
            <a:endParaRPr lang="en-US" dirty="0" smtClean="0"/>
          </a:p>
        </p:txBody>
      </p:sp>
    </p:spTree>
    <p:extLst>
      <p:ext uri="{BB962C8B-B14F-4D97-AF65-F5344CB8AC3E}">
        <p14:creationId xmlns:p14="http://schemas.microsoft.com/office/powerpoint/2010/main" val="34912096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profile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Using expected value for comparing alternatives works when the decision game is “played in the long run”</a:t>
            </a:r>
          </a:p>
          <a:p>
            <a:endParaRPr lang="en-US" dirty="0" smtClean="0"/>
          </a:p>
          <a:p>
            <a:r>
              <a:rPr lang="en-US" dirty="0" smtClean="0"/>
              <a:t>What are example decision that don’t fall under this?</a:t>
            </a:r>
            <a:endParaRPr lang="en-US" dirty="0"/>
          </a:p>
          <a:p>
            <a:endParaRPr lang="en-US" dirty="0" smtClean="0"/>
          </a:p>
          <a:p>
            <a:r>
              <a:rPr lang="en-US" dirty="0" smtClean="0"/>
              <a:t>Some alternatives are more risky than others</a:t>
            </a:r>
          </a:p>
          <a:p>
            <a:endParaRPr lang="en-US" dirty="0" smtClean="0"/>
          </a:p>
          <a:p>
            <a:r>
              <a:rPr lang="en-US" dirty="0" smtClean="0"/>
              <a:t>Risk profile = set of end-node payoffs and their associated uncertainties </a:t>
            </a:r>
          </a:p>
          <a:p>
            <a:pPr lvl="1"/>
            <a:r>
              <a:rPr lang="en-US" dirty="0" smtClean="0"/>
              <a:t>For the optimal decision</a:t>
            </a:r>
          </a:p>
          <a:p>
            <a:pPr lvl="1"/>
            <a:r>
              <a:rPr lang="en-US" dirty="0" smtClean="0"/>
              <a:t>For any decision non-optimal under expected value</a:t>
            </a:r>
            <a:endParaRPr lang="en-US" dirty="0"/>
          </a:p>
        </p:txBody>
      </p:sp>
    </p:spTree>
    <p:extLst>
      <p:ext uri="{BB962C8B-B14F-4D97-AF65-F5344CB8AC3E}">
        <p14:creationId xmlns:p14="http://schemas.microsoft.com/office/powerpoint/2010/main" val="22819590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decision tree</a:t>
            </a:r>
            <a:endParaRPr lang="en-US" dirty="0"/>
          </a:p>
        </p:txBody>
      </p:sp>
      <p:pic>
        <p:nvPicPr>
          <p:cNvPr id="3" name="Picture 2"/>
          <p:cNvPicPr>
            <a:picLocks noChangeAspect="1" noChangeArrowheads="1"/>
          </p:cNvPicPr>
          <p:nvPr/>
        </p:nvPicPr>
        <p:blipFill>
          <a:blip r:embed="rId2" cstate="print"/>
          <a:srcRect l="56755" t="13333" r="20000" b="54074"/>
          <a:stretch>
            <a:fillRect/>
          </a:stretch>
        </p:blipFill>
        <p:spPr bwMode="auto">
          <a:xfrm>
            <a:off x="1447800" y="1371600"/>
            <a:ext cx="6376441" cy="5029200"/>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548245" y="1473322"/>
            <a:ext cx="3775393" cy="461665"/>
          </a:xfrm>
          <a:prstGeom prst="rect">
            <a:avLst/>
          </a:prstGeom>
          <a:noFill/>
        </p:spPr>
        <p:txBody>
          <a:bodyPr wrap="none" rtlCol="0">
            <a:spAutoFit/>
          </a:bodyPr>
          <a:lstStyle/>
          <a:p>
            <a:r>
              <a:rPr lang="en-US" sz="2400" b="1" dirty="0" smtClean="0"/>
              <a:t>Solution: chose A1 / A5 / A6</a:t>
            </a:r>
            <a:endParaRPr lang="en-US" sz="2400" b="1" dirty="0"/>
          </a:p>
        </p:txBody>
      </p:sp>
    </p:spTree>
    <p:extLst>
      <p:ext uri="{BB962C8B-B14F-4D97-AF65-F5344CB8AC3E}">
        <p14:creationId xmlns:p14="http://schemas.microsoft.com/office/powerpoint/2010/main" val="13670196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pic>
        <p:nvPicPr>
          <p:cNvPr id="114690" name="Picture 2"/>
          <p:cNvPicPr>
            <a:picLocks noChangeAspect="1" noChangeArrowheads="1"/>
          </p:cNvPicPr>
          <p:nvPr/>
        </p:nvPicPr>
        <p:blipFill>
          <a:blip r:embed="rId2" cstate="print"/>
          <a:srcRect l="54584" t="8148" r="18333" b="57037"/>
          <a:stretch>
            <a:fillRect/>
          </a:stretch>
        </p:blipFill>
        <p:spPr bwMode="auto">
          <a:xfrm>
            <a:off x="1447800" y="1295400"/>
            <a:ext cx="6553200" cy="47384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866056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profile for decision tree</a:t>
            </a:r>
            <a:endParaRPr lang="en-US" dirty="0"/>
          </a:p>
        </p:txBody>
      </p:sp>
      <p:pic>
        <p:nvPicPr>
          <p:cNvPr id="115714" name="Picture 2"/>
          <p:cNvPicPr>
            <a:picLocks noChangeAspect="1" noChangeArrowheads="1"/>
          </p:cNvPicPr>
          <p:nvPr/>
        </p:nvPicPr>
        <p:blipFill>
          <a:blip r:embed="rId2" cstate="print"/>
          <a:srcRect l="20347" t="9630" r="58264" b="65926"/>
          <a:stretch>
            <a:fillRect/>
          </a:stretch>
        </p:blipFill>
        <p:spPr bwMode="auto">
          <a:xfrm>
            <a:off x="1021772" y="1524000"/>
            <a:ext cx="6770277" cy="4352321"/>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3743720" y="5562600"/>
            <a:ext cx="1285480" cy="369332"/>
          </a:xfrm>
          <a:prstGeom prst="rect">
            <a:avLst/>
          </a:prstGeom>
          <a:noFill/>
        </p:spPr>
        <p:txBody>
          <a:bodyPr wrap="none" rtlCol="0">
            <a:spAutoFit/>
          </a:bodyPr>
          <a:lstStyle/>
          <a:p>
            <a:r>
              <a:rPr lang="en-US" dirty="0" smtClean="0"/>
              <a:t>alternatives</a:t>
            </a:r>
            <a:endParaRPr lang="en-US" dirty="0"/>
          </a:p>
        </p:txBody>
      </p:sp>
      <p:sp>
        <p:nvSpPr>
          <p:cNvPr id="5" name="TextBox 4"/>
          <p:cNvSpPr txBox="1"/>
          <p:nvPr/>
        </p:nvSpPr>
        <p:spPr>
          <a:xfrm>
            <a:off x="1125681" y="6172200"/>
            <a:ext cx="6694077" cy="400110"/>
          </a:xfrm>
          <a:prstGeom prst="rect">
            <a:avLst/>
          </a:prstGeom>
          <a:noFill/>
        </p:spPr>
        <p:txBody>
          <a:bodyPr wrap="none" rtlCol="0">
            <a:spAutoFit/>
          </a:bodyPr>
          <a:lstStyle/>
          <a:p>
            <a:r>
              <a:rPr lang="en-US" sz="2000" b="1" dirty="0" smtClean="0"/>
              <a:t>This contains much more information than an expected value</a:t>
            </a:r>
            <a:endParaRPr lang="en-US" sz="2000" b="1" dirty="0"/>
          </a:p>
        </p:txBody>
      </p:sp>
    </p:spTree>
    <p:extLst>
      <p:ext uri="{BB962C8B-B14F-4D97-AF65-F5344CB8AC3E}">
        <p14:creationId xmlns:p14="http://schemas.microsoft.com/office/powerpoint/2010/main" val="58652169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and VOI</a:t>
            </a:r>
            <a:endParaRPr lang="en-US" dirty="0"/>
          </a:p>
        </p:txBody>
      </p:sp>
      <p:sp>
        <p:nvSpPr>
          <p:cNvPr id="3" name="Text Placeholder 2"/>
          <p:cNvSpPr>
            <a:spLocks noGrp="1"/>
          </p:cNvSpPr>
          <p:nvPr>
            <p:ph type="body" idx="1"/>
          </p:nvPr>
        </p:nvSpPr>
        <p:spPr/>
        <p:txBody>
          <a:bodyPr>
            <a:normAutofit/>
          </a:bodyPr>
          <a:lstStyle/>
          <a:p>
            <a:r>
              <a:rPr lang="en-US" dirty="0" smtClean="0"/>
              <a:t>Making decision under uncertainty</a:t>
            </a:r>
          </a:p>
          <a:p>
            <a:endParaRPr lang="en-US" dirty="0" smtClean="0"/>
          </a:p>
        </p:txBody>
      </p:sp>
    </p:spTree>
    <p:extLst>
      <p:ext uri="{BB962C8B-B14F-4D97-AF65-F5344CB8AC3E}">
        <p14:creationId xmlns:p14="http://schemas.microsoft.com/office/powerpoint/2010/main" val="214781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02" name="Rectangle 2"/>
          <p:cNvSpPr>
            <a:spLocks noGrp="1" noChangeArrowheads="1"/>
          </p:cNvSpPr>
          <p:nvPr>
            <p:ph type="title"/>
          </p:nvPr>
        </p:nvSpPr>
        <p:spPr/>
        <p:txBody>
          <a:bodyPr>
            <a:normAutofit/>
          </a:bodyPr>
          <a:lstStyle/>
          <a:p>
            <a:r>
              <a:rPr lang="en-US"/>
              <a:t>Investment Rules – The Opportunity</a:t>
            </a:r>
          </a:p>
        </p:txBody>
      </p:sp>
      <p:sp>
        <p:nvSpPr>
          <p:cNvPr id="2713603" name="Rectangle 3"/>
          <p:cNvSpPr>
            <a:spLocks noGrp="1" noChangeArrowheads="1"/>
          </p:cNvSpPr>
          <p:nvPr>
            <p:ph type="body" idx="1"/>
          </p:nvPr>
        </p:nvSpPr>
        <p:spPr>
          <a:xfrm>
            <a:off x="914400" y="1636713"/>
            <a:ext cx="7467600" cy="5221287"/>
          </a:xfrm>
        </p:spPr>
        <p:txBody>
          <a:bodyPr/>
          <a:lstStyle/>
          <a:p>
            <a:pPr>
              <a:lnSpc>
                <a:spcPct val="75000"/>
              </a:lnSpc>
            </a:pPr>
            <a:r>
              <a:rPr lang="en-US" sz="2000" dirty="0"/>
              <a:t>The selected participant plays the game once.</a:t>
            </a:r>
          </a:p>
          <a:p>
            <a:pPr>
              <a:lnSpc>
                <a:spcPct val="75000"/>
              </a:lnSpc>
            </a:pPr>
            <a:r>
              <a:rPr lang="en-US" sz="2000" dirty="0" smtClean="0"/>
              <a:t>The highest bidder plays – only one game.</a:t>
            </a:r>
          </a:p>
          <a:p>
            <a:pPr lvl="1">
              <a:lnSpc>
                <a:spcPct val="75000"/>
              </a:lnSpc>
            </a:pPr>
            <a:r>
              <a:rPr lang="en-US" sz="1800" dirty="0" smtClean="0"/>
              <a:t>$ 2 penalty to withdraw, opportunity goes to next highest bidder</a:t>
            </a:r>
          </a:p>
          <a:p>
            <a:pPr>
              <a:lnSpc>
                <a:spcPct val="75000"/>
              </a:lnSpc>
            </a:pPr>
            <a:r>
              <a:rPr lang="en-US" sz="2000" dirty="0" smtClean="0"/>
              <a:t>Payment </a:t>
            </a:r>
            <a:r>
              <a:rPr lang="en-US" sz="2000" dirty="0"/>
              <a:t>in cash only</a:t>
            </a:r>
          </a:p>
          <a:p>
            <a:pPr lvl="1">
              <a:lnSpc>
                <a:spcPct val="75000"/>
              </a:lnSpc>
            </a:pPr>
            <a:r>
              <a:rPr lang="en-US" sz="1800" dirty="0"/>
              <a:t>Must be paid before the toss</a:t>
            </a:r>
          </a:p>
          <a:p>
            <a:pPr>
              <a:lnSpc>
                <a:spcPct val="75000"/>
              </a:lnSpc>
            </a:pPr>
            <a:r>
              <a:rPr lang="en-US" sz="2000" dirty="0"/>
              <a:t>I will toss the thumb tack.</a:t>
            </a:r>
          </a:p>
          <a:p>
            <a:pPr>
              <a:lnSpc>
                <a:spcPct val="75000"/>
              </a:lnSpc>
            </a:pPr>
            <a:r>
              <a:rPr lang="en-US" sz="2000" dirty="0"/>
              <a:t>The player calls: </a:t>
            </a:r>
            <a:r>
              <a:rPr lang="en-US" sz="2000" i="1" dirty="0">
                <a:solidFill>
                  <a:schemeClr val="tx1"/>
                </a:solidFill>
              </a:rPr>
              <a:t>“Point up”</a:t>
            </a:r>
            <a:r>
              <a:rPr lang="en-US" sz="2000" dirty="0"/>
              <a:t> or </a:t>
            </a:r>
            <a:r>
              <a:rPr lang="en-US" sz="2000" i="1" dirty="0">
                <a:solidFill>
                  <a:schemeClr val="tx1"/>
                </a:solidFill>
              </a:rPr>
              <a:t>“Point down”</a:t>
            </a:r>
            <a:r>
              <a:rPr lang="en-US" sz="2000" dirty="0"/>
              <a:t>.</a:t>
            </a:r>
          </a:p>
          <a:p>
            <a:pPr>
              <a:lnSpc>
                <a:spcPct val="75000"/>
              </a:lnSpc>
            </a:pPr>
            <a:r>
              <a:rPr lang="en-US" sz="2000" dirty="0"/>
              <a:t>If the call is correct, the player wins </a:t>
            </a:r>
            <a:r>
              <a:rPr lang="en-US" sz="2000" i="1" dirty="0" smtClean="0">
                <a:solidFill>
                  <a:schemeClr val="tx1"/>
                </a:solidFill>
              </a:rPr>
              <a:t>$20</a:t>
            </a:r>
            <a:endParaRPr lang="en-US" sz="2000" i="1" dirty="0">
              <a:solidFill>
                <a:schemeClr val="tx1"/>
              </a:solidFill>
            </a:endParaRPr>
          </a:p>
          <a:p>
            <a:pPr>
              <a:lnSpc>
                <a:spcPct val="75000"/>
              </a:lnSpc>
            </a:pPr>
            <a:r>
              <a:rPr lang="en-US" sz="2000" dirty="0"/>
              <a:t>If the call is incorrect, the player wins nothing</a:t>
            </a:r>
          </a:p>
          <a:p>
            <a:pPr>
              <a:lnSpc>
                <a:spcPct val="75000"/>
              </a:lnSpc>
            </a:pPr>
            <a:r>
              <a:rPr lang="en-US" sz="2000" dirty="0"/>
              <a:t>I keep the amount paid to play, regardless of the outcome.</a:t>
            </a:r>
          </a:p>
          <a:p>
            <a:pPr>
              <a:lnSpc>
                <a:spcPct val="75000"/>
              </a:lnSpc>
              <a:buNone/>
            </a:pPr>
            <a:endParaRPr lang="en-US" sz="2400" dirty="0" smtClean="0">
              <a:solidFill>
                <a:srgbClr val="FF0000"/>
              </a:solidFill>
            </a:endParaRPr>
          </a:p>
          <a:p>
            <a:pPr>
              <a:lnSpc>
                <a:spcPct val="75000"/>
              </a:lnSpc>
              <a:buNone/>
            </a:pPr>
            <a:r>
              <a:rPr lang="en-US" sz="2400" dirty="0" smtClean="0">
                <a:solidFill>
                  <a:srgbClr val="FF0000"/>
                </a:solidFill>
              </a:rPr>
              <a:t>		Who </a:t>
            </a:r>
            <a:r>
              <a:rPr lang="en-US" sz="2400" dirty="0">
                <a:solidFill>
                  <a:srgbClr val="FF0000"/>
                </a:solidFill>
              </a:rPr>
              <a:t>wants to bid for the opportunity</a:t>
            </a:r>
            <a:r>
              <a:rPr lang="en-US" sz="2400" dirty="0" smtClean="0">
                <a:solidFill>
                  <a:srgbClr val="FF0000"/>
                </a:solidFill>
              </a:rPr>
              <a:t>?</a:t>
            </a:r>
          </a:p>
          <a:p>
            <a:pPr algn="ctr">
              <a:lnSpc>
                <a:spcPct val="75000"/>
              </a:lnSpc>
              <a:buNone/>
            </a:pPr>
            <a:r>
              <a:rPr lang="en-US" sz="2400" dirty="0" smtClean="0">
                <a:solidFill>
                  <a:srgbClr val="FF0000"/>
                </a:solidFill>
              </a:rPr>
              <a:t>Let’s have an auction 	!</a:t>
            </a:r>
            <a:endParaRPr lang="en-US" sz="2400" dirty="0">
              <a:solidFill>
                <a:srgbClr val="FF0000"/>
              </a:solidFill>
            </a:endParaRPr>
          </a:p>
        </p:txBody>
      </p:sp>
      <p:grpSp>
        <p:nvGrpSpPr>
          <p:cNvPr id="2" name="Group 4"/>
          <p:cNvGrpSpPr>
            <a:grpSpLocks/>
          </p:cNvGrpSpPr>
          <p:nvPr/>
        </p:nvGrpSpPr>
        <p:grpSpPr bwMode="auto">
          <a:xfrm>
            <a:off x="6659563" y="5229225"/>
            <a:ext cx="2339975" cy="1157288"/>
            <a:chOff x="4239" y="2064"/>
            <a:chExt cx="803" cy="397"/>
          </a:xfrm>
        </p:grpSpPr>
        <p:grpSp>
          <p:nvGrpSpPr>
            <p:cNvPr id="3" name="Group 5"/>
            <p:cNvGrpSpPr>
              <a:grpSpLocks/>
            </p:cNvGrpSpPr>
            <p:nvPr/>
          </p:nvGrpSpPr>
          <p:grpSpPr bwMode="auto">
            <a:xfrm>
              <a:off x="4239" y="2064"/>
              <a:ext cx="338" cy="375"/>
              <a:chOff x="4239" y="2064"/>
              <a:chExt cx="338" cy="375"/>
            </a:xfrm>
          </p:grpSpPr>
          <p:sp>
            <p:nvSpPr>
              <p:cNvPr id="2713606" name="Oval 6"/>
              <p:cNvSpPr>
                <a:spLocks noChangeArrowheads="1"/>
              </p:cNvSpPr>
              <p:nvPr/>
            </p:nvSpPr>
            <p:spPr bwMode="auto">
              <a:xfrm>
                <a:off x="4239" y="2300"/>
                <a:ext cx="338" cy="139"/>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2713607" name="Oval 7"/>
              <p:cNvSpPr>
                <a:spLocks noChangeArrowheads="1"/>
              </p:cNvSpPr>
              <p:nvPr/>
            </p:nvSpPr>
            <p:spPr bwMode="auto">
              <a:xfrm>
                <a:off x="4239" y="2278"/>
                <a:ext cx="338" cy="141"/>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2713608" name="Line 8"/>
              <p:cNvSpPr>
                <a:spLocks noChangeShapeType="1"/>
              </p:cNvSpPr>
              <p:nvPr/>
            </p:nvSpPr>
            <p:spPr bwMode="auto">
              <a:xfrm flipV="1">
                <a:off x="4444" y="2323"/>
                <a:ext cx="12" cy="5"/>
              </a:xfrm>
              <a:prstGeom prst="line">
                <a:avLst/>
              </a:prstGeom>
              <a:noFill/>
              <a:ln w="12700">
                <a:solidFill>
                  <a:schemeClr val="tx1"/>
                </a:solidFill>
                <a:round/>
                <a:headEnd type="none" w="sm" len="sm"/>
                <a:tailEnd type="none" w="sm" len="sm"/>
              </a:ln>
              <a:effectLst/>
            </p:spPr>
            <p:txBody>
              <a:bodyPr/>
              <a:lstStyle/>
              <a:p>
                <a:endParaRPr lang="en-US"/>
              </a:p>
            </p:txBody>
          </p:sp>
          <p:sp>
            <p:nvSpPr>
              <p:cNvPr id="2713609" name="Line 9"/>
              <p:cNvSpPr>
                <a:spLocks noChangeShapeType="1"/>
              </p:cNvSpPr>
              <p:nvPr/>
            </p:nvSpPr>
            <p:spPr bwMode="auto">
              <a:xfrm flipH="1" flipV="1">
                <a:off x="4444" y="2353"/>
                <a:ext cx="12" cy="5"/>
              </a:xfrm>
              <a:prstGeom prst="line">
                <a:avLst/>
              </a:prstGeom>
              <a:noFill/>
              <a:ln w="12700">
                <a:solidFill>
                  <a:schemeClr val="tx1"/>
                </a:solidFill>
                <a:round/>
                <a:headEnd type="none" w="sm" len="sm"/>
                <a:tailEnd type="none" w="sm" len="sm"/>
              </a:ln>
              <a:effectLst/>
            </p:spPr>
            <p:txBody>
              <a:bodyPr/>
              <a:lstStyle/>
              <a:p>
                <a:endParaRPr lang="en-US"/>
              </a:p>
            </p:txBody>
          </p:sp>
          <p:sp>
            <p:nvSpPr>
              <p:cNvPr id="2713610" name="Line 10"/>
              <p:cNvSpPr>
                <a:spLocks noChangeShapeType="1"/>
              </p:cNvSpPr>
              <p:nvPr/>
            </p:nvSpPr>
            <p:spPr bwMode="auto">
              <a:xfrm flipH="1" flipV="1">
                <a:off x="4359" y="2323"/>
                <a:ext cx="11" cy="5"/>
              </a:xfrm>
              <a:prstGeom prst="line">
                <a:avLst/>
              </a:prstGeom>
              <a:noFill/>
              <a:ln w="12700">
                <a:solidFill>
                  <a:schemeClr val="tx1"/>
                </a:solidFill>
                <a:round/>
                <a:headEnd type="none" w="sm" len="sm"/>
                <a:tailEnd type="none" w="sm" len="sm"/>
              </a:ln>
              <a:effectLst/>
            </p:spPr>
            <p:txBody>
              <a:bodyPr/>
              <a:lstStyle/>
              <a:p>
                <a:endParaRPr lang="en-US"/>
              </a:p>
            </p:txBody>
          </p:sp>
          <p:sp>
            <p:nvSpPr>
              <p:cNvPr id="2713611" name="Line 11"/>
              <p:cNvSpPr>
                <a:spLocks noChangeShapeType="1"/>
              </p:cNvSpPr>
              <p:nvPr/>
            </p:nvSpPr>
            <p:spPr bwMode="auto">
              <a:xfrm flipV="1">
                <a:off x="4359" y="2353"/>
                <a:ext cx="11" cy="5"/>
              </a:xfrm>
              <a:prstGeom prst="line">
                <a:avLst/>
              </a:prstGeom>
              <a:noFill/>
              <a:ln w="12700">
                <a:solidFill>
                  <a:schemeClr val="tx1"/>
                </a:solidFill>
                <a:round/>
                <a:headEnd type="none" w="sm" len="sm"/>
                <a:tailEnd type="none" w="sm" len="sm"/>
              </a:ln>
              <a:effectLst/>
            </p:spPr>
            <p:txBody>
              <a:bodyPr/>
              <a:lstStyle/>
              <a:p>
                <a:endParaRPr lang="en-US"/>
              </a:p>
            </p:txBody>
          </p:sp>
          <p:grpSp>
            <p:nvGrpSpPr>
              <p:cNvPr id="4" name="Group 12"/>
              <p:cNvGrpSpPr>
                <a:grpSpLocks/>
              </p:cNvGrpSpPr>
              <p:nvPr/>
            </p:nvGrpSpPr>
            <p:grpSpPr bwMode="auto">
              <a:xfrm>
                <a:off x="4388" y="2064"/>
                <a:ext cx="45" cy="287"/>
                <a:chOff x="4388" y="2064"/>
                <a:chExt cx="45" cy="287"/>
              </a:xfrm>
            </p:grpSpPr>
            <p:sp>
              <p:nvSpPr>
                <p:cNvPr id="2713613" name="Arc 13"/>
                <p:cNvSpPr>
                  <a:spLocks/>
                </p:cNvSpPr>
                <p:nvPr/>
              </p:nvSpPr>
              <p:spPr bwMode="auto">
                <a:xfrm>
                  <a:off x="4388" y="2064"/>
                  <a:ext cx="44" cy="274"/>
                </a:xfrm>
                <a:custGeom>
                  <a:avLst/>
                  <a:gdLst>
                    <a:gd name="G0" fmla="+- 21599 0 0"/>
                    <a:gd name="G1" fmla="+- 21600 0 0"/>
                    <a:gd name="G2" fmla="+- 21600 0 0"/>
                    <a:gd name="T0" fmla="*/ 0 w 43199"/>
                    <a:gd name="T1" fmla="*/ 21364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64"/>
                      </a:moveTo>
                      <a:cubicBezTo>
                        <a:pt x="129" y="9527"/>
                        <a:pt x="9761" y="-1"/>
                        <a:pt x="21599" y="0"/>
                      </a:cubicBezTo>
                      <a:cubicBezTo>
                        <a:pt x="33528" y="0"/>
                        <a:pt x="43199" y="9670"/>
                        <a:pt x="43199" y="21600"/>
                      </a:cubicBezTo>
                    </a:path>
                    <a:path w="43199" h="21600" stroke="0" extrusionOk="0">
                      <a:moveTo>
                        <a:pt x="0" y="21364"/>
                      </a:moveTo>
                      <a:cubicBezTo>
                        <a:pt x="129" y="9527"/>
                        <a:pt x="9761" y="-1"/>
                        <a:pt x="21599" y="0"/>
                      </a:cubicBezTo>
                      <a:cubicBezTo>
                        <a:pt x="33528" y="0"/>
                        <a:pt x="43199" y="9670"/>
                        <a:pt x="43199" y="21600"/>
                      </a:cubicBezTo>
                      <a:lnTo>
                        <a:pt x="21599" y="21600"/>
                      </a:lnTo>
                      <a:close/>
                    </a:path>
                  </a:pathLst>
                </a:custGeom>
                <a:solidFill>
                  <a:srgbClr val="F6BF69"/>
                </a:solidFill>
                <a:ln w="12700" cap="rnd">
                  <a:solidFill>
                    <a:schemeClr val="tx1"/>
                  </a:solidFill>
                  <a:round/>
                  <a:headEnd/>
                  <a:tailEnd/>
                </a:ln>
                <a:effectLst/>
              </p:spPr>
              <p:txBody>
                <a:bodyPr/>
                <a:lstStyle/>
                <a:p>
                  <a:endParaRPr lang="en-US"/>
                </a:p>
              </p:txBody>
            </p:sp>
            <p:sp>
              <p:nvSpPr>
                <p:cNvPr id="2713614" name="Arc 14"/>
                <p:cNvSpPr>
                  <a:spLocks/>
                </p:cNvSpPr>
                <p:nvPr/>
              </p:nvSpPr>
              <p:spPr bwMode="auto">
                <a:xfrm rot="10800000">
                  <a:off x="4389" y="2339"/>
                  <a:ext cx="44" cy="12"/>
                </a:xfrm>
                <a:custGeom>
                  <a:avLst/>
                  <a:gdLst>
                    <a:gd name="G0" fmla="+- 21306 0 0"/>
                    <a:gd name="G1" fmla="+- 21600 0 0"/>
                    <a:gd name="G2" fmla="+- 21600 0 0"/>
                    <a:gd name="T0" fmla="*/ 0 w 42906"/>
                    <a:gd name="T1" fmla="*/ 18049 h 21600"/>
                    <a:gd name="T2" fmla="*/ 42906 w 42906"/>
                    <a:gd name="T3" fmla="*/ 21600 h 21600"/>
                    <a:gd name="T4" fmla="*/ 21306 w 42906"/>
                    <a:gd name="T5" fmla="*/ 21600 h 21600"/>
                  </a:gdLst>
                  <a:ahLst/>
                  <a:cxnLst>
                    <a:cxn ang="0">
                      <a:pos x="T0" y="T1"/>
                    </a:cxn>
                    <a:cxn ang="0">
                      <a:pos x="T2" y="T3"/>
                    </a:cxn>
                    <a:cxn ang="0">
                      <a:pos x="T4" y="T5"/>
                    </a:cxn>
                  </a:cxnLst>
                  <a:rect l="0" t="0" r="r" b="b"/>
                  <a:pathLst>
                    <a:path w="42906" h="21600" fill="none" extrusionOk="0">
                      <a:moveTo>
                        <a:pt x="-1" y="18048"/>
                      </a:moveTo>
                      <a:cubicBezTo>
                        <a:pt x="1735" y="7633"/>
                        <a:pt x="10747" y="-1"/>
                        <a:pt x="21306" y="0"/>
                      </a:cubicBezTo>
                      <a:cubicBezTo>
                        <a:pt x="33235" y="0"/>
                        <a:pt x="42906" y="9670"/>
                        <a:pt x="42906" y="21600"/>
                      </a:cubicBezTo>
                    </a:path>
                    <a:path w="42906" h="21600" stroke="0" extrusionOk="0">
                      <a:moveTo>
                        <a:pt x="-1" y="18048"/>
                      </a:moveTo>
                      <a:cubicBezTo>
                        <a:pt x="1735" y="7633"/>
                        <a:pt x="10747" y="-1"/>
                        <a:pt x="21306" y="0"/>
                      </a:cubicBezTo>
                      <a:cubicBezTo>
                        <a:pt x="33235" y="0"/>
                        <a:pt x="42906" y="9670"/>
                        <a:pt x="42906" y="21600"/>
                      </a:cubicBezTo>
                      <a:lnTo>
                        <a:pt x="21306" y="21600"/>
                      </a:lnTo>
                      <a:close/>
                    </a:path>
                  </a:pathLst>
                </a:custGeom>
                <a:solidFill>
                  <a:srgbClr val="F6BF69"/>
                </a:solidFill>
                <a:ln w="12700" cap="rnd">
                  <a:solidFill>
                    <a:schemeClr val="tx1"/>
                  </a:solidFill>
                  <a:round/>
                  <a:headEnd/>
                  <a:tailEnd/>
                </a:ln>
                <a:effectLst/>
              </p:spPr>
              <p:txBody>
                <a:bodyPr/>
                <a:lstStyle/>
                <a:p>
                  <a:endParaRPr lang="en-US"/>
                </a:p>
              </p:txBody>
            </p:sp>
          </p:grpSp>
        </p:grpSp>
        <p:grpSp>
          <p:nvGrpSpPr>
            <p:cNvPr id="5" name="Group 15"/>
            <p:cNvGrpSpPr>
              <a:grpSpLocks/>
            </p:cNvGrpSpPr>
            <p:nvPr/>
          </p:nvGrpSpPr>
          <p:grpSpPr bwMode="auto">
            <a:xfrm>
              <a:off x="4688" y="2110"/>
              <a:ext cx="354" cy="351"/>
              <a:chOff x="4688" y="2110"/>
              <a:chExt cx="354" cy="351"/>
            </a:xfrm>
          </p:grpSpPr>
          <p:sp>
            <p:nvSpPr>
              <p:cNvPr id="2713616" name="Oval 16"/>
              <p:cNvSpPr>
                <a:spLocks noChangeArrowheads="1"/>
              </p:cNvSpPr>
              <p:nvPr/>
            </p:nvSpPr>
            <p:spPr bwMode="auto">
              <a:xfrm rot="7260000">
                <a:off x="4588" y="2210"/>
                <a:ext cx="340" cy="139"/>
              </a:xfrm>
              <a:prstGeom prst="ellipse">
                <a:avLst/>
              </a:prstGeom>
              <a:solidFill>
                <a:srgbClr val="AD6900"/>
              </a:solidFill>
              <a:ln w="12700">
                <a:solidFill>
                  <a:schemeClr val="tx1"/>
                </a:solidFill>
                <a:round/>
                <a:headEnd/>
                <a:tailEnd/>
              </a:ln>
              <a:effectLst/>
            </p:spPr>
            <p:txBody>
              <a:bodyPr wrap="none" anchor="ctr"/>
              <a:lstStyle/>
              <a:p>
                <a:endParaRPr lang="en-US"/>
              </a:p>
            </p:txBody>
          </p:sp>
          <p:sp>
            <p:nvSpPr>
              <p:cNvPr id="2713617" name="Oval 17"/>
              <p:cNvSpPr>
                <a:spLocks noChangeArrowheads="1"/>
              </p:cNvSpPr>
              <p:nvPr/>
            </p:nvSpPr>
            <p:spPr bwMode="auto">
              <a:xfrm rot="7260000">
                <a:off x="4606" y="2221"/>
                <a:ext cx="340" cy="139"/>
              </a:xfrm>
              <a:prstGeom prst="ellipse">
                <a:avLst/>
              </a:prstGeom>
              <a:solidFill>
                <a:srgbClr val="F6BF69"/>
              </a:solidFill>
              <a:ln w="12700">
                <a:solidFill>
                  <a:schemeClr val="tx1"/>
                </a:solidFill>
                <a:round/>
                <a:headEnd/>
                <a:tailEnd/>
              </a:ln>
              <a:effectLst/>
            </p:spPr>
            <p:txBody>
              <a:bodyPr wrap="none" anchor="ctr"/>
              <a:lstStyle/>
              <a:p>
                <a:endParaRPr lang="en-US"/>
              </a:p>
            </p:txBody>
          </p:sp>
          <p:sp>
            <p:nvSpPr>
              <p:cNvPr id="2713618" name="Line 18"/>
              <p:cNvSpPr>
                <a:spLocks noChangeShapeType="1"/>
              </p:cNvSpPr>
              <p:nvPr/>
            </p:nvSpPr>
            <p:spPr bwMode="auto">
              <a:xfrm flipH="1">
                <a:off x="4771" y="2331"/>
                <a:ext cx="2" cy="13"/>
              </a:xfrm>
              <a:prstGeom prst="line">
                <a:avLst/>
              </a:prstGeom>
              <a:noFill/>
              <a:ln w="12700">
                <a:solidFill>
                  <a:schemeClr val="tx1"/>
                </a:solidFill>
                <a:round/>
                <a:headEnd type="none" w="sm" len="sm"/>
                <a:tailEnd type="none" w="sm" len="sm"/>
              </a:ln>
              <a:effectLst/>
            </p:spPr>
            <p:txBody>
              <a:bodyPr/>
              <a:lstStyle/>
              <a:p>
                <a:endParaRPr lang="en-US"/>
              </a:p>
            </p:txBody>
          </p:sp>
          <p:sp>
            <p:nvSpPr>
              <p:cNvPr id="2713619" name="Line 19"/>
              <p:cNvSpPr>
                <a:spLocks noChangeShapeType="1"/>
              </p:cNvSpPr>
              <p:nvPr/>
            </p:nvSpPr>
            <p:spPr bwMode="auto">
              <a:xfrm flipV="1">
                <a:off x="4742" y="2315"/>
                <a:ext cx="10" cy="9"/>
              </a:xfrm>
              <a:prstGeom prst="line">
                <a:avLst/>
              </a:prstGeom>
              <a:noFill/>
              <a:ln w="12700">
                <a:solidFill>
                  <a:schemeClr val="tx1"/>
                </a:solidFill>
                <a:round/>
                <a:headEnd type="none" w="sm" len="sm"/>
                <a:tailEnd type="none" w="sm" len="sm"/>
              </a:ln>
              <a:effectLst/>
            </p:spPr>
            <p:txBody>
              <a:bodyPr/>
              <a:lstStyle/>
              <a:p>
                <a:endParaRPr lang="en-US"/>
              </a:p>
            </p:txBody>
          </p:sp>
          <p:sp>
            <p:nvSpPr>
              <p:cNvPr id="2713620" name="Line 20"/>
              <p:cNvSpPr>
                <a:spLocks noChangeShapeType="1"/>
              </p:cNvSpPr>
              <p:nvPr/>
            </p:nvSpPr>
            <p:spPr bwMode="auto">
              <a:xfrm flipV="1">
                <a:off x="4807" y="2262"/>
                <a:ext cx="11" cy="8"/>
              </a:xfrm>
              <a:prstGeom prst="line">
                <a:avLst/>
              </a:prstGeom>
              <a:noFill/>
              <a:ln w="12700">
                <a:solidFill>
                  <a:schemeClr val="tx1"/>
                </a:solidFill>
                <a:round/>
                <a:headEnd type="none" w="sm" len="sm"/>
                <a:tailEnd type="none" w="sm" len="sm"/>
              </a:ln>
              <a:effectLst/>
            </p:spPr>
            <p:txBody>
              <a:bodyPr/>
              <a:lstStyle/>
              <a:p>
                <a:endParaRPr lang="en-US"/>
              </a:p>
            </p:txBody>
          </p:sp>
          <p:sp>
            <p:nvSpPr>
              <p:cNvPr id="2713621" name="Line 21"/>
              <p:cNvSpPr>
                <a:spLocks noChangeShapeType="1"/>
              </p:cNvSpPr>
              <p:nvPr/>
            </p:nvSpPr>
            <p:spPr bwMode="auto">
              <a:xfrm flipH="1">
                <a:off x="4789" y="2244"/>
                <a:ext cx="1" cy="13"/>
              </a:xfrm>
              <a:prstGeom prst="line">
                <a:avLst/>
              </a:prstGeom>
              <a:noFill/>
              <a:ln w="12700">
                <a:solidFill>
                  <a:schemeClr val="tx1"/>
                </a:solidFill>
                <a:round/>
                <a:headEnd type="none" w="sm" len="sm"/>
                <a:tailEnd type="none" w="sm" len="sm"/>
              </a:ln>
              <a:effectLst/>
            </p:spPr>
            <p:txBody>
              <a:bodyPr/>
              <a:lstStyle/>
              <a:p>
                <a:endParaRPr lang="en-US"/>
              </a:p>
            </p:txBody>
          </p:sp>
          <p:grpSp>
            <p:nvGrpSpPr>
              <p:cNvPr id="6" name="Group 22"/>
              <p:cNvGrpSpPr>
                <a:grpSpLocks/>
              </p:cNvGrpSpPr>
              <p:nvPr/>
            </p:nvGrpSpPr>
            <p:grpSpPr bwMode="auto">
              <a:xfrm>
                <a:off x="4767" y="2278"/>
                <a:ext cx="275" cy="116"/>
                <a:chOff x="4767" y="2278"/>
                <a:chExt cx="275" cy="116"/>
              </a:xfrm>
            </p:grpSpPr>
            <p:sp>
              <p:nvSpPr>
                <p:cNvPr id="2713623" name="Arc 23"/>
                <p:cNvSpPr>
                  <a:spLocks/>
                </p:cNvSpPr>
                <p:nvPr/>
              </p:nvSpPr>
              <p:spPr bwMode="auto">
                <a:xfrm rot="7260000">
                  <a:off x="4883" y="2234"/>
                  <a:ext cx="44" cy="275"/>
                </a:xfrm>
                <a:custGeom>
                  <a:avLst/>
                  <a:gdLst>
                    <a:gd name="G0" fmla="+- 21599 0 0"/>
                    <a:gd name="G1" fmla="+- 21600 0 0"/>
                    <a:gd name="G2" fmla="+- 21600 0 0"/>
                    <a:gd name="T0" fmla="*/ 0 w 43199"/>
                    <a:gd name="T1" fmla="*/ 21364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64"/>
                      </a:moveTo>
                      <a:cubicBezTo>
                        <a:pt x="129" y="9527"/>
                        <a:pt x="9761" y="-1"/>
                        <a:pt x="21599" y="0"/>
                      </a:cubicBezTo>
                      <a:cubicBezTo>
                        <a:pt x="33528" y="0"/>
                        <a:pt x="43199" y="9670"/>
                        <a:pt x="43199" y="21600"/>
                      </a:cubicBezTo>
                    </a:path>
                    <a:path w="43199" h="21600" stroke="0" extrusionOk="0">
                      <a:moveTo>
                        <a:pt x="0" y="21364"/>
                      </a:moveTo>
                      <a:cubicBezTo>
                        <a:pt x="129" y="9527"/>
                        <a:pt x="9761" y="-1"/>
                        <a:pt x="21599" y="0"/>
                      </a:cubicBezTo>
                      <a:cubicBezTo>
                        <a:pt x="33528" y="0"/>
                        <a:pt x="43199" y="9670"/>
                        <a:pt x="43199" y="21600"/>
                      </a:cubicBezTo>
                      <a:lnTo>
                        <a:pt x="21599" y="21600"/>
                      </a:lnTo>
                      <a:close/>
                    </a:path>
                  </a:pathLst>
                </a:custGeom>
                <a:solidFill>
                  <a:srgbClr val="F6BF69"/>
                </a:solidFill>
                <a:ln w="12700" cap="rnd">
                  <a:solidFill>
                    <a:schemeClr val="tx1"/>
                  </a:solidFill>
                  <a:round/>
                  <a:headEnd/>
                  <a:tailEnd/>
                </a:ln>
                <a:effectLst/>
              </p:spPr>
              <p:txBody>
                <a:bodyPr/>
                <a:lstStyle/>
                <a:p>
                  <a:endParaRPr lang="en-US"/>
                </a:p>
              </p:txBody>
            </p:sp>
            <p:sp>
              <p:nvSpPr>
                <p:cNvPr id="2713624" name="Arc 24"/>
                <p:cNvSpPr>
                  <a:spLocks/>
                </p:cNvSpPr>
                <p:nvPr/>
              </p:nvSpPr>
              <p:spPr bwMode="auto">
                <a:xfrm rot="18060000">
                  <a:off x="4767" y="2292"/>
                  <a:ext cx="42" cy="13"/>
                </a:xfrm>
                <a:custGeom>
                  <a:avLst/>
                  <a:gdLst>
                    <a:gd name="G0" fmla="+- 21071 0 0"/>
                    <a:gd name="G1" fmla="+- 21600 0 0"/>
                    <a:gd name="G2" fmla="+- 21600 0 0"/>
                    <a:gd name="T0" fmla="*/ 0 w 42598"/>
                    <a:gd name="T1" fmla="*/ 16848 h 21600"/>
                    <a:gd name="T2" fmla="*/ 42598 w 42598"/>
                    <a:gd name="T3" fmla="*/ 19820 h 21600"/>
                    <a:gd name="T4" fmla="*/ 21071 w 42598"/>
                    <a:gd name="T5" fmla="*/ 21600 h 21600"/>
                  </a:gdLst>
                  <a:ahLst/>
                  <a:cxnLst>
                    <a:cxn ang="0">
                      <a:pos x="T0" y="T1"/>
                    </a:cxn>
                    <a:cxn ang="0">
                      <a:pos x="T2" y="T3"/>
                    </a:cxn>
                    <a:cxn ang="0">
                      <a:pos x="T4" y="T5"/>
                    </a:cxn>
                  </a:cxnLst>
                  <a:rect l="0" t="0" r="r" b="b"/>
                  <a:pathLst>
                    <a:path w="42598" h="21600" fill="none" extrusionOk="0">
                      <a:moveTo>
                        <a:pt x="0" y="16848"/>
                      </a:moveTo>
                      <a:cubicBezTo>
                        <a:pt x="2221" y="6996"/>
                        <a:pt x="10972" y="-1"/>
                        <a:pt x="21071" y="0"/>
                      </a:cubicBezTo>
                      <a:cubicBezTo>
                        <a:pt x="32310" y="0"/>
                        <a:pt x="41671" y="8619"/>
                        <a:pt x="42597" y="19820"/>
                      </a:cubicBezTo>
                    </a:path>
                    <a:path w="42598" h="21600" stroke="0" extrusionOk="0">
                      <a:moveTo>
                        <a:pt x="0" y="16848"/>
                      </a:moveTo>
                      <a:cubicBezTo>
                        <a:pt x="2221" y="6996"/>
                        <a:pt x="10972" y="-1"/>
                        <a:pt x="21071" y="0"/>
                      </a:cubicBezTo>
                      <a:cubicBezTo>
                        <a:pt x="32310" y="0"/>
                        <a:pt x="41671" y="8619"/>
                        <a:pt x="42597" y="19820"/>
                      </a:cubicBezTo>
                      <a:lnTo>
                        <a:pt x="21071" y="21600"/>
                      </a:lnTo>
                      <a:close/>
                    </a:path>
                  </a:pathLst>
                </a:custGeom>
                <a:solidFill>
                  <a:srgbClr val="F6BF69"/>
                </a:solidFill>
                <a:ln w="12700" cap="rnd">
                  <a:solidFill>
                    <a:schemeClr val="tx1"/>
                  </a:solidFill>
                  <a:round/>
                  <a:headEnd/>
                  <a:tailEnd/>
                </a:ln>
                <a:effectLst/>
              </p:spPr>
              <p:txBody>
                <a:bodyPr/>
                <a:lstStyle/>
                <a:p>
                  <a:endParaRPr lang="en-US"/>
                </a:p>
              </p:txBody>
            </p:sp>
          </p:grpSp>
        </p:grpSp>
      </p:grpSp>
      <p:grpSp>
        <p:nvGrpSpPr>
          <p:cNvPr id="7" name="Group 25"/>
          <p:cNvGrpSpPr>
            <a:grpSpLocks/>
          </p:cNvGrpSpPr>
          <p:nvPr/>
        </p:nvGrpSpPr>
        <p:grpSpPr bwMode="auto">
          <a:xfrm>
            <a:off x="6156325" y="1066800"/>
            <a:ext cx="2808288" cy="1258887"/>
            <a:chOff x="3840" y="816"/>
            <a:chExt cx="1392" cy="624"/>
          </a:xfrm>
        </p:grpSpPr>
        <p:sp>
          <p:nvSpPr>
            <p:cNvPr id="2713626" name="Oval 26"/>
            <p:cNvSpPr>
              <a:spLocks noChangeArrowheads="1"/>
            </p:cNvSpPr>
            <p:nvPr/>
          </p:nvSpPr>
          <p:spPr bwMode="auto">
            <a:xfrm>
              <a:off x="4765" y="988"/>
              <a:ext cx="280" cy="280"/>
            </a:xfrm>
            <a:prstGeom prst="ellipse">
              <a:avLst/>
            </a:prstGeom>
            <a:solidFill>
              <a:srgbClr val="B3B900"/>
            </a:solidFill>
            <a:ln w="9525">
              <a:noFill/>
              <a:round/>
              <a:headEnd/>
              <a:tailEnd/>
            </a:ln>
            <a:effectLst/>
          </p:spPr>
          <p:txBody>
            <a:bodyPr wrap="none" anchor="ctr"/>
            <a:lstStyle/>
            <a:p>
              <a:endParaRPr lang="en-US"/>
            </a:p>
          </p:txBody>
        </p:sp>
        <p:sp>
          <p:nvSpPr>
            <p:cNvPr id="2713627" name="AutoShape 27"/>
            <p:cNvSpPr>
              <a:spLocks noChangeArrowheads="1"/>
            </p:cNvSpPr>
            <p:nvPr/>
          </p:nvSpPr>
          <p:spPr bwMode="auto">
            <a:xfrm>
              <a:off x="3940" y="964"/>
              <a:ext cx="520" cy="328"/>
            </a:xfrm>
            <a:prstGeom prst="roundRect">
              <a:avLst>
                <a:gd name="adj" fmla="val 25579"/>
              </a:avLst>
            </a:prstGeom>
            <a:noFill/>
            <a:ln w="12700">
              <a:solidFill>
                <a:schemeClr val="tx1"/>
              </a:solidFill>
              <a:round/>
              <a:headEnd/>
              <a:tailEnd/>
            </a:ln>
            <a:effectLst/>
          </p:spPr>
          <p:txBody>
            <a:bodyPr wrap="none" anchor="ctr"/>
            <a:lstStyle/>
            <a:p>
              <a:endParaRPr lang="en-US"/>
            </a:p>
          </p:txBody>
        </p:sp>
        <p:sp>
          <p:nvSpPr>
            <p:cNvPr id="2713628" name="AutoShape 28"/>
            <p:cNvSpPr>
              <a:spLocks noChangeArrowheads="1"/>
            </p:cNvSpPr>
            <p:nvPr/>
          </p:nvSpPr>
          <p:spPr bwMode="auto">
            <a:xfrm>
              <a:off x="3960" y="985"/>
              <a:ext cx="480" cy="286"/>
            </a:xfrm>
            <a:prstGeom prst="roundRect">
              <a:avLst>
                <a:gd name="adj" fmla="val 25579"/>
              </a:avLst>
            </a:prstGeom>
            <a:solidFill>
              <a:srgbClr val="114FFB"/>
            </a:solidFill>
            <a:ln w="9525">
              <a:noFill/>
              <a:round/>
              <a:headEnd/>
              <a:tailEnd/>
            </a:ln>
            <a:effectLst/>
          </p:spPr>
          <p:txBody>
            <a:bodyPr wrap="none" anchor="ctr"/>
            <a:lstStyle/>
            <a:p>
              <a:endParaRPr lang="en-US"/>
            </a:p>
          </p:txBody>
        </p:sp>
        <p:sp>
          <p:nvSpPr>
            <p:cNvPr id="2713629" name="AutoShape 29"/>
            <p:cNvSpPr>
              <a:spLocks noChangeArrowheads="1"/>
            </p:cNvSpPr>
            <p:nvPr/>
          </p:nvSpPr>
          <p:spPr bwMode="auto">
            <a:xfrm>
              <a:off x="3960" y="1104"/>
              <a:ext cx="480" cy="167"/>
            </a:xfrm>
            <a:prstGeom prst="roundRect">
              <a:avLst>
                <a:gd name="adj" fmla="val 35907"/>
              </a:avLst>
            </a:prstGeom>
            <a:solidFill>
              <a:schemeClr val="accent1"/>
            </a:solidFill>
            <a:ln w="9525">
              <a:noFill/>
              <a:round/>
              <a:headEnd/>
              <a:tailEnd/>
            </a:ln>
            <a:effectLst/>
          </p:spPr>
          <p:txBody>
            <a:bodyPr wrap="none" anchor="ctr"/>
            <a:lstStyle/>
            <a:p>
              <a:endParaRPr lang="en-US"/>
            </a:p>
          </p:txBody>
        </p:sp>
        <p:sp>
          <p:nvSpPr>
            <p:cNvPr id="2713630" name="Rectangle 30"/>
            <p:cNvSpPr>
              <a:spLocks noChangeArrowheads="1"/>
            </p:cNvSpPr>
            <p:nvPr/>
          </p:nvSpPr>
          <p:spPr bwMode="auto">
            <a:xfrm>
              <a:off x="3948" y="1068"/>
              <a:ext cx="508" cy="120"/>
            </a:xfrm>
            <a:prstGeom prst="rect">
              <a:avLst/>
            </a:prstGeom>
            <a:solidFill>
              <a:schemeClr val="bg1"/>
            </a:solidFill>
            <a:ln w="9525">
              <a:noFill/>
              <a:miter lim="800000"/>
              <a:headEnd/>
              <a:tailEnd/>
            </a:ln>
            <a:effectLst/>
          </p:spPr>
          <p:txBody>
            <a:bodyPr wrap="none" lIns="92075" tIns="46038" rIns="92075" bIns="46038" anchor="ctr" anchorCtr="1"/>
            <a:lstStyle/>
            <a:p>
              <a:r>
                <a:rPr lang="en-US" sz="1200" i="1">
                  <a:latin typeface="Arial" pitchFamily="34" charset="0"/>
                </a:rPr>
                <a:t>VISA</a:t>
              </a:r>
            </a:p>
          </p:txBody>
        </p:sp>
        <p:sp>
          <p:nvSpPr>
            <p:cNvPr id="2713631" name="AutoShape 31"/>
            <p:cNvSpPr>
              <a:spLocks noChangeArrowheads="1"/>
            </p:cNvSpPr>
            <p:nvPr/>
          </p:nvSpPr>
          <p:spPr bwMode="auto">
            <a:xfrm>
              <a:off x="4539" y="964"/>
              <a:ext cx="520" cy="328"/>
            </a:xfrm>
            <a:prstGeom prst="roundRect">
              <a:avLst>
                <a:gd name="adj" fmla="val 25579"/>
              </a:avLst>
            </a:prstGeom>
            <a:noFill/>
            <a:ln w="12700">
              <a:solidFill>
                <a:schemeClr val="tx1"/>
              </a:solidFill>
              <a:round/>
              <a:headEnd/>
              <a:tailEnd/>
            </a:ln>
            <a:effectLst/>
          </p:spPr>
          <p:txBody>
            <a:bodyPr wrap="none" anchor="ctr"/>
            <a:lstStyle/>
            <a:p>
              <a:endParaRPr lang="en-US"/>
            </a:p>
          </p:txBody>
        </p:sp>
        <p:sp>
          <p:nvSpPr>
            <p:cNvPr id="2713632" name="Oval 32"/>
            <p:cNvSpPr>
              <a:spLocks noChangeArrowheads="1"/>
            </p:cNvSpPr>
            <p:nvPr/>
          </p:nvSpPr>
          <p:spPr bwMode="auto">
            <a:xfrm>
              <a:off x="4557" y="988"/>
              <a:ext cx="280" cy="280"/>
            </a:xfrm>
            <a:prstGeom prst="ellipse">
              <a:avLst/>
            </a:prstGeom>
            <a:solidFill>
              <a:srgbClr val="AD6900"/>
            </a:solidFill>
            <a:ln w="9525">
              <a:noFill/>
              <a:round/>
              <a:headEnd/>
              <a:tailEnd/>
            </a:ln>
            <a:effectLst/>
          </p:spPr>
          <p:txBody>
            <a:bodyPr wrap="none" anchor="ctr"/>
            <a:lstStyle/>
            <a:p>
              <a:endParaRPr lang="en-US"/>
            </a:p>
          </p:txBody>
        </p:sp>
        <p:sp>
          <p:nvSpPr>
            <p:cNvPr id="2713633" name="Rectangle 33"/>
            <p:cNvSpPr>
              <a:spLocks noChangeArrowheads="1"/>
            </p:cNvSpPr>
            <p:nvPr/>
          </p:nvSpPr>
          <p:spPr bwMode="auto">
            <a:xfrm>
              <a:off x="4521" y="1051"/>
              <a:ext cx="436" cy="121"/>
            </a:xfrm>
            <a:prstGeom prst="rect">
              <a:avLst/>
            </a:prstGeom>
            <a:noFill/>
            <a:ln w="9525">
              <a:noFill/>
              <a:miter lim="800000"/>
              <a:headEnd/>
              <a:tailEnd/>
            </a:ln>
            <a:effectLst/>
          </p:spPr>
          <p:txBody>
            <a:bodyPr wrap="none" lIns="92075" tIns="46038" rIns="92075" bIns="46038">
              <a:spAutoFit/>
            </a:bodyPr>
            <a:lstStyle/>
            <a:p>
              <a:pPr algn="l"/>
              <a:r>
                <a:rPr lang="en-US" sz="1000">
                  <a:solidFill>
                    <a:schemeClr val="bg1"/>
                  </a:solidFill>
                  <a:latin typeface="Arial" pitchFamily="34" charset="0"/>
                </a:rPr>
                <a:t>MasterCard</a:t>
              </a:r>
            </a:p>
          </p:txBody>
        </p:sp>
        <p:sp>
          <p:nvSpPr>
            <p:cNvPr id="2713634" name="Line 34"/>
            <p:cNvSpPr>
              <a:spLocks noChangeShapeType="1"/>
            </p:cNvSpPr>
            <p:nvPr/>
          </p:nvSpPr>
          <p:spPr bwMode="auto">
            <a:xfrm>
              <a:off x="3840" y="816"/>
              <a:ext cx="1392" cy="624"/>
            </a:xfrm>
            <a:prstGeom prst="line">
              <a:avLst/>
            </a:prstGeom>
            <a:noFill/>
            <a:ln w="50800">
              <a:solidFill>
                <a:schemeClr val="tx1"/>
              </a:solidFill>
              <a:round/>
              <a:headEnd type="none" w="sm" len="sm"/>
              <a:tailEnd type="none" w="sm" len="sm"/>
            </a:ln>
            <a:effectLst/>
          </p:spPr>
          <p:txBody>
            <a:bodyPr/>
            <a:lstStyle/>
            <a:p>
              <a:endParaRPr lang="en-US"/>
            </a:p>
          </p:txBody>
        </p:sp>
        <p:sp>
          <p:nvSpPr>
            <p:cNvPr id="2713635" name="Line 35"/>
            <p:cNvSpPr>
              <a:spLocks noChangeShapeType="1"/>
            </p:cNvSpPr>
            <p:nvPr/>
          </p:nvSpPr>
          <p:spPr bwMode="auto">
            <a:xfrm flipH="1">
              <a:off x="3840" y="816"/>
              <a:ext cx="1392" cy="624"/>
            </a:xfrm>
            <a:prstGeom prst="line">
              <a:avLst/>
            </a:prstGeom>
            <a:noFill/>
            <a:ln w="50800">
              <a:solidFill>
                <a:schemeClr val="tx1"/>
              </a:solidFill>
              <a:round/>
              <a:headEnd type="none" w="sm" len="sm"/>
              <a:tailEnd type="none" w="sm" len="sm"/>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13603">
                                            <p:txEl>
                                              <p:pRg st="0" end="0"/>
                                            </p:txEl>
                                          </p:spTgt>
                                        </p:tgtEl>
                                        <p:attrNameLst>
                                          <p:attrName>style.visibility</p:attrName>
                                        </p:attrNameLst>
                                      </p:cBhvr>
                                      <p:to>
                                        <p:strVal val="visible"/>
                                      </p:to>
                                    </p:set>
                                    <p:animEffect transition="in" filter="checkerboard(across)">
                                      <p:cBhvr>
                                        <p:cTn id="7" dur="500"/>
                                        <p:tgtEl>
                                          <p:spTgt spid="271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13603">
                                            <p:txEl>
                                              <p:pRg st="1" end="1"/>
                                            </p:txEl>
                                          </p:spTgt>
                                        </p:tgtEl>
                                        <p:attrNameLst>
                                          <p:attrName>style.visibility</p:attrName>
                                        </p:attrNameLst>
                                      </p:cBhvr>
                                      <p:to>
                                        <p:strVal val="visible"/>
                                      </p:to>
                                    </p:set>
                                    <p:animEffect transition="in" filter="checkerboard(across)">
                                      <p:cBhvr>
                                        <p:cTn id="12" dur="500"/>
                                        <p:tgtEl>
                                          <p:spTgt spid="271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13603">
                                            <p:txEl>
                                              <p:pRg st="2" end="2"/>
                                            </p:txEl>
                                          </p:spTgt>
                                        </p:tgtEl>
                                        <p:attrNameLst>
                                          <p:attrName>style.visibility</p:attrName>
                                        </p:attrNameLst>
                                      </p:cBhvr>
                                      <p:to>
                                        <p:strVal val="visible"/>
                                      </p:to>
                                    </p:set>
                                    <p:animEffect transition="in" filter="checkerboard(across)">
                                      <p:cBhvr>
                                        <p:cTn id="17" dur="500"/>
                                        <p:tgtEl>
                                          <p:spTgt spid="2713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713603">
                                            <p:txEl>
                                              <p:pRg st="3" end="3"/>
                                            </p:txEl>
                                          </p:spTgt>
                                        </p:tgtEl>
                                        <p:attrNameLst>
                                          <p:attrName>style.visibility</p:attrName>
                                        </p:attrNameLst>
                                      </p:cBhvr>
                                      <p:to>
                                        <p:strVal val="visible"/>
                                      </p:to>
                                    </p:set>
                                    <p:animEffect transition="in" filter="checkerboard(across)">
                                      <p:cBhvr>
                                        <p:cTn id="22" dur="500"/>
                                        <p:tgtEl>
                                          <p:spTgt spid="2713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713603">
                                            <p:txEl>
                                              <p:pRg st="4" end="4"/>
                                            </p:txEl>
                                          </p:spTgt>
                                        </p:tgtEl>
                                        <p:attrNameLst>
                                          <p:attrName>style.visibility</p:attrName>
                                        </p:attrNameLst>
                                      </p:cBhvr>
                                      <p:to>
                                        <p:strVal val="visible"/>
                                      </p:to>
                                    </p:set>
                                    <p:animEffect transition="in" filter="checkerboard(across)">
                                      <p:cBhvr>
                                        <p:cTn id="27" dur="500"/>
                                        <p:tgtEl>
                                          <p:spTgt spid="2713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713603">
                                            <p:txEl>
                                              <p:pRg st="5" end="5"/>
                                            </p:txEl>
                                          </p:spTgt>
                                        </p:tgtEl>
                                        <p:attrNameLst>
                                          <p:attrName>style.visibility</p:attrName>
                                        </p:attrNameLst>
                                      </p:cBhvr>
                                      <p:to>
                                        <p:strVal val="visible"/>
                                      </p:to>
                                    </p:set>
                                    <p:animEffect transition="in" filter="checkerboard(across)">
                                      <p:cBhvr>
                                        <p:cTn id="32" dur="500"/>
                                        <p:tgtEl>
                                          <p:spTgt spid="27136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713603">
                                            <p:txEl>
                                              <p:pRg st="6" end="6"/>
                                            </p:txEl>
                                          </p:spTgt>
                                        </p:tgtEl>
                                        <p:attrNameLst>
                                          <p:attrName>style.visibility</p:attrName>
                                        </p:attrNameLst>
                                      </p:cBhvr>
                                      <p:to>
                                        <p:strVal val="visible"/>
                                      </p:to>
                                    </p:set>
                                    <p:animEffect transition="in" filter="checkerboard(across)">
                                      <p:cBhvr>
                                        <p:cTn id="37" dur="500"/>
                                        <p:tgtEl>
                                          <p:spTgt spid="27136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713603">
                                            <p:txEl>
                                              <p:pRg st="7" end="7"/>
                                            </p:txEl>
                                          </p:spTgt>
                                        </p:tgtEl>
                                        <p:attrNameLst>
                                          <p:attrName>style.visibility</p:attrName>
                                        </p:attrNameLst>
                                      </p:cBhvr>
                                      <p:to>
                                        <p:strVal val="visible"/>
                                      </p:to>
                                    </p:set>
                                    <p:animEffect transition="in" filter="checkerboard(across)">
                                      <p:cBhvr>
                                        <p:cTn id="42" dur="500"/>
                                        <p:tgtEl>
                                          <p:spTgt spid="27136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2713603">
                                            <p:txEl>
                                              <p:pRg st="8" end="8"/>
                                            </p:txEl>
                                          </p:spTgt>
                                        </p:tgtEl>
                                        <p:attrNameLst>
                                          <p:attrName>style.visibility</p:attrName>
                                        </p:attrNameLst>
                                      </p:cBhvr>
                                      <p:to>
                                        <p:strVal val="visible"/>
                                      </p:to>
                                    </p:set>
                                    <p:animEffect transition="in" filter="checkerboard(across)">
                                      <p:cBhvr>
                                        <p:cTn id="47" dur="500"/>
                                        <p:tgtEl>
                                          <p:spTgt spid="27136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713603">
                                            <p:txEl>
                                              <p:pRg st="9" end="9"/>
                                            </p:txEl>
                                          </p:spTgt>
                                        </p:tgtEl>
                                        <p:attrNameLst>
                                          <p:attrName>style.visibility</p:attrName>
                                        </p:attrNameLst>
                                      </p:cBhvr>
                                      <p:to>
                                        <p:strVal val="visible"/>
                                      </p:to>
                                    </p:set>
                                    <p:animEffect transition="in" filter="checkerboard(across)">
                                      <p:cBhvr>
                                        <p:cTn id="52" dur="500"/>
                                        <p:tgtEl>
                                          <p:spTgt spid="271360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713603">
                                            <p:txEl>
                                              <p:pRg st="11" end="11"/>
                                            </p:txEl>
                                          </p:spTgt>
                                        </p:tgtEl>
                                        <p:attrNameLst>
                                          <p:attrName>style.visibility</p:attrName>
                                        </p:attrNameLst>
                                      </p:cBhvr>
                                      <p:to>
                                        <p:strVal val="visible"/>
                                      </p:to>
                                    </p:set>
                                    <p:animEffect transition="in" filter="checkerboard(across)">
                                      <p:cBhvr>
                                        <p:cTn id="57" dur="500"/>
                                        <p:tgtEl>
                                          <p:spTgt spid="271360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2713603">
                                            <p:txEl>
                                              <p:pRg st="12" end="12"/>
                                            </p:txEl>
                                          </p:spTgt>
                                        </p:tgtEl>
                                        <p:attrNameLst>
                                          <p:attrName>style.visibility</p:attrName>
                                        </p:attrNameLst>
                                      </p:cBhvr>
                                      <p:to>
                                        <p:strVal val="visible"/>
                                      </p:to>
                                    </p:set>
                                    <p:animEffect transition="in" filter="checkerboard(across)">
                                      <p:cBhvr>
                                        <p:cTn id="62" dur="500"/>
                                        <p:tgtEl>
                                          <p:spTgt spid="2713603">
                                            <p:txEl>
                                              <p:pRg st="12" end="12"/>
                                            </p:txEl>
                                          </p:spTgt>
                                        </p:tgtEl>
                                      </p:cBhvr>
                                    </p:animEffect>
                                  </p:childTnLst>
                                </p:cTn>
                              </p:par>
                            </p:childTnLst>
                          </p:cTn>
                        </p:par>
                        <p:par>
                          <p:cTn id="63" fill="hold">
                            <p:stCondLst>
                              <p:cond delay="500"/>
                            </p:stCondLst>
                            <p:childTnLst>
                              <p:par>
                                <p:cTn id="64" presetID="47" presetClass="entr" presetSubtype="0" fill="hold"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anim calcmode="lin" valueType="num">
                                      <p:cBhvr>
                                        <p:cTn id="67" dur="1000" fill="hold"/>
                                        <p:tgtEl>
                                          <p:spTgt spid="7"/>
                                        </p:tgtEl>
                                        <p:attrNameLst>
                                          <p:attrName>ppt_x</p:attrName>
                                        </p:attrNameLst>
                                      </p:cBhvr>
                                      <p:tavLst>
                                        <p:tav tm="0">
                                          <p:val>
                                            <p:strVal val="#ppt_x"/>
                                          </p:val>
                                        </p:tav>
                                        <p:tav tm="100000">
                                          <p:val>
                                            <p:strVal val="#ppt_x"/>
                                          </p:val>
                                        </p:tav>
                                      </p:tavLst>
                                    </p:anim>
                                    <p:anim calcmode="lin" valueType="num">
                                      <p:cBhvr>
                                        <p:cTn id="6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03"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82274" name="Picture 2"/>
          <p:cNvPicPr>
            <a:picLocks noChangeAspect="1" noChangeArrowheads="1"/>
          </p:cNvPicPr>
          <p:nvPr/>
        </p:nvPicPr>
        <p:blipFill>
          <a:blip r:embed="rId2" cstate="print"/>
          <a:srcRect l="33334" t="51852" r="33333" b="4444"/>
          <a:stretch>
            <a:fillRect/>
          </a:stretch>
        </p:blipFill>
        <p:spPr bwMode="auto">
          <a:xfrm>
            <a:off x="1676400" y="1355407"/>
            <a:ext cx="6553200" cy="4832985"/>
          </a:xfrm>
          <a:prstGeom prst="rect">
            <a:avLst/>
          </a:prstGeom>
          <a:ln>
            <a:noFill/>
          </a:ln>
          <a:effectLst>
            <a:outerShdw blurRad="292100" dist="139700" dir="2700000" algn="tl" rotWithShape="0">
              <a:srgbClr val="333333">
                <a:alpha val="65000"/>
              </a:srgbClr>
            </a:outerShdw>
          </a:effectLst>
        </p:spPr>
      </p:pic>
      <p:sp>
        <p:nvSpPr>
          <p:cNvPr id="4" name="Oval 3"/>
          <p:cNvSpPr/>
          <p:nvPr/>
        </p:nvSpPr>
        <p:spPr>
          <a:xfrm>
            <a:off x="3200400" y="3429000"/>
            <a:ext cx="762000" cy="685800"/>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276600" y="5029200"/>
            <a:ext cx="762000" cy="685800"/>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621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Auction types</a:t>
            </a:r>
            <a:endParaRPr lang="en-US" dirty="0"/>
          </a:p>
        </p:txBody>
      </p:sp>
      <p:sp>
        <p:nvSpPr>
          <p:cNvPr id="3" name="Content Placeholder 2"/>
          <p:cNvSpPr>
            <a:spLocks noGrp="1"/>
          </p:cNvSpPr>
          <p:nvPr>
            <p:ph sz="quarter" idx="1"/>
          </p:nvPr>
        </p:nvSpPr>
        <p:spPr/>
        <p:txBody>
          <a:bodyPr/>
          <a:lstStyle/>
          <a:p>
            <a:r>
              <a:rPr lang="en-US" dirty="0" smtClean="0"/>
              <a:t>Closed first price</a:t>
            </a:r>
          </a:p>
          <a:p>
            <a:endParaRPr lang="en-US" dirty="0" smtClean="0"/>
          </a:p>
          <a:p>
            <a:r>
              <a:rPr lang="en-US" dirty="0" smtClean="0"/>
              <a:t>Closed second price (</a:t>
            </a:r>
            <a:r>
              <a:rPr lang="en-US" dirty="0" err="1" smtClean="0"/>
              <a:t>Vickrey</a:t>
            </a:r>
            <a:r>
              <a:rPr lang="en-US" dirty="0" smtClean="0"/>
              <a:t> auction)</a:t>
            </a:r>
          </a:p>
          <a:p>
            <a:endParaRPr lang="en-US" dirty="0" smtClean="0"/>
          </a:p>
          <a:p>
            <a:r>
              <a:rPr lang="en-US" dirty="0" smtClean="0"/>
              <a:t>Open descending (Dutch auction)</a:t>
            </a:r>
          </a:p>
          <a:p>
            <a:endParaRPr lang="en-US" dirty="0" smtClean="0"/>
          </a:p>
          <a:p>
            <a:r>
              <a:rPr lang="en-US" dirty="0" smtClean="0"/>
              <a:t>Open ascending (English auction)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819400"/>
            <a:ext cx="5715000" cy="2492990"/>
          </a:xfrm>
          <a:prstGeom prst="rect">
            <a:avLst/>
          </a:prstGeom>
          <a:noFill/>
        </p:spPr>
        <p:txBody>
          <a:bodyPr wrap="square" rtlCol="0">
            <a:spAutoFit/>
          </a:bodyPr>
          <a:lstStyle/>
          <a:p>
            <a:pPr algn="ctr"/>
            <a:r>
              <a:rPr lang="en-US" sz="3600" b="1" dirty="0" smtClean="0"/>
              <a:t>Certificate</a:t>
            </a:r>
          </a:p>
          <a:p>
            <a:endParaRPr lang="en-US" dirty="0"/>
          </a:p>
          <a:p>
            <a:endParaRPr lang="en-US" dirty="0" smtClean="0"/>
          </a:p>
          <a:p>
            <a:pPr algn="ctr"/>
            <a:r>
              <a:rPr lang="en-US" sz="2800" dirty="0" smtClean="0"/>
              <a:t>This certificate grants the right to a single bet on the pin-up/pin-down toss in </a:t>
            </a:r>
            <a:r>
              <a:rPr lang="en-US" sz="2800" dirty="0" smtClean="0"/>
              <a:t>this lecture</a:t>
            </a:r>
            <a:endParaRPr lang="en-US" sz="2800" dirty="0"/>
          </a:p>
        </p:txBody>
      </p:sp>
      <p:pic>
        <p:nvPicPr>
          <p:cNvPr id="3" name="Picture 16" descr="stanford_se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171" y="8382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907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ustom 1">
      <a:dk1>
        <a:sysClr val="windowText" lastClr="000000"/>
      </a:dk1>
      <a:lt1>
        <a:sysClr val="window" lastClr="FFFFFF"/>
      </a:lt1>
      <a:dk2>
        <a:srgbClr val="000000"/>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Equity</Template>
  <TotalTime>9675</TotalTime>
  <Words>3305</Words>
  <Application>Microsoft Office PowerPoint</Application>
  <PresentationFormat>On-screen Show (4:3)</PresentationFormat>
  <Paragraphs>696</Paragraphs>
  <Slides>70</Slides>
  <Notes>17</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70</vt:i4>
      </vt:variant>
    </vt:vector>
  </HeadingPairs>
  <TitlesOfParts>
    <vt:vector size="74" baseType="lpstr">
      <vt:lpstr>Equity</vt:lpstr>
      <vt:lpstr>Equation</vt:lpstr>
      <vt:lpstr>Document</vt:lpstr>
      <vt:lpstr>Microsoft ClipArt Gallery</vt:lpstr>
      <vt:lpstr>Engineering the Earth: making decisions under uncertainty</vt:lpstr>
      <vt:lpstr>The Thumb Tack Introduction</vt:lpstr>
      <vt:lpstr>Decision time</vt:lpstr>
      <vt:lpstr>Coin Flip</vt:lpstr>
      <vt:lpstr>The Thumb Tack Toss</vt:lpstr>
      <vt:lpstr>Investment Opportunity – Decision Rules</vt:lpstr>
      <vt:lpstr>Investment Rules – The Opportunity</vt:lpstr>
      <vt:lpstr>Auction types</vt:lpstr>
      <vt:lpstr>PowerPoint Presentation</vt:lpstr>
      <vt:lpstr>Probability of winning</vt:lpstr>
      <vt:lpstr>A decision tree helps organizing our thoughts</vt:lpstr>
      <vt:lpstr>We define a decision as an “irrevocable” allocation of resources</vt:lpstr>
      <vt:lpstr>Now that you own the deal, what is the  least you would be willing to sell it for?</vt:lpstr>
      <vt:lpstr>The difference between “expected value” and “certainty equivalent” reflects attitude toward risk</vt:lpstr>
      <vt:lpstr>Note</vt:lpstr>
      <vt:lpstr>What if we could get some information regarding the toss before our investor decides what to call?</vt:lpstr>
      <vt:lpstr>We can use the following equation to  compute the value of information</vt:lpstr>
      <vt:lpstr>What is the most our investor should pay for perfect information on the toss?</vt:lpstr>
      <vt:lpstr>The value of “perfect” information</vt:lpstr>
      <vt:lpstr>Perfect information is generally not available: here are imperfect sources</vt:lpstr>
      <vt:lpstr>Value of imperfect information</vt:lpstr>
      <vt:lpstr>What is your call?</vt:lpstr>
      <vt:lpstr>Making good decisions may not lead to  good outcomes</vt:lpstr>
      <vt:lpstr>Take-aways</vt:lpstr>
      <vt:lpstr>Take-aways for what comes next</vt:lpstr>
      <vt:lpstr>Decision making process</vt:lpstr>
      <vt:lpstr>Field of decision analysis</vt:lpstr>
      <vt:lpstr>Decisions</vt:lpstr>
      <vt:lpstr>An example decision problem</vt:lpstr>
      <vt:lpstr>Important: language/nomenclature</vt:lpstr>
      <vt:lpstr>Objectives: “value” tree</vt:lpstr>
      <vt:lpstr>Objectives</vt:lpstr>
      <vt:lpstr>Measure the achievement of an objective</vt:lpstr>
      <vt:lpstr>Estimating payoffs: pay-off matrix</vt:lpstr>
      <vt:lpstr>How to get pay-offs ?</vt:lpstr>
      <vt:lpstr>Estimating payoffs: pay-off matrix</vt:lpstr>
      <vt:lpstr>Preference and value functions</vt:lpstr>
      <vt:lpstr>Swing weighting</vt:lpstr>
      <vt:lpstr>Scoring</vt:lpstr>
      <vt:lpstr>Trade-offs</vt:lpstr>
      <vt:lpstr>Trade-offs</vt:lpstr>
      <vt:lpstr>Sensitivity analysis</vt:lpstr>
      <vt:lpstr>Sensitivity analysis</vt:lpstr>
      <vt:lpstr>Importance of sensitivity analysis</vt:lpstr>
      <vt:lpstr>Tornado charts: single objective</vt:lpstr>
      <vt:lpstr>Multiple objectives</vt:lpstr>
      <vt:lpstr>Monte Carlo simulation:  multiple objectives, multiple uncertainties</vt:lpstr>
      <vt:lpstr>The big Monte Carlo simulation</vt:lpstr>
      <vt:lpstr>What can be uncertain?</vt:lpstr>
      <vt:lpstr>Monte Carlo simulation  with multiple variables</vt:lpstr>
      <vt:lpstr>Example result of a Monte Carlo simulation</vt:lpstr>
      <vt:lpstr>Structuring decisions: decision trees</vt:lpstr>
      <vt:lpstr>Decision trees</vt:lpstr>
      <vt:lpstr>Example</vt:lpstr>
      <vt:lpstr>Dependent and independent events</vt:lpstr>
      <vt:lpstr>Solving decision trees</vt:lpstr>
      <vt:lpstr>Example</vt:lpstr>
      <vt:lpstr>Example</vt:lpstr>
      <vt:lpstr>Example</vt:lpstr>
      <vt:lpstr>Example</vt:lpstr>
      <vt:lpstr>Result</vt:lpstr>
      <vt:lpstr>Sensitivity analysis</vt:lpstr>
      <vt:lpstr>Probability sensitivity: maintain relative likelihood</vt:lpstr>
      <vt:lpstr>Risk profiles (not in book)</vt:lpstr>
      <vt:lpstr>Risk profile</vt:lpstr>
      <vt:lpstr>Example decision tree</vt:lpstr>
      <vt:lpstr>Example</vt:lpstr>
      <vt:lpstr>Risk profile for decision tree</vt:lpstr>
      <vt:lpstr>Decision trees and VOI</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jcaers</dc:creator>
  <cp:lastModifiedBy>User</cp:lastModifiedBy>
  <cp:revision>112</cp:revision>
  <cp:lastPrinted>2011-01-12T17:23:49Z</cp:lastPrinted>
  <dcterms:created xsi:type="dcterms:W3CDTF">2009-01-21T19:02:06Z</dcterms:created>
  <dcterms:modified xsi:type="dcterms:W3CDTF">2011-07-14T16:56:02Z</dcterms:modified>
</cp:coreProperties>
</file>