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46B80-DFEA-4D3C-B88A-C1408A5E9312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05F5-C09D-44EF-8104-7885023335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9827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9301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5100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0393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2311BF-BC3D-408C-B455-CF03458CE48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78E126-1E58-4DA6-A3C6-787619A50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27432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Modeling </a:t>
            </a:r>
            <a:r>
              <a:rPr lang="en-US" sz="2800" b="1" dirty="0" smtClean="0"/>
              <a:t>Uncertainty in the Earth Sciences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S-GEMS </a:t>
            </a:r>
            <a:br>
              <a:rPr dirty="0" smtClean="0"/>
            </a:br>
            <a:r>
              <a:rPr lang="en-US" dirty="0" smtClean="0"/>
              <a:t>Warm-up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EDA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76096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Open the project S-GEMSEDA.prj</a:t>
            </a:r>
          </a:p>
          <a:p>
            <a:endParaRPr lang="en-US" sz="2400" dirty="0" smtClean="0"/>
          </a:p>
          <a:p>
            <a:r>
              <a:rPr lang="en-US" sz="2400" dirty="0" smtClean="0"/>
              <a:t>Plot the histogram of the two variables</a:t>
            </a:r>
          </a:p>
          <a:p>
            <a:r>
              <a:rPr lang="en-US" sz="2400" dirty="0" smtClean="0"/>
              <a:t>	Comment on the histogram plot</a:t>
            </a:r>
          </a:p>
          <a:p>
            <a:r>
              <a:rPr lang="en-US" sz="2400" dirty="0" smtClean="0"/>
              <a:t>	Comment on the statistics listed below the 	histogram</a:t>
            </a:r>
          </a:p>
          <a:p>
            <a:endParaRPr lang="en-US" sz="2400" dirty="0" smtClean="0"/>
          </a:p>
          <a:p>
            <a:r>
              <a:rPr lang="en-US" sz="2400" dirty="0" smtClean="0"/>
              <a:t>Plot the QQ-plot of those variables</a:t>
            </a:r>
          </a:p>
          <a:p>
            <a:r>
              <a:rPr lang="en-US" sz="2400" dirty="0" smtClean="0"/>
              <a:t>	Comment in the QQ-plot</a:t>
            </a:r>
          </a:p>
          <a:p>
            <a:endParaRPr lang="en-US" sz="2400" dirty="0" smtClean="0"/>
          </a:p>
          <a:p>
            <a:r>
              <a:rPr lang="en-US" sz="2400" dirty="0" smtClean="0"/>
              <a:t>Make a scatter-plot between those variables</a:t>
            </a:r>
          </a:p>
          <a:p>
            <a:r>
              <a:rPr lang="en-US" sz="2400" dirty="0" smtClean="0"/>
              <a:t>	What is the correlation coefficient ?</a:t>
            </a:r>
          </a:p>
          <a:p>
            <a:r>
              <a:rPr lang="en-US" sz="2400" dirty="0" smtClean="0"/>
              <a:t>	Is this a linear association?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familiar with S-GEMS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S-GEMS warm-up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9064"/>
            <a:ext cx="5814646" cy="503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2800" dirty="0"/>
              <a:t>S-GEMS: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Stanford</a:t>
            </a:r>
            <a:r>
              <a:rPr lang="en-US" dirty="0"/>
              <a:t> </a:t>
            </a:r>
            <a:r>
              <a:rPr lang="en-US" sz="2400" dirty="0"/>
              <a:t>Geostatistical Earth Modeling </a:t>
            </a:r>
            <a:r>
              <a:rPr lang="en-US" sz="2400" dirty="0" smtClean="0"/>
              <a:t>Software</a:t>
            </a:r>
            <a:endParaRPr lang="en-US" dirty="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273726" y="3429000"/>
            <a:ext cx="1116011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Algorithm</a:t>
            </a:r>
          </a:p>
          <a:p>
            <a:pPr algn="ctr"/>
            <a:r>
              <a:rPr lang="en-US"/>
              <a:t>panel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766449" y="4267200"/>
            <a:ext cx="8034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Object</a:t>
            </a:r>
          </a:p>
          <a:p>
            <a:pPr algn="ctr"/>
            <a:r>
              <a:rPr lang="en-US"/>
              <a:t>panel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3884269" y="4114800"/>
            <a:ext cx="70724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View</a:t>
            </a:r>
          </a:p>
          <a:p>
            <a:pPr algn="ctr"/>
            <a:r>
              <a:rPr lang="en-US"/>
              <a:t>panel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4084948" y="5256213"/>
            <a:ext cx="115288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Command</a:t>
            </a:r>
          </a:p>
          <a:p>
            <a:pPr algn="ctr"/>
            <a:r>
              <a:rPr lang="en-US"/>
              <a:t>panel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143000"/>
            <a:ext cx="332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http://sgems.sourceforge.net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1"/>
            <a:ext cx="6292362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</a:t>
            </a: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3" cstate="print"/>
          <a:srcRect l="18620" t="21689" r="44873" b="22299"/>
          <a:stretch>
            <a:fillRect/>
          </a:stretch>
        </p:blipFill>
        <p:spPr bwMode="auto">
          <a:xfrm>
            <a:off x="2895600" y="2209800"/>
            <a:ext cx="3560885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9863" name="Line 7"/>
          <p:cNvSpPr>
            <a:spLocks noChangeShapeType="1"/>
          </p:cNvSpPr>
          <p:nvPr/>
        </p:nvSpPr>
        <p:spPr bwMode="auto">
          <a:xfrm flipH="1">
            <a:off x="2133600" y="16002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9864" name="Oval 8"/>
          <p:cNvSpPr>
            <a:spLocks noChangeArrowheads="1"/>
          </p:cNvSpPr>
          <p:nvPr/>
        </p:nvSpPr>
        <p:spPr bwMode="auto">
          <a:xfrm>
            <a:off x="3739662" y="2561312"/>
            <a:ext cx="259766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 useBgFill="1"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2514601" y="1371600"/>
            <a:ext cx="4588372" cy="9541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Data can be imported using “Load object”, two type of data</a:t>
            </a:r>
          </a:p>
          <a:p>
            <a:r>
              <a:rPr lang="en-US" sz="1400" b="1"/>
              <a:t>are used: </a:t>
            </a:r>
          </a:p>
          <a:p>
            <a:r>
              <a:rPr lang="en-US" sz="1400" b="1"/>
              <a:t>	regularly gridded (Cartesian), or, </a:t>
            </a:r>
          </a:p>
          <a:p>
            <a:r>
              <a:rPr lang="en-US" sz="1400" b="1"/>
              <a:t>	not gridded (point sets)</a:t>
            </a:r>
          </a:p>
        </p:txBody>
      </p:sp>
      <p:sp>
        <p:nvSpPr>
          <p:cNvPr id="249866" name="Freeform 10"/>
          <p:cNvSpPr>
            <a:spLocks/>
          </p:cNvSpPr>
          <p:nvPr/>
        </p:nvSpPr>
        <p:spPr bwMode="auto">
          <a:xfrm>
            <a:off x="6477000" y="1981200"/>
            <a:ext cx="184731" cy="369332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288" y="96"/>
              </a:cxn>
              <a:cxn ang="0">
                <a:pos x="0" y="432"/>
              </a:cxn>
            </a:cxnLst>
            <a:rect l="0" t="0" r="r" b="b"/>
            <a:pathLst>
              <a:path w="304" h="432">
                <a:moveTo>
                  <a:pt x="96" y="0"/>
                </a:moveTo>
                <a:cubicBezTo>
                  <a:pt x="200" y="12"/>
                  <a:pt x="304" y="24"/>
                  <a:pt x="288" y="96"/>
                </a:cubicBezTo>
                <a:cubicBezTo>
                  <a:pt x="272" y="168"/>
                  <a:pt x="136" y="300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 for gridded data</a:t>
            </a:r>
          </a:p>
        </p:txBody>
      </p:sp>
      <p:pic>
        <p:nvPicPr>
          <p:cNvPr id="254979" name="Picture 3" descr="gridspecs"/>
          <p:cNvPicPr>
            <a:picLocks noChangeAspect="1" noChangeArrowheads="1"/>
          </p:cNvPicPr>
          <p:nvPr/>
        </p:nvPicPr>
        <p:blipFill>
          <a:blip r:embed="rId2" cstate="print"/>
          <a:srcRect l="24202" t="27795" r="22353" b="55099"/>
          <a:stretch>
            <a:fillRect/>
          </a:stretch>
        </p:blipFill>
        <p:spPr bwMode="auto">
          <a:xfrm>
            <a:off x="1524000" y="1295400"/>
            <a:ext cx="5334000" cy="2414588"/>
          </a:xfrm>
          <a:prstGeom prst="rect">
            <a:avLst/>
          </a:prstGeom>
          <a:noFill/>
        </p:spPr>
      </p:pic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62001" y="5181601"/>
            <a:ext cx="68080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 grids are stored/imported as arrays indexed as follows</a:t>
            </a:r>
          </a:p>
          <a:p>
            <a:r>
              <a:rPr lang="en-US"/>
              <a:t>	</a:t>
            </a:r>
            <a:r>
              <a:rPr lang="en-US" b="1"/>
              <a:t>index=(iz-1)*nx*ny+(iy-1)*nx+ix</a:t>
            </a:r>
          </a:p>
          <a:p>
            <a:r>
              <a:rPr lang="en-US"/>
              <a:t>				(X cycles fastest, then Y, then Z)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762000" y="3810001"/>
            <a:ext cx="63882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 grids are uniquely defined by 9 parameters</a:t>
            </a:r>
          </a:p>
          <a:p>
            <a:r>
              <a:rPr lang="en-US"/>
              <a:t>	</a:t>
            </a:r>
            <a:r>
              <a:rPr lang="en-US" b="1"/>
              <a:t>nx, ny, nz</a:t>
            </a:r>
            <a:r>
              <a:rPr lang="en-US"/>
              <a:t>: the grid dimension</a:t>
            </a:r>
          </a:p>
          <a:p>
            <a:r>
              <a:rPr lang="en-US"/>
              <a:t>	</a:t>
            </a:r>
            <a:r>
              <a:rPr lang="en-US" b="1"/>
              <a:t>xsiz, ysiz, zsiz</a:t>
            </a:r>
            <a:r>
              <a:rPr lang="en-US"/>
              <a:t>: the cell size in each direction</a:t>
            </a:r>
          </a:p>
          <a:p>
            <a:r>
              <a:rPr lang="en-US"/>
              <a:t>	</a:t>
            </a:r>
            <a:r>
              <a:rPr lang="en-US" b="1"/>
              <a:t>xmn, ymn, zmn</a:t>
            </a:r>
            <a:r>
              <a:rPr lang="en-US"/>
              <a:t>: the coordinates of the origin of the grid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</a:t>
            </a: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1"/>
            <a:ext cx="6324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2" cstate="print"/>
          <a:srcRect l="31903" t="22121" r="31802" b="22058"/>
          <a:stretch>
            <a:fillRect/>
          </a:stretch>
        </p:blipFill>
        <p:spPr bwMode="auto">
          <a:xfrm>
            <a:off x="2362201" y="1905000"/>
            <a:ext cx="36385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5165481" y="3003550"/>
            <a:ext cx="3371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nx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5162551" y="3230564"/>
            <a:ext cx="337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ny</a:t>
            </a: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161085" y="3459164"/>
            <a:ext cx="3289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nz</a:t>
            </a: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159620" y="4298950"/>
            <a:ext cx="4143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xsiz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156689" y="4525964"/>
            <a:ext cx="4161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ysiz</a:t>
            </a: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5155224" y="4754564"/>
            <a:ext cx="404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zsiz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3112477" y="5791200"/>
            <a:ext cx="4635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xmn</a:t>
            </a: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4205655" y="5791200"/>
            <a:ext cx="4651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ymn</a:t>
            </a: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5272454" y="5791200"/>
            <a:ext cx="4539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zmn</a:t>
            </a:r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 flipH="1">
            <a:off x="4985238" y="31337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6" name="Line 16"/>
          <p:cNvSpPr>
            <a:spLocks noChangeShapeType="1"/>
          </p:cNvSpPr>
          <p:nvPr/>
        </p:nvSpPr>
        <p:spPr bwMode="auto">
          <a:xfrm flipH="1">
            <a:off x="4985238" y="3367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 flipH="1">
            <a:off x="4979377" y="35766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8" name="Line 18"/>
          <p:cNvSpPr>
            <a:spLocks noChangeShapeType="1"/>
          </p:cNvSpPr>
          <p:nvPr/>
        </p:nvSpPr>
        <p:spPr bwMode="auto">
          <a:xfrm flipH="1">
            <a:off x="4881197" y="4433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 flipH="1">
            <a:off x="4881197" y="46672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 flipH="1">
            <a:off x="48768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4114800" y="2057401"/>
            <a:ext cx="1500091" cy="30777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Enter a grid name</a:t>
            </a:r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 flipH="1">
            <a:off x="3540369" y="2209800"/>
            <a:ext cx="574431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1"/>
            <a:ext cx="6292362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09" name="Line 5"/>
          <p:cNvSpPr>
            <a:spLocks noChangeShapeType="1"/>
          </p:cNvSpPr>
          <p:nvPr/>
        </p:nvSpPr>
        <p:spPr bwMode="auto">
          <a:xfrm flipV="1">
            <a:off x="762000" y="2057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Pointset</a:t>
            </a:r>
            <a:endParaRPr lang="en-US" dirty="0"/>
          </a:p>
        </p:txBody>
      </p:sp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 cstate="print"/>
          <a:srcRect l="22722" t="21913" r="21777" b="21790"/>
          <a:stretch>
            <a:fillRect/>
          </a:stretch>
        </p:blipFill>
        <p:spPr bwMode="auto">
          <a:xfrm>
            <a:off x="2667000" y="1981201"/>
            <a:ext cx="5413131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3048000" y="2369224"/>
            <a:ext cx="259766" cy="5193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set</a:t>
            </a: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1295400"/>
            <a:ext cx="6651381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2" cstate="print"/>
          <a:srcRect l="22852" t="22218" r="21843" b="21729"/>
          <a:stretch>
            <a:fillRect/>
          </a:stretch>
        </p:blipFill>
        <p:spPr bwMode="auto">
          <a:xfrm>
            <a:off x="1905000" y="1828800"/>
            <a:ext cx="5394081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 useBgFill="1"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4114800" y="2057401"/>
            <a:ext cx="1867499" cy="30777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Enter a point set name</a:t>
            </a: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 flipH="1">
            <a:off x="3540369" y="2209800"/>
            <a:ext cx="574431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S-GEMS visualization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752600"/>
            <a:ext cx="76096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Open the project S-GEMSviz.prj</a:t>
            </a:r>
          </a:p>
          <a:p>
            <a:endParaRPr lang="en-US" sz="2400" dirty="0" smtClean="0"/>
          </a:p>
          <a:p>
            <a:r>
              <a:rPr lang="en-US" sz="2400" dirty="0" smtClean="0"/>
              <a:t>Note how there are two types of objects, a Cartesian grid with properties and a point-set (wells)</a:t>
            </a:r>
          </a:p>
          <a:p>
            <a:endParaRPr lang="en-US" sz="2400" dirty="0" smtClean="0"/>
          </a:p>
          <a:p>
            <a:r>
              <a:rPr lang="en-US" sz="2400" dirty="0" smtClean="0"/>
              <a:t>Experiment with the visualization tools by looking under preferences in the object-panel</a:t>
            </a:r>
          </a:p>
          <a:p>
            <a:endParaRPr lang="en-US" sz="2400" dirty="0" smtClean="0"/>
          </a:p>
          <a:p>
            <a:r>
              <a:rPr lang="en-US" sz="2400" dirty="0" smtClean="0"/>
              <a:t>Load two datasets to test the data-loading capabilities</a:t>
            </a:r>
          </a:p>
          <a:p>
            <a:r>
              <a:rPr lang="en-US" sz="2400" dirty="0" smtClean="0"/>
              <a:t>	“data1.dat”, a 150 x 200 x 80 gridded dataset</a:t>
            </a:r>
          </a:p>
          <a:p>
            <a:r>
              <a:rPr lang="en-US" sz="2400" dirty="0" smtClean="0"/>
              <a:t>	“data2.dat”, a point-set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3516</TotalTime>
  <Words>150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S-GEMS  Warm-up</vt:lpstr>
      <vt:lpstr>Getting familiar with S-GEMS</vt:lpstr>
      <vt:lpstr>S-GEMS:  Stanford Geostatistical Earth Modeling Software</vt:lpstr>
      <vt:lpstr>Data format</vt:lpstr>
      <vt:lpstr>Convention for gridded data</vt:lpstr>
      <vt:lpstr>Data format</vt:lpstr>
      <vt:lpstr>Pointset</vt:lpstr>
      <vt:lpstr>Point set</vt:lpstr>
      <vt:lpstr>Exercise on S-GEMS visualization</vt:lpstr>
      <vt:lpstr>Exercise on EDA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jcaers</dc:creator>
  <cp:lastModifiedBy>User</cp:lastModifiedBy>
  <cp:revision>66</cp:revision>
  <dcterms:created xsi:type="dcterms:W3CDTF">2009-01-21T19:02:06Z</dcterms:created>
  <dcterms:modified xsi:type="dcterms:W3CDTF">2011-09-04T13:41:09Z</dcterms:modified>
</cp:coreProperties>
</file>