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7" r:id="rId3"/>
    <p:sldId id="278" r:id="rId4"/>
    <p:sldId id="279" r:id="rId5"/>
    <p:sldId id="280" r:id="rId6"/>
    <p:sldId id="281" r:id="rId7"/>
    <p:sldId id="269" r:id="rId8"/>
    <p:sldId id="270" r:id="rId9"/>
    <p:sldId id="271" r:id="rId10"/>
    <p:sldId id="272" r:id="rId11"/>
    <p:sldId id="273" r:id="rId12"/>
    <p:sldId id="275" r:id="rId13"/>
    <p:sldId id="276" r:id="rId14"/>
    <p:sldId id="274" r:id="rId15"/>
    <p:sldId id="258" r:id="rId16"/>
    <p:sldId id="259" r:id="rId17"/>
    <p:sldId id="267" r:id="rId18"/>
    <p:sldId id="260" r:id="rId19"/>
    <p:sldId id="261" r:id="rId20"/>
    <p:sldId id="262"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66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9" autoAdjust="0"/>
    <p:restoredTop sz="94660"/>
  </p:normalViewPr>
  <p:slideViewPr>
    <p:cSldViewPr>
      <p:cViewPr varScale="1">
        <p:scale>
          <a:sx n="74" d="100"/>
          <a:sy n="74" d="100"/>
        </p:scale>
        <p:origin x="-1398" y="-9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246B80-DFEA-4D3C-B88A-C1408A5E9312}" type="datetimeFigureOut">
              <a:rPr lang="en-US" smtClean="0"/>
              <a:pPr/>
              <a:t>9/4/2011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0105F5-C09D-44EF-8104-788502333528}" type="slidenum">
              <a:rPr lang="en-US" smtClean="0"/>
              <a:pPr/>
              <a:t>‹#›</a:t>
            </a:fld>
            <a:endParaRPr lang="en-US"/>
          </a:p>
        </p:txBody>
      </p:sp>
    </p:spTree>
    <p:extLst>
      <p:ext uri="{BB962C8B-B14F-4D97-AF65-F5344CB8AC3E}">
        <p14:creationId xmlns:p14="http://schemas.microsoft.com/office/powerpoint/2010/main" val="3604418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7338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p:txBody>
          <a:bodyPr/>
          <a:lstStyle/>
          <a:p>
            <a:fld id="{482311BF-BC3D-408C-B455-CF03458CE489}" type="datetimeFigureOut">
              <a:rPr lang="en-US" smtClean="0"/>
              <a:pPr/>
              <a:t>9/4/2011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178E126-1E58-4DA6-A3C6-787619A5045F}" type="slidenum">
              <a:rPr lang="en-US" smtClean="0"/>
              <a:pPr/>
              <a:t>‹#›</a:t>
            </a:fld>
            <a:endParaRPr lang="en-US"/>
          </a:p>
        </p:txBody>
      </p:sp>
      <p:sp>
        <p:nvSpPr>
          <p:cNvPr id="7" name="Rectangle 6"/>
          <p:cNvSpPr/>
          <p:nvPr/>
        </p:nvSpPr>
        <p:spPr>
          <a:xfrm>
            <a:off x="62931" y="19827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9301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35100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039330"/>
            <a:ext cx="8229600" cy="1470025"/>
          </a:xfrm>
        </p:spPr>
        <p:txBody>
          <a:bodyPr anchor="ctr"/>
          <a:lstStyle>
            <a:lvl1pPr algn="ctr">
              <a:defRPr lang="en-US" dirty="0">
                <a:solidFill>
                  <a:srgbClr val="FFFFFF"/>
                </a:solidFill>
              </a:defRPr>
            </a:lvl1pPr>
          </a:lstStyle>
          <a:p>
            <a:r>
              <a:rPr kumimoji="0" lang="en-US" dirty="0" smtClean="0"/>
              <a:t>Click to edit Master 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2311BF-BC3D-408C-B455-CF03458CE489}" type="datetimeFigureOut">
              <a:rPr lang="en-US" smtClean="0"/>
              <a:pPr/>
              <a:t>9/4/2011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8E126-1E58-4DA6-A3C6-787619A504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2311BF-BC3D-408C-B455-CF03458CE489}" type="datetimeFigureOut">
              <a:rPr lang="en-US" smtClean="0"/>
              <a:pPr/>
              <a:t>9/4/2011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8E126-1E58-4DA6-A3C6-787619A504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482311BF-BC3D-408C-B455-CF03458CE489}" type="datetimeFigureOut">
              <a:rPr lang="en-US" smtClean="0"/>
              <a:pPr/>
              <a:t>9/4/2011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8E126-1E58-4DA6-A3C6-787619A5045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accent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482311BF-BC3D-408C-B455-CF03458CE489}" type="datetimeFigureOut">
              <a:rPr lang="en-US" smtClean="0"/>
              <a:pPr/>
              <a:t>9/4/2011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178E126-1E58-4DA6-A3C6-787619A5045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2311BF-BC3D-408C-B455-CF03458CE489}" type="datetimeFigureOut">
              <a:rPr lang="en-US" smtClean="0"/>
              <a:pPr/>
              <a:t>9/4/2011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8E126-1E58-4DA6-A3C6-787619A5045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82311BF-BC3D-408C-B455-CF03458CE489}" type="datetimeFigureOut">
              <a:rPr lang="en-US" smtClean="0"/>
              <a:pPr/>
              <a:t>9/4/2011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8E126-1E58-4DA6-A3C6-787619A5045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2311BF-BC3D-408C-B455-CF03458CE489}" type="datetimeFigureOut">
              <a:rPr lang="en-US" smtClean="0"/>
              <a:pPr/>
              <a:t>9/4/2011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8E126-1E58-4DA6-A3C6-787619A504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311BF-BC3D-408C-B455-CF03458CE489}" type="datetimeFigureOut">
              <a:rPr lang="en-US" smtClean="0"/>
              <a:pPr/>
              <a:t>9/4/2011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8E126-1E58-4DA6-A3C6-787619A504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2311BF-BC3D-408C-B455-CF03458CE489}" type="datetimeFigureOut">
              <a:rPr lang="en-US" smtClean="0"/>
              <a:pPr/>
              <a:t>9/4/2011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8E126-1E58-4DA6-A3C6-787619A5045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2311BF-BC3D-408C-B455-CF03458CE489}" type="datetimeFigureOut">
              <a:rPr lang="en-US" smtClean="0"/>
              <a:pPr/>
              <a:t>9/4/2011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178E126-1E58-4DA6-A3C6-787619A5045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82311BF-BC3D-408C-B455-CF03458CE489}" type="datetimeFigureOut">
              <a:rPr lang="en-US" smtClean="0"/>
              <a:pPr/>
              <a:t>9/4/2011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178E126-1E58-4DA6-A3C6-787619A5045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886200"/>
            <a:ext cx="7315200" cy="2743200"/>
          </a:xfrm>
        </p:spPr>
        <p:txBody>
          <a:bodyPr>
            <a:noAutofit/>
          </a:bodyPr>
          <a:lstStyle/>
          <a:p>
            <a:r>
              <a:rPr lang="en-US" sz="2800" b="1" dirty="0" smtClean="0"/>
              <a:t>Modeling </a:t>
            </a:r>
            <a:r>
              <a:rPr lang="en-US" sz="2800" b="1" dirty="0" smtClean="0"/>
              <a:t>Uncertainty in the Earth Sciences</a:t>
            </a:r>
            <a:endParaRPr lang="en-US" sz="2800" b="1" dirty="0"/>
          </a:p>
        </p:txBody>
      </p:sp>
      <p:sp>
        <p:nvSpPr>
          <p:cNvPr id="2" name="Title 1"/>
          <p:cNvSpPr>
            <a:spLocks noGrp="1"/>
          </p:cNvSpPr>
          <p:nvPr>
            <p:ph type="ctrTitle"/>
          </p:nvPr>
        </p:nvSpPr>
        <p:spPr/>
        <p:txBody>
          <a:bodyPr>
            <a:normAutofit/>
          </a:bodyPr>
          <a:lstStyle/>
          <a:p>
            <a:r>
              <a:rPr dirty="0" smtClean="0"/>
              <a:t>S-GEMS</a:t>
            </a:r>
            <a:br>
              <a:rPr dirty="0" smtClean="0"/>
            </a:br>
            <a:r>
              <a:rPr dirty="0" smtClean="0"/>
              <a:t>Modeling spatial uncertainty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226" name="Picture 10"/>
          <p:cNvPicPr>
            <a:picLocks noChangeAspect="1" noChangeArrowheads="1"/>
          </p:cNvPicPr>
          <p:nvPr/>
        </p:nvPicPr>
        <p:blipFill>
          <a:blip r:embed="rId2" cstate="print"/>
          <a:srcRect l="5078" t="9338" r="62500" b="12614"/>
          <a:stretch>
            <a:fillRect/>
          </a:stretch>
        </p:blipFill>
        <p:spPr bwMode="auto">
          <a:xfrm>
            <a:off x="329712" y="1254125"/>
            <a:ext cx="2455985" cy="5124450"/>
          </a:xfrm>
          <a:prstGeom prst="rect">
            <a:avLst/>
          </a:prstGeom>
          <a:noFill/>
          <a:ln w="9525">
            <a:noFill/>
            <a:miter lim="800000"/>
            <a:headEnd/>
            <a:tailEnd/>
          </a:ln>
          <a:effectLst/>
        </p:spPr>
      </p:pic>
      <p:sp>
        <p:nvSpPr>
          <p:cNvPr id="265219" name="Rectangle 3"/>
          <p:cNvSpPr>
            <a:spLocks noGrp="1" noChangeArrowheads="1"/>
          </p:cNvSpPr>
          <p:nvPr>
            <p:ph type="title"/>
          </p:nvPr>
        </p:nvSpPr>
        <p:spPr/>
        <p:txBody>
          <a:bodyPr/>
          <a:lstStyle/>
          <a:p>
            <a:r>
              <a:rPr lang="en-US"/>
              <a:t>SNESIM in S-GEMS, tab 3: rotation</a:t>
            </a:r>
          </a:p>
        </p:txBody>
      </p:sp>
      <p:sp>
        <p:nvSpPr>
          <p:cNvPr id="265220" name="Text Box 4"/>
          <p:cNvSpPr txBox="1">
            <a:spLocks noChangeArrowheads="1"/>
          </p:cNvSpPr>
          <p:nvPr/>
        </p:nvSpPr>
        <p:spPr bwMode="auto">
          <a:xfrm>
            <a:off x="3305908" y="1905000"/>
            <a:ext cx="5427785" cy="2501900"/>
          </a:xfrm>
          <a:prstGeom prst="rect">
            <a:avLst/>
          </a:prstGeom>
          <a:noFill/>
          <a:ln w="9525">
            <a:noFill/>
            <a:miter lim="800000"/>
            <a:headEnd/>
            <a:tailEnd/>
          </a:ln>
          <a:effectLst/>
        </p:spPr>
        <p:txBody>
          <a:bodyPr wrap="none">
            <a:spAutoFit/>
          </a:bodyPr>
          <a:lstStyle/>
          <a:p>
            <a:r>
              <a:rPr lang="en-US" sz="1800"/>
              <a:t>(12) The facies can be rotated globally or that rotation</a:t>
            </a:r>
          </a:p>
          <a:p>
            <a:r>
              <a:rPr lang="en-US" sz="1800"/>
              <a:t>	can be varied locally</a:t>
            </a:r>
            <a:endParaRPr lang="en-US" sz="1400"/>
          </a:p>
          <a:p>
            <a:endParaRPr lang="en-US" sz="1400"/>
          </a:p>
          <a:p>
            <a:r>
              <a:rPr lang="en-US" sz="1800"/>
              <a:t>(13) If a local rotation is defined than a file needs to be </a:t>
            </a:r>
          </a:p>
          <a:p>
            <a:r>
              <a:rPr lang="en-US" sz="1800"/>
              <a:t>provided that divides the simulation grid in a number of </a:t>
            </a:r>
          </a:p>
          <a:p>
            <a:r>
              <a:rPr lang="en-US" sz="1800"/>
              <a:t>regions, numbered as 0,1,2,3…</a:t>
            </a:r>
          </a:p>
          <a:p>
            <a:endParaRPr lang="en-US" sz="1800"/>
          </a:p>
          <a:p>
            <a:r>
              <a:rPr lang="en-US" sz="1800"/>
              <a:t>	Each region can then have a different rotation </a:t>
            </a:r>
          </a:p>
          <a:p>
            <a:r>
              <a:rPr lang="en-US" sz="1800"/>
              <a:t>	angle as specified on the line below</a:t>
            </a:r>
            <a:endParaRPr lang="en-US" sz="1400"/>
          </a:p>
        </p:txBody>
      </p:sp>
      <p:sp>
        <p:nvSpPr>
          <p:cNvPr id="265221" name="Text Box 5"/>
          <p:cNvSpPr txBox="1">
            <a:spLocks noChangeArrowheads="1"/>
          </p:cNvSpPr>
          <p:nvPr/>
        </p:nvSpPr>
        <p:spPr bwMode="auto">
          <a:xfrm>
            <a:off x="2014905" y="2328863"/>
            <a:ext cx="518746" cy="336550"/>
          </a:xfrm>
          <a:prstGeom prst="rect">
            <a:avLst/>
          </a:prstGeom>
          <a:noFill/>
          <a:ln w="9525">
            <a:noFill/>
            <a:miter lim="800000"/>
            <a:headEnd/>
            <a:tailEnd/>
          </a:ln>
          <a:effectLst/>
        </p:spPr>
        <p:txBody>
          <a:bodyPr wrap="none">
            <a:spAutoFit/>
          </a:bodyPr>
          <a:lstStyle/>
          <a:p>
            <a:r>
              <a:rPr lang="en-US" sz="1600"/>
              <a:t>(11)</a:t>
            </a:r>
          </a:p>
        </p:txBody>
      </p:sp>
      <p:sp>
        <p:nvSpPr>
          <p:cNvPr id="265222" name="Text Box 6"/>
          <p:cNvSpPr txBox="1">
            <a:spLocks noChangeArrowheads="1"/>
          </p:cNvSpPr>
          <p:nvPr/>
        </p:nvSpPr>
        <p:spPr bwMode="auto">
          <a:xfrm>
            <a:off x="1688124" y="3505200"/>
            <a:ext cx="518746" cy="336550"/>
          </a:xfrm>
          <a:prstGeom prst="rect">
            <a:avLst/>
          </a:prstGeom>
          <a:noFill/>
          <a:ln w="9525">
            <a:noFill/>
            <a:miter lim="800000"/>
            <a:headEnd/>
            <a:tailEnd/>
          </a:ln>
          <a:effectLst/>
        </p:spPr>
        <p:txBody>
          <a:bodyPr wrap="none">
            <a:spAutoFit/>
          </a:bodyPr>
          <a:lstStyle/>
          <a:p>
            <a:r>
              <a:rPr lang="en-US" sz="1600"/>
              <a:t>(12)</a:t>
            </a:r>
          </a:p>
        </p:txBody>
      </p:sp>
      <p:sp>
        <p:nvSpPr>
          <p:cNvPr id="265224" name="Rectangle 8"/>
          <p:cNvSpPr>
            <a:spLocks noChangeArrowheads="1"/>
          </p:cNvSpPr>
          <p:nvPr/>
        </p:nvSpPr>
        <p:spPr bwMode="auto">
          <a:xfrm>
            <a:off x="1383323" y="1249642"/>
            <a:ext cx="729762" cy="369332"/>
          </a:xfrm>
          <a:prstGeom prst="rect">
            <a:avLst/>
          </a:prstGeom>
          <a:noFill/>
          <a:ln w="25400">
            <a:solidFill>
              <a:schemeClr val="tx1"/>
            </a:solidFill>
            <a:miter lim="800000"/>
            <a:headEnd/>
            <a:tailEnd/>
          </a:ln>
          <a:effectLst/>
        </p:spPr>
        <p:txBody>
          <a:bodyPr anchor="ctr">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2" name="Picture 12"/>
          <p:cNvPicPr>
            <a:picLocks noChangeAspect="1" noChangeArrowheads="1"/>
          </p:cNvPicPr>
          <p:nvPr/>
        </p:nvPicPr>
        <p:blipFill>
          <a:blip r:embed="rId2" cstate="print"/>
          <a:srcRect l="4639" t="9563" r="62581" b="12595"/>
          <a:stretch>
            <a:fillRect/>
          </a:stretch>
        </p:blipFill>
        <p:spPr bwMode="auto">
          <a:xfrm>
            <a:off x="417636" y="1509713"/>
            <a:ext cx="2603988" cy="5357812"/>
          </a:xfrm>
          <a:prstGeom prst="rect">
            <a:avLst/>
          </a:prstGeom>
          <a:noFill/>
          <a:ln w="9525">
            <a:noFill/>
            <a:miter lim="800000"/>
            <a:headEnd/>
            <a:tailEnd/>
          </a:ln>
          <a:effectLst/>
        </p:spPr>
      </p:pic>
      <p:sp>
        <p:nvSpPr>
          <p:cNvPr id="266243" name="Rectangle 3"/>
          <p:cNvSpPr>
            <a:spLocks noGrp="1" noChangeArrowheads="1"/>
          </p:cNvSpPr>
          <p:nvPr>
            <p:ph type="title"/>
          </p:nvPr>
        </p:nvSpPr>
        <p:spPr/>
        <p:txBody>
          <a:bodyPr/>
          <a:lstStyle/>
          <a:p>
            <a:r>
              <a:rPr lang="en-US" sz="3200"/>
              <a:t>SNESIM in S-GEMS, tab 4: Advanced</a:t>
            </a:r>
          </a:p>
        </p:txBody>
      </p:sp>
      <p:sp>
        <p:nvSpPr>
          <p:cNvPr id="266244" name="Text Box 4"/>
          <p:cNvSpPr txBox="1">
            <a:spLocks noChangeArrowheads="1"/>
          </p:cNvSpPr>
          <p:nvPr/>
        </p:nvSpPr>
        <p:spPr bwMode="auto">
          <a:xfrm>
            <a:off x="3305908" y="1905001"/>
            <a:ext cx="5651989" cy="4424363"/>
          </a:xfrm>
          <a:prstGeom prst="rect">
            <a:avLst/>
          </a:prstGeom>
          <a:noFill/>
          <a:ln w="9525">
            <a:noFill/>
            <a:miter lim="800000"/>
            <a:headEnd/>
            <a:tailEnd/>
          </a:ln>
          <a:effectLst/>
        </p:spPr>
        <p:txBody>
          <a:bodyPr wrap="none">
            <a:spAutoFit/>
          </a:bodyPr>
          <a:lstStyle/>
          <a:p>
            <a:r>
              <a:rPr lang="en-US" sz="1800"/>
              <a:t>(13) Minimum number of replicates required to calculate </a:t>
            </a:r>
          </a:p>
          <a:p>
            <a:r>
              <a:rPr lang="en-US" sz="1800"/>
              <a:t>	conditional probabilities</a:t>
            </a:r>
          </a:p>
          <a:p>
            <a:endParaRPr lang="en-US" sz="1400"/>
          </a:p>
          <a:p>
            <a:r>
              <a:rPr lang="en-US" sz="1800"/>
              <a:t>(14) How much do you want to honor the </a:t>
            </a:r>
          </a:p>
          <a:p>
            <a:r>
              <a:rPr lang="en-US" sz="1800"/>
              <a:t>          training image proportions</a:t>
            </a:r>
          </a:p>
          <a:p>
            <a:r>
              <a:rPr lang="en-US" sz="1800"/>
              <a:t>	exactly: set to ‘1’</a:t>
            </a:r>
          </a:p>
          <a:p>
            <a:r>
              <a:rPr lang="en-US" sz="1800"/>
              <a:t>	not at all: set to ‘0’</a:t>
            </a:r>
          </a:p>
          <a:p>
            <a:r>
              <a:rPr lang="en-US" sz="1800"/>
              <a:t>	somewhat: set in between [0,1]</a:t>
            </a:r>
          </a:p>
          <a:p>
            <a:endParaRPr lang="en-US" sz="1800"/>
          </a:p>
          <a:p>
            <a:r>
              <a:rPr lang="en-US" sz="1800"/>
              <a:t>(15) Number of multiple grids used: typically 3 or 4</a:t>
            </a:r>
          </a:p>
          <a:p>
            <a:endParaRPr lang="en-US" sz="1800"/>
          </a:p>
          <a:p>
            <a:r>
              <a:rPr lang="en-US" sz="1800"/>
              <a:t>(16) this tuning parameters may slow the simulation </a:t>
            </a:r>
          </a:p>
          <a:p>
            <a:r>
              <a:rPr lang="en-US" sz="1800"/>
              <a:t>	but generally improve the results</a:t>
            </a:r>
          </a:p>
          <a:p>
            <a:endParaRPr lang="en-US" sz="1800"/>
          </a:p>
          <a:p>
            <a:r>
              <a:rPr lang="en-US" sz="1800"/>
              <a:t>(17) Regions definition and simulation (not covered in this </a:t>
            </a:r>
          </a:p>
          <a:p>
            <a:r>
              <a:rPr lang="en-US" sz="1800"/>
              <a:t>	course</a:t>
            </a:r>
          </a:p>
        </p:txBody>
      </p:sp>
      <p:sp>
        <p:nvSpPr>
          <p:cNvPr id="266245" name="Text Box 5"/>
          <p:cNvSpPr txBox="1">
            <a:spLocks noChangeArrowheads="1"/>
          </p:cNvSpPr>
          <p:nvPr/>
        </p:nvSpPr>
        <p:spPr bwMode="auto">
          <a:xfrm>
            <a:off x="2055936" y="1720850"/>
            <a:ext cx="518746" cy="336550"/>
          </a:xfrm>
          <a:prstGeom prst="rect">
            <a:avLst/>
          </a:prstGeom>
          <a:noFill/>
          <a:ln w="9525">
            <a:noFill/>
            <a:miter lim="800000"/>
            <a:headEnd/>
            <a:tailEnd/>
          </a:ln>
          <a:effectLst/>
        </p:spPr>
        <p:txBody>
          <a:bodyPr wrap="none">
            <a:spAutoFit/>
          </a:bodyPr>
          <a:lstStyle/>
          <a:p>
            <a:r>
              <a:rPr lang="en-US" sz="1600"/>
              <a:t>(13)</a:t>
            </a:r>
          </a:p>
        </p:txBody>
      </p:sp>
      <p:sp>
        <p:nvSpPr>
          <p:cNvPr id="266246" name="Text Box 6"/>
          <p:cNvSpPr txBox="1">
            <a:spLocks noChangeArrowheads="1"/>
          </p:cNvSpPr>
          <p:nvPr/>
        </p:nvSpPr>
        <p:spPr bwMode="auto">
          <a:xfrm>
            <a:off x="2435470" y="1905000"/>
            <a:ext cx="518746" cy="336550"/>
          </a:xfrm>
          <a:prstGeom prst="rect">
            <a:avLst/>
          </a:prstGeom>
          <a:noFill/>
          <a:ln w="9525">
            <a:noFill/>
            <a:miter lim="800000"/>
            <a:headEnd/>
            <a:tailEnd/>
          </a:ln>
          <a:effectLst/>
        </p:spPr>
        <p:txBody>
          <a:bodyPr wrap="none">
            <a:spAutoFit/>
          </a:bodyPr>
          <a:lstStyle/>
          <a:p>
            <a:r>
              <a:rPr lang="en-US" sz="1600"/>
              <a:t>(14)</a:t>
            </a:r>
          </a:p>
        </p:txBody>
      </p:sp>
      <p:sp>
        <p:nvSpPr>
          <p:cNvPr id="266247" name="Rectangle 7"/>
          <p:cNvSpPr>
            <a:spLocks noChangeArrowheads="1"/>
          </p:cNvSpPr>
          <p:nvPr/>
        </p:nvSpPr>
        <p:spPr bwMode="auto">
          <a:xfrm>
            <a:off x="2305051" y="1506817"/>
            <a:ext cx="520211" cy="369332"/>
          </a:xfrm>
          <a:prstGeom prst="rect">
            <a:avLst/>
          </a:prstGeom>
          <a:noFill/>
          <a:ln w="25400">
            <a:solidFill>
              <a:schemeClr val="tx1"/>
            </a:solidFill>
            <a:miter lim="800000"/>
            <a:headEnd/>
            <a:tailEnd/>
          </a:ln>
          <a:effectLst/>
        </p:spPr>
        <p:txBody>
          <a:bodyPr anchor="ctr">
            <a:spAutoFit/>
          </a:bodyPr>
          <a:lstStyle/>
          <a:p>
            <a:endParaRPr lang="en-US"/>
          </a:p>
        </p:txBody>
      </p:sp>
      <p:sp>
        <p:nvSpPr>
          <p:cNvPr id="266249" name="Text Box 9"/>
          <p:cNvSpPr txBox="1">
            <a:spLocks noChangeArrowheads="1"/>
          </p:cNvSpPr>
          <p:nvPr/>
        </p:nvSpPr>
        <p:spPr bwMode="auto">
          <a:xfrm>
            <a:off x="1959220" y="2335213"/>
            <a:ext cx="518746" cy="336550"/>
          </a:xfrm>
          <a:prstGeom prst="rect">
            <a:avLst/>
          </a:prstGeom>
          <a:noFill/>
          <a:ln w="9525">
            <a:noFill/>
            <a:miter lim="800000"/>
            <a:headEnd/>
            <a:tailEnd/>
          </a:ln>
          <a:effectLst/>
        </p:spPr>
        <p:txBody>
          <a:bodyPr wrap="none">
            <a:spAutoFit/>
          </a:bodyPr>
          <a:lstStyle/>
          <a:p>
            <a:r>
              <a:rPr lang="en-US" sz="1600"/>
              <a:t>(15)</a:t>
            </a:r>
          </a:p>
        </p:txBody>
      </p:sp>
      <p:sp>
        <p:nvSpPr>
          <p:cNvPr id="266250" name="Text Box 10"/>
          <p:cNvSpPr txBox="1">
            <a:spLocks noChangeArrowheads="1"/>
          </p:cNvSpPr>
          <p:nvPr/>
        </p:nvSpPr>
        <p:spPr bwMode="auto">
          <a:xfrm>
            <a:off x="1406770" y="2819400"/>
            <a:ext cx="518746" cy="336550"/>
          </a:xfrm>
          <a:prstGeom prst="rect">
            <a:avLst/>
          </a:prstGeom>
          <a:noFill/>
          <a:ln w="9525">
            <a:noFill/>
            <a:miter lim="800000"/>
            <a:headEnd/>
            <a:tailEnd/>
          </a:ln>
          <a:effectLst/>
        </p:spPr>
        <p:txBody>
          <a:bodyPr wrap="none">
            <a:spAutoFit/>
          </a:bodyPr>
          <a:lstStyle/>
          <a:p>
            <a:r>
              <a:rPr lang="en-US" sz="1600"/>
              <a:t>(16)</a:t>
            </a:r>
          </a:p>
        </p:txBody>
      </p:sp>
      <p:sp>
        <p:nvSpPr>
          <p:cNvPr id="266251" name="Text Box 11"/>
          <p:cNvSpPr txBox="1">
            <a:spLocks noChangeArrowheads="1"/>
          </p:cNvSpPr>
          <p:nvPr/>
        </p:nvSpPr>
        <p:spPr bwMode="auto">
          <a:xfrm>
            <a:off x="1406770" y="3810000"/>
            <a:ext cx="518746" cy="336550"/>
          </a:xfrm>
          <a:prstGeom prst="rect">
            <a:avLst/>
          </a:prstGeom>
          <a:noFill/>
          <a:ln w="9525">
            <a:noFill/>
            <a:miter lim="800000"/>
            <a:headEnd/>
            <a:tailEnd/>
          </a:ln>
          <a:effectLst/>
        </p:spPr>
        <p:txBody>
          <a:bodyPr wrap="none">
            <a:spAutoFit/>
          </a:bodyPr>
          <a:lstStyle/>
          <a:p>
            <a:r>
              <a:rPr lang="en-US" sz="1600"/>
              <a:t>(17)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Calculating the ensemble average and other summary statistics from multiple Earth models</a:t>
            </a:r>
            <a:endParaRPr lang="en-US" sz="2800" dirty="0"/>
          </a:p>
        </p:txBody>
      </p:sp>
      <p:pic>
        <p:nvPicPr>
          <p:cNvPr id="2050" name="Picture 2"/>
          <p:cNvPicPr>
            <a:picLocks noChangeAspect="1" noChangeArrowheads="1"/>
          </p:cNvPicPr>
          <p:nvPr/>
        </p:nvPicPr>
        <p:blipFill>
          <a:blip r:embed="rId2" cstate="print"/>
          <a:srcRect r="70417" b="4444"/>
          <a:stretch>
            <a:fillRect/>
          </a:stretch>
        </p:blipFill>
        <p:spPr bwMode="auto">
          <a:xfrm>
            <a:off x="1066800" y="1600200"/>
            <a:ext cx="2516372" cy="4572000"/>
          </a:xfrm>
          <a:prstGeom prst="rect">
            <a:avLst/>
          </a:prstGeom>
          <a:noFill/>
          <a:ln w="9525">
            <a:noFill/>
            <a:miter lim="800000"/>
            <a:headEnd/>
            <a:tailEnd/>
          </a:ln>
        </p:spPr>
      </p:pic>
      <p:sp>
        <p:nvSpPr>
          <p:cNvPr id="4" name="Oval 3"/>
          <p:cNvSpPr/>
          <p:nvPr/>
        </p:nvSpPr>
        <p:spPr>
          <a:xfrm>
            <a:off x="990600" y="2438400"/>
            <a:ext cx="838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38600" y="2133600"/>
            <a:ext cx="4518866" cy="2862322"/>
          </a:xfrm>
          <a:prstGeom prst="rect">
            <a:avLst/>
          </a:prstGeom>
          <a:noFill/>
        </p:spPr>
        <p:txBody>
          <a:bodyPr wrap="square" rtlCol="0">
            <a:spAutoFit/>
          </a:bodyPr>
          <a:lstStyle/>
          <a:p>
            <a:r>
              <a:rPr lang="en-US" dirty="0" smtClean="0"/>
              <a:t>After having created several Earth models, the Utility “</a:t>
            </a:r>
            <a:r>
              <a:rPr lang="en-US" dirty="0" err="1" smtClean="0"/>
              <a:t>Postsim</a:t>
            </a:r>
            <a:r>
              <a:rPr lang="en-US" dirty="0" smtClean="0"/>
              <a:t>” allows one to calculate summary statistics of the ensemble of Earth models such as</a:t>
            </a:r>
          </a:p>
          <a:p>
            <a:endParaRPr lang="en-US" dirty="0" smtClean="0"/>
          </a:p>
          <a:p>
            <a:r>
              <a:rPr lang="en-US" dirty="0" smtClean="0"/>
              <a:t>Ensemble average (E-type)</a:t>
            </a:r>
          </a:p>
          <a:p>
            <a:r>
              <a:rPr lang="en-US" dirty="0" smtClean="0"/>
              <a:t>Variance (variation between models)</a:t>
            </a:r>
          </a:p>
          <a:p>
            <a:r>
              <a:rPr lang="en-US" dirty="0" smtClean="0"/>
              <a:t>IQR</a:t>
            </a:r>
          </a:p>
          <a:p>
            <a:r>
              <a:rPr lang="en-US" dirty="0" smtClean="0"/>
              <a:t>Quartile</a:t>
            </a:r>
          </a:p>
          <a:p>
            <a:r>
              <a:rPr lang="en-US" dirty="0" smtClean="0"/>
              <a:t>Probability below threshold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statistics</a:t>
            </a:r>
            <a:endParaRPr lang="en-US" dirty="0"/>
          </a:p>
        </p:txBody>
      </p:sp>
      <p:pic>
        <p:nvPicPr>
          <p:cNvPr id="3" name="Picture 2"/>
          <p:cNvPicPr>
            <a:picLocks noChangeAspect="1" noChangeArrowheads="1"/>
          </p:cNvPicPr>
          <p:nvPr/>
        </p:nvPicPr>
        <p:blipFill>
          <a:blip r:embed="rId2" cstate="print"/>
          <a:srcRect r="70417" b="4444"/>
          <a:stretch>
            <a:fillRect/>
          </a:stretch>
        </p:blipFill>
        <p:spPr bwMode="auto">
          <a:xfrm>
            <a:off x="1066800" y="1600200"/>
            <a:ext cx="2516372" cy="4572000"/>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l="37932" t="31111" r="37500" b="34618"/>
          <a:stretch>
            <a:fillRect/>
          </a:stretch>
        </p:blipFill>
        <p:spPr bwMode="auto">
          <a:xfrm>
            <a:off x="4876800" y="1447800"/>
            <a:ext cx="2744982" cy="2153873"/>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l="37917" t="31482" r="37917" b="34445"/>
          <a:stretch>
            <a:fillRect/>
          </a:stretch>
        </p:blipFill>
        <p:spPr bwMode="auto">
          <a:xfrm>
            <a:off x="4876800" y="4038600"/>
            <a:ext cx="2700136" cy="2141487"/>
          </a:xfrm>
          <a:prstGeom prst="rect">
            <a:avLst/>
          </a:prstGeom>
          <a:noFill/>
          <a:ln w="9525">
            <a:noFill/>
            <a:miter lim="800000"/>
            <a:headEnd/>
            <a:tailEnd/>
          </a:ln>
        </p:spPr>
      </p:pic>
      <p:sp>
        <p:nvSpPr>
          <p:cNvPr id="6" name="Down Arrow 5"/>
          <p:cNvSpPr/>
          <p:nvPr/>
        </p:nvSpPr>
        <p:spPr>
          <a:xfrm>
            <a:off x="6019800" y="2971800"/>
            <a:ext cx="2286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800600" y="1828800"/>
            <a:ext cx="12192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43000" y="2971800"/>
            <a:ext cx="838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95400" y="3581400"/>
            <a:ext cx="8382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6"/>
            <a:endCxn id="7" idx="2"/>
          </p:cNvCxnSpPr>
          <p:nvPr/>
        </p:nvCxnSpPr>
        <p:spPr>
          <a:xfrm flipV="1">
            <a:off x="2133600" y="2286000"/>
            <a:ext cx="2667000" cy="1447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 y="1752600"/>
            <a:ext cx="3628109" cy="369332"/>
          </a:xfrm>
          <a:prstGeom prst="rect">
            <a:avLst/>
          </a:prstGeom>
          <a:solidFill>
            <a:schemeClr val="accent1"/>
          </a:solidFill>
          <a:ln w="28575">
            <a:solidFill>
              <a:schemeClr val="accent5"/>
            </a:solidFill>
          </a:ln>
        </p:spPr>
        <p:txBody>
          <a:bodyPr wrap="none" rtlCol="0">
            <a:spAutoFit/>
          </a:bodyPr>
          <a:lstStyle/>
          <a:p>
            <a:r>
              <a:rPr lang="en-US" b="1" dirty="0" smtClean="0">
                <a:solidFill>
                  <a:schemeClr val="bg1"/>
                </a:solidFill>
              </a:rPr>
              <a:t>Select the grid with the Earth model</a:t>
            </a:r>
            <a:endParaRPr lang="en-US" b="1" dirty="0">
              <a:solidFill>
                <a:schemeClr val="bg1"/>
              </a:solidFill>
            </a:endParaRPr>
          </a:p>
        </p:txBody>
      </p:sp>
      <p:cxnSp>
        <p:nvCxnSpPr>
          <p:cNvPr id="14" name="Straight Arrow Connector 13"/>
          <p:cNvCxnSpPr>
            <a:stCxn id="8" idx="2"/>
          </p:cNvCxnSpPr>
          <p:nvPr/>
        </p:nvCxnSpPr>
        <p:spPr>
          <a:xfrm rot="10800000">
            <a:off x="381000" y="2133600"/>
            <a:ext cx="762000" cy="990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53000" y="1143000"/>
            <a:ext cx="2440283" cy="369332"/>
          </a:xfrm>
          <a:prstGeom prst="rect">
            <a:avLst/>
          </a:prstGeom>
          <a:solidFill>
            <a:schemeClr val="accent1"/>
          </a:solidFill>
          <a:ln w="28575">
            <a:solidFill>
              <a:schemeClr val="accent5"/>
            </a:solidFill>
          </a:ln>
        </p:spPr>
        <p:txBody>
          <a:bodyPr wrap="none" rtlCol="0">
            <a:spAutoFit/>
          </a:bodyPr>
          <a:lstStyle/>
          <a:p>
            <a:r>
              <a:rPr lang="en-US" b="1" dirty="0" smtClean="0">
                <a:solidFill>
                  <a:schemeClr val="bg1"/>
                </a:solidFill>
              </a:rPr>
              <a:t>Select the Earth models</a:t>
            </a:r>
            <a:endParaRPr lang="en-US" b="1" dirty="0">
              <a:solidFill>
                <a:schemeClr val="bg1"/>
              </a:solidFill>
            </a:endParaRPr>
          </a:p>
        </p:txBody>
      </p:sp>
      <p:sp>
        <p:nvSpPr>
          <p:cNvPr id="16" name="Rectangle 15"/>
          <p:cNvSpPr/>
          <p:nvPr/>
        </p:nvSpPr>
        <p:spPr>
          <a:xfrm>
            <a:off x="5943600" y="2209800"/>
            <a:ext cx="304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7" idx="0"/>
          </p:cNvCxnSpPr>
          <p:nvPr/>
        </p:nvCxnSpPr>
        <p:spPr>
          <a:xfrm rot="16200000" flipV="1">
            <a:off x="5029200" y="1447800"/>
            <a:ext cx="3048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914400" y="3962400"/>
            <a:ext cx="1219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38199" y="4648200"/>
            <a:ext cx="3505201" cy="646331"/>
          </a:xfrm>
          <a:prstGeom prst="rect">
            <a:avLst/>
          </a:prstGeom>
          <a:solidFill>
            <a:schemeClr val="accent1"/>
          </a:solidFill>
          <a:ln w="28575">
            <a:solidFill>
              <a:schemeClr val="accent5"/>
            </a:solidFill>
          </a:ln>
        </p:spPr>
        <p:txBody>
          <a:bodyPr wrap="square" rtlCol="0">
            <a:spAutoFit/>
          </a:bodyPr>
          <a:lstStyle/>
          <a:p>
            <a:pPr algn="ctr"/>
            <a:r>
              <a:rPr lang="en-US" b="1" dirty="0" err="1" smtClean="0">
                <a:solidFill>
                  <a:schemeClr val="bg1"/>
                </a:solidFill>
              </a:rPr>
              <a:t>Postsim</a:t>
            </a:r>
            <a:r>
              <a:rPr lang="en-US" b="1" dirty="0" smtClean="0">
                <a:solidFill>
                  <a:schemeClr val="bg1"/>
                </a:solidFill>
              </a:rPr>
              <a:t> will create a new property with the name you give</a:t>
            </a:r>
            <a:endParaRPr lang="en-US" b="1" dirty="0">
              <a:solidFill>
                <a:schemeClr val="bg1"/>
              </a:solidFill>
            </a:endParaRPr>
          </a:p>
        </p:txBody>
      </p:sp>
      <p:cxnSp>
        <p:nvCxnSpPr>
          <p:cNvPr id="22" name="Straight Arrow Connector 21"/>
          <p:cNvCxnSpPr>
            <a:stCxn id="19" idx="2"/>
          </p:cNvCxnSpPr>
          <p:nvPr/>
        </p:nvCxnSpPr>
        <p:spPr>
          <a:xfrm rot="10800000" flipV="1">
            <a:off x="838200" y="4191000"/>
            <a:ext cx="762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SNESIM exercise in 2D</a:t>
            </a:r>
            <a:endParaRPr lang="en-US" dirty="0"/>
          </a:p>
        </p:txBody>
      </p:sp>
      <p:sp>
        <p:nvSpPr>
          <p:cNvPr id="3" name="Content Placeholder 2"/>
          <p:cNvSpPr txBox="1">
            <a:spLocks/>
          </p:cNvSpPr>
          <p:nvPr/>
        </p:nvSpPr>
        <p:spPr>
          <a:xfrm>
            <a:off x="914400" y="1447800"/>
            <a:ext cx="7772400" cy="4572000"/>
          </a:xfrm>
          <a:prstGeom prst="rect">
            <a:avLst/>
          </a:prstGeom>
        </p:spPr>
        <p:txBody>
          <a:bodyPr>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Load the project 2DSNESIM.prj</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Click on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snesim_std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 the algorithm window</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Load the snesim2D.par file</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Complete the parameters for the given</a:t>
            </a:r>
            <a:r>
              <a:rPr kumimoji="0" lang="en-US" sz="2600" b="0" i="0" u="none" strike="noStrike" kern="1200" cap="none" spc="0" normalizeH="0" noProof="0" dirty="0" smtClean="0">
                <a:ln>
                  <a:noFill/>
                </a:ln>
                <a:solidFill>
                  <a:schemeClr val="tx1"/>
                </a:solidFill>
                <a:effectLst/>
                <a:uLnTx/>
                <a:uFillTx/>
                <a:latin typeface="+mn-lt"/>
                <a:ea typeface="+mn-ea"/>
                <a:cs typeface="+mn-cs"/>
              </a:rPr>
              <a:t> training image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Create 20 unconditional simulations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Create 20 conditional simulations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lang="en-US" sz="2600" dirty="0" smtClean="0"/>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Calculate an ensemble average for each set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36" name="Picture 12"/>
          <p:cNvPicPr>
            <a:picLocks noChangeAspect="1" noChangeArrowheads="1"/>
          </p:cNvPicPr>
          <p:nvPr/>
        </p:nvPicPr>
        <p:blipFill>
          <a:blip r:embed="rId2" cstate="print"/>
          <a:srcRect t="7834" r="69189" b="43173"/>
          <a:stretch>
            <a:fillRect/>
          </a:stretch>
        </p:blipFill>
        <p:spPr bwMode="auto">
          <a:xfrm>
            <a:off x="194897" y="1593850"/>
            <a:ext cx="2773973" cy="3822700"/>
          </a:xfrm>
          <a:prstGeom prst="rect">
            <a:avLst/>
          </a:prstGeom>
          <a:noFill/>
          <a:ln w="9525">
            <a:noFill/>
            <a:miter lim="800000"/>
            <a:headEnd/>
            <a:tailEnd/>
          </a:ln>
          <a:effectLst/>
        </p:spPr>
      </p:pic>
      <p:sp>
        <p:nvSpPr>
          <p:cNvPr id="257026" name="Rectangle 2"/>
          <p:cNvSpPr>
            <a:spLocks noGrp="1" noChangeArrowheads="1"/>
          </p:cNvSpPr>
          <p:nvPr>
            <p:ph type="title"/>
          </p:nvPr>
        </p:nvSpPr>
        <p:spPr/>
        <p:txBody>
          <a:bodyPr/>
          <a:lstStyle/>
          <a:p>
            <a:r>
              <a:rPr lang="en-US"/>
              <a:t>SGSIM in S-GEMS</a:t>
            </a:r>
          </a:p>
        </p:txBody>
      </p:sp>
      <p:sp>
        <p:nvSpPr>
          <p:cNvPr id="257028" name="Text Box 4"/>
          <p:cNvSpPr txBox="1">
            <a:spLocks noChangeArrowheads="1"/>
          </p:cNvSpPr>
          <p:nvPr/>
        </p:nvSpPr>
        <p:spPr bwMode="auto">
          <a:xfrm>
            <a:off x="3657600" y="1447801"/>
            <a:ext cx="4717074" cy="3662363"/>
          </a:xfrm>
          <a:prstGeom prst="rect">
            <a:avLst/>
          </a:prstGeom>
          <a:noFill/>
          <a:ln w="9525">
            <a:noFill/>
            <a:miter lim="800000"/>
            <a:headEnd/>
            <a:tailEnd/>
          </a:ln>
          <a:effectLst/>
        </p:spPr>
        <p:txBody>
          <a:bodyPr wrap="none">
            <a:spAutoFit/>
          </a:bodyPr>
          <a:lstStyle/>
          <a:p>
            <a:r>
              <a:rPr lang="en-US" sz="1800"/>
              <a:t>(1) Select the grid on which to simulate</a:t>
            </a:r>
          </a:p>
          <a:p>
            <a:r>
              <a:rPr lang="en-US" sz="1800"/>
              <a:t>(2) Give a property name</a:t>
            </a:r>
          </a:p>
          <a:p>
            <a:endParaRPr lang="en-US" sz="1800"/>
          </a:p>
          <a:p>
            <a:r>
              <a:rPr lang="en-US" sz="1800"/>
              <a:t>(3) Select the number of realizations to generate</a:t>
            </a:r>
          </a:p>
          <a:p>
            <a:endParaRPr lang="en-US" sz="1800"/>
          </a:p>
          <a:p>
            <a:r>
              <a:rPr lang="en-US" sz="1800"/>
              <a:t>(4) The random seed</a:t>
            </a:r>
          </a:p>
          <a:p>
            <a:endParaRPr lang="en-US" sz="1800"/>
          </a:p>
          <a:p>
            <a:r>
              <a:rPr lang="en-US" sz="1800"/>
              <a:t>(5) The kriging Type</a:t>
            </a:r>
          </a:p>
          <a:p>
            <a:r>
              <a:rPr lang="en-US" sz="1800"/>
              <a:t>	Simple Kriging</a:t>
            </a:r>
          </a:p>
          <a:p>
            <a:r>
              <a:rPr lang="en-US" sz="1800"/>
              <a:t>	Ordinary Kriging</a:t>
            </a:r>
          </a:p>
          <a:p>
            <a:r>
              <a:rPr lang="en-US" sz="1800"/>
              <a:t>	Kriging with Trend</a:t>
            </a:r>
          </a:p>
          <a:p>
            <a:r>
              <a:rPr lang="en-US" sz="1800"/>
              <a:t>	Kriging with Locally Varying Mean</a:t>
            </a:r>
          </a:p>
          <a:p>
            <a:endParaRPr lang="en-US" sz="1800"/>
          </a:p>
        </p:txBody>
      </p:sp>
      <p:sp>
        <p:nvSpPr>
          <p:cNvPr id="257029" name="Text Box 5"/>
          <p:cNvSpPr txBox="1">
            <a:spLocks noChangeArrowheads="1"/>
          </p:cNvSpPr>
          <p:nvPr/>
        </p:nvSpPr>
        <p:spPr bwMode="auto">
          <a:xfrm>
            <a:off x="1796562" y="2184400"/>
            <a:ext cx="416169" cy="336550"/>
          </a:xfrm>
          <a:prstGeom prst="rect">
            <a:avLst/>
          </a:prstGeom>
          <a:noFill/>
          <a:ln w="9525">
            <a:noFill/>
            <a:miter lim="800000"/>
            <a:headEnd/>
            <a:tailEnd/>
          </a:ln>
          <a:effectLst/>
        </p:spPr>
        <p:txBody>
          <a:bodyPr wrap="none">
            <a:spAutoFit/>
          </a:bodyPr>
          <a:lstStyle/>
          <a:p>
            <a:r>
              <a:rPr lang="en-US" sz="1600"/>
              <a:t>(1)</a:t>
            </a:r>
          </a:p>
        </p:txBody>
      </p:sp>
      <p:sp>
        <p:nvSpPr>
          <p:cNvPr id="257030" name="Text Box 6"/>
          <p:cNvSpPr txBox="1">
            <a:spLocks noChangeArrowheads="1"/>
          </p:cNvSpPr>
          <p:nvPr/>
        </p:nvSpPr>
        <p:spPr bwMode="auto">
          <a:xfrm>
            <a:off x="1232389" y="2643188"/>
            <a:ext cx="416169" cy="336550"/>
          </a:xfrm>
          <a:prstGeom prst="rect">
            <a:avLst/>
          </a:prstGeom>
          <a:noFill/>
          <a:ln w="9525">
            <a:noFill/>
            <a:miter lim="800000"/>
            <a:headEnd/>
            <a:tailEnd/>
          </a:ln>
          <a:effectLst/>
        </p:spPr>
        <p:txBody>
          <a:bodyPr wrap="none">
            <a:spAutoFit/>
          </a:bodyPr>
          <a:lstStyle/>
          <a:p>
            <a:r>
              <a:rPr lang="en-US" sz="1600"/>
              <a:t>(2)</a:t>
            </a:r>
          </a:p>
        </p:txBody>
      </p:sp>
      <p:sp>
        <p:nvSpPr>
          <p:cNvPr id="257031" name="Text Box 7"/>
          <p:cNvSpPr txBox="1">
            <a:spLocks noChangeArrowheads="1"/>
          </p:cNvSpPr>
          <p:nvPr/>
        </p:nvSpPr>
        <p:spPr bwMode="auto">
          <a:xfrm>
            <a:off x="1943100" y="3027363"/>
            <a:ext cx="416169" cy="336550"/>
          </a:xfrm>
          <a:prstGeom prst="rect">
            <a:avLst/>
          </a:prstGeom>
          <a:noFill/>
          <a:ln w="9525">
            <a:noFill/>
            <a:miter lim="800000"/>
            <a:headEnd/>
            <a:tailEnd/>
          </a:ln>
          <a:effectLst/>
        </p:spPr>
        <p:txBody>
          <a:bodyPr wrap="none">
            <a:spAutoFit/>
          </a:bodyPr>
          <a:lstStyle/>
          <a:p>
            <a:r>
              <a:rPr lang="en-US" sz="1600"/>
              <a:t>(3)</a:t>
            </a:r>
          </a:p>
        </p:txBody>
      </p:sp>
      <p:sp>
        <p:nvSpPr>
          <p:cNvPr id="257032" name="Text Box 8"/>
          <p:cNvSpPr txBox="1">
            <a:spLocks noChangeArrowheads="1"/>
          </p:cNvSpPr>
          <p:nvPr/>
        </p:nvSpPr>
        <p:spPr bwMode="auto">
          <a:xfrm>
            <a:off x="2011974" y="3349625"/>
            <a:ext cx="416169" cy="336550"/>
          </a:xfrm>
          <a:prstGeom prst="rect">
            <a:avLst/>
          </a:prstGeom>
          <a:noFill/>
          <a:ln w="9525">
            <a:noFill/>
            <a:miter lim="800000"/>
            <a:headEnd/>
            <a:tailEnd/>
          </a:ln>
          <a:effectLst/>
        </p:spPr>
        <p:txBody>
          <a:bodyPr wrap="none">
            <a:spAutoFit/>
          </a:bodyPr>
          <a:lstStyle/>
          <a:p>
            <a:r>
              <a:rPr lang="en-US" sz="1600"/>
              <a:t>(4)</a:t>
            </a:r>
          </a:p>
        </p:txBody>
      </p:sp>
      <p:sp>
        <p:nvSpPr>
          <p:cNvPr id="257033" name="Text Box 9"/>
          <p:cNvSpPr txBox="1">
            <a:spLocks noChangeArrowheads="1"/>
          </p:cNvSpPr>
          <p:nvPr/>
        </p:nvSpPr>
        <p:spPr bwMode="auto">
          <a:xfrm>
            <a:off x="1356946" y="3698875"/>
            <a:ext cx="416169" cy="336550"/>
          </a:xfrm>
          <a:prstGeom prst="rect">
            <a:avLst/>
          </a:prstGeom>
          <a:noFill/>
          <a:ln w="9525">
            <a:noFill/>
            <a:miter lim="800000"/>
            <a:headEnd/>
            <a:tailEnd/>
          </a:ln>
          <a:effectLst/>
        </p:spPr>
        <p:txBody>
          <a:bodyPr wrap="none">
            <a:spAutoFit/>
          </a:bodyPr>
          <a:lstStyle/>
          <a:p>
            <a:r>
              <a:rPr lang="en-US" sz="1600"/>
              <a:t>(5)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59" name="Picture 11"/>
          <p:cNvPicPr>
            <a:picLocks noChangeAspect="1" noChangeArrowheads="1"/>
          </p:cNvPicPr>
          <p:nvPr/>
        </p:nvPicPr>
        <p:blipFill>
          <a:blip r:embed="rId2" cstate="print"/>
          <a:srcRect t="7874" r="70898" b="16460"/>
          <a:stretch>
            <a:fillRect/>
          </a:stretch>
        </p:blipFill>
        <p:spPr bwMode="auto">
          <a:xfrm>
            <a:off x="161192" y="1335088"/>
            <a:ext cx="2409092" cy="5427662"/>
          </a:xfrm>
          <a:prstGeom prst="rect">
            <a:avLst/>
          </a:prstGeom>
          <a:noFill/>
          <a:ln w="9525">
            <a:noFill/>
            <a:miter lim="800000"/>
            <a:headEnd/>
            <a:tailEnd/>
          </a:ln>
          <a:effectLst/>
        </p:spPr>
      </p:pic>
      <p:sp>
        <p:nvSpPr>
          <p:cNvPr id="258050" name="Rectangle 2"/>
          <p:cNvSpPr>
            <a:spLocks noGrp="1" noChangeArrowheads="1"/>
          </p:cNvSpPr>
          <p:nvPr>
            <p:ph type="title"/>
          </p:nvPr>
        </p:nvSpPr>
        <p:spPr/>
        <p:txBody>
          <a:bodyPr/>
          <a:lstStyle/>
          <a:p>
            <a:r>
              <a:rPr lang="en-US"/>
              <a:t>SGSIM in S-GEMS, cntd</a:t>
            </a:r>
          </a:p>
        </p:txBody>
      </p:sp>
      <p:sp>
        <p:nvSpPr>
          <p:cNvPr id="258052" name="Text Box 4"/>
          <p:cNvSpPr txBox="1">
            <a:spLocks noChangeArrowheads="1"/>
          </p:cNvSpPr>
          <p:nvPr/>
        </p:nvSpPr>
        <p:spPr bwMode="auto">
          <a:xfrm>
            <a:off x="2813538" y="1447801"/>
            <a:ext cx="5451044" cy="4524315"/>
          </a:xfrm>
          <a:prstGeom prst="rect">
            <a:avLst/>
          </a:prstGeom>
          <a:noFill/>
          <a:ln w="9525">
            <a:noFill/>
            <a:miter lim="800000"/>
            <a:headEnd/>
            <a:tailEnd/>
          </a:ln>
          <a:effectLst/>
        </p:spPr>
        <p:txBody>
          <a:bodyPr wrap="none">
            <a:spAutoFit/>
          </a:bodyPr>
          <a:lstStyle/>
          <a:p>
            <a:r>
              <a:rPr lang="en-US" dirty="0"/>
              <a:t>(6) (7) The object containing hard data and the</a:t>
            </a:r>
          </a:p>
          <a:p>
            <a:r>
              <a:rPr lang="en-US" dirty="0"/>
              <a:t>property to condition to</a:t>
            </a:r>
          </a:p>
          <a:p>
            <a:endParaRPr lang="en-US" dirty="0"/>
          </a:p>
          <a:p>
            <a:r>
              <a:rPr lang="en-US" dirty="0"/>
              <a:t>(8) Data (wells) need not fall on the grid, you can </a:t>
            </a:r>
          </a:p>
          <a:p>
            <a:r>
              <a:rPr lang="en-US" dirty="0"/>
              <a:t>move data on the grid to speed up the simulation </a:t>
            </a:r>
          </a:p>
          <a:p>
            <a:r>
              <a:rPr lang="en-US" b="1" dirty="0"/>
              <a:t>! This is not desirable if your grid is very coarse</a:t>
            </a:r>
          </a:p>
          <a:p>
            <a:endParaRPr lang="en-US" b="1" dirty="0"/>
          </a:p>
          <a:p>
            <a:r>
              <a:rPr lang="en-US" dirty="0"/>
              <a:t>(9) In estimating the </a:t>
            </a:r>
            <a:r>
              <a:rPr lang="en-US" dirty="0" err="1"/>
              <a:t>ccdf</a:t>
            </a:r>
            <a:r>
              <a:rPr lang="en-US" dirty="0"/>
              <a:t> at each location you need</a:t>
            </a:r>
          </a:p>
          <a:p>
            <a:r>
              <a:rPr lang="en-US" dirty="0"/>
              <a:t>to specify a maximum number of data in order </a:t>
            </a:r>
          </a:p>
          <a:p>
            <a:r>
              <a:rPr lang="en-US" dirty="0"/>
              <a:t>to save CPU</a:t>
            </a:r>
          </a:p>
          <a:p>
            <a:endParaRPr lang="en-US" b="1" dirty="0"/>
          </a:p>
          <a:p>
            <a:r>
              <a:rPr lang="en-US" dirty="0"/>
              <a:t>(10) Such data are searched in an ellipsoid that </a:t>
            </a:r>
          </a:p>
          <a:p>
            <a:r>
              <a:rPr lang="en-US" dirty="0"/>
              <a:t>usually has the same anisotropy as the variogram</a:t>
            </a:r>
          </a:p>
          <a:p>
            <a:endParaRPr lang="en-US" b="1" dirty="0"/>
          </a:p>
          <a:p>
            <a:r>
              <a:rPr lang="en-US" dirty="0"/>
              <a:t>(11) Select the histogram, either from data or from a file</a:t>
            </a:r>
          </a:p>
          <a:p>
            <a:r>
              <a:rPr lang="en-US" dirty="0"/>
              <a:t>	Next: specify the tail extrapolations</a:t>
            </a:r>
            <a:endParaRPr lang="en-US" sz="1400" dirty="0"/>
          </a:p>
        </p:txBody>
      </p:sp>
      <p:sp>
        <p:nvSpPr>
          <p:cNvPr id="258053" name="Text Box 5"/>
          <p:cNvSpPr txBox="1">
            <a:spLocks noChangeArrowheads="1"/>
          </p:cNvSpPr>
          <p:nvPr/>
        </p:nvSpPr>
        <p:spPr bwMode="auto">
          <a:xfrm>
            <a:off x="1758462" y="2514600"/>
            <a:ext cx="416169" cy="336550"/>
          </a:xfrm>
          <a:prstGeom prst="rect">
            <a:avLst/>
          </a:prstGeom>
          <a:noFill/>
          <a:ln w="9525">
            <a:noFill/>
            <a:miter lim="800000"/>
            <a:headEnd/>
            <a:tailEnd/>
          </a:ln>
          <a:effectLst/>
        </p:spPr>
        <p:txBody>
          <a:bodyPr wrap="none">
            <a:spAutoFit/>
          </a:bodyPr>
          <a:lstStyle/>
          <a:p>
            <a:r>
              <a:rPr lang="en-US" sz="1600"/>
              <a:t>(8)</a:t>
            </a:r>
          </a:p>
        </p:txBody>
      </p:sp>
      <p:sp>
        <p:nvSpPr>
          <p:cNvPr id="258054" name="Text Box 6"/>
          <p:cNvSpPr txBox="1">
            <a:spLocks noChangeArrowheads="1"/>
          </p:cNvSpPr>
          <p:nvPr/>
        </p:nvSpPr>
        <p:spPr bwMode="auto">
          <a:xfrm>
            <a:off x="1689589" y="2835275"/>
            <a:ext cx="416169" cy="336550"/>
          </a:xfrm>
          <a:prstGeom prst="rect">
            <a:avLst/>
          </a:prstGeom>
          <a:noFill/>
          <a:ln w="9525">
            <a:noFill/>
            <a:miter lim="800000"/>
            <a:headEnd/>
            <a:tailEnd/>
          </a:ln>
          <a:effectLst/>
        </p:spPr>
        <p:txBody>
          <a:bodyPr wrap="none">
            <a:spAutoFit/>
          </a:bodyPr>
          <a:lstStyle/>
          <a:p>
            <a:r>
              <a:rPr lang="en-US" sz="1600"/>
              <a:t>(9)</a:t>
            </a:r>
          </a:p>
        </p:txBody>
      </p:sp>
      <p:sp>
        <p:nvSpPr>
          <p:cNvPr id="258055" name="Text Box 7"/>
          <p:cNvSpPr txBox="1">
            <a:spLocks noChangeArrowheads="1"/>
          </p:cNvSpPr>
          <p:nvPr/>
        </p:nvSpPr>
        <p:spPr bwMode="auto">
          <a:xfrm>
            <a:off x="1361343" y="3352800"/>
            <a:ext cx="518746" cy="336550"/>
          </a:xfrm>
          <a:prstGeom prst="rect">
            <a:avLst/>
          </a:prstGeom>
          <a:noFill/>
          <a:ln w="9525">
            <a:noFill/>
            <a:miter lim="800000"/>
            <a:headEnd/>
            <a:tailEnd/>
          </a:ln>
          <a:effectLst/>
        </p:spPr>
        <p:txBody>
          <a:bodyPr wrap="none">
            <a:spAutoFit/>
          </a:bodyPr>
          <a:lstStyle/>
          <a:p>
            <a:r>
              <a:rPr lang="en-US" sz="1600"/>
              <a:t>(10)</a:t>
            </a:r>
          </a:p>
        </p:txBody>
      </p:sp>
      <p:sp>
        <p:nvSpPr>
          <p:cNvPr id="258056" name="Text Box 8"/>
          <p:cNvSpPr txBox="1">
            <a:spLocks noChangeArrowheads="1"/>
          </p:cNvSpPr>
          <p:nvPr/>
        </p:nvSpPr>
        <p:spPr bwMode="auto">
          <a:xfrm>
            <a:off x="1594339" y="4117975"/>
            <a:ext cx="518746" cy="336550"/>
          </a:xfrm>
          <a:prstGeom prst="rect">
            <a:avLst/>
          </a:prstGeom>
          <a:noFill/>
          <a:ln w="9525">
            <a:noFill/>
            <a:miter lim="800000"/>
            <a:headEnd/>
            <a:tailEnd/>
          </a:ln>
          <a:effectLst/>
        </p:spPr>
        <p:txBody>
          <a:bodyPr wrap="none">
            <a:spAutoFit/>
          </a:bodyPr>
          <a:lstStyle/>
          <a:p>
            <a:r>
              <a:rPr lang="en-US" sz="1600"/>
              <a:t>(11)</a:t>
            </a:r>
          </a:p>
        </p:txBody>
      </p:sp>
      <p:sp>
        <p:nvSpPr>
          <p:cNvPr id="258057" name="Text Box 9"/>
          <p:cNvSpPr txBox="1">
            <a:spLocks noChangeArrowheads="1"/>
          </p:cNvSpPr>
          <p:nvPr/>
        </p:nvSpPr>
        <p:spPr bwMode="auto">
          <a:xfrm>
            <a:off x="1361343" y="1809750"/>
            <a:ext cx="416169" cy="336550"/>
          </a:xfrm>
          <a:prstGeom prst="rect">
            <a:avLst/>
          </a:prstGeom>
          <a:noFill/>
          <a:ln w="9525">
            <a:noFill/>
            <a:miter lim="800000"/>
            <a:headEnd/>
            <a:tailEnd/>
          </a:ln>
          <a:effectLst/>
        </p:spPr>
        <p:txBody>
          <a:bodyPr wrap="none">
            <a:spAutoFit/>
          </a:bodyPr>
          <a:lstStyle/>
          <a:p>
            <a:r>
              <a:rPr lang="en-US" sz="1600"/>
              <a:t>(6)</a:t>
            </a:r>
          </a:p>
        </p:txBody>
      </p:sp>
      <p:sp>
        <p:nvSpPr>
          <p:cNvPr id="258058" name="Text Box 10"/>
          <p:cNvSpPr txBox="1">
            <a:spLocks noChangeArrowheads="1"/>
          </p:cNvSpPr>
          <p:nvPr/>
        </p:nvSpPr>
        <p:spPr bwMode="auto">
          <a:xfrm>
            <a:off x="1623646" y="2200275"/>
            <a:ext cx="416169" cy="336550"/>
          </a:xfrm>
          <a:prstGeom prst="rect">
            <a:avLst/>
          </a:prstGeom>
          <a:noFill/>
          <a:ln w="9525">
            <a:noFill/>
            <a:miter lim="800000"/>
            <a:headEnd/>
            <a:tailEnd/>
          </a:ln>
          <a:effectLst/>
        </p:spPr>
        <p:txBody>
          <a:bodyPr wrap="none">
            <a:spAutoFit/>
          </a:bodyPr>
          <a:lstStyle/>
          <a:p>
            <a:r>
              <a:rPr lang="en-US" sz="1600"/>
              <a:t>(7)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dirty="0" smtClean="0"/>
              <a:t>Tail extrapolation: recall</a:t>
            </a:r>
            <a:endParaRPr lang="en-US" sz="2400" dirty="0"/>
          </a:p>
        </p:txBody>
      </p:sp>
      <p:sp>
        <p:nvSpPr>
          <p:cNvPr id="193606" name="Text Box 70"/>
          <p:cNvSpPr txBox="1">
            <a:spLocks noChangeArrowheads="1"/>
          </p:cNvSpPr>
          <p:nvPr/>
        </p:nvSpPr>
        <p:spPr bwMode="auto">
          <a:xfrm>
            <a:off x="2117482" y="5949951"/>
            <a:ext cx="4781950" cy="369332"/>
          </a:xfrm>
          <a:prstGeom prst="rect">
            <a:avLst/>
          </a:prstGeom>
          <a:noFill/>
          <a:ln w="9525">
            <a:noFill/>
            <a:miter lim="800000"/>
            <a:headEnd/>
            <a:tailEnd/>
          </a:ln>
          <a:effectLst/>
        </p:spPr>
        <p:txBody>
          <a:bodyPr wrap="none">
            <a:spAutoFit/>
          </a:bodyPr>
          <a:lstStyle/>
          <a:p>
            <a:r>
              <a:rPr lang="en-US"/>
              <a:t>6 data samples: 3.2 / 8.6 / 9.5 / 10.1 / 15.4 / 20.6</a:t>
            </a:r>
          </a:p>
        </p:txBody>
      </p:sp>
      <p:grpSp>
        <p:nvGrpSpPr>
          <p:cNvPr id="2" name="Group 72"/>
          <p:cNvGrpSpPr>
            <a:grpSpLocks/>
          </p:cNvGrpSpPr>
          <p:nvPr/>
        </p:nvGrpSpPr>
        <p:grpSpPr bwMode="auto">
          <a:xfrm>
            <a:off x="762000" y="1600200"/>
            <a:ext cx="8070850" cy="4198938"/>
            <a:chOff x="803" y="1008"/>
            <a:chExt cx="4693" cy="2645"/>
          </a:xfrm>
        </p:grpSpPr>
        <p:sp>
          <p:nvSpPr>
            <p:cNvPr id="48" name="Line 64"/>
            <p:cNvSpPr>
              <a:spLocks noChangeShapeType="1"/>
            </p:cNvSpPr>
            <p:nvPr/>
          </p:nvSpPr>
          <p:spPr bwMode="auto">
            <a:xfrm>
              <a:off x="4992" y="1584"/>
              <a:ext cx="2" cy="1884"/>
            </a:xfrm>
            <a:prstGeom prst="line">
              <a:avLst/>
            </a:prstGeom>
            <a:noFill/>
            <a:ln w="9525">
              <a:solidFill>
                <a:schemeClr val="tx1"/>
              </a:solidFill>
              <a:prstDash val="dash"/>
              <a:round/>
              <a:headEnd/>
              <a:tailEnd/>
            </a:ln>
            <a:effectLst/>
          </p:spPr>
          <p:txBody>
            <a:bodyPr>
              <a:spAutoFit/>
            </a:bodyPr>
            <a:lstStyle/>
            <a:p>
              <a:endParaRPr lang="en-US"/>
            </a:p>
          </p:txBody>
        </p:sp>
        <p:sp>
          <p:nvSpPr>
            <p:cNvPr id="49" name="Line 3"/>
            <p:cNvSpPr>
              <a:spLocks noChangeShapeType="1"/>
            </p:cNvSpPr>
            <p:nvPr/>
          </p:nvSpPr>
          <p:spPr bwMode="auto">
            <a:xfrm flipV="1">
              <a:off x="1221" y="1200"/>
              <a:ext cx="2" cy="2357"/>
            </a:xfrm>
            <a:prstGeom prst="line">
              <a:avLst/>
            </a:prstGeom>
            <a:noFill/>
            <a:ln w="9525">
              <a:solidFill>
                <a:schemeClr val="tx1"/>
              </a:solidFill>
              <a:round/>
              <a:headEnd/>
              <a:tailEnd type="triangle" w="med" len="med"/>
            </a:ln>
            <a:effectLst/>
          </p:spPr>
          <p:txBody>
            <a:bodyPr wrap="none">
              <a:spAutoFit/>
            </a:bodyPr>
            <a:lstStyle/>
            <a:p>
              <a:endParaRPr lang="en-US"/>
            </a:p>
          </p:txBody>
        </p:sp>
        <p:sp>
          <p:nvSpPr>
            <p:cNvPr id="50" name="Line 4"/>
            <p:cNvSpPr>
              <a:spLocks noChangeShapeType="1"/>
            </p:cNvSpPr>
            <p:nvPr/>
          </p:nvSpPr>
          <p:spPr bwMode="auto">
            <a:xfrm>
              <a:off x="1131" y="3468"/>
              <a:ext cx="4250" cy="2"/>
            </a:xfrm>
            <a:prstGeom prst="line">
              <a:avLst/>
            </a:prstGeom>
            <a:noFill/>
            <a:ln w="9525">
              <a:solidFill>
                <a:schemeClr val="tx1"/>
              </a:solidFill>
              <a:round/>
              <a:headEnd/>
              <a:tailEnd type="triangle" w="med" len="med"/>
            </a:ln>
            <a:effectLst/>
          </p:spPr>
          <p:txBody>
            <a:bodyPr>
              <a:spAutoFit/>
            </a:bodyPr>
            <a:lstStyle/>
            <a:p>
              <a:endParaRPr lang="en-US"/>
            </a:p>
          </p:txBody>
        </p:sp>
        <p:sp>
          <p:nvSpPr>
            <p:cNvPr id="51" name="Text Box 5"/>
            <p:cNvSpPr txBox="1">
              <a:spLocks noChangeArrowheads="1"/>
            </p:cNvSpPr>
            <p:nvPr/>
          </p:nvSpPr>
          <p:spPr bwMode="auto">
            <a:xfrm>
              <a:off x="5043" y="3480"/>
              <a:ext cx="453" cy="173"/>
            </a:xfrm>
            <a:prstGeom prst="rect">
              <a:avLst/>
            </a:prstGeom>
            <a:noFill/>
            <a:ln w="9525">
              <a:noFill/>
              <a:miter lim="800000"/>
              <a:headEnd/>
              <a:tailEnd/>
            </a:ln>
            <a:effectLst/>
          </p:spPr>
          <p:txBody>
            <a:bodyPr wrap="none">
              <a:spAutoFit/>
            </a:bodyPr>
            <a:lstStyle/>
            <a:p>
              <a:pPr algn="ctr"/>
              <a:r>
                <a:rPr lang="en-US" sz="1200"/>
                <a:t>porosity</a:t>
              </a:r>
            </a:p>
          </p:txBody>
        </p:sp>
        <p:sp>
          <p:nvSpPr>
            <p:cNvPr id="52" name="Text Box 6"/>
            <p:cNvSpPr txBox="1">
              <a:spLocks noChangeArrowheads="1"/>
            </p:cNvSpPr>
            <p:nvPr/>
          </p:nvSpPr>
          <p:spPr bwMode="auto">
            <a:xfrm>
              <a:off x="1363" y="3455"/>
              <a:ext cx="243" cy="154"/>
            </a:xfrm>
            <a:prstGeom prst="rect">
              <a:avLst/>
            </a:prstGeom>
            <a:noFill/>
            <a:ln w="9525">
              <a:noFill/>
              <a:miter lim="800000"/>
              <a:headEnd/>
              <a:tailEnd/>
            </a:ln>
            <a:effectLst/>
          </p:spPr>
          <p:txBody>
            <a:bodyPr wrap="none">
              <a:spAutoFit/>
            </a:bodyPr>
            <a:lstStyle/>
            <a:p>
              <a:pPr algn="ctr"/>
              <a:r>
                <a:rPr lang="en-US" sz="1000" b="1"/>
                <a:t>3.2</a:t>
              </a:r>
            </a:p>
          </p:txBody>
        </p:sp>
        <p:sp>
          <p:nvSpPr>
            <p:cNvPr id="53" name="Text Box 7"/>
            <p:cNvSpPr txBox="1">
              <a:spLocks noChangeArrowheads="1"/>
            </p:cNvSpPr>
            <p:nvPr/>
          </p:nvSpPr>
          <p:spPr bwMode="auto">
            <a:xfrm>
              <a:off x="3416" y="3455"/>
              <a:ext cx="294" cy="154"/>
            </a:xfrm>
            <a:prstGeom prst="rect">
              <a:avLst/>
            </a:prstGeom>
            <a:noFill/>
            <a:ln w="9525">
              <a:noFill/>
              <a:miter lim="800000"/>
              <a:headEnd/>
              <a:tailEnd/>
            </a:ln>
            <a:effectLst/>
          </p:spPr>
          <p:txBody>
            <a:bodyPr wrap="none">
              <a:spAutoFit/>
            </a:bodyPr>
            <a:lstStyle/>
            <a:p>
              <a:pPr algn="ctr"/>
              <a:r>
                <a:rPr lang="en-US" sz="1000" b="1"/>
                <a:t>20.6</a:t>
              </a:r>
            </a:p>
          </p:txBody>
        </p:sp>
        <p:sp>
          <p:nvSpPr>
            <p:cNvPr id="54" name="Text Box 8"/>
            <p:cNvSpPr txBox="1">
              <a:spLocks noChangeArrowheads="1"/>
            </p:cNvSpPr>
            <p:nvPr/>
          </p:nvSpPr>
          <p:spPr bwMode="auto">
            <a:xfrm>
              <a:off x="1920" y="3457"/>
              <a:ext cx="243" cy="154"/>
            </a:xfrm>
            <a:prstGeom prst="rect">
              <a:avLst/>
            </a:prstGeom>
            <a:noFill/>
            <a:ln w="9525">
              <a:noFill/>
              <a:miter lim="800000"/>
              <a:headEnd/>
              <a:tailEnd/>
            </a:ln>
            <a:effectLst/>
          </p:spPr>
          <p:txBody>
            <a:bodyPr wrap="none">
              <a:spAutoFit/>
            </a:bodyPr>
            <a:lstStyle/>
            <a:p>
              <a:pPr algn="ctr"/>
              <a:r>
                <a:rPr lang="en-US" sz="1000" b="1"/>
                <a:t>8.6</a:t>
              </a:r>
            </a:p>
          </p:txBody>
        </p:sp>
        <p:sp>
          <p:nvSpPr>
            <p:cNvPr id="55" name="Text Box 9"/>
            <p:cNvSpPr txBox="1">
              <a:spLocks noChangeArrowheads="1"/>
            </p:cNvSpPr>
            <p:nvPr/>
          </p:nvSpPr>
          <p:spPr bwMode="auto">
            <a:xfrm>
              <a:off x="2346" y="3457"/>
              <a:ext cx="294" cy="154"/>
            </a:xfrm>
            <a:prstGeom prst="rect">
              <a:avLst/>
            </a:prstGeom>
            <a:noFill/>
            <a:ln w="9525">
              <a:noFill/>
              <a:miter lim="800000"/>
              <a:headEnd/>
              <a:tailEnd/>
            </a:ln>
            <a:effectLst/>
          </p:spPr>
          <p:txBody>
            <a:bodyPr wrap="none">
              <a:spAutoFit/>
            </a:bodyPr>
            <a:lstStyle/>
            <a:p>
              <a:pPr algn="ctr"/>
              <a:r>
                <a:rPr lang="en-US" sz="1000" b="1"/>
                <a:t>10.1</a:t>
              </a:r>
            </a:p>
          </p:txBody>
        </p:sp>
        <p:sp>
          <p:nvSpPr>
            <p:cNvPr id="56" name="Text Box 10"/>
            <p:cNvSpPr txBox="1">
              <a:spLocks noChangeArrowheads="1"/>
            </p:cNvSpPr>
            <p:nvPr/>
          </p:nvSpPr>
          <p:spPr bwMode="auto">
            <a:xfrm>
              <a:off x="2157" y="3457"/>
              <a:ext cx="243" cy="154"/>
            </a:xfrm>
            <a:prstGeom prst="rect">
              <a:avLst/>
            </a:prstGeom>
            <a:noFill/>
            <a:ln w="9525">
              <a:noFill/>
              <a:miter lim="800000"/>
              <a:headEnd/>
              <a:tailEnd/>
            </a:ln>
            <a:effectLst/>
          </p:spPr>
          <p:txBody>
            <a:bodyPr wrap="none">
              <a:spAutoFit/>
            </a:bodyPr>
            <a:lstStyle/>
            <a:p>
              <a:pPr algn="ctr"/>
              <a:r>
                <a:rPr lang="en-US" sz="1000" b="1"/>
                <a:t>9.5</a:t>
              </a:r>
            </a:p>
          </p:txBody>
        </p:sp>
        <p:sp>
          <p:nvSpPr>
            <p:cNvPr id="57" name="Line 11"/>
            <p:cNvSpPr>
              <a:spLocks noChangeShapeType="1"/>
            </p:cNvSpPr>
            <p:nvPr/>
          </p:nvSpPr>
          <p:spPr bwMode="auto">
            <a:xfrm flipV="1">
              <a:off x="1483" y="3421"/>
              <a:ext cx="2" cy="94"/>
            </a:xfrm>
            <a:prstGeom prst="line">
              <a:avLst/>
            </a:prstGeom>
            <a:noFill/>
            <a:ln w="9525">
              <a:solidFill>
                <a:schemeClr val="tx1"/>
              </a:solidFill>
              <a:round/>
              <a:headEnd/>
              <a:tailEnd/>
            </a:ln>
            <a:effectLst/>
          </p:spPr>
          <p:txBody>
            <a:bodyPr wrap="none">
              <a:spAutoFit/>
            </a:bodyPr>
            <a:lstStyle/>
            <a:p>
              <a:endParaRPr lang="en-US"/>
            </a:p>
          </p:txBody>
        </p:sp>
        <p:sp>
          <p:nvSpPr>
            <p:cNvPr id="58" name="Line 12"/>
            <p:cNvSpPr>
              <a:spLocks noChangeShapeType="1"/>
            </p:cNvSpPr>
            <p:nvPr/>
          </p:nvSpPr>
          <p:spPr bwMode="auto">
            <a:xfrm flipV="1">
              <a:off x="2105" y="3429"/>
              <a:ext cx="2" cy="94"/>
            </a:xfrm>
            <a:prstGeom prst="line">
              <a:avLst/>
            </a:prstGeom>
            <a:noFill/>
            <a:ln w="9525">
              <a:solidFill>
                <a:schemeClr val="tx1"/>
              </a:solidFill>
              <a:round/>
              <a:headEnd/>
              <a:tailEnd/>
            </a:ln>
            <a:effectLst/>
          </p:spPr>
          <p:txBody>
            <a:bodyPr wrap="none">
              <a:spAutoFit/>
            </a:bodyPr>
            <a:lstStyle/>
            <a:p>
              <a:endParaRPr lang="en-US"/>
            </a:p>
          </p:txBody>
        </p:sp>
        <p:sp>
          <p:nvSpPr>
            <p:cNvPr id="59" name="Line 13"/>
            <p:cNvSpPr>
              <a:spLocks noChangeShapeType="1"/>
            </p:cNvSpPr>
            <p:nvPr/>
          </p:nvSpPr>
          <p:spPr bwMode="auto">
            <a:xfrm flipV="1">
              <a:off x="2281" y="3429"/>
              <a:ext cx="2" cy="94"/>
            </a:xfrm>
            <a:prstGeom prst="line">
              <a:avLst/>
            </a:prstGeom>
            <a:noFill/>
            <a:ln w="9525">
              <a:solidFill>
                <a:schemeClr val="tx1"/>
              </a:solidFill>
              <a:round/>
              <a:headEnd/>
              <a:tailEnd/>
            </a:ln>
            <a:effectLst/>
          </p:spPr>
          <p:txBody>
            <a:bodyPr wrap="none">
              <a:spAutoFit/>
            </a:bodyPr>
            <a:lstStyle/>
            <a:p>
              <a:endParaRPr lang="en-US"/>
            </a:p>
          </p:txBody>
        </p:sp>
        <p:sp>
          <p:nvSpPr>
            <p:cNvPr id="60" name="Line 14"/>
            <p:cNvSpPr>
              <a:spLocks noChangeShapeType="1"/>
            </p:cNvSpPr>
            <p:nvPr/>
          </p:nvSpPr>
          <p:spPr bwMode="auto">
            <a:xfrm flipV="1">
              <a:off x="2369" y="3429"/>
              <a:ext cx="2" cy="94"/>
            </a:xfrm>
            <a:prstGeom prst="line">
              <a:avLst/>
            </a:prstGeom>
            <a:noFill/>
            <a:ln w="9525">
              <a:solidFill>
                <a:schemeClr val="tx1"/>
              </a:solidFill>
              <a:round/>
              <a:headEnd/>
              <a:tailEnd/>
            </a:ln>
            <a:effectLst/>
          </p:spPr>
          <p:txBody>
            <a:bodyPr wrap="none">
              <a:spAutoFit/>
            </a:bodyPr>
            <a:lstStyle/>
            <a:p>
              <a:endParaRPr lang="en-US"/>
            </a:p>
          </p:txBody>
        </p:sp>
        <p:sp>
          <p:nvSpPr>
            <p:cNvPr id="61" name="Text Box 15"/>
            <p:cNvSpPr txBox="1">
              <a:spLocks noChangeArrowheads="1"/>
            </p:cNvSpPr>
            <p:nvPr/>
          </p:nvSpPr>
          <p:spPr bwMode="auto">
            <a:xfrm>
              <a:off x="2904" y="3457"/>
              <a:ext cx="294" cy="154"/>
            </a:xfrm>
            <a:prstGeom prst="rect">
              <a:avLst/>
            </a:prstGeom>
            <a:noFill/>
            <a:ln w="9525">
              <a:noFill/>
              <a:miter lim="800000"/>
              <a:headEnd/>
              <a:tailEnd/>
            </a:ln>
            <a:effectLst/>
          </p:spPr>
          <p:txBody>
            <a:bodyPr wrap="none">
              <a:spAutoFit/>
            </a:bodyPr>
            <a:lstStyle/>
            <a:p>
              <a:pPr algn="ctr"/>
              <a:r>
                <a:rPr lang="en-US" sz="1000" b="1"/>
                <a:t>15.4</a:t>
              </a:r>
            </a:p>
          </p:txBody>
        </p:sp>
        <p:sp>
          <p:nvSpPr>
            <p:cNvPr id="62" name="Line 16"/>
            <p:cNvSpPr>
              <a:spLocks noChangeShapeType="1"/>
            </p:cNvSpPr>
            <p:nvPr/>
          </p:nvSpPr>
          <p:spPr bwMode="auto">
            <a:xfrm flipV="1">
              <a:off x="3601" y="3429"/>
              <a:ext cx="2" cy="94"/>
            </a:xfrm>
            <a:prstGeom prst="line">
              <a:avLst/>
            </a:prstGeom>
            <a:noFill/>
            <a:ln w="9525">
              <a:solidFill>
                <a:schemeClr val="tx1"/>
              </a:solidFill>
              <a:round/>
              <a:headEnd/>
              <a:tailEnd/>
            </a:ln>
            <a:effectLst/>
          </p:spPr>
          <p:txBody>
            <a:bodyPr wrap="none">
              <a:spAutoFit/>
            </a:bodyPr>
            <a:lstStyle/>
            <a:p>
              <a:endParaRPr lang="en-US"/>
            </a:p>
          </p:txBody>
        </p:sp>
        <p:sp>
          <p:nvSpPr>
            <p:cNvPr id="63" name="Line 17"/>
            <p:cNvSpPr>
              <a:spLocks noChangeShapeType="1"/>
            </p:cNvSpPr>
            <p:nvPr/>
          </p:nvSpPr>
          <p:spPr bwMode="auto">
            <a:xfrm flipV="1">
              <a:off x="3073" y="3429"/>
              <a:ext cx="2" cy="94"/>
            </a:xfrm>
            <a:prstGeom prst="line">
              <a:avLst/>
            </a:prstGeom>
            <a:noFill/>
            <a:ln w="9525">
              <a:solidFill>
                <a:schemeClr val="tx1"/>
              </a:solidFill>
              <a:round/>
              <a:headEnd/>
              <a:tailEnd/>
            </a:ln>
            <a:effectLst/>
          </p:spPr>
          <p:txBody>
            <a:bodyPr wrap="none">
              <a:spAutoFit/>
            </a:bodyPr>
            <a:lstStyle/>
            <a:p>
              <a:endParaRPr lang="en-US"/>
            </a:p>
          </p:txBody>
        </p:sp>
        <p:sp>
          <p:nvSpPr>
            <p:cNvPr id="64" name="Line 18"/>
            <p:cNvSpPr>
              <a:spLocks noChangeShapeType="1"/>
            </p:cNvSpPr>
            <p:nvPr/>
          </p:nvSpPr>
          <p:spPr bwMode="auto">
            <a:xfrm>
              <a:off x="1043" y="1583"/>
              <a:ext cx="4319" cy="2"/>
            </a:xfrm>
            <a:prstGeom prst="line">
              <a:avLst/>
            </a:prstGeom>
            <a:noFill/>
            <a:ln w="34925">
              <a:solidFill>
                <a:schemeClr val="tx1"/>
              </a:solidFill>
              <a:round/>
              <a:headEnd/>
              <a:tailEnd/>
            </a:ln>
            <a:effectLst/>
          </p:spPr>
          <p:txBody>
            <a:bodyPr>
              <a:spAutoFit/>
            </a:bodyPr>
            <a:lstStyle/>
            <a:p>
              <a:endParaRPr lang="en-US"/>
            </a:p>
          </p:txBody>
        </p:sp>
        <p:sp>
          <p:nvSpPr>
            <p:cNvPr id="65" name="Text Box 19"/>
            <p:cNvSpPr txBox="1">
              <a:spLocks noChangeArrowheads="1"/>
            </p:cNvSpPr>
            <p:nvPr/>
          </p:nvSpPr>
          <p:spPr bwMode="auto">
            <a:xfrm>
              <a:off x="803" y="1420"/>
              <a:ext cx="186" cy="212"/>
            </a:xfrm>
            <a:prstGeom prst="rect">
              <a:avLst/>
            </a:prstGeom>
            <a:noFill/>
            <a:ln w="9525">
              <a:noFill/>
              <a:miter lim="800000"/>
              <a:headEnd/>
              <a:tailEnd/>
            </a:ln>
            <a:effectLst/>
          </p:spPr>
          <p:txBody>
            <a:bodyPr wrap="none">
              <a:spAutoFit/>
            </a:bodyPr>
            <a:lstStyle/>
            <a:p>
              <a:pPr algn="ctr"/>
              <a:r>
                <a:rPr lang="en-US" sz="1600"/>
                <a:t>1</a:t>
              </a:r>
            </a:p>
          </p:txBody>
        </p:sp>
        <p:sp>
          <p:nvSpPr>
            <p:cNvPr id="66" name="Freeform 20"/>
            <p:cNvSpPr>
              <a:spLocks/>
            </p:cNvSpPr>
            <p:nvPr/>
          </p:nvSpPr>
          <p:spPr bwMode="auto">
            <a:xfrm>
              <a:off x="1483" y="1728"/>
              <a:ext cx="2105" cy="1736"/>
            </a:xfrm>
            <a:custGeom>
              <a:avLst/>
              <a:gdLst/>
              <a:ahLst/>
              <a:cxnLst>
                <a:cxn ang="0">
                  <a:pos x="0" y="1736"/>
                </a:cxn>
                <a:cxn ang="0">
                  <a:pos x="0" y="1444"/>
                </a:cxn>
                <a:cxn ang="0">
                  <a:pos x="645" y="1444"/>
                </a:cxn>
                <a:cxn ang="0">
                  <a:pos x="645" y="1162"/>
                </a:cxn>
                <a:cxn ang="0">
                  <a:pos x="809" y="1162"/>
                </a:cxn>
                <a:cxn ang="0">
                  <a:pos x="809" y="870"/>
                </a:cxn>
                <a:cxn ang="0">
                  <a:pos x="885" y="870"/>
                </a:cxn>
                <a:cxn ang="0">
                  <a:pos x="885" y="562"/>
                </a:cxn>
                <a:cxn ang="0">
                  <a:pos x="1544" y="562"/>
                </a:cxn>
                <a:cxn ang="0">
                  <a:pos x="1544" y="270"/>
                </a:cxn>
                <a:cxn ang="0">
                  <a:pos x="2105" y="270"/>
                </a:cxn>
                <a:cxn ang="0">
                  <a:pos x="2105" y="0"/>
                </a:cxn>
              </a:cxnLst>
              <a:rect l="0" t="0" r="r" b="b"/>
              <a:pathLst>
                <a:path w="2105" h="1736">
                  <a:moveTo>
                    <a:pt x="0" y="1736"/>
                  </a:moveTo>
                  <a:lnTo>
                    <a:pt x="0" y="1444"/>
                  </a:lnTo>
                  <a:lnTo>
                    <a:pt x="645" y="1444"/>
                  </a:lnTo>
                  <a:lnTo>
                    <a:pt x="645" y="1162"/>
                  </a:lnTo>
                  <a:lnTo>
                    <a:pt x="809" y="1162"/>
                  </a:lnTo>
                  <a:lnTo>
                    <a:pt x="809" y="870"/>
                  </a:lnTo>
                  <a:lnTo>
                    <a:pt x="885" y="870"/>
                  </a:lnTo>
                  <a:lnTo>
                    <a:pt x="885" y="562"/>
                  </a:lnTo>
                  <a:lnTo>
                    <a:pt x="1544" y="562"/>
                  </a:lnTo>
                  <a:lnTo>
                    <a:pt x="1544" y="270"/>
                  </a:lnTo>
                  <a:lnTo>
                    <a:pt x="2105" y="270"/>
                  </a:lnTo>
                  <a:lnTo>
                    <a:pt x="2105" y="0"/>
                  </a:lnTo>
                </a:path>
              </a:pathLst>
            </a:custGeom>
            <a:noFill/>
            <a:ln w="34925" cap="flat" cmpd="sng">
              <a:solidFill>
                <a:srgbClr val="C0C0C0"/>
              </a:solidFill>
              <a:prstDash val="solid"/>
              <a:round/>
              <a:headEnd type="none" w="med" len="med"/>
              <a:tailEnd type="none" w="med" len="med"/>
            </a:ln>
            <a:effectLst/>
          </p:spPr>
          <p:txBody>
            <a:bodyPr>
              <a:spAutoFit/>
            </a:bodyPr>
            <a:lstStyle/>
            <a:p>
              <a:endParaRPr lang="en-US"/>
            </a:p>
          </p:txBody>
        </p:sp>
        <p:sp>
          <p:nvSpPr>
            <p:cNvPr id="67" name="Text Box 62"/>
            <p:cNvSpPr txBox="1">
              <a:spLocks noChangeArrowheads="1"/>
            </p:cNvSpPr>
            <p:nvPr/>
          </p:nvSpPr>
          <p:spPr bwMode="auto">
            <a:xfrm>
              <a:off x="4813" y="3446"/>
              <a:ext cx="269" cy="154"/>
            </a:xfrm>
            <a:prstGeom prst="rect">
              <a:avLst/>
            </a:prstGeom>
            <a:noFill/>
            <a:ln w="9525">
              <a:noFill/>
              <a:miter lim="800000"/>
              <a:headEnd/>
              <a:tailEnd/>
            </a:ln>
            <a:effectLst/>
          </p:spPr>
          <p:txBody>
            <a:bodyPr wrap="none">
              <a:spAutoFit/>
            </a:bodyPr>
            <a:lstStyle/>
            <a:p>
              <a:pPr algn="ctr"/>
              <a:r>
                <a:rPr lang="en-US" sz="1000" b="1"/>
                <a:t>100</a:t>
              </a:r>
            </a:p>
          </p:txBody>
        </p:sp>
        <p:graphicFrame>
          <p:nvGraphicFramePr>
            <p:cNvPr id="68" name="Object 69"/>
            <p:cNvGraphicFramePr>
              <a:graphicFrameLocks noChangeAspect="1"/>
            </p:cNvGraphicFramePr>
            <p:nvPr/>
          </p:nvGraphicFramePr>
          <p:xfrm>
            <a:off x="960" y="1008"/>
            <a:ext cx="214" cy="356"/>
          </p:xfrm>
          <a:graphic>
            <a:graphicData uri="http://schemas.openxmlformats.org/presentationml/2006/ole">
              <mc:AlternateContent xmlns:mc="http://schemas.openxmlformats.org/markup-compatibility/2006">
                <mc:Choice xmlns:v="urn:schemas-microsoft-com:vml" Requires="v">
                  <p:oleObj spid="_x0000_s1030" name="Equation" r:id="rId3" imgW="114120" imgH="190440" progId="Equation.DSMT4">
                    <p:embed/>
                  </p:oleObj>
                </mc:Choice>
                <mc:Fallback>
                  <p:oleObj name="Equation" r:id="rId3" imgW="114120" imgH="1904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008"/>
                          <a:ext cx="214"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74"/>
          <p:cNvGrpSpPr>
            <a:grpSpLocks/>
          </p:cNvGrpSpPr>
          <p:nvPr/>
        </p:nvGrpSpPr>
        <p:grpSpPr bwMode="auto">
          <a:xfrm>
            <a:off x="1651000" y="1725613"/>
            <a:ext cx="4953000" cy="3284537"/>
            <a:chOff x="1320" y="1087"/>
            <a:chExt cx="2880" cy="2069"/>
          </a:xfrm>
        </p:grpSpPr>
        <p:sp>
          <p:nvSpPr>
            <p:cNvPr id="70" name="AutoShape 21"/>
            <p:cNvSpPr>
              <a:spLocks/>
            </p:cNvSpPr>
            <p:nvPr/>
          </p:nvSpPr>
          <p:spPr bwMode="auto">
            <a:xfrm>
              <a:off x="2112" y="2291"/>
              <a:ext cx="129" cy="311"/>
            </a:xfrm>
            <a:prstGeom prst="leftBrace">
              <a:avLst>
                <a:gd name="adj1" fmla="val 20090"/>
                <a:gd name="adj2" fmla="val 50000"/>
              </a:avLst>
            </a:prstGeom>
            <a:noFill/>
            <a:ln w="9525">
              <a:solidFill>
                <a:schemeClr val="tx1"/>
              </a:solidFill>
              <a:round/>
              <a:headEnd/>
              <a:tailEnd/>
            </a:ln>
            <a:effectLst/>
          </p:spPr>
          <p:txBody>
            <a:bodyPr anchor="ctr">
              <a:spAutoFit/>
            </a:bodyPr>
            <a:lstStyle/>
            <a:p>
              <a:endParaRPr lang="en-US"/>
            </a:p>
          </p:txBody>
        </p:sp>
        <p:sp>
          <p:nvSpPr>
            <p:cNvPr id="71" name="AutoShape 22"/>
            <p:cNvSpPr>
              <a:spLocks/>
            </p:cNvSpPr>
            <p:nvPr/>
          </p:nvSpPr>
          <p:spPr bwMode="auto">
            <a:xfrm>
              <a:off x="1920" y="2880"/>
              <a:ext cx="128" cy="276"/>
            </a:xfrm>
            <a:prstGeom prst="leftBrace">
              <a:avLst>
                <a:gd name="adj1" fmla="val 30627"/>
                <a:gd name="adj2" fmla="val 50000"/>
              </a:avLst>
            </a:prstGeom>
            <a:noFill/>
            <a:ln w="9525">
              <a:solidFill>
                <a:schemeClr val="tx1"/>
              </a:solidFill>
              <a:round/>
              <a:headEnd/>
              <a:tailEnd/>
            </a:ln>
            <a:effectLst/>
          </p:spPr>
          <p:txBody>
            <a:bodyPr anchor="ctr">
              <a:spAutoFit/>
            </a:bodyPr>
            <a:lstStyle/>
            <a:p>
              <a:endParaRPr lang="en-US"/>
            </a:p>
          </p:txBody>
        </p:sp>
        <p:sp>
          <p:nvSpPr>
            <p:cNvPr id="72" name="Line 23"/>
            <p:cNvSpPr>
              <a:spLocks noChangeShapeType="1"/>
            </p:cNvSpPr>
            <p:nvPr/>
          </p:nvSpPr>
          <p:spPr bwMode="auto">
            <a:xfrm flipH="1" flipV="1">
              <a:off x="1483" y="2243"/>
              <a:ext cx="440" cy="660"/>
            </a:xfrm>
            <a:prstGeom prst="line">
              <a:avLst/>
            </a:prstGeom>
            <a:noFill/>
            <a:ln w="9525">
              <a:solidFill>
                <a:schemeClr val="tx1"/>
              </a:solidFill>
              <a:round/>
              <a:headEnd/>
              <a:tailEnd/>
            </a:ln>
            <a:effectLst/>
          </p:spPr>
          <p:txBody>
            <a:bodyPr wrap="none">
              <a:spAutoFit/>
            </a:bodyPr>
            <a:lstStyle/>
            <a:p>
              <a:endParaRPr lang="en-US"/>
            </a:p>
          </p:txBody>
        </p:sp>
        <p:sp>
          <p:nvSpPr>
            <p:cNvPr id="73" name="Line 24"/>
            <p:cNvSpPr>
              <a:spLocks noChangeShapeType="1"/>
            </p:cNvSpPr>
            <p:nvPr/>
          </p:nvSpPr>
          <p:spPr bwMode="auto">
            <a:xfrm flipH="1" flipV="1">
              <a:off x="1680" y="2112"/>
              <a:ext cx="432" cy="240"/>
            </a:xfrm>
            <a:prstGeom prst="line">
              <a:avLst/>
            </a:prstGeom>
            <a:noFill/>
            <a:ln w="9525">
              <a:solidFill>
                <a:schemeClr val="tx1"/>
              </a:solidFill>
              <a:round/>
              <a:headEnd/>
              <a:tailEnd/>
            </a:ln>
            <a:effectLst/>
          </p:spPr>
          <p:txBody>
            <a:bodyPr>
              <a:spAutoFit/>
            </a:bodyPr>
            <a:lstStyle/>
            <a:p>
              <a:endParaRPr lang="en-US"/>
            </a:p>
          </p:txBody>
        </p:sp>
        <p:sp>
          <p:nvSpPr>
            <p:cNvPr id="74" name="Text Box 25"/>
            <p:cNvSpPr txBox="1">
              <a:spLocks noChangeArrowheads="1"/>
            </p:cNvSpPr>
            <p:nvPr/>
          </p:nvSpPr>
          <p:spPr bwMode="auto">
            <a:xfrm>
              <a:off x="1320" y="2016"/>
              <a:ext cx="329" cy="198"/>
            </a:xfrm>
            <a:prstGeom prst="rect">
              <a:avLst/>
            </a:prstGeom>
            <a:solidFill>
              <a:srgbClr val="C0C0C0"/>
            </a:solidFill>
            <a:ln w="9525">
              <a:solidFill>
                <a:schemeClr val="tx1"/>
              </a:solidFill>
              <a:miter lim="800000"/>
              <a:headEnd/>
              <a:tailEnd/>
            </a:ln>
            <a:effectLst/>
          </p:spPr>
          <p:txBody>
            <a:bodyPr wrap="none">
              <a:spAutoFit/>
            </a:bodyPr>
            <a:lstStyle/>
            <a:p>
              <a:pPr algn="ctr"/>
              <a:r>
                <a:rPr lang="en-US" sz="1400" b="1"/>
                <a:t>1/7</a:t>
              </a:r>
            </a:p>
          </p:txBody>
        </p:sp>
        <p:sp>
          <p:nvSpPr>
            <p:cNvPr id="75" name="Freeform 27"/>
            <p:cNvSpPr>
              <a:spLocks/>
            </p:cNvSpPr>
            <p:nvPr/>
          </p:nvSpPr>
          <p:spPr bwMode="auto">
            <a:xfrm>
              <a:off x="1488" y="1200"/>
              <a:ext cx="672" cy="768"/>
            </a:xfrm>
            <a:custGeom>
              <a:avLst/>
              <a:gdLst/>
              <a:ahLst/>
              <a:cxnLst>
                <a:cxn ang="0">
                  <a:pos x="0" y="528"/>
                </a:cxn>
                <a:cxn ang="0">
                  <a:pos x="288" y="0"/>
                </a:cxn>
                <a:cxn ang="0">
                  <a:pos x="624" y="0"/>
                </a:cxn>
              </a:cxnLst>
              <a:rect l="0" t="0" r="r" b="b"/>
              <a:pathLst>
                <a:path w="624" h="528">
                  <a:moveTo>
                    <a:pt x="0" y="528"/>
                  </a:moveTo>
                  <a:lnTo>
                    <a:pt x="288" y="0"/>
                  </a:lnTo>
                  <a:lnTo>
                    <a:pt x="624" y="0"/>
                  </a:lnTo>
                </a:path>
              </a:pathLst>
            </a:custGeom>
            <a:noFill/>
            <a:ln w="9525" cap="flat" cmpd="sng">
              <a:solidFill>
                <a:schemeClr val="tx1"/>
              </a:solidFill>
              <a:prstDash val="solid"/>
              <a:round/>
              <a:headEnd type="none" w="med" len="med"/>
              <a:tailEnd type="triangle" w="med" len="med"/>
            </a:ln>
            <a:effectLst/>
          </p:spPr>
          <p:txBody>
            <a:bodyPr>
              <a:spAutoFit/>
            </a:bodyPr>
            <a:lstStyle/>
            <a:p>
              <a:endParaRPr lang="en-US"/>
            </a:p>
          </p:txBody>
        </p:sp>
        <p:sp>
          <p:nvSpPr>
            <p:cNvPr id="76" name="Text Box 28"/>
            <p:cNvSpPr txBox="1">
              <a:spLocks noChangeArrowheads="1"/>
            </p:cNvSpPr>
            <p:nvPr/>
          </p:nvSpPr>
          <p:spPr bwMode="auto">
            <a:xfrm>
              <a:off x="2374" y="1087"/>
              <a:ext cx="1826" cy="212"/>
            </a:xfrm>
            <a:prstGeom prst="rect">
              <a:avLst/>
            </a:prstGeom>
            <a:noFill/>
            <a:ln w="9525">
              <a:noFill/>
              <a:miter lim="800000"/>
              <a:headEnd/>
              <a:tailEnd/>
            </a:ln>
            <a:effectLst/>
          </p:spPr>
          <p:txBody>
            <a:bodyPr wrap="none">
              <a:spAutoFit/>
            </a:bodyPr>
            <a:lstStyle/>
            <a:p>
              <a:pPr algn="ctr"/>
              <a:r>
                <a:rPr lang="en-US" sz="1600"/>
                <a:t>1/(n+1) to allow extrapolation</a:t>
              </a:r>
            </a:p>
          </p:txBody>
        </p:sp>
      </p:grpSp>
      <p:sp>
        <p:nvSpPr>
          <p:cNvPr id="77" name="Oval 54"/>
          <p:cNvSpPr>
            <a:spLocks noChangeArrowheads="1"/>
          </p:cNvSpPr>
          <p:nvPr/>
        </p:nvSpPr>
        <p:spPr bwMode="auto">
          <a:xfrm>
            <a:off x="1900238" y="5008563"/>
            <a:ext cx="82550" cy="76200"/>
          </a:xfrm>
          <a:prstGeom prst="ellipse">
            <a:avLst/>
          </a:prstGeom>
          <a:solidFill>
            <a:schemeClr val="tx1"/>
          </a:solidFill>
          <a:ln w="9525">
            <a:solidFill>
              <a:schemeClr val="tx1"/>
            </a:solidFill>
            <a:round/>
            <a:headEnd/>
            <a:tailEnd/>
          </a:ln>
          <a:effectLst/>
        </p:spPr>
        <p:txBody>
          <a:bodyPr anchor="ctr">
            <a:spAutoFit/>
          </a:bodyPr>
          <a:lstStyle/>
          <a:p>
            <a:endParaRPr lang="en-US"/>
          </a:p>
        </p:txBody>
      </p:sp>
      <p:sp>
        <p:nvSpPr>
          <p:cNvPr id="78" name="Oval 55"/>
          <p:cNvSpPr>
            <a:spLocks noChangeArrowheads="1"/>
          </p:cNvSpPr>
          <p:nvPr/>
        </p:nvSpPr>
        <p:spPr bwMode="auto">
          <a:xfrm>
            <a:off x="3000375" y="4560888"/>
            <a:ext cx="82550" cy="76200"/>
          </a:xfrm>
          <a:prstGeom prst="ellipse">
            <a:avLst/>
          </a:prstGeom>
          <a:solidFill>
            <a:schemeClr val="tx1"/>
          </a:solidFill>
          <a:ln w="9525">
            <a:solidFill>
              <a:schemeClr val="tx1"/>
            </a:solidFill>
            <a:round/>
            <a:headEnd/>
            <a:tailEnd/>
          </a:ln>
          <a:effectLst/>
        </p:spPr>
        <p:txBody>
          <a:bodyPr anchor="ctr">
            <a:spAutoFit/>
          </a:bodyPr>
          <a:lstStyle/>
          <a:p>
            <a:endParaRPr lang="en-US"/>
          </a:p>
        </p:txBody>
      </p:sp>
      <p:sp>
        <p:nvSpPr>
          <p:cNvPr id="79" name="Oval 56"/>
          <p:cNvSpPr>
            <a:spLocks noChangeArrowheads="1"/>
          </p:cNvSpPr>
          <p:nvPr/>
        </p:nvSpPr>
        <p:spPr bwMode="auto">
          <a:xfrm>
            <a:off x="3294063" y="4089400"/>
            <a:ext cx="82550" cy="76200"/>
          </a:xfrm>
          <a:prstGeom prst="ellipse">
            <a:avLst/>
          </a:prstGeom>
          <a:solidFill>
            <a:schemeClr val="tx1"/>
          </a:solidFill>
          <a:ln w="9525">
            <a:solidFill>
              <a:schemeClr val="tx1"/>
            </a:solidFill>
            <a:round/>
            <a:headEnd/>
            <a:tailEnd/>
          </a:ln>
          <a:effectLst/>
        </p:spPr>
        <p:txBody>
          <a:bodyPr anchor="ctr">
            <a:spAutoFit/>
          </a:bodyPr>
          <a:lstStyle/>
          <a:p>
            <a:endParaRPr lang="en-US"/>
          </a:p>
        </p:txBody>
      </p:sp>
      <p:sp>
        <p:nvSpPr>
          <p:cNvPr id="80" name="Oval 57"/>
          <p:cNvSpPr>
            <a:spLocks noChangeArrowheads="1"/>
          </p:cNvSpPr>
          <p:nvPr/>
        </p:nvSpPr>
        <p:spPr bwMode="auto">
          <a:xfrm>
            <a:off x="3424238" y="3600450"/>
            <a:ext cx="82550" cy="76200"/>
          </a:xfrm>
          <a:prstGeom prst="ellipse">
            <a:avLst/>
          </a:prstGeom>
          <a:solidFill>
            <a:schemeClr val="tx1"/>
          </a:solidFill>
          <a:ln w="9525">
            <a:solidFill>
              <a:schemeClr val="tx1"/>
            </a:solidFill>
            <a:round/>
            <a:headEnd/>
            <a:tailEnd/>
          </a:ln>
          <a:effectLst/>
        </p:spPr>
        <p:txBody>
          <a:bodyPr anchor="ctr">
            <a:spAutoFit/>
          </a:bodyPr>
          <a:lstStyle/>
          <a:p>
            <a:endParaRPr lang="en-US"/>
          </a:p>
        </p:txBody>
      </p:sp>
      <p:sp>
        <p:nvSpPr>
          <p:cNvPr id="81" name="Oval 58"/>
          <p:cNvSpPr>
            <a:spLocks noChangeArrowheads="1"/>
          </p:cNvSpPr>
          <p:nvPr/>
        </p:nvSpPr>
        <p:spPr bwMode="auto">
          <a:xfrm>
            <a:off x="4554538" y="3138488"/>
            <a:ext cx="82550" cy="76200"/>
          </a:xfrm>
          <a:prstGeom prst="ellipse">
            <a:avLst/>
          </a:prstGeom>
          <a:solidFill>
            <a:schemeClr val="tx1"/>
          </a:solidFill>
          <a:ln w="9525">
            <a:solidFill>
              <a:schemeClr val="tx1"/>
            </a:solidFill>
            <a:round/>
            <a:headEnd/>
            <a:tailEnd/>
          </a:ln>
          <a:effectLst/>
        </p:spPr>
        <p:txBody>
          <a:bodyPr anchor="ctr">
            <a:spAutoFit/>
          </a:bodyPr>
          <a:lstStyle/>
          <a:p>
            <a:endParaRPr lang="en-US"/>
          </a:p>
        </p:txBody>
      </p:sp>
      <p:sp>
        <p:nvSpPr>
          <p:cNvPr id="82" name="Oval 60"/>
          <p:cNvSpPr>
            <a:spLocks noChangeArrowheads="1"/>
          </p:cNvSpPr>
          <p:nvPr/>
        </p:nvSpPr>
        <p:spPr bwMode="auto">
          <a:xfrm>
            <a:off x="5511800" y="2722563"/>
            <a:ext cx="82550" cy="76200"/>
          </a:xfrm>
          <a:prstGeom prst="ellipse">
            <a:avLst/>
          </a:prstGeom>
          <a:solidFill>
            <a:schemeClr val="tx1"/>
          </a:solidFill>
          <a:ln w="9525">
            <a:solidFill>
              <a:schemeClr val="tx1"/>
            </a:solidFill>
            <a:round/>
            <a:headEnd/>
            <a:tailEnd/>
          </a:ln>
          <a:effectLst/>
        </p:spPr>
        <p:txBody>
          <a:bodyPr anchor="ctr">
            <a:spAutoFit/>
          </a:bodyPr>
          <a:lstStyle/>
          <a:p>
            <a:endParaRPr lang="en-US"/>
          </a:p>
        </p:txBody>
      </p:sp>
      <p:sp>
        <p:nvSpPr>
          <p:cNvPr id="83" name="Freeform 61"/>
          <p:cNvSpPr>
            <a:spLocks/>
          </p:cNvSpPr>
          <p:nvPr/>
        </p:nvSpPr>
        <p:spPr bwMode="auto">
          <a:xfrm>
            <a:off x="1482725" y="2524125"/>
            <a:ext cx="6457950" cy="2982913"/>
          </a:xfrm>
          <a:custGeom>
            <a:avLst/>
            <a:gdLst/>
            <a:ahLst/>
            <a:cxnLst>
              <a:cxn ang="0">
                <a:pos x="0" y="1879"/>
              </a:cxn>
              <a:cxn ang="0">
                <a:pos x="266" y="1581"/>
              </a:cxn>
              <a:cxn ang="0">
                <a:pos x="919" y="1300"/>
              </a:cxn>
              <a:cxn ang="0">
                <a:pos x="1082" y="1008"/>
              </a:cxn>
              <a:cxn ang="0">
                <a:pos x="1152" y="688"/>
              </a:cxn>
              <a:cxn ang="0">
                <a:pos x="1815" y="404"/>
              </a:cxn>
              <a:cxn ang="0">
                <a:pos x="2368" y="144"/>
              </a:cxn>
              <a:cxn ang="0">
                <a:pos x="3755" y="0"/>
              </a:cxn>
            </a:cxnLst>
            <a:rect l="0" t="0" r="r" b="b"/>
            <a:pathLst>
              <a:path w="3755" h="1879">
                <a:moveTo>
                  <a:pt x="0" y="1879"/>
                </a:moveTo>
                <a:lnTo>
                  <a:pt x="266" y="1581"/>
                </a:lnTo>
                <a:lnTo>
                  <a:pt x="919" y="1300"/>
                </a:lnTo>
                <a:lnTo>
                  <a:pt x="1082" y="1008"/>
                </a:lnTo>
                <a:lnTo>
                  <a:pt x="1152" y="688"/>
                </a:lnTo>
                <a:lnTo>
                  <a:pt x="1815" y="404"/>
                </a:lnTo>
                <a:lnTo>
                  <a:pt x="2368" y="144"/>
                </a:lnTo>
                <a:lnTo>
                  <a:pt x="3755" y="0"/>
                </a:lnTo>
              </a:path>
            </a:pathLst>
          </a:custGeom>
          <a:noFill/>
          <a:ln w="22225" cap="flat" cmpd="sng">
            <a:solidFill>
              <a:schemeClr val="tx1"/>
            </a:solidFill>
            <a:prstDash val="solid"/>
            <a:round/>
            <a:headEnd type="none" w="med" len="med"/>
            <a:tailEnd type="none" w="med" len="med"/>
          </a:ln>
          <a:effectLst/>
        </p:spPr>
        <p:txBody>
          <a:bodyPr wrap="none">
            <a:spAutoFit/>
          </a:bodyPr>
          <a:lstStyle/>
          <a:p>
            <a:endParaRPr lang="en-US"/>
          </a:p>
        </p:txBody>
      </p:sp>
      <p:sp>
        <p:nvSpPr>
          <p:cNvPr id="84" name="Line 63"/>
          <p:cNvSpPr>
            <a:spLocks noChangeShapeType="1"/>
          </p:cNvSpPr>
          <p:nvPr/>
        </p:nvSpPr>
        <p:spPr bwMode="auto">
          <a:xfrm flipV="1">
            <a:off x="7962900" y="5426075"/>
            <a:ext cx="3175" cy="149225"/>
          </a:xfrm>
          <a:prstGeom prst="line">
            <a:avLst/>
          </a:prstGeom>
          <a:noFill/>
          <a:ln w="9525">
            <a:solidFill>
              <a:schemeClr val="tx1"/>
            </a:solidFill>
            <a:round/>
            <a:headEnd/>
            <a:tailEnd/>
          </a:ln>
          <a:effectLst/>
        </p:spPr>
        <p:txBody>
          <a:bodyPr wrap="none">
            <a:spAutoFit/>
          </a:bodyPr>
          <a:lstStyle/>
          <a:p>
            <a:endParaRPr lang="en-US"/>
          </a:p>
        </p:txBody>
      </p:sp>
      <p:sp>
        <p:nvSpPr>
          <p:cNvPr id="85" name="Freeform 65"/>
          <p:cNvSpPr>
            <a:spLocks/>
          </p:cNvSpPr>
          <p:nvPr/>
        </p:nvSpPr>
        <p:spPr bwMode="auto">
          <a:xfrm>
            <a:off x="1481138" y="2519363"/>
            <a:ext cx="5505450" cy="2976562"/>
          </a:xfrm>
          <a:custGeom>
            <a:avLst/>
            <a:gdLst/>
            <a:ahLst/>
            <a:cxnLst>
              <a:cxn ang="0">
                <a:pos x="0" y="1875"/>
              </a:cxn>
              <a:cxn ang="0">
                <a:pos x="21" y="1799"/>
              </a:cxn>
              <a:cxn ang="0">
                <a:pos x="56" y="1747"/>
              </a:cxn>
              <a:cxn ang="0">
                <a:pos x="88" y="1712"/>
              </a:cxn>
              <a:cxn ang="0">
                <a:pos x="133" y="1671"/>
              </a:cxn>
              <a:cxn ang="0">
                <a:pos x="190" y="1626"/>
              </a:cxn>
              <a:cxn ang="0">
                <a:pos x="257" y="1591"/>
              </a:cxn>
              <a:cxn ang="0">
                <a:pos x="437" y="1546"/>
              </a:cxn>
              <a:cxn ang="0">
                <a:pos x="555" y="1511"/>
              </a:cxn>
              <a:cxn ang="0">
                <a:pos x="651" y="1479"/>
              </a:cxn>
              <a:cxn ang="0">
                <a:pos x="718" y="1453"/>
              </a:cxn>
              <a:cxn ang="0">
                <a:pos x="763" y="1431"/>
              </a:cxn>
              <a:cxn ang="0">
                <a:pos x="824" y="1402"/>
              </a:cxn>
              <a:cxn ang="0">
                <a:pos x="859" y="1379"/>
              </a:cxn>
              <a:cxn ang="0">
                <a:pos x="894" y="1338"/>
              </a:cxn>
              <a:cxn ang="0">
                <a:pos x="913" y="1306"/>
              </a:cxn>
              <a:cxn ang="0">
                <a:pos x="952" y="1210"/>
              </a:cxn>
              <a:cxn ang="0">
                <a:pos x="971" y="1155"/>
              </a:cxn>
              <a:cxn ang="0">
                <a:pos x="1009" y="1085"/>
              </a:cxn>
              <a:cxn ang="0">
                <a:pos x="1051" y="1031"/>
              </a:cxn>
              <a:cxn ang="0">
                <a:pos x="1080" y="963"/>
              </a:cxn>
              <a:cxn ang="0">
                <a:pos x="1093" y="877"/>
              </a:cxn>
              <a:cxn ang="0">
                <a:pos x="1115" y="787"/>
              </a:cxn>
              <a:cxn ang="0">
                <a:pos x="1131" y="723"/>
              </a:cxn>
              <a:cxn ang="0">
                <a:pos x="1160" y="691"/>
              </a:cxn>
              <a:cxn ang="0">
                <a:pos x="1310" y="663"/>
              </a:cxn>
              <a:cxn ang="0">
                <a:pos x="1416" y="631"/>
              </a:cxn>
              <a:cxn ang="0">
                <a:pos x="1550" y="579"/>
              </a:cxn>
              <a:cxn ang="0">
                <a:pos x="1621" y="538"/>
              </a:cxn>
              <a:cxn ang="0">
                <a:pos x="1678" y="503"/>
              </a:cxn>
              <a:cxn ang="0">
                <a:pos x="1736" y="467"/>
              </a:cxn>
              <a:cxn ang="0">
                <a:pos x="1771" y="448"/>
              </a:cxn>
              <a:cxn ang="0">
                <a:pos x="1809" y="416"/>
              </a:cxn>
              <a:cxn ang="0">
                <a:pos x="1905" y="336"/>
              </a:cxn>
              <a:cxn ang="0">
                <a:pos x="2001" y="282"/>
              </a:cxn>
              <a:cxn ang="0">
                <a:pos x="2075" y="240"/>
              </a:cxn>
              <a:cxn ang="0">
                <a:pos x="2165" y="199"/>
              </a:cxn>
              <a:cxn ang="0">
                <a:pos x="2280" y="163"/>
              </a:cxn>
              <a:cxn ang="0">
                <a:pos x="2360" y="138"/>
              </a:cxn>
              <a:cxn ang="0">
                <a:pos x="2574" y="93"/>
              </a:cxn>
              <a:cxn ang="0">
                <a:pos x="2721" y="67"/>
              </a:cxn>
              <a:cxn ang="0">
                <a:pos x="2833" y="45"/>
              </a:cxn>
              <a:cxn ang="0">
                <a:pos x="2939" y="26"/>
              </a:cxn>
              <a:cxn ang="0">
                <a:pos x="3086" y="7"/>
              </a:cxn>
              <a:cxn ang="0">
                <a:pos x="3201" y="0"/>
              </a:cxn>
            </a:cxnLst>
            <a:rect l="0" t="0" r="r" b="b"/>
            <a:pathLst>
              <a:path w="3201" h="1875">
                <a:moveTo>
                  <a:pt x="0" y="1875"/>
                </a:moveTo>
                <a:lnTo>
                  <a:pt x="21" y="1799"/>
                </a:lnTo>
                <a:lnTo>
                  <a:pt x="56" y="1747"/>
                </a:lnTo>
                <a:lnTo>
                  <a:pt x="88" y="1712"/>
                </a:lnTo>
                <a:lnTo>
                  <a:pt x="133" y="1671"/>
                </a:lnTo>
                <a:lnTo>
                  <a:pt x="190" y="1626"/>
                </a:lnTo>
                <a:lnTo>
                  <a:pt x="257" y="1591"/>
                </a:lnTo>
                <a:lnTo>
                  <a:pt x="437" y="1546"/>
                </a:lnTo>
                <a:lnTo>
                  <a:pt x="555" y="1511"/>
                </a:lnTo>
                <a:lnTo>
                  <a:pt x="651" y="1479"/>
                </a:lnTo>
                <a:lnTo>
                  <a:pt x="718" y="1453"/>
                </a:lnTo>
                <a:lnTo>
                  <a:pt x="763" y="1431"/>
                </a:lnTo>
                <a:lnTo>
                  <a:pt x="824" y="1402"/>
                </a:lnTo>
                <a:lnTo>
                  <a:pt x="859" y="1379"/>
                </a:lnTo>
                <a:lnTo>
                  <a:pt x="894" y="1338"/>
                </a:lnTo>
                <a:lnTo>
                  <a:pt x="913" y="1306"/>
                </a:lnTo>
                <a:lnTo>
                  <a:pt x="952" y="1210"/>
                </a:lnTo>
                <a:lnTo>
                  <a:pt x="971" y="1155"/>
                </a:lnTo>
                <a:lnTo>
                  <a:pt x="1009" y="1085"/>
                </a:lnTo>
                <a:lnTo>
                  <a:pt x="1051" y="1031"/>
                </a:lnTo>
                <a:lnTo>
                  <a:pt x="1080" y="963"/>
                </a:lnTo>
                <a:lnTo>
                  <a:pt x="1093" y="877"/>
                </a:lnTo>
                <a:lnTo>
                  <a:pt x="1115" y="787"/>
                </a:lnTo>
                <a:lnTo>
                  <a:pt x="1131" y="723"/>
                </a:lnTo>
                <a:lnTo>
                  <a:pt x="1160" y="691"/>
                </a:lnTo>
                <a:lnTo>
                  <a:pt x="1310" y="663"/>
                </a:lnTo>
                <a:lnTo>
                  <a:pt x="1416" y="631"/>
                </a:lnTo>
                <a:lnTo>
                  <a:pt x="1550" y="579"/>
                </a:lnTo>
                <a:lnTo>
                  <a:pt x="1621" y="538"/>
                </a:lnTo>
                <a:lnTo>
                  <a:pt x="1678" y="503"/>
                </a:lnTo>
                <a:lnTo>
                  <a:pt x="1736" y="467"/>
                </a:lnTo>
                <a:lnTo>
                  <a:pt x="1771" y="448"/>
                </a:lnTo>
                <a:lnTo>
                  <a:pt x="1809" y="416"/>
                </a:lnTo>
                <a:lnTo>
                  <a:pt x="1905" y="336"/>
                </a:lnTo>
                <a:lnTo>
                  <a:pt x="2001" y="282"/>
                </a:lnTo>
                <a:lnTo>
                  <a:pt x="2075" y="240"/>
                </a:lnTo>
                <a:lnTo>
                  <a:pt x="2165" y="199"/>
                </a:lnTo>
                <a:lnTo>
                  <a:pt x="2280" y="163"/>
                </a:lnTo>
                <a:lnTo>
                  <a:pt x="2360" y="138"/>
                </a:lnTo>
                <a:lnTo>
                  <a:pt x="2574" y="93"/>
                </a:lnTo>
                <a:lnTo>
                  <a:pt x="2721" y="67"/>
                </a:lnTo>
                <a:lnTo>
                  <a:pt x="2833" y="45"/>
                </a:lnTo>
                <a:lnTo>
                  <a:pt x="2939" y="26"/>
                </a:lnTo>
                <a:lnTo>
                  <a:pt x="3086" y="7"/>
                </a:lnTo>
                <a:lnTo>
                  <a:pt x="3201" y="0"/>
                </a:lnTo>
              </a:path>
            </a:pathLst>
          </a:custGeom>
          <a:noFill/>
          <a:ln w="9525" cap="flat" cmpd="sng">
            <a:solidFill>
              <a:schemeClr val="tx1"/>
            </a:solidFill>
            <a:prstDash val="solid"/>
            <a:round/>
            <a:headEnd type="none" w="med" len="med"/>
            <a:tailEnd type="none" w="med" len="med"/>
          </a:ln>
          <a:effectLst/>
        </p:spPr>
        <p:txBody>
          <a:bodyPr wrap="none">
            <a:spAutoFit/>
          </a:bodyPr>
          <a:lstStyle/>
          <a:p>
            <a:endParaRPr lang="en-US"/>
          </a:p>
        </p:txBody>
      </p:sp>
      <p:grpSp>
        <p:nvGrpSpPr>
          <p:cNvPr id="4" name="Group 75"/>
          <p:cNvGrpSpPr>
            <a:grpSpLocks/>
          </p:cNvGrpSpPr>
          <p:nvPr/>
        </p:nvGrpSpPr>
        <p:grpSpPr bwMode="auto">
          <a:xfrm>
            <a:off x="2930525" y="3530600"/>
            <a:ext cx="4176713" cy="1198563"/>
            <a:chOff x="2064" y="2224"/>
            <a:chExt cx="2429" cy="755"/>
          </a:xfrm>
        </p:grpSpPr>
        <p:sp>
          <p:nvSpPr>
            <p:cNvPr id="87" name="Text Box 66"/>
            <p:cNvSpPr txBox="1">
              <a:spLocks noChangeArrowheads="1"/>
            </p:cNvSpPr>
            <p:nvPr/>
          </p:nvSpPr>
          <p:spPr bwMode="auto">
            <a:xfrm>
              <a:off x="2714" y="2613"/>
              <a:ext cx="1779" cy="366"/>
            </a:xfrm>
            <a:prstGeom prst="rect">
              <a:avLst/>
            </a:prstGeom>
            <a:noFill/>
            <a:ln w="9525">
              <a:noFill/>
              <a:miter lim="800000"/>
              <a:headEnd/>
              <a:tailEnd/>
            </a:ln>
            <a:effectLst/>
          </p:spPr>
          <p:txBody>
            <a:bodyPr wrap="none">
              <a:spAutoFit/>
            </a:bodyPr>
            <a:lstStyle/>
            <a:p>
              <a:pPr algn="ctr"/>
              <a:r>
                <a:rPr lang="en-US" sz="1600"/>
                <a:t>Linear inter/extrapolation</a:t>
              </a:r>
            </a:p>
            <a:p>
              <a:pPr algn="ctr"/>
              <a:r>
                <a:rPr lang="en-US" sz="1600"/>
                <a:t>Non-linear inter/extrapolation</a:t>
              </a:r>
            </a:p>
          </p:txBody>
        </p:sp>
        <p:sp>
          <p:nvSpPr>
            <p:cNvPr id="88" name="Line 67"/>
            <p:cNvSpPr>
              <a:spLocks noChangeShapeType="1"/>
            </p:cNvSpPr>
            <p:nvPr/>
          </p:nvSpPr>
          <p:spPr bwMode="auto">
            <a:xfrm>
              <a:off x="2490" y="2224"/>
              <a:ext cx="150" cy="464"/>
            </a:xfrm>
            <a:prstGeom prst="line">
              <a:avLst/>
            </a:prstGeom>
            <a:noFill/>
            <a:ln w="9525">
              <a:solidFill>
                <a:schemeClr val="tx1"/>
              </a:solidFill>
              <a:round/>
              <a:headEnd/>
              <a:tailEnd type="triangle" w="med" len="med"/>
            </a:ln>
            <a:effectLst/>
          </p:spPr>
          <p:txBody>
            <a:bodyPr>
              <a:spAutoFit/>
            </a:bodyPr>
            <a:lstStyle/>
            <a:p>
              <a:endParaRPr lang="en-US"/>
            </a:p>
          </p:txBody>
        </p:sp>
        <p:sp>
          <p:nvSpPr>
            <p:cNvPr id="89" name="Line 68"/>
            <p:cNvSpPr>
              <a:spLocks noChangeShapeType="1"/>
            </p:cNvSpPr>
            <p:nvPr/>
          </p:nvSpPr>
          <p:spPr bwMode="auto">
            <a:xfrm flipV="1">
              <a:off x="2064" y="2899"/>
              <a:ext cx="451" cy="77"/>
            </a:xfrm>
            <a:prstGeom prst="line">
              <a:avLst/>
            </a:prstGeom>
            <a:noFill/>
            <a:ln w="9525">
              <a:solidFill>
                <a:schemeClr val="tx1"/>
              </a:solidFill>
              <a:round/>
              <a:headEnd/>
              <a:tailEnd type="triangle" w="med" len="med"/>
            </a:ln>
            <a:effectLst/>
          </p:spPr>
          <p:txBody>
            <a:bodyPr wrap="none">
              <a:spAutoFit/>
            </a:bodyP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SGSIM in S-GEMS, cntd</a:t>
            </a:r>
          </a:p>
        </p:txBody>
      </p:sp>
      <p:pic>
        <p:nvPicPr>
          <p:cNvPr id="265220" name="Picture 4"/>
          <p:cNvPicPr>
            <a:picLocks noChangeAspect="1" noChangeArrowheads="1"/>
          </p:cNvPicPr>
          <p:nvPr/>
        </p:nvPicPr>
        <p:blipFill>
          <a:blip r:embed="rId2" cstate="print"/>
          <a:srcRect t="8078" r="71159" b="42909"/>
          <a:stretch>
            <a:fillRect/>
          </a:stretch>
        </p:blipFill>
        <p:spPr bwMode="auto">
          <a:xfrm>
            <a:off x="196361" y="1814513"/>
            <a:ext cx="2596662" cy="3824287"/>
          </a:xfrm>
          <a:prstGeom prst="rect">
            <a:avLst/>
          </a:prstGeom>
          <a:noFill/>
          <a:ln w="9525">
            <a:noFill/>
            <a:miter lim="800000"/>
            <a:headEnd/>
            <a:tailEnd/>
          </a:ln>
          <a:effectLst/>
        </p:spPr>
      </p:pic>
      <p:sp>
        <p:nvSpPr>
          <p:cNvPr id="265221" name="Text Box 5"/>
          <p:cNvSpPr txBox="1">
            <a:spLocks noChangeArrowheads="1"/>
          </p:cNvSpPr>
          <p:nvPr/>
        </p:nvSpPr>
        <p:spPr bwMode="auto">
          <a:xfrm>
            <a:off x="3291254" y="1835151"/>
            <a:ext cx="5624146" cy="4524315"/>
          </a:xfrm>
          <a:prstGeom prst="rect">
            <a:avLst/>
          </a:prstGeom>
          <a:noFill/>
          <a:ln w="9525">
            <a:noFill/>
            <a:miter lim="800000"/>
            <a:headEnd/>
            <a:tailEnd/>
          </a:ln>
          <a:effectLst/>
        </p:spPr>
        <p:txBody>
          <a:bodyPr wrap="square">
            <a:spAutoFit/>
          </a:bodyPr>
          <a:lstStyle/>
          <a:p>
            <a:r>
              <a:rPr lang="en-US" dirty="0"/>
              <a:t>Specify the variogram model, either</a:t>
            </a:r>
          </a:p>
          <a:p>
            <a:r>
              <a:rPr lang="en-US" dirty="0"/>
              <a:t>	by loading the parameters saved during </a:t>
            </a:r>
          </a:p>
          <a:p>
            <a:r>
              <a:rPr lang="en-US" dirty="0"/>
              <a:t>	variogram modeling</a:t>
            </a:r>
          </a:p>
          <a:p>
            <a:endParaRPr lang="en-US" dirty="0"/>
          </a:p>
          <a:p>
            <a:r>
              <a:rPr lang="en-US" dirty="0"/>
              <a:t>	Inputting the variogram </a:t>
            </a:r>
            <a:r>
              <a:rPr lang="en-US" dirty="0" smtClean="0"/>
              <a:t>parameters</a:t>
            </a:r>
          </a:p>
          <a:p>
            <a:endParaRPr lang="en-US" dirty="0" smtClean="0"/>
          </a:p>
          <a:p>
            <a:r>
              <a:rPr lang="en-US" dirty="0" smtClean="0"/>
              <a:t>For this class we did not do any modeling, but we can use our interpretation to input the parameters as well</a:t>
            </a:r>
          </a:p>
          <a:p>
            <a:endParaRPr lang="en-US" dirty="0" smtClean="0"/>
          </a:p>
          <a:p>
            <a:r>
              <a:rPr lang="en-US" dirty="0" smtClean="0"/>
              <a:t>Nugget effect</a:t>
            </a:r>
          </a:p>
          <a:p>
            <a:r>
              <a:rPr lang="en-US" dirty="0" smtClean="0"/>
              <a:t>Contribution = Sill – Nugget effect</a:t>
            </a:r>
          </a:p>
          <a:p>
            <a:r>
              <a:rPr lang="en-US" dirty="0" smtClean="0"/>
              <a:t>	However in SGSIM everything needs to be 	standardize to one</a:t>
            </a:r>
          </a:p>
          <a:p>
            <a:endParaRPr lang="en-US" dirty="0" smtClean="0"/>
          </a:p>
          <a:p>
            <a:r>
              <a:rPr lang="en-US" dirty="0" smtClean="0"/>
              <a:t>So if your nugget = 2 and the sill = 6, then you would enter</a:t>
            </a:r>
          </a:p>
          <a:p>
            <a:r>
              <a:rPr lang="en-US" dirty="0" smtClean="0"/>
              <a:t>	Nugget = 0.25, Contribution = 0.75 </a:t>
            </a:r>
          </a:p>
        </p:txBody>
      </p:sp>
      <p:sp>
        <p:nvSpPr>
          <p:cNvPr id="5" name="Oval 4"/>
          <p:cNvSpPr/>
          <p:nvPr/>
        </p:nvSpPr>
        <p:spPr>
          <a:xfrm>
            <a:off x="1524000" y="25908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447800" y="3429000"/>
            <a:ext cx="6096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5" idx="6"/>
          </p:cNvCxnSpPr>
          <p:nvPr/>
        </p:nvCxnSpPr>
        <p:spPr>
          <a:xfrm>
            <a:off x="2133600" y="2781300"/>
            <a:ext cx="1230385" cy="170681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6"/>
          </p:cNvCxnSpPr>
          <p:nvPr/>
        </p:nvCxnSpPr>
        <p:spPr>
          <a:xfrm>
            <a:off x="2057400" y="3619500"/>
            <a:ext cx="1273029" cy="114544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SGSIM in S-GEMS</a:t>
            </a:r>
            <a:endParaRPr lang="en-US" dirty="0"/>
          </a:p>
        </p:txBody>
      </p:sp>
      <p:pic>
        <p:nvPicPr>
          <p:cNvPr id="3" name="Picture 4"/>
          <p:cNvPicPr>
            <a:picLocks noChangeAspect="1" noChangeArrowheads="1"/>
          </p:cNvPicPr>
          <p:nvPr/>
        </p:nvPicPr>
        <p:blipFill>
          <a:blip r:embed="rId2" cstate="print"/>
          <a:srcRect t="8078" r="71159" b="42909"/>
          <a:stretch>
            <a:fillRect/>
          </a:stretch>
        </p:blipFill>
        <p:spPr bwMode="auto">
          <a:xfrm>
            <a:off x="381000" y="1752600"/>
            <a:ext cx="2596662" cy="3824287"/>
          </a:xfrm>
          <a:prstGeom prst="rect">
            <a:avLst/>
          </a:prstGeom>
          <a:noFill/>
          <a:ln w="9525">
            <a:noFill/>
            <a:miter lim="800000"/>
            <a:headEnd/>
            <a:tailEnd/>
          </a:ln>
          <a:effectLst/>
        </p:spPr>
      </p:pic>
      <p:sp>
        <p:nvSpPr>
          <p:cNvPr id="4" name="Oval 3"/>
          <p:cNvSpPr/>
          <p:nvPr/>
        </p:nvSpPr>
        <p:spPr>
          <a:xfrm>
            <a:off x="1066800" y="4114800"/>
            <a:ext cx="1066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a:spLocks noChangeArrowheads="1"/>
          </p:cNvSpPr>
          <p:nvPr/>
        </p:nvSpPr>
        <p:spPr bwMode="auto">
          <a:xfrm>
            <a:off x="3291254" y="1835151"/>
            <a:ext cx="5624146" cy="3139321"/>
          </a:xfrm>
          <a:prstGeom prst="rect">
            <a:avLst/>
          </a:prstGeom>
          <a:noFill/>
          <a:ln w="9525">
            <a:noFill/>
            <a:miter lim="800000"/>
            <a:headEnd/>
            <a:tailEnd/>
          </a:ln>
          <a:effectLst/>
        </p:spPr>
        <p:txBody>
          <a:bodyPr wrap="square">
            <a:spAutoFit/>
          </a:bodyPr>
          <a:lstStyle/>
          <a:p>
            <a:r>
              <a:rPr lang="en-US" dirty="0" smtClean="0"/>
              <a:t>In 3D you may have variation of the range with direction, this is called anisotropy</a:t>
            </a:r>
          </a:p>
          <a:p>
            <a:endParaRPr lang="en-US" dirty="0" smtClean="0"/>
          </a:p>
          <a:p>
            <a:r>
              <a:rPr lang="en-US" dirty="0" smtClean="0"/>
              <a:t>In most cases we have that the shortest range is in the vertical direction, the maximum is in the horizontal, the medium allows you to specify the shortest range in the horizontal</a:t>
            </a:r>
          </a:p>
          <a:p>
            <a:endParaRPr lang="en-US" dirty="0" smtClean="0"/>
          </a:p>
          <a:p>
            <a:r>
              <a:rPr lang="en-US" dirty="0" smtClean="0"/>
              <a:t>In most cases you will only need to specify the azimuth because we already know that the shortest range in along the vertical (so dip=0, rake=0)</a:t>
            </a:r>
          </a:p>
        </p:txBody>
      </p:sp>
      <p:sp>
        <p:nvSpPr>
          <p:cNvPr id="7" name="Oval 6"/>
          <p:cNvSpPr/>
          <p:nvPr/>
        </p:nvSpPr>
        <p:spPr>
          <a:xfrm>
            <a:off x="1066800" y="4495800"/>
            <a:ext cx="10668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4" idx="6"/>
          </p:cNvCxnSpPr>
          <p:nvPr/>
        </p:nvCxnSpPr>
        <p:spPr>
          <a:xfrm flipV="1">
            <a:off x="2133600" y="2895600"/>
            <a:ext cx="1219200" cy="1409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6"/>
          </p:cNvCxnSpPr>
          <p:nvPr/>
        </p:nvCxnSpPr>
        <p:spPr>
          <a:xfrm flipV="1">
            <a:off x="2133600" y="4191000"/>
            <a:ext cx="1219200" cy="4953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from coursework</a:t>
            </a:r>
            <a:endParaRPr lang="en-US" dirty="0"/>
          </a:p>
        </p:txBody>
      </p:sp>
      <p:sp>
        <p:nvSpPr>
          <p:cNvPr id="3" name="Content Placeholder 2"/>
          <p:cNvSpPr>
            <a:spLocks noGrp="1"/>
          </p:cNvSpPr>
          <p:nvPr>
            <p:ph sz="quarter" idx="1"/>
          </p:nvPr>
        </p:nvSpPr>
        <p:spPr/>
        <p:txBody>
          <a:bodyPr/>
          <a:lstStyle/>
          <a:p>
            <a:r>
              <a:rPr lang="en-US" dirty="0" smtClean="0"/>
              <a:t>SGEMSsimulation.zip (under “data</a:t>
            </a:r>
            <a:r>
              <a:rPr lang="en-US" smtClean="0"/>
              <a:t>” folder)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SGSIM exercise in 2D</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Load the project 2DSGSIM.prj</a:t>
            </a:r>
          </a:p>
          <a:p>
            <a:r>
              <a:rPr lang="en-US" dirty="0" smtClean="0"/>
              <a:t>Click on </a:t>
            </a:r>
            <a:r>
              <a:rPr lang="en-US" dirty="0" err="1" smtClean="0"/>
              <a:t>sgsim</a:t>
            </a:r>
            <a:r>
              <a:rPr lang="en-US" dirty="0" smtClean="0"/>
              <a:t> in the algorithm window</a:t>
            </a:r>
          </a:p>
          <a:p>
            <a:r>
              <a:rPr lang="en-US" dirty="0" smtClean="0"/>
              <a:t>Load the sgsim2D.par file</a:t>
            </a:r>
          </a:p>
          <a:p>
            <a:pPr>
              <a:buNone/>
            </a:pPr>
            <a:endParaRPr lang="en-US" dirty="0" smtClean="0"/>
          </a:p>
          <a:p>
            <a:pPr>
              <a:buNone/>
            </a:pPr>
            <a:r>
              <a:rPr lang="en-US" dirty="0" smtClean="0"/>
              <a:t>Complete the parameters for a variogram with</a:t>
            </a:r>
          </a:p>
          <a:p>
            <a:pPr>
              <a:buNone/>
            </a:pPr>
            <a:r>
              <a:rPr lang="en-US" dirty="0" smtClean="0"/>
              <a:t>	no nugget</a:t>
            </a:r>
          </a:p>
          <a:p>
            <a:pPr>
              <a:buNone/>
            </a:pPr>
            <a:r>
              <a:rPr lang="en-US" dirty="0" smtClean="0"/>
              <a:t>	contribution = 1</a:t>
            </a:r>
          </a:p>
          <a:p>
            <a:pPr>
              <a:buNone/>
            </a:pPr>
            <a:r>
              <a:rPr lang="en-US" dirty="0" smtClean="0"/>
              <a:t>	Major range = 20, Minor = 10, </a:t>
            </a:r>
            <a:r>
              <a:rPr lang="en-US" dirty="0" err="1" smtClean="0"/>
              <a:t>azm</a:t>
            </a:r>
            <a:r>
              <a:rPr lang="en-US" dirty="0" smtClean="0"/>
              <a:t> = 45</a:t>
            </a:r>
          </a:p>
          <a:p>
            <a:pPr>
              <a:buNone/>
            </a:pPr>
            <a:endParaRPr lang="en-US" dirty="0" smtClean="0"/>
          </a:p>
          <a:p>
            <a:pPr>
              <a:buNone/>
            </a:pPr>
            <a:r>
              <a:rPr lang="en-US" dirty="0" smtClean="0"/>
              <a:t>Create 20 unconditional simulations</a:t>
            </a:r>
          </a:p>
          <a:p>
            <a:pPr>
              <a:buNone/>
            </a:pPr>
            <a:r>
              <a:rPr lang="en-US" dirty="0" smtClean="0"/>
              <a:t>Create 20 conditional simulations</a:t>
            </a:r>
          </a:p>
          <a:p>
            <a:pPr>
              <a:buNone/>
            </a:pPr>
            <a:r>
              <a:rPr lang="en-US" dirty="0" smtClean="0"/>
              <a:t>Calculate ensemble averages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SGSIM Exercise in 2D</a:t>
            </a:r>
            <a:endParaRPr lang="en-US" dirty="0"/>
          </a:p>
        </p:txBody>
      </p:sp>
      <p:sp>
        <p:nvSpPr>
          <p:cNvPr id="3" name="Content Placeholder 2"/>
          <p:cNvSpPr>
            <a:spLocks noGrp="1"/>
          </p:cNvSpPr>
          <p:nvPr>
            <p:ph sz="quarter" idx="1"/>
          </p:nvPr>
        </p:nvSpPr>
        <p:spPr/>
        <p:txBody>
          <a:bodyPr>
            <a:normAutofit/>
          </a:bodyPr>
          <a:lstStyle/>
          <a:p>
            <a:r>
              <a:rPr lang="en-US" dirty="0" smtClean="0"/>
              <a:t>Study the following changes </a:t>
            </a:r>
            <a:r>
              <a:rPr lang="en-US" sz="1800" dirty="0" smtClean="0"/>
              <a:t>(just create one model each time)</a:t>
            </a:r>
          </a:p>
          <a:p>
            <a:pPr lvl="1"/>
            <a:r>
              <a:rPr lang="en-US" dirty="0" smtClean="0"/>
              <a:t>Change the variogram to Gaussian</a:t>
            </a:r>
          </a:p>
          <a:p>
            <a:pPr lvl="1"/>
            <a:r>
              <a:rPr lang="en-US" dirty="0" smtClean="0"/>
              <a:t>Change the ranges</a:t>
            </a:r>
          </a:p>
          <a:p>
            <a:pPr lvl="1"/>
            <a:r>
              <a:rPr lang="en-US" dirty="0" smtClean="0"/>
              <a:t>Change the </a:t>
            </a:r>
            <a:r>
              <a:rPr lang="en-US" dirty="0" err="1" smtClean="0"/>
              <a:t>azm</a:t>
            </a:r>
            <a:r>
              <a:rPr lang="en-US" dirty="0" smtClean="0"/>
              <a:t> angle</a:t>
            </a:r>
          </a:p>
          <a:p>
            <a:pPr lvl="1"/>
            <a:endParaRPr lang="en-US" dirty="0" smtClean="0"/>
          </a:p>
          <a:p>
            <a:pPr marL="0" indent="0">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Spatial stochastic simulation</a:t>
            </a:r>
            <a:endParaRPr lang="en-US" dirty="0"/>
          </a:p>
        </p:txBody>
      </p:sp>
      <p:sp>
        <p:nvSpPr>
          <p:cNvPr id="5" name="Rectangle 4"/>
          <p:cNvSpPr/>
          <p:nvPr/>
        </p:nvSpPr>
        <p:spPr>
          <a:xfrm>
            <a:off x="3429000" y="2438400"/>
            <a:ext cx="2362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Spatial</a:t>
            </a:r>
          </a:p>
          <a:p>
            <a:pPr algn="ctr"/>
            <a:r>
              <a:rPr lang="en-US" sz="2800" dirty="0" smtClean="0"/>
              <a:t>Stochastic </a:t>
            </a:r>
          </a:p>
          <a:p>
            <a:pPr algn="ctr"/>
            <a:r>
              <a:rPr lang="en-US" sz="2800" dirty="0" smtClean="0"/>
              <a:t>simulator</a:t>
            </a:r>
            <a:endParaRPr lang="en-US" sz="2800" dirty="0"/>
          </a:p>
        </p:txBody>
      </p:sp>
      <p:sp>
        <p:nvSpPr>
          <p:cNvPr id="6" name="Rectangle 5"/>
          <p:cNvSpPr/>
          <p:nvPr/>
        </p:nvSpPr>
        <p:spPr>
          <a:xfrm>
            <a:off x="457200" y="27432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input</a:t>
            </a:r>
            <a:endParaRPr lang="en-US" sz="2800" dirty="0"/>
          </a:p>
        </p:txBody>
      </p:sp>
      <p:sp>
        <p:nvSpPr>
          <p:cNvPr id="7" name="TextBox 6"/>
          <p:cNvSpPr txBox="1"/>
          <p:nvPr/>
        </p:nvSpPr>
        <p:spPr>
          <a:xfrm>
            <a:off x="4191000" y="1447800"/>
            <a:ext cx="813043" cy="369332"/>
          </a:xfrm>
          <a:prstGeom prst="rect">
            <a:avLst/>
          </a:prstGeom>
          <a:noFill/>
          <a:ln>
            <a:solidFill>
              <a:schemeClr val="accent2"/>
            </a:solidFill>
          </a:ln>
        </p:spPr>
        <p:txBody>
          <a:bodyPr wrap="none" rtlCol="0">
            <a:spAutoFit/>
          </a:bodyPr>
          <a:lstStyle/>
          <a:p>
            <a:r>
              <a:rPr lang="en-US" dirty="0" smtClean="0"/>
              <a:t>Seed 1</a:t>
            </a:r>
            <a:endParaRPr lang="en-US" dirty="0"/>
          </a:p>
        </p:txBody>
      </p:sp>
      <p:sp>
        <p:nvSpPr>
          <p:cNvPr id="8" name="TextBox 7"/>
          <p:cNvSpPr txBox="1"/>
          <p:nvPr/>
        </p:nvSpPr>
        <p:spPr>
          <a:xfrm>
            <a:off x="2286000" y="2133600"/>
            <a:ext cx="813043" cy="369332"/>
          </a:xfrm>
          <a:prstGeom prst="rect">
            <a:avLst/>
          </a:prstGeom>
          <a:noFill/>
          <a:ln>
            <a:solidFill>
              <a:schemeClr val="accent2"/>
            </a:solidFill>
          </a:ln>
        </p:spPr>
        <p:txBody>
          <a:bodyPr wrap="none" rtlCol="0">
            <a:spAutoFit/>
          </a:bodyPr>
          <a:lstStyle/>
          <a:p>
            <a:r>
              <a:rPr lang="en-US" dirty="0" smtClean="0"/>
              <a:t>Seed 2</a:t>
            </a:r>
            <a:endParaRPr lang="en-US" dirty="0"/>
          </a:p>
        </p:txBody>
      </p:sp>
      <p:sp>
        <p:nvSpPr>
          <p:cNvPr id="9" name="Right Arrow 8"/>
          <p:cNvSpPr/>
          <p:nvPr/>
        </p:nvSpPr>
        <p:spPr>
          <a:xfrm>
            <a:off x="2286000" y="30480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7" idx="2"/>
            <a:endCxn id="5" idx="0"/>
          </p:cNvCxnSpPr>
          <p:nvPr/>
        </p:nvCxnSpPr>
        <p:spPr>
          <a:xfrm rot="16200000" flipH="1">
            <a:off x="4293177" y="2121477"/>
            <a:ext cx="621268" cy="125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rot="16200000" flipH="1">
            <a:off x="2395403" y="2800051"/>
            <a:ext cx="605502" cy="112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34200" y="1828800"/>
            <a:ext cx="1295400" cy="1219200"/>
          </a:xfrm>
          <a:prstGeom prst="rect">
            <a:avLst/>
          </a:prstGeom>
          <a:solidFill>
            <a:schemeClr val="accent4"/>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15200" y="2286000"/>
            <a:ext cx="1295400" cy="1219200"/>
          </a:xfrm>
          <a:prstGeom prst="rect">
            <a:avLst/>
          </a:prstGeom>
          <a:solidFill>
            <a:schemeClr val="accent4"/>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20000" y="2895600"/>
            <a:ext cx="1295400" cy="1219200"/>
          </a:xfrm>
          <a:prstGeom prst="rect">
            <a:avLst/>
          </a:prstGeom>
          <a:solidFill>
            <a:schemeClr val="accent4"/>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943600" y="29718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162800" y="1295400"/>
            <a:ext cx="1285416" cy="369332"/>
          </a:xfrm>
          <a:prstGeom prst="rect">
            <a:avLst/>
          </a:prstGeom>
          <a:noFill/>
        </p:spPr>
        <p:txBody>
          <a:bodyPr wrap="none" rtlCol="0">
            <a:spAutoFit/>
          </a:bodyPr>
          <a:lstStyle/>
          <a:p>
            <a:r>
              <a:rPr lang="en-US" b="1" dirty="0" smtClean="0"/>
              <a:t>simulations</a:t>
            </a:r>
            <a:endParaRPr lang="en-US" b="1" dirty="0"/>
          </a:p>
        </p:txBody>
      </p:sp>
      <p:sp>
        <p:nvSpPr>
          <p:cNvPr id="17" name="TextBox 16"/>
          <p:cNvSpPr txBox="1"/>
          <p:nvPr/>
        </p:nvSpPr>
        <p:spPr>
          <a:xfrm>
            <a:off x="3581400" y="3886200"/>
            <a:ext cx="2067554" cy="369332"/>
          </a:xfrm>
          <a:prstGeom prst="rect">
            <a:avLst/>
          </a:prstGeom>
          <a:noFill/>
        </p:spPr>
        <p:txBody>
          <a:bodyPr wrap="none" rtlCol="0">
            <a:spAutoFit/>
          </a:bodyPr>
          <a:lstStyle/>
          <a:p>
            <a:r>
              <a:rPr lang="en-US" dirty="0" smtClean="0"/>
              <a:t>(spatial uncertainty)</a:t>
            </a:r>
            <a:endParaRPr lang="en-US" dirty="0"/>
          </a:p>
        </p:txBody>
      </p:sp>
      <p:sp>
        <p:nvSpPr>
          <p:cNvPr id="18" name="TextBox 17"/>
          <p:cNvSpPr txBox="1"/>
          <p:nvPr/>
        </p:nvSpPr>
        <p:spPr>
          <a:xfrm>
            <a:off x="336556" y="2286000"/>
            <a:ext cx="1949444" cy="369332"/>
          </a:xfrm>
          <a:prstGeom prst="rect">
            <a:avLst/>
          </a:prstGeom>
          <a:noFill/>
        </p:spPr>
        <p:txBody>
          <a:bodyPr wrap="none" rtlCol="0">
            <a:spAutoFit/>
          </a:bodyPr>
          <a:lstStyle/>
          <a:p>
            <a:r>
              <a:rPr lang="en-US" dirty="0" smtClean="0"/>
              <a:t>(input uncertainty)</a:t>
            </a:r>
            <a:endParaRPr lang="en-US" dirty="0"/>
          </a:p>
        </p:txBody>
      </p:sp>
      <p:grpSp>
        <p:nvGrpSpPr>
          <p:cNvPr id="2" name="Group 27"/>
          <p:cNvGrpSpPr/>
          <p:nvPr/>
        </p:nvGrpSpPr>
        <p:grpSpPr>
          <a:xfrm>
            <a:off x="1295400" y="3581400"/>
            <a:ext cx="3319777" cy="2819400"/>
            <a:chOff x="1295400" y="3581400"/>
            <a:chExt cx="3319777" cy="2819400"/>
          </a:xfrm>
        </p:grpSpPr>
        <p:sp>
          <p:nvSpPr>
            <p:cNvPr id="20" name="Rectangle 19"/>
            <p:cNvSpPr/>
            <p:nvPr/>
          </p:nvSpPr>
          <p:spPr>
            <a:xfrm>
              <a:off x="1600200" y="5029200"/>
              <a:ext cx="2590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Data</a:t>
              </a:r>
            </a:p>
            <a:p>
              <a:pPr algn="ctr"/>
              <a:r>
                <a:rPr lang="en-US" sz="2000" dirty="0" smtClean="0"/>
                <a:t>(samples, well, geophysics…)</a:t>
              </a:r>
              <a:endParaRPr lang="en-US" sz="2000" dirty="0"/>
            </a:p>
          </p:txBody>
        </p:sp>
        <p:cxnSp>
          <p:nvCxnSpPr>
            <p:cNvPr id="22" name="Shape 21"/>
            <p:cNvCxnSpPr>
              <a:stCxn id="20" idx="1"/>
              <a:endCxn id="6" idx="2"/>
            </p:cNvCxnSpPr>
            <p:nvPr/>
          </p:nvCxnSpPr>
          <p:spPr>
            <a:xfrm rot="10800000">
              <a:off x="1295400" y="3581400"/>
              <a:ext cx="304800" cy="21336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hape 26"/>
            <p:cNvCxnSpPr>
              <a:stCxn id="20" idx="3"/>
              <a:endCxn id="17" idx="2"/>
            </p:cNvCxnSpPr>
            <p:nvPr/>
          </p:nvCxnSpPr>
          <p:spPr>
            <a:xfrm flipV="1">
              <a:off x="4191000" y="4255532"/>
              <a:ext cx="424177" cy="1459468"/>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5181600" y="4648200"/>
            <a:ext cx="3973588" cy="1631216"/>
          </a:xfrm>
          <a:prstGeom prst="rect">
            <a:avLst/>
          </a:prstGeom>
          <a:noFill/>
        </p:spPr>
        <p:txBody>
          <a:bodyPr wrap="none" rtlCol="0">
            <a:spAutoFit/>
          </a:bodyPr>
          <a:lstStyle/>
          <a:p>
            <a:r>
              <a:rPr lang="en-US" sz="2000" dirty="0" smtClean="0"/>
              <a:t>Conditional simulation </a:t>
            </a:r>
          </a:p>
          <a:p>
            <a:r>
              <a:rPr lang="en-US" sz="2000" dirty="0" smtClean="0"/>
              <a:t>            = constrained to data</a:t>
            </a:r>
          </a:p>
          <a:p>
            <a:endParaRPr lang="en-US" sz="2000" dirty="0" smtClean="0"/>
          </a:p>
          <a:p>
            <a:r>
              <a:rPr lang="en-US" sz="2000" dirty="0" smtClean="0"/>
              <a:t>Unconditional simulation</a:t>
            </a:r>
          </a:p>
          <a:p>
            <a:r>
              <a:rPr lang="en-US" sz="2000" dirty="0" smtClean="0"/>
              <a:t>            = non constrained to any data</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sequential simulation</a:t>
            </a:r>
            <a:endParaRPr lang="en-US" dirty="0"/>
          </a:p>
        </p:txBody>
      </p:sp>
      <p:pic>
        <p:nvPicPr>
          <p:cNvPr id="3" name="Picture 3"/>
          <p:cNvPicPr>
            <a:picLocks noChangeAspect="1" noChangeArrowheads="1"/>
          </p:cNvPicPr>
          <p:nvPr/>
        </p:nvPicPr>
        <p:blipFill>
          <a:blip r:embed="rId2" cstate="print"/>
          <a:srcRect/>
          <a:stretch>
            <a:fillRect/>
          </a:stretch>
        </p:blipFill>
        <p:spPr bwMode="auto">
          <a:xfrm>
            <a:off x="152400" y="1219200"/>
            <a:ext cx="4170363" cy="2592388"/>
          </a:xfrm>
          <a:prstGeom prst="rect">
            <a:avLst/>
          </a:prstGeom>
          <a:noFill/>
          <a:ln w="9525">
            <a:noFill/>
            <a:miter lim="800000"/>
            <a:headEnd/>
            <a:tailEnd/>
          </a:ln>
          <a:effectLst/>
        </p:spPr>
      </p:pic>
      <p:pic>
        <p:nvPicPr>
          <p:cNvPr id="4" name="Picture 4"/>
          <p:cNvPicPr>
            <a:picLocks noChangeAspect="1" noChangeArrowheads="1"/>
          </p:cNvPicPr>
          <p:nvPr/>
        </p:nvPicPr>
        <p:blipFill>
          <a:blip r:embed="rId3" cstate="print"/>
          <a:srcRect/>
          <a:stretch>
            <a:fillRect/>
          </a:stretch>
        </p:blipFill>
        <p:spPr bwMode="auto">
          <a:xfrm>
            <a:off x="685800" y="4191000"/>
            <a:ext cx="1860550" cy="965200"/>
          </a:xfrm>
          <a:prstGeom prst="rect">
            <a:avLst/>
          </a:prstGeom>
          <a:noFill/>
          <a:ln w="9525">
            <a:noFill/>
            <a:miter lim="800000"/>
            <a:headEnd/>
            <a:tailEnd/>
          </a:ln>
          <a:effectLst/>
        </p:spPr>
      </p:pic>
      <p:pic>
        <p:nvPicPr>
          <p:cNvPr id="5" name="Picture 5"/>
          <p:cNvPicPr>
            <a:picLocks noChangeAspect="1" noChangeArrowheads="1"/>
          </p:cNvPicPr>
          <p:nvPr/>
        </p:nvPicPr>
        <p:blipFill>
          <a:blip r:embed="rId4" cstate="print"/>
          <a:srcRect/>
          <a:stretch>
            <a:fillRect/>
          </a:stretch>
        </p:blipFill>
        <p:spPr bwMode="auto">
          <a:xfrm>
            <a:off x="3124200" y="4191000"/>
            <a:ext cx="2241550" cy="965200"/>
          </a:xfrm>
          <a:prstGeom prst="rect">
            <a:avLst/>
          </a:prstGeom>
          <a:noFill/>
          <a:ln w="9525">
            <a:noFill/>
            <a:miter lim="800000"/>
            <a:headEnd/>
            <a:tailEnd/>
          </a:ln>
          <a:effectLst/>
        </p:spPr>
      </p:pic>
      <p:pic>
        <p:nvPicPr>
          <p:cNvPr id="6" name="Picture 6"/>
          <p:cNvPicPr>
            <a:picLocks noChangeAspect="1" noChangeArrowheads="1"/>
          </p:cNvPicPr>
          <p:nvPr/>
        </p:nvPicPr>
        <p:blipFill>
          <a:blip r:embed="rId5" cstate="print"/>
          <a:srcRect/>
          <a:stretch>
            <a:fillRect/>
          </a:stretch>
        </p:blipFill>
        <p:spPr bwMode="auto">
          <a:xfrm>
            <a:off x="6172200" y="4191000"/>
            <a:ext cx="1936750" cy="965200"/>
          </a:xfrm>
          <a:prstGeom prst="rect">
            <a:avLst/>
          </a:prstGeom>
          <a:noFill/>
          <a:ln w="9525">
            <a:noFill/>
            <a:miter lim="800000"/>
            <a:headEnd/>
            <a:tailEnd/>
          </a:ln>
          <a:effectLst/>
        </p:spPr>
      </p:pic>
      <p:pic>
        <p:nvPicPr>
          <p:cNvPr id="7" name="Picture 7"/>
          <p:cNvPicPr>
            <a:picLocks noChangeAspect="1" noChangeArrowheads="1"/>
          </p:cNvPicPr>
          <p:nvPr/>
        </p:nvPicPr>
        <p:blipFill>
          <a:blip r:embed="rId6" cstate="print"/>
          <a:srcRect/>
          <a:stretch>
            <a:fillRect/>
          </a:stretch>
        </p:blipFill>
        <p:spPr bwMode="auto">
          <a:xfrm>
            <a:off x="685800" y="5588000"/>
            <a:ext cx="1860550" cy="965200"/>
          </a:xfrm>
          <a:prstGeom prst="rect">
            <a:avLst/>
          </a:prstGeom>
          <a:noFill/>
          <a:ln w="9525">
            <a:noFill/>
            <a:miter lim="800000"/>
            <a:headEnd/>
            <a:tailEnd/>
          </a:ln>
          <a:effectLst/>
        </p:spPr>
      </p:pic>
      <p:pic>
        <p:nvPicPr>
          <p:cNvPr id="8" name="Picture 8"/>
          <p:cNvPicPr>
            <a:picLocks noChangeAspect="1" noChangeArrowheads="1"/>
          </p:cNvPicPr>
          <p:nvPr/>
        </p:nvPicPr>
        <p:blipFill>
          <a:blip r:embed="rId7" cstate="print"/>
          <a:srcRect/>
          <a:stretch>
            <a:fillRect/>
          </a:stretch>
        </p:blipFill>
        <p:spPr bwMode="auto">
          <a:xfrm>
            <a:off x="3168650" y="5588000"/>
            <a:ext cx="2241550" cy="965200"/>
          </a:xfrm>
          <a:prstGeom prst="rect">
            <a:avLst/>
          </a:prstGeom>
          <a:noFill/>
          <a:ln w="9525">
            <a:noFill/>
            <a:miter lim="800000"/>
            <a:headEnd/>
            <a:tailEnd/>
          </a:ln>
          <a:effectLst/>
        </p:spPr>
      </p:pic>
      <p:pic>
        <p:nvPicPr>
          <p:cNvPr id="9" name="Picture 9"/>
          <p:cNvPicPr>
            <a:picLocks noChangeAspect="1" noChangeArrowheads="1"/>
          </p:cNvPicPr>
          <p:nvPr/>
        </p:nvPicPr>
        <p:blipFill>
          <a:blip r:embed="rId8" cstate="print"/>
          <a:srcRect/>
          <a:stretch>
            <a:fillRect/>
          </a:stretch>
        </p:blipFill>
        <p:spPr bwMode="auto">
          <a:xfrm>
            <a:off x="6172200" y="5562600"/>
            <a:ext cx="1936750" cy="965200"/>
          </a:xfrm>
          <a:prstGeom prst="rect">
            <a:avLst/>
          </a:prstGeom>
          <a:noFill/>
          <a:ln w="9525">
            <a:noFill/>
            <a:miter lim="800000"/>
            <a:headEnd/>
            <a:tailEnd/>
          </a:ln>
          <a:effectLst/>
        </p:spPr>
      </p:pic>
      <p:pic>
        <p:nvPicPr>
          <p:cNvPr id="10" name="Picture 10"/>
          <p:cNvPicPr>
            <a:picLocks noChangeAspect="1" noChangeArrowheads="1"/>
          </p:cNvPicPr>
          <p:nvPr/>
        </p:nvPicPr>
        <p:blipFill>
          <a:blip r:embed="rId9" cstate="print"/>
          <a:srcRect/>
          <a:stretch>
            <a:fillRect/>
          </a:stretch>
        </p:blipFill>
        <p:spPr bwMode="auto">
          <a:xfrm>
            <a:off x="5334000" y="2362200"/>
            <a:ext cx="2393950" cy="1022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auss1.bmp"/>
          <p:cNvPicPr>
            <a:picLocks noChangeAspect="1"/>
          </p:cNvPicPr>
          <p:nvPr/>
        </p:nvPicPr>
        <p:blipFill>
          <a:blip r:embed="rId2" cstate="print"/>
          <a:stretch>
            <a:fillRect/>
          </a:stretch>
        </p:blipFill>
        <p:spPr>
          <a:xfrm>
            <a:off x="461147" y="3429000"/>
            <a:ext cx="4034653" cy="3084927"/>
          </a:xfrm>
          <a:prstGeom prst="rect">
            <a:avLst/>
          </a:prstGeom>
        </p:spPr>
      </p:pic>
      <p:pic>
        <p:nvPicPr>
          <p:cNvPr id="4" name="Picture 3" descr="gauss2.bmp"/>
          <p:cNvPicPr>
            <a:picLocks noChangeAspect="1"/>
          </p:cNvPicPr>
          <p:nvPr/>
        </p:nvPicPr>
        <p:blipFill>
          <a:blip r:embed="rId3" cstate="print"/>
          <a:stretch>
            <a:fillRect/>
          </a:stretch>
        </p:blipFill>
        <p:spPr>
          <a:xfrm>
            <a:off x="4876800" y="533400"/>
            <a:ext cx="4034653" cy="3084927"/>
          </a:xfrm>
          <a:prstGeom prst="rect">
            <a:avLst/>
          </a:prstGeom>
        </p:spPr>
      </p:pic>
      <p:pic>
        <p:nvPicPr>
          <p:cNvPr id="6" name="Picture 5" descr="gauss4.bmp"/>
          <p:cNvPicPr>
            <a:picLocks noChangeAspect="1"/>
          </p:cNvPicPr>
          <p:nvPr/>
        </p:nvPicPr>
        <p:blipFill>
          <a:blip r:embed="rId4" cstate="print"/>
          <a:stretch>
            <a:fillRect/>
          </a:stretch>
        </p:blipFill>
        <p:spPr>
          <a:xfrm>
            <a:off x="4724400" y="3392073"/>
            <a:ext cx="4034653" cy="3084927"/>
          </a:xfrm>
          <a:prstGeom prst="rect">
            <a:avLst/>
          </a:prstGeom>
        </p:spPr>
      </p:pic>
      <p:sp>
        <p:nvSpPr>
          <p:cNvPr id="2" name="Title 1"/>
          <p:cNvSpPr>
            <a:spLocks noGrp="1"/>
          </p:cNvSpPr>
          <p:nvPr>
            <p:ph type="title"/>
          </p:nvPr>
        </p:nvSpPr>
        <p:spPr/>
        <p:txBody>
          <a:bodyPr/>
          <a:lstStyle/>
          <a:p>
            <a:r>
              <a:rPr lang="en-US" dirty="0" smtClean="0"/>
              <a:t>Variogram-based Earth models</a:t>
            </a:r>
            <a:endParaRPr lang="en-US" dirty="0"/>
          </a:p>
        </p:txBody>
      </p:sp>
      <p:sp>
        <p:nvSpPr>
          <p:cNvPr id="7" name="TextBox 6"/>
          <p:cNvSpPr txBox="1"/>
          <p:nvPr/>
        </p:nvSpPr>
        <p:spPr>
          <a:xfrm>
            <a:off x="5715000" y="6324600"/>
            <a:ext cx="2924390" cy="369332"/>
          </a:xfrm>
          <a:prstGeom prst="rect">
            <a:avLst/>
          </a:prstGeom>
          <a:noFill/>
        </p:spPr>
        <p:txBody>
          <a:bodyPr wrap="none" rtlCol="0">
            <a:spAutoFit/>
          </a:bodyPr>
          <a:lstStyle/>
          <a:p>
            <a:r>
              <a:rPr lang="en-US" dirty="0" smtClean="0"/>
              <a:t>and infinite more if you want</a:t>
            </a:r>
            <a:endParaRPr lang="en-US" dirty="0"/>
          </a:p>
        </p:txBody>
      </p:sp>
      <p:pic>
        <p:nvPicPr>
          <p:cNvPr id="8" name="Picture 7"/>
          <p:cNvPicPr>
            <a:picLocks noChangeAspect="1" noChangeArrowheads="1"/>
          </p:cNvPicPr>
          <p:nvPr/>
        </p:nvPicPr>
        <p:blipFill>
          <a:blip r:embed="rId5" cstate="print"/>
          <a:srcRect l="37917" t="30370" r="34583" b="18114"/>
          <a:stretch>
            <a:fillRect/>
          </a:stretch>
        </p:blipFill>
        <p:spPr bwMode="auto">
          <a:xfrm>
            <a:off x="1295400" y="1447800"/>
            <a:ext cx="2362200" cy="24890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image-based Earth models</a:t>
            </a:r>
            <a:endParaRPr lang="en-US" dirty="0"/>
          </a:p>
        </p:txBody>
      </p:sp>
      <p:pic>
        <p:nvPicPr>
          <p:cNvPr id="27650" name="Picture 2"/>
          <p:cNvPicPr>
            <a:picLocks noChangeAspect="1" noChangeArrowheads="1"/>
          </p:cNvPicPr>
          <p:nvPr/>
        </p:nvPicPr>
        <p:blipFill>
          <a:blip r:embed="rId2" cstate="print"/>
          <a:srcRect l="42083" t="30370" r="7917" b="4444"/>
          <a:stretch>
            <a:fillRect/>
          </a:stretch>
        </p:blipFill>
        <p:spPr bwMode="auto">
          <a:xfrm>
            <a:off x="2971800" y="1355164"/>
            <a:ext cx="3817398" cy="2799425"/>
          </a:xfrm>
          <a:prstGeom prst="rect">
            <a:avLst/>
          </a:prstGeom>
          <a:noFill/>
          <a:ln w="9525">
            <a:noFill/>
            <a:miter lim="800000"/>
            <a:headEnd/>
            <a:tailEnd/>
          </a:ln>
        </p:spPr>
      </p:pic>
      <p:pic>
        <p:nvPicPr>
          <p:cNvPr id="27651" name="Picture 3"/>
          <p:cNvPicPr>
            <a:picLocks noChangeAspect="1" noChangeArrowheads="1"/>
          </p:cNvPicPr>
          <p:nvPr/>
        </p:nvPicPr>
        <p:blipFill>
          <a:blip r:embed="rId3" cstate="print"/>
          <a:srcRect l="52917" t="19630" r="4583" b="28518"/>
          <a:stretch>
            <a:fillRect/>
          </a:stretch>
        </p:blipFill>
        <p:spPr bwMode="auto">
          <a:xfrm>
            <a:off x="5105400" y="4191000"/>
            <a:ext cx="3244788" cy="2226816"/>
          </a:xfrm>
          <a:prstGeom prst="rect">
            <a:avLst/>
          </a:prstGeom>
          <a:noFill/>
          <a:ln w="9525">
            <a:noFill/>
            <a:miter lim="800000"/>
            <a:headEnd/>
            <a:tailEnd/>
          </a:ln>
        </p:spPr>
      </p:pic>
      <p:pic>
        <p:nvPicPr>
          <p:cNvPr id="27652" name="Picture 4"/>
          <p:cNvPicPr>
            <a:picLocks noChangeAspect="1" noChangeArrowheads="1"/>
          </p:cNvPicPr>
          <p:nvPr/>
        </p:nvPicPr>
        <p:blipFill>
          <a:blip r:embed="rId4" cstate="print"/>
          <a:srcRect l="51250" t="18889" r="5833" b="26296"/>
          <a:stretch>
            <a:fillRect/>
          </a:stretch>
        </p:blipFill>
        <p:spPr bwMode="auto">
          <a:xfrm>
            <a:off x="1828800" y="4343400"/>
            <a:ext cx="3276600" cy="2354062"/>
          </a:xfrm>
          <a:prstGeom prst="rect">
            <a:avLst/>
          </a:prstGeom>
          <a:noFill/>
          <a:ln w="9525">
            <a:noFill/>
            <a:miter lim="800000"/>
            <a:headEnd/>
            <a:tailEnd/>
          </a:ln>
        </p:spPr>
      </p:pic>
      <p:sp>
        <p:nvSpPr>
          <p:cNvPr id="6" name="TextBox 5"/>
          <p:cNvSpPr txBox="1"/>
          <p:nvPr/>
        </p:nvSpPr>
        <p:spPr>
          <a:xfrm>
            <a:off x="5715000" y="6324600"/>
            <a:ext cx="2924390" cy="369332"/>
          </a:xfrm>
          <a:prstGeom prst="rect">
            <a:avLst/>
          </a:prstGeom>
          <a:noFill/>
        </p:spPr>
        <p:txBody>
          <a:bodyPr wrap="none" rtlCol="0">
            <a:spAutoFit/>
          </a:bodyPr>
          <a:lstStyle/>
          <a:p>
            <a:r>
              <a:rPr lang="en-US" dirty="0" smtClean="0"/>
              <a:t>and infinite more if you want</a:t>
            </a:r>
            <a:endParaRPr lang="en-US" dirty="0"/>
          </a:p>
        </p:txBody>
      </p:sp>
      <p:sp>
        <p:nvSpPr>
          <p:cNvPr id="7" name="TextBox 6"/>
          <p:cNvSpPr txBox="1"/>
          <p:nvPr/>
        </p:nvSpPr>
        <p:spPr>
          <a:xfrm>
            <a:off x="1828800" y="1524000"/>
            <a:ext cx="1550296" cy="369332"/>
          </a:xfrm>
          <a:prstGeom prst="rect">
            <a:avLst/>
          </a:prstGeom>
          <a:noFill/>
        </p:spPr>
        <p:txBody>
          <a:bodyPr wrap="none" rtlCol="0">
            <a:spAutoFit/>
          </a:bodyPr>
          <a:lstStyle/>
          <a:p>
            <a:r>
              <a:rPr lang="en-US" dirty="0" smtClean="0"/>
              <a:t>Training image</a:t>
            </a:r>
            <a:endParaRPr lang="en-US" dirty="0"/>
          </a:p>
        </p:txBody>
      </p:sp>
      <p:sp>
        <p:nvSpPr>
          <p:cNvPr id="8" name="TextBox 7"/>
          <p:cNvSpPr txBox="1"/>
          <p:nvPr/>
        </p:nvSpPr>
        <p:spPr>
          <a:xfrm>
            <a:off x="381000" y="4800600"/>
            <a:ext cx="1421543" cy="369332"/>
          </a:xfrm>
          <a:prstGeom prst="rect">
            <a:avLst/>
          </a:prstGeom>
          <a:noFill/>
        </p:spPr>
        <p:txBody>
          <a:bodyPr wrap="none" rtlCol="0">
            <a:spAutoFit/>
          </a:bodyPr>
          <a:lstStyle/>
          <a:p>
            <a:r>
              <a:rPr lang="en-US" dirty="0" smtClean="0"/>
              <a:t>Earth models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40" name="Picture 16"/>
          <p:cNvPicPr>
            <a:picLocks noChangeAspect="1" noChangeArrowheads="1"/>
          </p:cNvPicPr>
          <p:nvPr/>
        </p:nvPicPr>
        <p:blipFill>
          <a:blip r:embed="rId2" cstate="print"/>
          <a:srcRect l="4427" t="9196" r="62175" b="11841"/>
          <a:stretch>
            <a:fillRect/>
          </a:stretch>
        </p:blipFill>
        <p:spPr bwMode="auto">
          <a:xfrm>
            <a:off x="202224" y="1219201"/>
            <a:ext cx="2700704" cy="5534025"/>
          </a:xfrm>
          <a:prstGeom prst="rect">
            <a:avLst/>
          </a:prstGeom>
          <a:noFill/>
          <a:ln w="9525">
            <a:noFill/>
            <a:miter lim="800000"/>
            <a:headEnd/>
            <a:tailEnd/>
          </a:ln>
          <a:effectLst/>
        </p:spPr>
      </p:pic>
      <p:sp>
        <p:nvSpPr>
          <p:cNvPr id="257026" name="Rectangle 2"/>
          <p:cNvSpPr>
            <a:spLocks noGrp="1" noChangeArrowheads="1"/>
          </p:cNvSpPr>
          <p:nvPr>
            <p:ph type="title"/>
          </p:nvPr>
        </p:nvSpPr>
        <p:spPr/>
        <p:txBody>
          <a:bodyPr/>
          <a:lstStyle/>
          <a:p>
            <a:r>
              <a:rPr lang="en-US"/>
              <a:t>SNESIM in S-GEMS, tab 1: general</a:t>
            </a:r>
          </a:p>
        </p:txBody>
      </p:sp>
      <p:sp>
        <p:nvSpPr>
          <p:cNvPr id="257028" name="Text Box 4"/>
          <p:cNvSpPr txBox="1">
            <a:spLocks noChangeArrowheads="1"/>
          </p:cNvSpPr>
          <p:nvPr/>
        </p:nvSpPr>
        <p:spPr bwMode="auto">
          <a:xfrm>
            <a:off x="3235569" y="1371600"/>
            <a:ext cx="5679831" cy="5355312"/>
          </a:xfrm>
          <a:prstGeom prst="rect">
            <a:avLst/>
          </a:prstGeom>
          <a:noFill/>
          <a:ln w="9525">
            <a:noFill/>
            <a:miter lim="800000"/>
            <a:headEnd/>
            <a:tailEnd/>
          </a:ln>
          <a:effectLst/>
        </p:spPr>
        <p:txBody>
          <a:bodyPr wrap="square">
            <a:spAutoFit/>
          </a:bodyPr>
          <a:lstStyle/>
          <a:p>
            <a:r>
              <a:rPr lang="en-US" sz="1800" dirty="0"/>
              <a:t>(1) Select the grid on which to simulate</a:t>
            </a:r>
          </a:p>
          <a:p>
            <a:r>
              <a:rPr lang="en-US" sz="1800" dirty="0"/>
              <a:t>(2) Give a property name</a:t>
            </a:r>
          </a:p>
          <a:p>
            <a:r>
              <a:rPr lang="en-US" sz="1800" dirty="0"/>
              <a:t>(3) Select the number of realizations to generate</a:t>
            </a:r>
          </a:p>
          <a:p>
            <a:r>
              <a:rPr lang="en-US" sz="1800" dirty="0"/>
              <a:t>(4) The random seed</a:t>
            </a:r>
          </a:p>
          <a:p>
            <a:r>
              <a:rPr lang="en-US" sz="1800" dirty="0"/>
              <a:t>(5) The object the training image</a:t>
            </a:r>
          </a:p>
          <a:p>
            <a:r>
              <a:rPr lang="en-US" sz="1800" dirty="0"/>
              <a:t>(6) The number of facies that you are simulating</a:t>
            </a:r>
            <a:endParaRPr lang="en-US" sz="1600" b="1" dirty="0"/>
          </a:p>
          <a:p>
            <a:r>
              <a:rPr lang="en-US" sz="1800" dirty="0"/>
              <a:t>(7) The number of nodes in the data template</a:t>
            </a:r>
          </a:p>
          <a:p>
            <a:r>
              <a:rPr lang="en-US" sz="1800" dirty="0"/>
              <a:t>         important parameter:</a:t>
            </a:r>
          </a:p>
          <a:p>
            <a:r>
              <a:rPr lang="en-US" sz="1800" dirty="0"/>
              <a:t>	</a:t>
            </a:r>
            <a:r>
              <a:rPr lang="en-US" sz="1800" b="1" dirty="0"/>
              <a:t>this determines the accuracy of training</a:t>
            </a:r>
          </a:p>
          <a:p>
            <a:r>
              <a:rPr lang="en-US" sz="1800" b="1" dirty="0"/>
              <a:t>	image pattern reproduction, but also the </a:t>
            </a:r>
          </a:p>
          <a:p>
            <a:r>
              <a:rPr lang="en-US" sz="1800" b="1" dirty="0"/>
              <a:t>	amount of RAM you will be using</a:t>
            </a:r>
          </a:p>
          <a:p>
            <a:r>
              <a:rPr lang="en-US" sz="1800" dirty="0"/>
              <a:t>(8)</a:t>
            </a:r>
            <a:r>
              <a:rPr lang="en-US" sz="1800" b="1" dirty="0"/>
              <a:t> </a:t>
            </a:r>
            <a:r>
              <a:rPr lang="en-US" sz="1800" dirty="0"/>
              <a:t>The search neighborhood:</a:t>
            </a:r>
          </a:p>
          <a:p>
            <a:r>
              <a:rPr lang="en-US" sz="1800" dirty="0"/>
              <a:t>	determines which nodes are included in the </a:t>
            </a:r>
          </a:p>
          <a:p>
            <a:r>
              <a:rPr lang="en-US" sz="1800" dirty="0"/>
              <a:t>	as defined by those closest within a 3D ellipsoid </a:t>
            </a:r>
          </a:p>
          <a:p>
            <a:r>
              <a:rPr lang="en-US" sz="1800" dirty="0"/>
              <a:t>	defined by the length of its major axis (3) and the </a:t>
            </a:r>
          </a:p>
          <a:p>
            <a:r>
              <a:rPr lang="en-US" sz="1800" dirty="0"/>
              <a:t>	direction of these axis defined by three angles </a:t>
            </a:r>
          </a:p>
          <a:p>
            <a:r>
              <a:rPr lang="en-US" sz="1800" dirty="0"/>
              <a:t>		(see rotation convention)</a:t>
            </a:r>
          </a:p>
          <a:p>
            <a:r>
              <a:rPr lang="en-US" sz="1800" b="1" dirty="0"/>
              <a:t>	</a:t>
            </a:r>
          </a:p>
          <a:p>
            <a:endParaRPr lang="en-US" sz="1800" b="1" dirty="0"/>
          </a:p>
        </p:txBody>
      </p:sp>
      <p:sp>
        <p:nvSpPr>
          <p:cNvPr id="257029" name="Text Box 5"/>
          <p:cNvSpPr txBox="1">
            <a:spLocks noChangeArrowheads="1"/>
          </p:cNvSpPr>
          <p:nvPr/>
        </p:nvSpPr>
        <p:spPr bwMode="auto">
          <a:xfrm>
            <a:off x="1825869" y="1811338"/>
            <a:ext cx="416169" cy="336550"/>
          </a:xfrm>
          <a:prstGeom prst="rect">
            <a:avLst/>
          </a:prstGeom>
          <a:noFill/>
          <a:ln w="9525">
            <a:noFill/>
            <a:miter lim="800000"/>
            <a:headEnd/>
            <a:tailEnd/>
          </a:ln>
          <a:effectLst/>
        </p:spPr>
        <p:txBody>
          <a:bodyPr wrap="none">
            <a:spAutoFit/>
          </a:bodyPr>
          <a:lstStyle/>
          <a:p>
            <a:r>
              <a:rPr lang="en-US" sz="1600"/>
              <a:t>(1)</a:t>
            </a:r>
          </a:p>
        </p:txBody>
      </p:sp>
      <p:sp>
        <p:nvSpPr>
          <p:cNvPr id="257030" name="Text Box 6"/>
          <p:cNvSpPr txBox="1">
            <a:spLocks noChangeArrowheads="1"/>
          </p:cNvSpPr>
          <p:nvPr/>
        </p:nvSpPr>
        <p:spPr bwMode="auto">
          <a:xfrm>
            <a:off x="1431681" y="2152650"/>
            <a:ext cx="416169" cy="336550"/>
          </a:xfrm>
          <a:prstGeom prst="rect">
            <a:avLst/>
          </a:prstGeom>
          <a:noFill/>
          <a:ln w="9525">
            <a:noFill/>
            <a:miter lim="800000"/>
            <a:headEnd/>
            <a:tailEnd/>
          </a:ln>
          <a:effectLst/>
        </p:spPr>
        <p:txBody>
          <a:bodyPr wrap="none">
            <a:spAutoFit/>
          </a:bodyPr>
          <a:lstStyle/>
          <a:p>
            <a:r>
              <a:rPr lang="en-US" sz="1600"/>
              <a:t>(2)</a:t>
            </a:r>
          </a:p>
        </p:txBody>
      </p:sp>
      <p:sp>
        <p:nvSpPr>
          <p:cNvPr id="257031" name="Text Box 7"/>
          <p:cNvSpPr txBox="1">
            <a:spLocks noChangeArrowheads="1"/>
          </p:cNvSpPr>
          <p:nvPr/>
        </p:nvSpPr>
        <p:spPr bwMode="auto">
          <a:xfrm>
            <a:off x="1994389" y="2428875"/>
            <a:ext cx="416169" cy="336550"/>
          </a:xfrm>
          <a:prstGeom prst="rect">
            <a:avLst/>
          </a:prstGeom>
          <a:noFill/>
          <a:ln w="9525">
            <a:noFill/>
            <a:miter lim="800000"/>
            <a:headEnd/>
            <a:tailEnd/>
          </a:ln>
          <a:effectLst/>
        </p:spPr>
        <p:txBody>
          <a:bodyPr wrap="none">
            <a:spAutoFit/>
          </a:bodyPr>
          <a:lstStyle/>
          <a:p>
            <a:r>
              <a:rPr lang="en-US" sz="1600"/>
              <a:t>(3)</a:t>
            </a:r>
          </a:p>
        </p:txBody>
      </p:sp>
      <p:sp>
        <p:nvSpPr>
          <p:cNvPr id="257032" name="Text Box 8"/>
          <p:cNvSpPr txBox="1">
            <a:spLocks noChangeArrowheads="1"/>
          </p:cNvSpPr>
          <p:nvPr/>
        </p:nvSpPr>
        <p:spPr bwMode="auto">
          <a:xfrm>
            <a:off x="1903535" y="2667000"/>
            <a:ext cx="416169" cy="336550"/>
          </a:xfrm>
          <a:prstGeom prst="rect">
            <a:avLst/>
          </a:prstGeom>
          <a:noFill/>
          <a:ln w="9525">
            <a:noFill/>
            <a:miter lim="800000"/>
            <a:headEnd/>
            <a:tailEnd/>
          </a:ln>
          <a:effectLst/>
        </p:spPr>
        <p:txBody>
          <a:bodyPr wrap="none">
            <a:spAutoFit/>
          </a:bodyPr>
          <a:lstStyle/>
          <a:p>
            <a:r>
              <a:rPr lang="en-US" sz="1600"/>
              <a:t>(4)</a:t>
            </a:r>
          </a:p>
        </p:txBody>
      </p:sp>
      <p:sp>
        <p:nvSpPr>
          <p:cNvPr id="257033" name="Text Box 9"/>
          <p:cNvSpPr txBox="1">
            <a:spLocks noChangeArrowheads="1"/>
          </p:cNvSpPr>
          <p:nvPr/>
        </p:nvSpPr>
        <p:spPr bwMode="auto">
          <a:xfrm>
            <a:off x="1269023" y="3111500"/>
            <a:ext cx="416169" cy="336550"/>
          </a:xfrm>
          <a:prstGeom prst="rect">
            <a:avLst/>
          </a:prstGeom>
          <a:noFill/>
          <a:ln w="9525">
            <a:noFill/>
            <a:miter lim="800000"/>
            <a:headEnd/>
            <a:tailEnd/>
          </a:ln>
          <a:effectLst/>
        </p:spPr>
        <p:txBody>
          <a:bodyPr wrap="none">
            <a:spAutoFit/>
          </a:bodyPr>
          <a:lstStyle/>
          <a:p>
            <a:r>
              <a:rPr lang="en-US" sz="1600"/>
              <a:t>(5)</a:t>
            </a:r>
          </a:p>
        </p:txBody>
      </p:sp>
      <p:sp>
        <p:nvSpPr>
          <p:cNvPr id="257034" name="Text Box 10"/>
          <p:cNvSpPr txBox="1">
            <a:spLocks noChangeArrowheads="1"/>
          </p:cNvSpPr>
          <p:nvPr/>
        </p:nvSpPr>
        <p:spPr bwMode="auto">
          <a:xfrm>
            <a:off x="1825869" y="3760788"/>
            <a:ext cx="416169" cy="336550"/>
          </a:xfrm>
          <a:prstGeom prst="rect">
            <a:avLst/>
          </a:prstGeom>
          <a:noFill/>
          <a:ln w="9525">
            <a:noFill/>
            <a:miter lim="800000"/>
            <a:headEnd/>
            <a:tailEnd/>
          </a:ln>
          <a:effectLst/>
        </p:spPr>
        <p:txBody>
          <a:bodyPr wrap="none">
            <a:spAutoFit/>
          </a:bodyPr>
          <a:lstStyle/>
          <a:p>
            <a:r>
              <a:rPr lang="en-US" sz="1600"/>
              <a:t>(6)</a:t>
            </a:r>
          </a:p>
        </p:txBody>
      </p:sp>
      <p:sp>
        <p:nvSpPr>
          <p:cNvPr id="257035" name="Text Box 11"/>
          <p:cNvSpPr txBox="1">
            <a:spLocks noChangeArrowheads="1"/>
          </p:cNvSpPr>
          <p:nvPr/>
        </p:nvSpPr>
        <p:spPr bwMode="auto">
          <a:xfrm>
            <a:off x="1913792" y="4524375"/>
            <a:ext cx="416169" cy="336550"/>
          </a:xfrm>
          <a:prstGeom prst="rect">
            <a:avLst/>
          </a:prstGeom>
          <a:noFill/>
          <a:ln w="9525">
            <a:noFill/>
            <a:miter lim="800000"/>
            <a:headEnd/>
            <a:tailEnd/>
          </a:ln>
          <a:effectLst/>
        </p:spPr>
        <p:txBody>
          <a:bodyPr wrap="none">
            <a:spAutoFit/>
          </a:bodyPr>
          <a:lstStyle/>
          <a:p>
            <a:r>
              <a:rPr lang="en-US" sz="1600"/>
              <a:t>(7)</a:t>
            </a:r>
          </a:p>
        </p:txBody>
      </p:sp>
      <p:sp>
        <p:nvSpPr>
          <p:cNvPr id="257038" name="Text Box 14"/>
          <p:cNvSpPr txBox="1">
            <a:spLocks noChangeArrowheads="1"/>
          </p:cNvSpPr>
          <p:nvPr/>
        </p:nvSpPr>
        <p:spPr bwMode="auto">
          <a:xfrm>
            <a:off x="1521069" y="5561013"/>
            <a:ext cx="416169" cy="336550"/>
          </a:xfrm>
          <a:prstGeom prst="rect">
            <a:avLst/>
          </a:prstGeom>
          <a:noFill/>
          <a:ln w="9525">
            <a:noFill/>
            <a:miter lim="800000"/>
            <a:headEnd/>
            <a:tailEnd/>
          </a:ln>
          <a:effectLst/>
        </p:spPr>
        <p:txBody>
          <a:bodyPr wrap="none">
            <a:spAutoFit/>
          </a:bodyPr>
          <a:lstStyle/>
          <a:p>
            <a:r>
              <a:rPr lang="en-US" sz="1600"/>
              <a:t>(8)</a:t>
            </a:r>
          </a:p>
        </p:txBody>
      </p:sp>
      <p:sp>
        <p:nvSpPr>
          <p:cNvPr id="257039" name="Rectangle 15"/>
          <p:cNvSpPr>
            <a:spLocks noChangeArrowheads="1"/>
          </p:cNvSpPr>
          <p:nvPr/>
        </p:nvSpPr>
        <p:spPr bwMode="auto">
          <a:xfrm>
            <a:off x="386862" y="1233767"/>
            <a:ext cx="389792" cy="369332"/>
          </a:xfrm>
          <a:prstGeom prst="rect">
            <a:avLst/>
          </a:prstGeom>
          <a:noFill/>
          <a:ln w="25400">
            <a:solidFill>
              <a:schemeClr val="tx1"/>
            </a:solidFill>
            <a:miter lim="800000"/>
            <a:headEnd/>
            <a:tailEnd/>
          </a:ln>
          <a:effectLst/>
        </p:spPr>
        <p:txBody>
          <a:bodyPr anchor="ctr">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59" name="Picture 11"/>
          <p:cNvPicPr>
            <a:picLocks noChangeAspect="1" noChangeArrowheads="1"/>
          </p:cNvPicPr>
          <p:nvPr/>
        </p:nvPicPr>
        <p:blipFill>
          <a:blip r:embed="rId2" cstate="print"/>
          <a:srcRect l="4231" t="9441" r="62679" b="12717"/>
          <a:stretch>
            <a:fillRect/>
          </a:stretch>
        </p:blipFill>
        <p:spPr bwMode="auto">
          <a:xfrm>
            <a:off x="326781" y="1295401"/>
            <a:ext cx="2649415" cy="5400675"/>
          </a:xfrm>
          <a:prstGeom prst="rect">
            <a:avLst/>
          </a:prstGeom>
          <a:noFill/>
          <a:ln w="9525">
            <a:noFill/>
            <a:miter lim="800000"/>
            <a:headEnd/>
            <a:tailEnd/>
          </a:ln>
          <a:effectLst/>
        </p:spPr>
      </p:pic>
      <p:sp>
        <p:nvSpPr>
          <p:cNvPr id="258050" name="Rectangle 2"/>
          <p:cNvSpPr>
            <a:spLocks noGrp="1" noChangeArrowheads="1"/>
          </p:cNvSpPr>
          <p:nvPr>
            <p:ph type="title"/>
          </p:nvPr>
        </p:nvSpPr>
        <p:spPr/>
        <p:txBody>
          <a:bodyPr/>
          <a:lstStyle/>
          <a:p>
            <a:r>
              <a:rPr lang="en-US"/>
              <a:t>SNESIM in S-GEMS, tab 2: data</a:t>
            </a:r>
          </a:p>
        </p:txBody>
      </p:sp>
      <p:sp>
        <p:nvSpPr>
          <p:cNvPr id="258052" name="Text Box 4"/>
          <p:cNvSpPr txBox="1">
            <a:spLocks noChangeArrowheads="1"/>
          </p:cNvSpPr>
          <p:nvPr/>
        </p:nvSpPr>
        <p:spPr bwMode="auto">
          <a:xfrm>
            <a:off x="3505201" y="1447800"/>
            <a:ext cx="5162375" cy="1415772"/>
          </a:xfrm>
          <a:prstGeom prst="rect">
            <a:avLst/>
          </a:prstGeom>
          <a:noFill/>
          <a:ln w="9525">
            <a:noFill/>
            <a:miter lim="800000"/>
            <a:headEnd/>
            <a:tailEnd/>
          </a:ln>
          <a:effectLst/>
        </p:spPr>
        <p:txBody>
          <a:bodyPr wrap="none">
            <a:spAutoFit/>
          </a:bodyPr>
          <a:lstStyle/>
          <a:p>
            <a:r>
              <a:rPr lang="en-US" sz="1800" dirty="0"/>
              <a:t>(9) Point set with hard data</a:t>
            </a:r>
            <a:endParaRPr lang="en-US" sz="1400" dirty="0"/>
          </a:p>
          <a:p>
            <a:endParaRPr lang="en-US" sz="1400" dirty="0"/>
          </a:p>
          <a:p>
            <a:r>
              <a:rPr lang="en-US" sz="1800" dirty="0"/>
              <a:t>(10) Probabilities derived from seismic, see </a:t>
            </a:r>
            <a:r>
              <a:rPr lang="en-US" sz="1800" dirty="0" smtClean="0"/>
              <a:t>next slide</a:t>
            </a:r>
            <a:endParaRPr lang="en-US" sz="1800" dirty="0"/>
          </a:p>
          <a:p>
            <a:endParaRPr lang="en-US" sz="1800" dirty="0"/>
          </a:p>
          <a:p>
            <a:r>
              <a:rPr lang="en-US" sz="1800" dirty="0"/>
              <a:t>(11) Vertical proportion curve</a:t>
            </a:r>
            <a:endParaRPr lang="en-US" sz="1400" dirty="0"/>
          </a:p>
        </p:txBody>
      </p:sp>
      <p:sp>
        <p:nvSpPr>
          <p:cNvPr id="258053" name="Text Box 5"/>
          <p:cNvSpPr txBox="1">
            <a:spLocks noChangeArrowheads="1"/>
          </p:cNvSpPr>
          <p:nvPr/>
        </p:nvSpPr>
        <p:spPr bwMode="auto">
          <a:xfrm>
            <a:off x="1855177" y="1954213"/>
            <a:ext cx="416169" cy="336550"/>
          </a:xfrm>
          <a:prstGeom prst="rect">
            <a:avLst/>
          </a:prstGeom>
          <a:noFill/>
          <a:ln w="9525">
            <a:noFill/>
            <a:miter lim="800000"/>
            <a:headEnd/>
            <a:tailEnd/>
          </a:ln>
          <a:effectLst/>
        </p:spPr>
        <p:txBody>
          <a:bodyPr wrap="none">
            <a:spAutoFit/>
          </a:bodyPr>
          <a:lstStyle/>
          <a:p>
            <a:r>
              <a:rPr lang="en-US" sz="1600"/>
              <a:t>(9)</a:t>
            </a:r>
          </a:p>
        </p:txBody>
      </p:sp>
      <p:sp>
        <p:nvSpPr>
          <p:cNvPr id="258054" name="Text Box 6"/>
          <p:cNvSpPr txBox="1">
            <a:spLocks noChangeArrowheads="1"/>
          </p:cNvSpPr>
          <p:nvPr/>
        </p:nvSpPr>
        <p:spPr bwMode="auto">
          <a:xfrm>
            <a:off x="1727689" y="2994025"/>
            <a:ext cx="518746" cy="336550"/>
          </a:xfrm>
          <a:prstGeom prst="rect">
            <a:avLst/>
          </a:prstGeom>
          <a:noFill/>
          <a:ln w="9525">
            <a:noFill/>
            <a:miter lim="800000"/>
            <a:headEnd/>
            <a:tailEnd/>
          </a:ln>
          <a:effectLst/>
        </p:spPr>
        <p:txBody>
          <a:bodyPr wrap="none">
            <a:spAutoFit/>
          </a:bodyPr>
          <a:lstStyle/>
          <a:p>
            <a:r>
              <a:rPr lang="en-US" sz="1600"/>
              <a:t>(10)</a:t>
            </a:r>
          </a:p>
        </p:txBody>
      </p:sp>
      <p:sp>
        <p:nvSpPr>
          <p:cNvPr id="258058" name="Rectangle 10"/>
          <p:cNvSpPr>
            <a:spLocks noChangeArrowheads="1"/>
          </p:cNvSpPr>
          <p:nvPr/>
        </p:nvSpPr>
        <p:spPr bwMode="auto">
          <a:xfrm>
            <a:off x="948104" y="1305998"/>
            <a:ext cx="586154" cy="369332"/>
          </a:xfrm>
          <a:prstGeom prst="rect">
            <a:avLst/>
          </a:prstGeom>
          <a:noFill/>
          <a:ln w="25400">
            <a:solidFill>
              <a:schemeClr val="tx1"/>
            </a:solidFill>
            <a:miter lim="800000"/>
            <a:headEnd/>
            <a:tailEnd/>
          </a:ln>
          <a:effectLst/>
        </p:spPr>
        <p:txBody>
          <a:bodyPr anchor="ctr">
            <a:spAutoFit/>
          </a:bodyPr>
          <a:lstStyle/>
          <a:p>
            <a:endParaRPr lang="en-US"/>
          </a:p>
        </p:txBody>
      </p:sp>
      <p:sp>
        <p:nvSpPr>
          <p:cNvPr id="258060" name="Text Box 12"/>
          <p:cNvSpPr txBox="1">
            <a:spLocks noChangeArrowheads="1"/>
          </p:cNvSpPr>
          <p:nvPr/>
        </p:nvSpPr>
        <p:spPr bwMode="auto">
          <a:xfrm>
            <a:off x="1540120" y="4724400"/>
            <a:ext cx="518746" cy="336550"/>
          </a:xfrm>
          <a:prstGeom prst="rect">
            <a:avLst/>
          </a:prstGeom>
          <a:noFill/>
          <a:ln w="9525">
            <a:noFill/>
            <a:miter lim="800000"/>
            <a:headEnd/>
            <a:tailEnd/>
          </a:ln>
          <a:effectLst/>
        </p:spPr>
        <p:txBody>
          <a:bodyPr wrap="none">
            <a:spAutoFit/>
          </a:bodyPr>
          <a:lstStyle/>
          <a:p>
            <a:r>
              <a:rPr lang="en-US" sz="1600"/>
              <a:t>(11)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062" name="Picture 14"/>
          <p:cNvPicPr>
            <a:picLocks noChangeAspect="1" noChangeArrowheads="1"/>
          </p:cNvPicPr>
          <p:nvPr/>
        </p:nvPicPr>
        <p:blipFill>
          <a:blip r:embed="rId2" cstate="print"/>
          <a:srcRect t="7610" r="67480" b="20427"/>
          <a:stretch>
            <a:fillRect/>
          </a:stretch>
        </p:blipFill>
        <p:spPr bwMode="auto">
          <a:xfrm>
            <a:off x="304800" y="1066800"/>
            <a:ext cx="2927838" cy="5614988"/>
          </a:xfrm>
          <a:prstGeom prst="rect">
            <a:avLst/>
          </a:prstGeom>
          <a:noFill/>
          <a:ln w="9525">
            <a:noFill/>
            <a:miter lim="800000"/>
            <a:headEnd/>
            <a:tailEnd/>
          </a:ln>
          <a:effectLst/>
        </p:spPr>
      </p:pic>
      <p:sp>
        <p:nvSpPr>
          <p:cNvPr id="258050" name="Rectangle 2"/>
          <p:cNvSpPr>
            <a:spLocks noGrp="1" noChangeArrowheads="1"/>
          </p:cNvSpPr>
          <p:nvPr>
            <p:ph type="title"/>
          </p:nvPr>
        </p:nvSpPr>
        <p:spPr/>
        <p:txBody>
          <a:bodyPr/>
          <a:lstStyle/>
          <a:p>
            <a:r>
              <a:rPr lang="en-US"/>
              <a:t>SNESIM in GEMS, tab 2: data</a:t>
            </a:r>
          </a:p>
        </p:txBody>
      </p:sp>
      <p:sp>
        <p:nvSpPr>
          <p:cNvPr id="258052" name="Text Box 4"/>
          <p:cNvSpPr txBox="1">
            <a:spLocks noChangeArrowheads="1"/>
          </p:cNvSpPr>
          <p:nvPr/>
        </p:nvSpPr>
        <p:spPr bwMode="auto">
          <a:xfrm>
            <a:off x="3505200" y="1447801"/>
            <a:ext cx="5574323" cy="5248275"/>
          </a:xfrm>
          <a:prstGeom prst="rect">
            <a:avLst/>
          </a:prstGeom>
          <a:noFill/>
          <a:ln w="9525">
            <a:noFill/>
            <a:miter lim="800000"/>
            <a:headEnd/>
            <a:tailEnd/>
          </a:ln>
          <a:effectLst/>
        </p:spPr>
        <p:txBody>
          <a:bodyPr wrap="none">
            <a:spAutoFit/>
          </a:bodyPr>
          <a:lstStyle/>
          <a:p>
            <a:r>
              <a:rPr lang="en-US" sz="1800" dirty="0"/>
              <a:t>(1) Point set with hard data</a:t>
            </a:r>
            <a:endParaRPr lang="en-US" sz="1400" dirty="0"/>
          </a:p>
          <a:p>
            <a:endParaRPr lang="en-US" sz="1400" dirty="0"/>
          </a:p>
          <a:p>
            <a:r>
              <a:rPr lang="en-US" sz="1800" dirty="0"/>
              <a:t>(2) Probabilities derived from seismic,</a:t>
            </a:r>
          </a:p>
          <a:p>
            <a:endParaRPr lang="en-US" sz="1800" dirty="0"/>
          </a:p>
          <a:p>
            <a:r>
              <a:rPr lang="en-US" sz="1800" dirty="0"/>
              <a:t>Clicking the “choose property” tab allows you to select</a:t>
            </a:r>
          </a:p>
          <a:p>
            <a:r>
              <a:rPr lang="en-US" sz="1800" dirty="0"/>
              <a:t>A probability cube for each facies (you need one for each </a:t>
            </a:r>
          </a:p>
          <a:p>
            <a:r>
              <a:rPr lang="en-US" sz="1800" dirty="0"/>
              <a:t>facies defined)</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(3) Tau values (default = 1)</a:t>
            </a:r>
            <a:endParaRPr lang="en-US" sz="1400" dirty="0"/>
          </a:p>
        </p:txBody>
      </p:sp>
      <p:sp>
        <p:nvSpPr>
          <p:cNvPr id="258053" name="Text Box 5"/>
          <p:cNvSpPr txBox="1">
            <a:spLocks noChangeArrowheads="1"/>
          </p:cNvSpPr>
          <p:nvPr/>
        </p:nvSpPr>
        <p:spPr bwMode="auto">
          <a:xfrm>
            <a:off x="1724758" y="1905000"/>
            <a:ext cx="416169" cy="336550"/>
          </a:xfrm>
          <a:prstGeom prst="rect">
            <a:avLst/>
          </a:prstGeom>
          <a:noFill/>
          <a:ln w="9525">
            <a:noFill/>
            <a:miter lim="800000"/>
            <a:headEnd/>
            <a:tailEnd/>
          </a:ln>
          <a:effectLst/>
        </p:spPr>
        <p:txBody>
          <a:bodyPr wrap="none">
            <a:spAutoFit/>
          </a:bodyPr>
          <a:lstStyle/>
          <a:p>
            <a:r>
              <a:rPr lang="en-US" sz="1600"/>
              <a:t>(1)</a:t>
            </a:r>
          </a:p>
        </p:txBody>
      </p:sp>
      <p:sp>
        <p:nvSpPr>
          <p:cNvPr id="258054" name="Text Box 6"/>
          <p:cNvSpPr txBox="1">
            <a:spLocks noChangeArrowheads="1"/>
          </p:cNvSpPr>
          <p:nvPr/>
        </p:nvSpPr>
        <p:spPr bwMode="auto">
          <a:xfrm>
            <a:off x="1828800" y="3048000"/>
            <a:ext cx="416169" cy="336550"/>
          </a:xfrm>
          <a:prstGeom prst="rect">
            <a:avLst/>
          </a:prstGeom>
          <a:noFill/>
          <a:ln w="9525">
            <a:noFill/>
            <a:miter lim="800000"/>
            <a:headEnd/>
            <a:tailEnd/>
          </a:ln>
          <a:effectLst/>
        </p:spPr>
        <p:txBody>
          <a:bodyPr wrap="none">
            <a:spAutoFit/>
          </a:bodyPr>
          <a:lstStyle/>
          <a:p>
            <a:r>
              <a:rPr lang="en-US" sz="1600"/>
              <a:t>(2)</a:t>
            </a:r>
          </a:p>
        </p:txBody>
      </p:sp>
      <p:pic>
        <p:nvPicPr>
          <p:cNvPr id="258059" name="Picture 11"/>
          <p:cNvPicPr>
            <a:picLocks noChangeAspect="1" noChangeArrowheads="1"/>
          </p:cNvPicPr>
          <p:nvPr/>
        </p:nvPicPr>
        <p:blipFill>
          <a:blip r:embed="rId3" cstate="print"/>
          <a:srcRect l="31836" t="31313" r="30989" b="31943"/>
          <a:stretch>
            <a:fillRect/>
          </a:stretch>
        </p:blipFill>
        <p:spPr bwMode="auto">
          <a:xfrm>
            <a:off x="5275385" y="3276601"/>
            <a:ext cx="3346938" cy="2867025"/>
          </a:xfrm>
          <a:prstGeom prst="rect">
            <a:avLst/>
          </a:prstGeom>
          <a:noFill/>
          <a:ln w="9525">
            <a:noFill/>
            <a:miter lim="800000"/>
            <a:headEnd/>
            <a:tailEnd/>
          </a:ln>
          <a:effectLst/>
        </p:spPr>
      </p:pic>
      <p:sp>
        <p:nvSpPr>
          <p:cNvPr id="258060" name="Text Box 12"/>
          <p:cNvSpPr txBox="1">
            <a:spLocks noChangeArrowheads="1"/>
          </p:cNvSpPr>
          <p:nvPr/>
        </p:nvSpPr>
        <p:spPr bwMode="auto">
          <a:xfrm>
            <a:off x="3429000" y="4611469"/>
            <a:ext cx="2375458" cy="646331"/>
          </a:xfrm>
          <a:prstGeom prst="rect">
            <a:avLst/>
          </a:prstGeom>
          <a:noFill/>
          <a:ln w="9525">
            <a:noFill/>
            <a:miter lim="800000"/>
            <a:headEnd/>
            <a:tailEnd/>
          </a:ln>
          <a:effectLst/>
        </p:spPr>
        <p:txBody>
          <a:bodyPr wrap="none">
            <a:spAutoFit/>
          </a:bodyPr>
          <a:lstStyle/>
          <a:p>
            <a:r>
              <a:rPr lang="en-US" dirty="0"/>
              <a:t>Select properties using </a:t>
            </a:r>
          </a:p>
          <a:p>
            <a:r>
              <a:rPr lang="en-US" dirty="0"/>
              <a:t>the arrow tabs</a:t>
            </a:r>
          </a:p>
        </p:txBody>
      </p:sp>
      <p:sp>
        <p:nvSpPr>
          <p:cNvPr id="258061" name="Freeform 13"/>
          <p:cNvSpPr>
            <a:spLocks/>
          </p:cNvSpPr>
          <p:nvPr/>
        </p:nvSpPr>
        <p:spPr bwMode="auto">
          <a:xfrm>
            <a:off x="4572000" y="4572000"/>
            <a:ext cx="2667000" cy="369332"/>
          </a:xfrm>
          <a:custGeom>
            <a:avLst/>
            <a:gdLst/>
            <a:ahLst/>
            <a:cxnLst>
              <a:cxn ang="0">
                <a:pos x="0" y="432"/>
              </a:cxn>
              <a:cxn ang="0">
                <a:pos x="1632" y="384"/>
              </a:cxn>
              <a:cxn ang="0">
                <a:pos x="1680" y="0"/>
              </a:cxn>
            </a:cxnLst>
            <a:rect l="0" t="0" r="r" b="b"/>
            <a:pathLst>
              <a:path w="1912" h="456">
                <a:moveTo>
                  <a:pt x="0" y="432"/>
                </a:moveTo>
                <a:cubicBezTo>
                  <a:pt x="676" y="444"/>
                  <a:pt x="1352" y="456"/>
                  <a:pt x="1632" y="384"/>
                </a:cubicBezTo>
                <a:cubicBezTo>
                  <a:pt x="1912" y="312"/>
                  <a:pt x="1796" y="156"/>
                  <a:pt x="1680" y="0"/>
                </a:cubicBezTo>
              </a:path>
            </a:pathLst>
          </a:custGeom>
          <a:noFill/>
          <a:ln w="9525" cap="flat" cmpd="sng">
            <a:solidFill>
              <a:schemeClr val="tx1"/>
            </a:solidFill>
            <a:prstDash val="solid"/>
            <a:round/>
            <a:headEnd type="none" w="med" len="med"/>
            <a:tailEnd type="triangle" w="med" len="med"/>
          </a:ln>
          <a:effectLst/>
        </p:spPr>
        <p:txBody>
          <a:bodyPr wrap="square">
            <a:spAutoFit/>
          </a:bodyPr>
          <a:lstStyle/>
          <a:p>
            <a:endParaRPr lang="en-US"/>
          </a:p>
        </p:txBody>
      </p:sp>
      <p:sp>
        <p:nvSpPr>
          <p:cNvPr id="258063" name="Text Box 15"/>
          <p:cNvSpPr txBox="1">
            <a:spLocks noChangeArrowheads="1"/>
          </p:cNvSpPr>
          <p:nvPr/>
        </p:nvSpPr>
        <p:spPr bwMode="auto">
          <a:xfrm>
            <a:off x="2732943" y="3830638"/>
            <a:ext cx="416169" cy="336550"/>
          </a:xfrm>
          <a:prstGeom prst="rect">
            <a:avLst/>
          </a:prstGeom>
          <a:noFill/>
          <a:ln w="9525">
            <a:noFill/>
            <a:miter lim="800000"/>
            <a:headEnd/>
            <a:tailEnd/>
          </a:ln>
          <a:effectLst/>
        </p:spPr>
        <p:txBody>
          <a:bodyPr wrap="none">
            <a:spAutoFit/>
          </a:bodyPr>
          <a:lstStyle/>
          <a:p>
            <a:r>
              <a:rPr lang="en-US" sz="1600"/>
              <a:t>(3)</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1">
      <a:dk1>
        <a:sysClr val="windowText" lastClr="000000"/>
      </a:dk1>
      <a:lt1>
        <a:sysClr val="window" lastClr="FFFFFF"/>
      </a:lt1>
      <a:dk2>
        <a:srgbClr val="000000"/>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lnDef>
      <a:spPr>
        <a:ln w="2540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5499</TotalTime>
  <Words>862</Words>
  <Application>Microsoft Office PowerPoint</Application>
  <PresentationFormat>On-screen Show (4:3)</PresentationFormat>
  <Paragraphs>241</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Equity</vt:lpstr>
      <vt:lpstr>Equation</vt:lpstr>
      <vt:lpstr>S-GEMS Modeling spatial uncertainty</vt:lpstr>
      <vt:lpstr>Download from coursework</vt:lpstr>
      <vt:lpstr>Spatial stochastic simulation</vt:lpstr>
      <vt:lpstr>Principle of sequential simulation</vt:lpstr>
      <vt:lpstr>Variogram-based Earth models</vt:lpstr>
      <vt:lpstr>Training image-based Earth models</vt:lpstr>
      <vt:lpstr>SNESIM in S-GEMS, tab 1: general</vt:lpstr>
      <vt:lpstr>SNESIM in S-GEMS, tab 2: data</vt:lpstr>
      <vt:lpstr>SNESIM in GEMS, tab 2: data</vt:lpstr>
      <vt:lpstr>SNESIM in S-GEMS, tab 3: rotation</vt:lpstr>
      <vt:lpstr>SNESIM in S-GEMS, tab 4: Advanced</vt:lpstr>
      <vt:lpstr>Calculating the ensemble average and other summary statistics from multiple Earth models</vt:lpstr>
      <vt:lpstr>Summary statistics</vt:lpstr>
      <vt:lpstr>SNESIM exercise in 2D</vt:lpstr>
      <vt:lpstr>SGSIM in S-GEMS</vt:lpstr>
      <vt:lpstr>SGSIM in S-GEMS, cntd</vt:lpstr>
      <vt:lpstr>Tail extrapolation: recall</vt:lpstr>
      <vt:lpstr>SGSIM in S-GEMS, cntd</vt:lpstr>
      <vt:lpstr>SGSIM in S-GEMS</vt:lpstr>
      <vt:lpstr>SGSIM exercise in 2D</vt:lpstr>
      <vt:lpstr>SGSIM Exercise in 2D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jcaers</dc:creator>
  <cp:lastModifiedBy>User</cp:lastModifiedBy>
  <cp:revision>93</cp:revision>
  <dcterms:created xsi:type="dcterms:W3CDTF">2009-01-21T19:02:06Z</dcterms:created>
  <dcterms:modified xsi:type="dcterms:W3CDTF">2011-09-04T13:55:09Z</dcterms:modified>
</cp:coreProperties>
</file>