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279" r:id="rId4"/>
    <p:sldId id="280" r:id="rId5"/>
    <p:sldId id="281" r:id="rId6"/>
    <p:sldId id="283" r:id="rId7"/>
    <p:sldId id="289" r:id="rId8"/>
    <p:sldId id="278" r:id="rId9"/>
    <p:sldId id="286" r:id="rId10"/>
    <p:sldId id="287" r:id="rId11"/>
    <p:sldId id="288" r:id="rId12"/>
    <p:sldId id="293" r:id="rId13"/>
    <p:sldId id="292" r:id="rId14"/>
    <p:sldId id="295" r:id="rId15"/>
    <p:sldId id="294" r:id="rId16"/>
    <p:sldId id="291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>
      <p:cViewPr varScale="1">
        <p:scale>
          <a:sx n="74" d="100"/>
          <a:sy n="74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46B80-DFEA-4D3C-B88A-C1408A5E9312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05F5-C09D-44EF-8104-788502333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9827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9301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5100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393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10" Type="http://schemas.openxmlformats.org/officeDocument/2006/relationships/image" Target="../media/image3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2743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Modeling </a:t>
            </a:r>
            <a:r>
              <a:rPr lang="en-US" sz="2800" b="1" dirty="0" smtClean="0"/>
              <a:t>Uncertainty in the Earth Sciences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S-GEMS</a:t>
            </a:r>
            <a:br>
              <a:rPr dirty="0" smtClean="0"/>
            </a:br>
            <a:r>
              <a:rPr dirty="0" smtClean="0"/>
              <a:t>Modeling response uncertainty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transformation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220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Transformation from one metric space to another does not </a:t>
            </a:r>
          </a:p>
          <a:p>
            <a:pPr algn="ctr"/>
            <a:r>
              <a:rPr lang="en-US" sz="2400" dirty="0" smtClean="0"/>
              <a:t>require knowledge of </a:t>
            </a:r>
            <a:r>
              <a:rPr lang="en-US" sz="2400" dirty="0" smtClean="0">
                <a:latin typeface="Symbol" pitchFamily="18" charset="2"/>
              </a:rPr>
              <a:t>j</a:t>
            </a:r>
            <a:r>
              <a:rPr lang="en-US" sz="2400" dirty="0" smtClean="0"/>
              <a:t>, only knowledge of the dot-product </a:t>
            </a:r>
            <a:r>
              <a:rPr lang="en-US" sz="2400" dirty="0" err="1" smtClean="0">
                <a:latin typeface="Symbol" pitchFamily="18" charset="2"/>
              </a:rPr>
              <a:t>j</a:t>
            </a:r>
            <a:r>
              <a:rPr lang="en-US" sz="2400" baseline="30000" dirty="0" err="1" smtClean="0"/>
              <a:t>T</a:t>
            </a:r>
            <a:r>
              <a:rPr lang="en-US" sz="2400" dirty="0" smtClean="0">
                <a:latin typeface="Symbol" pitchFamily="18" charset="2"/>
              </a:rPr>
              <a:t> j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03209"/>
              </p:ext>
            </p:extLst>
          </p:nvPr>
        </p:nvGraphicFramePr>
        <p:xfrm>
          <a:off x="1371600" y="2743200"/>
          <a:ext cx="3784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892160" imgH="1143000" progId="Equation.DSMT4">
                  <p:embed/>
                </p:oleObj>
              </mc:Choice>
              <mc:Fallback>
                <p:oleObj name="Equation" r:id="rId3" imgW="1892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37846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257800"/>
            <a:ext cx="6765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Role of the Kernel</a:t>
            </a:r>
          </a:p>
          <a:p>
            <a:r>
              <a:rPr lang="en-US" sz="2400" dirty="0" smtClean="0"/>
              <a:t>	Increase dimension, seperability and linearity</a:t>
            </a:r>
          </a:p>
          <a:p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3962400"/>
            <a:ext cx="2133600" cy="7620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429000"/>
            <a:ext cx="19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Euclidean distance</a:t>
            </a:r>
          </a:p>
          <a:p>
            <a:pPr algn="ctr"/>
            <a:r>
              <a:rPr lang="en-US" dirty="0" smtClean="0"/>
              <a:t>obtained with MDS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790485" y="3787073"/>
            <a:ext cx="930584" cy="267037"/>
          </a:xfrm>
          <a:custGeom>
            <a:avLst/>
            <a:gdLst>
              <a:gd name="connsiteX0" fmla="*/ 930584 w 930584"/>
              <a:gd name="connsiteY0" fmla="*/ 0 h 267037"/>
              <a:gd name="connsiteX1" fmla="*/ 0 w 930584"/>
              <a:gd name="connsiteY1" fmla="*/ 267037 h 26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0584" h="267037">
                <a:moveTo>
                  <a:pt x="930584" y="0"/>
                </a:moveTo>
                <a:lnTo>
                  <a:pt x="0" y="267037"/>
                </a:ln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Radial basis kernel</a:t>
            </a:r>
          </a:p>
          <a:p>
            <a:r>
              <a:rPr lang="en-US" dirty="0" smtClean="0"/>
              <a:t>Input = coordinates after projection with MDS</a:t>
            </a:r>
          </a:p>
          <a:p>
            <a:r>
              <a:rPr lang="en-US" dirty="0" smtClean="0"/>
              <a:t>Output = Kernel matrix K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K=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rbf_kernel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7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Clustering </a:t>
            </a:r>
            <a:br>
              <a:rPr lang="en-US" dirty="0" smtClean="0"/>
            </a:br>
            <a:r>
              <a:rPr lang="en-US" dirty="0" smtClean="0"/>
              <a:t>Earth models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6" y="381000"/>
            <a:ext cx="7875434" cy="63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kmedoids.m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Input (in script)	</a:t>
            </a:r>
          </a:p>
          <a:p>
            <a:pPr lvl="1"/>
            <a:r>
              <a:rPr lang="en-US" dirty="0" smtClean="0"/>
              <a:t>Number of clusters</a:t>
            </a:r>
          </a:p>
          <a:p>
            <a:pPr lvl="1"/>
            <a:r>
              <a:rPr lang="en-US" dirty="0" smtClean="0"/>
              <a:t>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22252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calculation</a:t>
            </a:r>
            <a:endParaRPr lang="en-US" dirty="0"/>
          </a:p>
        </p:txBody>
      </p:sp>
      <p:pic>
        <p:nvPicPr>
          <p:cNvPr id="3" name="Picture 6" descr="7Selected"/>
          <p:cNvPicPr>
            <a:picLocks noChangeAspect="1" noChangeArrowheads="1"/>
          </p:cNvPicPr>
          <p:nvPr/>
        </p:nvPicPr>
        <p:blipFill>
          <a:blip r:embed="rId2" cstate="print"/>
          <a:srcRect l="2747" r="4697"/>
          <a:stretch>
            <a:fillRect/>
          </a:stretch>
        </p:blipFill>
        <p:spPr bwMode="auto">
          <a:xfrm>
            <a:off x="609600" y="2469903"/>
            <a:ext cx="3886200" cy="314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4953000" y="2469903"/>
            <a:ext cx="3886200" cy="3147654"/>
            <a:chOff x="4876800" y="381000"/>
            <a:chExt cx="3582988" cy="2686050"/>
          </a:xfr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grpSpPr>
        <p:pic>
          <p:nvPicPr>
            <p:cNvPr id="5" name="Picture 5" descr="Quantiles_biglabel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6800" y="381000"/>
              <a:ext cx="3582988" cy="26860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368954" y="612396"/>
              <a:ext cx="1260446" cy="454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400" y="1837004"/>
            <a:ext cx="407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Response of 7 selected Earth models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19531" y="1828800"/>
            <a:ext cx="318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Calculated P10, P50 and P90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24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Quantiles_Calculation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Responses</a:t>
            </a:r>
          </a:p>
          <a:p>
            <a:pPr lvl="1"/>
            <a:r>
              <a:rPr lang="en-US" dirty="0" smtClean="0"/>
              <a:t>Vector containing percentages corresponding to the </a:t>
            </a:r>
            <a:r>
              <a:rPr lang="en-US" dirty="0" err="1" smtClean="0"/>
              <a:t>quantiles</a:t>
            </a:r>
            <a:r>
              <a:rPr lang="en-US" dirty="0" smtClean="0"/>
              <a:t> you want to calculate, e.g. [0.10 0.50 0.90]</a:t>
            </a:r>
          </a:p>
          <a:p>
            <a:endParaRPr lang="en-US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quantiles</a:t>
            </a:r>
            <a:r>
              <a:rPr lang="en-US" dirty="0" smtClean="0"/>
              <a:t> of the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ight Arrow 105"/>
          <p:cNvSpPr/>
          <p:nvPr/>
        </p:nvSpPr>
        <p:spPr>
          <a:xfrm>
            <a:off x="4104653" y="3362901"/>
            <a:ext cx="543547" cy="50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380" y="2332261"/>
            <a:ext cx="3352800" cy="29112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8553" y="188317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MDS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205610" y="2984277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32789" y="32762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4210" y="33848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86610" y="36572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85189" y="38096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62810" y="39620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67610" y="39944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20010" y="37658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24810" y="36896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7210" y="34610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5810" y="33524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56789" y="35810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32989" y="34610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5389" y="30800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85389" y="32762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61589" y="33086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08989" y="3212877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6168" y="35048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4789" y="40706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23389" y="39620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24810" y="41906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50568" y="40706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2968" y="38858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97631" y="38420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50031" y="36134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78631" y="35048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9610" y="37334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05810" y="36134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58210" y="34286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75789" y="403824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58010" y="34610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6589" y="36134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34210" y="37658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9010" y="379818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91410" y="356958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66189" y="387438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94789" y="37658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5768" y="399441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21968" y="3874386"/>
            <a:ext cx="103379" cy="10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1292" y="2320624"/>
            <a:ext cx="3352800" cy="29112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62465" y="1871535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5499522" y="2972640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6701" y="326460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28122" y="33731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80522" y="364560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79101" y="379800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56722" y="395040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61522" y="39827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13922" y="37541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8722" y="36779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71122" y="34493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099722" y="33408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50701" y="35694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26901" y="34493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79301" y="30683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79301" y="32646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55501" y="32969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02901" y="3201240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630080" y="349320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288701" y="40589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17301" y="39504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18722" y="41790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44480" y="40589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696880" y="38742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691543" y="38303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843943" y="36017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072543" y="34932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023522" y="37218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099722" y="360177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52122" y="34170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669701" y="4026609"/>
            <a:ext cx="103379" cy="1085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651922" y="34493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50501" y="36017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728122" y="37541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2922" y="378654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85322" y="355794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60101" y="386274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288701" y="37541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239680" y="398277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15880" y="3862749"/>
            <a:ext cx="103379" cy="108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104653" y="2209800"/>
            <a:ext cx="5285911" cy="2856131"/>
            <a:chOff x="4104653" y="2209800"/>
            <a:chExt cx="5285911" cy="2856131"/>
          </a:xfrm>
        </p:grpSpPr>
        <p:sp>
          <p:nvSpPr>
            <p:cNvPr id="85" name="TextBox 84"/>
            <p:cNvSpPr txBox="1"/>
            <p:nvPr/>
          </p:nvSpPr>
          <p:spPr>
            <a:xfrm>
              <a:off x="5242069" y="4419600"/>
              <a:ext cx="1394869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Motorola</a:t>
              </a:r>
            </a:p>
            <a:p>
              <a:pPr algn="ctr"/>
              <a:r>
                <a:rPr lang="en-US" dirty="0" smtClean="0"/>
                <a:t>Made in USA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4924" y="2362200"/>
              <a:ext cx="1931684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Samsung</a:t>
              </a:r>
            </a:p>
            <a:p>
              <a:pPr algn="ctr"/>
              <a:r>
                <a:rPr lang="en-US" dirty="0" smtClean="0"/>
                <a:t>Made in Patagonia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32902" y="4001869"/>
              <a:ext cx="1931684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Samsung</a:t>
              </a:r>
            </a:p>
            <a:p>
              <a:pPr algn="ctr"/>
              <a:r>
                <a:rPr lang="en-US" dirty="0" smtClean="0"/>
                <a:t>Made in Patagonia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10731" y="2209800"/>
              <a:ext cx="1394869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Samsung</a:t>
              </a:r>
            </a:p>
            <a:p>
              <a:pPr algn="ctr"/>
              <a:r>
                <a:rPr lang="en-US" dirty="0" smtClean="0"/>
                <a:t>Made in USA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04653" y="3581400"/>
              <a:ext cx="1394869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Samsung</a:t>
              </a:r>
            </a:p>
            <a:p>
              <a:pPr algn="ctr"/>
              <a:r>
                <a:rPr lang="en-US" dirty="0" smtClean="0"/>
                <a:t>Made in USA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58880" y="3212877"/>
              <a:ext cx="1931684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Motorola</a:t>
              </a:r>
            </a:p>
            <a:p>
              <a:pPr algn="ctr"/>
              <a:r>
                <a:rPr lang="en-US" dirty="0" smtClean="0"/>
                <a:t>Made in Patagonia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8" idx="7"/>
            </p:cNvCxnSpPr>
            <p:nvPr/>
          </p:nvCxnSpPr>
          <p:spPr>
            <a:xfrm flipV="1">
              <a:off x="5816361" y="2972641"/>
              <a:ext cx="295429" cy="416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1" idx="3"/>
            </p:cNvCxnSpPr>
            <p:nvPr/>
          </p:nvCxnSpPr>
          <p:spPr>
            <a:xfrm flipH="1">
              <a:off x="5703611" y="4043079"/>
              <a:ext cx="268251" cy="376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9" idx="5"/>
            </p:cNvCxnSpPr>
            <p:nvPr/>
          </p:nvCxnSpPr>
          <p:spPr>
            <a:xfrm flipV="1">
              <a:off x="7367540" y="3008531"/>
              <a:ext cx="531204" cy="1525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3" idx="1"/>
            </p:cNvCxnSpPr>
            <p:nvPr/>
          </p:nvCxnSpPr>
          <p:spPr>
            <a:xfrm>
              <a:off x="7114862" y="3617679"/>
              <a:ext cx="292328" cy="18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2" idx="4"/>
            </p:cNvCxnSpPr>
            <p:nvPr/>
          </p:nvCxnSpPr>
          <p:spPr>
            <a:xfrm>
              <a:off x="7075212" y="3830379"/>
              <a:ext cx="280289" cy="397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47" idx="3"/>
            </p:cNvCxnSpPr>
            <p:nvPr/>
          </p:nvCxnSpPr>
          <p:spPr>
            <a:xfrm flipH="1">
              <a:off x="4953001" y="3357279"/>
              <a:ext cx="588840" cy="288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2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Sensitivity_Analysis_Classical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Parameter values (experimental design indicators)</a:t>
            </a:r>
          </a:p>
          <a:p>
            <a:pPr lvl="1"/>
            <a:r>
              <a:rPr lang="en-US" dirty="0" smtClean="0"/>
              <a:t>Responses belong to those parameter values</a:t>
            </a:r>
          </a:p>
          <a:p>
            <a:pPr lvl="1"/>
            <a:r>
              <a:rPr lang="en-US" dirty="0" smtClean="0"/>
              <a:t>Parameter names</a:t>
            </a:r>
          </a:p>
          <a:p>
            <a:pPr lvl="1"/>
            <a:r>
              <a:rPr lang="en-US" dirty="0" smtClean="0"/>
              <a:t>Flag variable to indicate whether you want to study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Effect estimates for all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coursework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Matlab.zip (under “code” folder)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Distances: multi-dimensional scaling</a:t>
            </a:r>
            <a:endParaRPr lang="en-US" dirty="0"/>
          </a:p>
        </p:txBody>
      </p:sp>
      <p:pic>
        <p:nvPicPr>
          <p:cNvPr id="5" name="Picture 4" descr="cmdmapeucnob"/>
          <p:cNvPicPr>
            <a:picLocks noChangeAspect="1" noChangeArrowheads="1"/>
          </p:cNvPicPr>
          <p:nvPr/>
        </p:nvPicPr>
        <p:blipFill rotWithShape="1">
          <a:blip r:embed="rId3" cstate="print"/>
          <a:srcRect l="9625" b="6383"/>
          <a:stretch/>
        </p:blipFill>
        <p:spPr bwMode="auto">
          <a:xfrm>
            <a:off x="4156364" y="1671637"/>
            <a:ext cx="4682836" cy="363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xini1"/>
          <p:cNvPicPr>
            <a:picLocks noChangeAspect="1" noChangeArrowheads="1"/>
          </p:cNvPicPr>
          <p:nvPr/>
        </p:nvPicPr>
        <p:blipFill>
          <a:blip r:embed="rId4" cstate="print"/>
          <a:srcRect l="12589" t="7814" r="18665" b="10999"/>
          <a:stretch>
            <a:fillRect/>
          </a:stretch>
        </p:blipFill>
        <p:spPr bwMode="auto">
          <a:xfrm>
            <a:off x="520700" y="2033587"/>
            <a:ext cx="201136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xini2"/>
          <p:cNvPicPr>
            <a:picLocks noChangeAspect="1" noChangeArrowheads="1"/>
          </p:cNvPicPr>
          <p:nvPr/>
        </p:nvPicPr>
        <p:blipFill>
          <a:blip r:embed="rId5" cstate="print"/>
          <a:srcRect l="12805" t="7236" r="18448" b="11577"/>
          <a:stretch>
            <a:fillRect/>
          </a:stretch>
        </p:blipFill>
        <p:spPr bwMode="auto">
          <a:xfrm>
            <a:off x="990600" y="2700337"/>
            <a:ext cx="201136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xini3"/>
          <p:cNvPicPr>
            <a:picLocks noChangeAspect="1" noChangeArrowheads="1"/>
          </p:cNvPicPr>
          <p:nvPr/>
        </p:nvPicPr>
        <p:blipFill>
          <a:blip r:embed="rId6" cstate="print"/>
          <a:srcRect l="13022" t="7526" r="18448" b="10709"/>
          <a:stretch>
            <a:fillRect/>
          </a:stretch>
        </p:blipFill>
        <p:spPr bwMode="auto">
          <a:xfrm>
            <a:off x="1905000" y="4313237"/>
            <a:ext cx="20050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00675" y="5386387"/>
            <a:ext cx="3257550" cy="36988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Calculate Euclidean distance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867400" y="3690937"/>
            <a:ext cx="76200" cy="76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62400" y="3843337"/>
            <a:ext cx="1905000" cy="1676400"/>
          </a:xfrm>
          <a:custGeom>
            <a:avLst/>
            <a:gdLst>
              <a:gd name="T0" fmla="*/ 0 w 1248"/>
              <a:gd name="T1" fmla="*/ 2147483647 h 1056"/>
              <a:gd name="T2" fmla="*/ 2147483647 w 1248"/>
              <a:gd name="T3" fmla="*/ 2147483647 h 1056"/>
              <a:gd name="T4" fmla="*/ 2147483647 w 1248"/>
              <a:gd name="T5" fmla="*/ 0 h 1056"/>
              <a:gd name="T6" fmla="*/ 0 60000 65536"/>
              <a:gd name="T7" fmla="*/ 0 60000 65536"/>
              <a:gd name="T8" fmla="*/ 0 60000 65536"/>
              <a:gd name="T9" fmla="*/ 0 w 1248"/>
              <a:gd name="T10" fmla="*/ 0 h 1056"/>
              <a:gd name="T11" fmla="*/ 1248 w 124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056">
                <a:moveTo>
                  <a:pt x="0" y="1056"/>
                </a:moveTo>
                <a:cubicBezTo>
                  <a:pt x="376" y="1048"/>
                  <a:pt x="752" y="1040"/>
                  <a:pt x="960" y="864"/>
                </a:cubicBezTo>
                <a:cubicBezTo>
                  <a:pt x="1168" y="688"/>
                  <a:pt x="1200" y="144"/>
                  <a:pt x="1248" y="0"/>
                </a:cubicBezTo>
              </a:path>
            </a:pathLst>
          </a:custGeom>
          <a:noFill/>
          <a:ln w="34925">
            <a:solidFill>
              <a:schemeClr val="tx1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5788" y="1600200"/>
            <a:ext cx="1967205" cy="3693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1000 </a:t>
            </a:r>
            <a:r>
              <a:rPr lang="en-US" dirty="0" smtClean="0"/>
              <a:t>SGSIM model</a:t>
            </a:r>
            <a:endParaRPr lang="en-US" dirty="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371600" y="4833937"/>
            <a:ext cx="76200" cy="76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24000" y="4986337"/>
            <a:ext cx="76200" cy="76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76400" y="5138737"/>
            <a:ext cx="76200" cy="76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900738" y="5722938"/>
          <a:ext cx="27035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7" imgW="1396800" imgH="291960" progId="Equation.3">
                  <p:embed/>
                </p:oleObj>
              </mc:Choice>
              <mc:Fallback>
                <p:oleObj name="Equation" r:id="rId7" imgW="1396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722938"/>
                        <a:ext cx="27035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57200" y="1785937"/>
          <a:ext cx="6858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9" imgW="152280" imgH="190440" progId="Equation.3">
                  <p:embed/>
                </p:oleObj>
              </mc:Choice>
              <mc:Fallback>
                <p:oleObj name="Equation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85937"/>
                        <a:ext cx="6858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009650" y="2624137"/>
          <a:ext cx="7429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1" imgW="164880" imgH="190440" progId="Equation.3">
                  <p:embed/>
                </p:oleObj>
              </mc:Choice>
              <mc:Fallback>
                <p:oleObj name="Equation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24137"/>
                        <a:ext cx="7429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924050" y="4224337"/>
          <a:ext cx="12001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3" imgW="266400" imgH="190440" progId="Equation.3">
                  <p:embed/>
                </p:oleObj>
              </mc:Choice>
              <mc:Fallback>
                <p:oleObj name="Equation" r:id="rId13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224337"/>
                        <a:ext cx="12001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00600" y="1620837"/>
            <a:ext cx="4000500" cy="646113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accent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2D map of </a:t>
            </a:r>
            <a:r>
              <a:rPr lang="en-US" dirty="0" smtClean="0">
                <a:solidFill>
                  <a:schemeClr val="bg1"/>
                </a:solidFill>
              </a:rPr>
              <a:t>Earth models: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explicit visualization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11952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MDS summary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381000" y="1524000"/>
          <a:ext cx="8089900" cy="473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590560" imgH="1498320" progId="Equation.DSMT4">
                  <p:embed/>
                </p:oleObj>
              </mc:Choice>
              <mc:Fallback>
                <p:oleObj name="Equation" r:id="rId3" imgW="259056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089900" cy="473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Earth models</a:t>
            </a:r>
            <a:endParaRPr lang="en-US" dirty="0"/>
          </a:p>
        </p:txBody>
      </p:sp>
      <p:pic>
        <p:nvPicPr>
          <p:cNvPr id="3" name="Picture 7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2927" r="2342" b="2717"/>
          <a:stretch/>
        </p:blipFill>
        <p:spPr bwMode="auto">
          <a:xfrm>
            <a:off x="1481137" y="2582141"/>
            <a:ext cx="10414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" t="180" r="5454" b="3795"/>
          <a:stretch/>
        </p:blipFill>
        <p:spPr bwMode="auto">
          <a:xfrm>
            <a:off x="2718593" y="2582141"/>
            <a:ext cx="10048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4" y="2582141"/>
            <a:ext cx="1050925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3548" r="3741" b="991"/>
          <a:stretch/>
        </p:blipFill>
        <p:spPr bwMode="auto">
          <a:xfrm>
            <a:off x="5087937" y="2582141"/>
            <a:ext cx="1001714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1926" r="3493" b="3169"/>
          <a:stretch/>
        </p:blipFill>
        <p:spPr bwMode="auto">
          <a:xfrm>
            <a:off x="6293644" y="2582141"/>
            <a:ext cx="1028701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10505"/>
            <a:ext cx="105092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t="4410" r="5424" b="1991"/>
          <a:stretch/>
        </p:blipFill>
        <p:spPr bwMode="auto">
          <a:xfrm>
            <a:off x="2718593" y="3810505"/>
            <a:ext cx="100488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r="1461" b="1645"/>
          <a:stretch/>
        </p:blipFill>
        <p:spPr bwMode="auto">
          <a:xfrm>
            <a:off x="3889374" y="3810505"/>
            <a:ext cx="1038224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5441" r="2170" b="1259"/>
          <a:stretch/>
        </p:blipFill>
        <p:spPr bwMode="auto">
          <a:xfrm>
            <a:off x="5057775" y="3832910"/>
            <a:ext cx="1062038" cy="99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4157" r="4367" b="3092"/>
          <a:stretch/>
        </p:blipFill>
        <p:spPr bwMode="auto">
          <a:xfrm>
            <a:off x="6305550" y="3832910"/>
            <a:ext cx="1004888" cy="99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4988791"/>
            <a:ext cx="1041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988791"/>
            <a:ext cx="10509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328" r="6438" b="4512"/>
          <a:stretch/>
        </p:blipFill>
        <p:spPr bwMode="auto">
          <a:xfrm>
            <a:off x="3917949" y="5001491"/>
            <a:ext cx="981074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3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357" r="4149" b="3386"/>
          <a:stretch/>
        </p:blipFill>
        <p:spPr bwMode="auto">
          <a:xfrm>
            <a:off x="6276975" y="5001491"/>
            <a:ext cx="10620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4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236" r="442" b="2384"/>
          <a:stretch/>
        </p:blipFill>
        <p:spPr bwMode="auto">
          <a:xfrm>
            <a:off x="5057776" y="5001491"/>
            <a:ext cx="106203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21321" y="1355705"/>
            <a:ext cx="631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Created 405 2D channel Earth models </a:t>
            </a:r>
          </a:p>
          <a:p>
            <a:pPr algn="ctr"/>
            <a:r>
              <a:rPr lang="en-US" sz="2800" dirty="0" smtClean="0"/>
              <a:t>with different proportion, direction, 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02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response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4" y="1447800"/>
            <a:ext cx="328773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7600" y="1600200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questions</a:t>
            </a:r>
          </a:p>
          <a:p>
            <a:endParaRPr lang="en-US" sz="2400" dirty="0"/>
          </a:p>
          <a:p>
            <a:r>
              <a:rPr lang="en-US" sz="2400" dirty="0" smtClean="0"/>
              <a:t>What is the uncertainty in Oil production over time in terms of [P10, P90]?</a:t>
            </a:r>
          </a:p>
          <a:p>
            <a:endParaRPr lang="en-US" sz="2400" dirty="0"/>
          </a:p>
          <a:p>
            <a:r>
              <a:rPr lang="en-US" sz="2400" dirty="0" smtClean="0"/>
              <a:t>What are the most influencing factors ?</a:t>
            </a:r>
          </a:p>
          <a:p>
            <a:endParaRPr lang="en-US" sz="2400" dirty="0"/>
          </a:p>
          <a:p>
            <a:r>
              <a:rPr lang="en-US" sz="2400" dirty="0"/>
              <a:t>True response takes too long to </a:t>
            </a:r>
            <a:r>
              <a:rPr lang="en-US" sz="2400" dirty="0" smtClean="0"/>
              <a:t>evaluate </a:t>
            </a:r>
            <a:r>
              <a:rPr lang="en-US" sz="2400" dirty="0"/>
              <a:t>on 405 models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We have a proxy response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1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4019" r="5858" b="4627"/>
          <a:stretch/>
        </p:blipFill>
        <p:spPr>
          <a:xfrm>
            <a:off x="5326672" y="2055446"/>
            <a:ext cx="3664928" cy="3541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4909" r="6144" b="4775"/>
          <a:stretch/>
        </p:blipFill>
        <p:spPr>
          <a:xfrm>
            <a:off x="739712" y="2150985"/>
            <a:ext cx="3984687" cy="3394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2828" y="550952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3729" y="5486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0290" y="3581399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376669" y="3476272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593781"/>
            <a:ext cx="204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Response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159378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Proxy Response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625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scaling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Calculating distances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dvector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pdist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(response)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squareform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dvector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Basic command for MDS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[Y e]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cmdscale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(d)</a:t>
            </a:r>
          </a:p>
          <a:p>
            <a:endParaRPr lang="en-US" dirty="0" smtClean="0"/>
          </a:p>
          <a:p>
            <a:r>
              <a:rPr lang="en-US" dirty="0" smtClean="0"/>
              <a:t>Plotting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scatter</a:t>
            </a:r>
            <a:r>
              <a:rPr lang="en-US" dirty="0" smtClean="0"/>
              <a:t> 	for 2D plots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scatter3</a:t>
            </a:r>
            <a:r>
              <a:rPr lang="en-US" dirty="0" smtClean="0"/>
              <a:t> for 3D plots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plot_MDS_response_value</a:t>
            </a:r>
            <a:r>
              <a:rPr lang="en-US" dirty="0" smtClean="0"/>
              <a:t>  for adding a color that corresponds to some (single) response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8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37857"/>
                  </p:ext>
                </p:extLst>
              </p:nvPr>
            </p:nvGraphicFramePr>
            <p:xfrm>
              <a:off x="381000" y="2479780"/>
              <a:ext cx="3124200" cy="1963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840"/>
                    <a:gridCol w="624840"/>
                    <a:gridCol w="624840"/>
                    <a:gridCol w="624840"/>
                    <a:gridCol w="6248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991544"/>
                  </p:ext>
                </p:extLst>
              </p:nvPr>
            </p:nvGraphicFramePr>
            <p:xfrm>
              <a:off x="381000" y="2479780"/>
              <a:ext cx="3124200" cy="1963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840"/>
                    <a:gridCol w="624840"/>
                    <a:gridCol w="624840"/>
                    <a:gridCol w="624840"/>
                    <a:gridCol w="6248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2941" t="-101538" b="-318462"/>
                          </a:stretch>
                        </a:blip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029" t="-201538" r="-99029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961" t="-296970" r="-200980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03077" r="-298058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520536" y="2022580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1604" y="2810985"/>
            <a:ext cx="197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k= 1-exp(-d)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399946"/>
                  </p:ext>
                </p:extLst>
              </p:nvPr>
            </p:nvGraphicFramePr>
            <p:xfrm>
              <a:off x="5638800" y="2465546"/>
              <a:ext cx="3124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840"/>
                    <a:gridCol w="624840"/>
                    <a:gridCol w="624840"/>
                    <a:gridCol w="624840"/>
                    <a:gridCol w="6248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0.94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0.94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0.94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836413"/>
                  </p:ext>
                </p:extLst>
              </p:nvPr>
            </p:nvGraphicFramePr>
            <p:xfrm>
              <a:off x="5638800" y="2465546"/>
              <a:ext cx="3124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840"/>
                    <a:gridCol w="624840"/>
                    <a:gridCol w="624840"/>
                    <a:gridCol w="624840"/>
                    <a:gridCol w="6248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961" t="-208197" r="-1009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029" t="-308197" r="-1990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980" t="-408197" r="-3019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553200" y="2022580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distance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5302" y="4572000"/>
            <a:ext cx="1756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λ</a:t>
            </a:r>
            <a:r>
              <a:rPr lang="en-US" sz="2800" baseline="-25000" dirty="0"/>
              <a:t>1</a:t>
            </a:r>
            <a:r>
              <a:rPr lang="en-US" sz="2800" dirty="0"/>
              <a:t> = λ</a:t>
            </a:r>
            <a:r>
              <a:rPr lang="en-US" sz="2800" baseline="-25000" dirty="0"/>
              <a:t>2</a:t>
            </a:r>
            <a:r>
              <a:rPr lang="en-US" sz="2800" dirty="0"/>
              <a:t> = 1</a:t>
            </a:r>
          </a:p>
          <a:p>
            <a:r>
              <a:rPr lang="en-US" sz="2800" dirty="0"/>
              <a:t>λ</a:t>
            </a:r>
            <a:r>
              <a:rPr lang="en-US" sz="2800" baseline="-25000" dirty="0"/>
              <a:t>3</a:t>
            </a:r>
            <a:r>
              <a:rPr lang="en-US" sz="2800" dirty="0"/>
              <a:t> = λ</a:t>
            </a:r>
            <a:r>
              <a:rPr lang="en-US" sz="2800" baseline="-25000" dirty="0"/>
              <a:t>4</a:t>
            </a:r>
            <a:r>
              <a:rPr lang="en-US" sz="2800" dirty="0"/>
              <a:t> = 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3800" y="335280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0702" y="4572000"/>
            <a:ext cx="2366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λ</a:t>
            </a:r>
            <a:r>
              <a:rPr lang="en-US" sz="2800" baseline="-25000" dirty="0"/>
              <a:t>1</a:t>
            </a:r>
            <a:r>
              <a:rPr lang="en-US" sz="2800" dirty="0"/>
              <a:t> = λ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 smtClean="0"/>
              <a:t>0.44</a:t>
            </a:r>
            <a:endParaRPr lang="en-US" sz="2800" dirty="0"/>
          </a:p>
          <a:p>
            <a:r>
              <a:rPr lang="en-US" sz="2800" b="1" dirty="0"/>
              <a:t>λ</a:t>
            </a:r>
            <a:r>
              <a:rPr lang="en-US" sz="2800" b="1" baseline="-25000" dirty="0"/>
              <a:t>3</a:t>
            </a:r>
            <a:r>
              <a:rPr lang="en-US" sz="2800" b="1" dirty="0"/>
              <a:t> </a:t>
            </a:r>
            <a:r>
              <a:rPr lang="en-US" sz="2800" b="1" dirty="0" smtClean="0"/>
              <a:t>= 0.31</a:t>
            </a:r>
          </a:p>
          <a:p>
            <a:r>
              <a:rPr lang="en-US" sz="2800" dirty="0" smtClean="0"/>
              <a:t>λ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22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6824</TotalTime>
  <Words>394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Equity</vt:lpstr>
      <vt:lpstr>Equation</vt:lpstr>
      <vt:lpstr>S-GEMS Modeling response uncertainty</vt:lpstr>
      <vt:lpstr>Download from coursework</vt:lpstr>
      <vt:lpstr>Distances: multi-dimensional scaling</vt:lpstr>
      <vt:lpstr>MDS summary</vt:lpstr>
      <vt:lpstr>Example: Earth models</vt:lpstr>
      <vt:lpstr>Example: response</vt:lpstr>
      <vt:lpstr>Responses</vt:lpstr>
      <vt:lpstr>Multi-dimensional scaling in MATLAB</vt:lpstr>
      <vt:lpstr>Kernel transformation</vt:lpstr>
      <vt:lpstr>Kernel transformation</vt:lpstr>
      <vt:lpstr>Command</vt:lpstr>
      <vt:lpstr>Clustering  Earth models</vt:lpstr>
      <vt:lpstr>Script</vt:lpstr>
      <vt:lpstr>Response calculation</vt:lpstr>
      <vt:lpstr>Command</vt:lpstr>
      <vt:lpstr>Sensitivity analysis</vt:lpstr>
      <vt:lpstr>Command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jcaers</dc:creator>
  <cp:lastModifiedBy>User</cp:lastModifiedBy>
  <cp:revision>116</cp:revision>
  <dcterms:created xsi:type="dcterms:W3CDTF">2009-01-21T19:02:06Z</dcterms:created>
  <dcterms:modified xsi:type="dcterms:W3CDTF">2011-09-04T14:04:21Z</dcterms:modified>
</cp:coreProperties>
</file>