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74a22a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374a22a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0039cc2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0039cc2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22eb2df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22eb2df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263db9f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263db9f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039c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039c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8d8ab5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8d8ab5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039cc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039cc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bdeddea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bdeddea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039cc2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039cc2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74a22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374a22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74a22a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374a22a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74a22a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74a22a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807300"/>
            <a:ext cx="9144000" cy="605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0950" y="8073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952204"/>
            <a:ext cx="8222100" cy="52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80950" y="6675275"/>
            <a:ext cx="674000" cy="1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34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Char char="●"/>
              <a:defRPr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i.linkedin.com/in/tomislavrozman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pmn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amunda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tomislav.rozman@bicero.com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://certibpm-en.bicero.com/training-info/online-and-blended" TargetMode="External"/><Relationship Id="rId7" Type="http://schemas.openxmlformats.org/officeDocument/2006/relationships/hyperlink" Target="http://www.bicero.com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bicero.com/our-company/subscribe-to-newsletter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://ivbpm.bicero.com" TargetMode="External"/><Relationship Id="rId15" Type="http://schemas.openxmlformats.org/officeDocument/2006/relationships/image" Target="../media/image13.png"/><Relationship Id="rId10" Type="http://schemas.openxmlformats.org/officeDocument/2006/relationships/hyperlink" Target="http://elearning.bicero.com/catalog" TargetMode="External"/><Relationship Id="rId4" Type="http://schemas.openxmlformats.org/officeDocument/2006/relationships/hyperlink" Target="http://www.bicero.com/training-services/ecbpm-hei" TargetMode="External"/><Relationship Id="rId9" Type="http://schemas.openxmlformats.org/officeDocument/2006/relationships/hyperlink" Target="https://www.linkedin.com/in/tomislavrozman?authType=name&amp;authToken=vRWS&amp;trk=hp-feed-member-name" TargetMode="External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4.png"/><Relationship Id="rId7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hyperlink" Target="https://docs.google.com/presentation/d/1bTAz77YARL1m48_TATzZnjF4ircY1ZAlhS_Kb1hBKfU/pub?start=false&amp;loop=false&amp;delayms=300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96762"/>
            <a:ext cx="9144000" cy="351692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212975" y="3125450"/>
            <a:ext cx="8808900" cy="18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Email management process …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… because we all know how to handle email (NOT) </a:t>
            </a:r>
            <a:endParaRPr sz="2400"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56350" y="584109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Tomislav Rozman</a:t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375" y="86975"/>
            <a:ext cx="1700400" cy="4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 descr="Creative Commons Licens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62713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787225" y="6516575"/>
            <a:ext cx="8045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Slideshow by </a:t>
            </a:r>
            <a:r>
              <a:rPr lang="en-GB" sz="900">
                <a:solidFill>
                  <a:srgbClr val="F3F3F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6"/>
              </a:rPr>
              <a:t>Tomislav Rozman</a:t>
            </a:r>
            <a:r>
              <a:rPr lang="en-GB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90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is licensed under a </a:t>
            </a:r>
            <a:r>
              <a:rPr lang="en-GB" sz="900">
                <a:solidFill>
                  <a:srgbClr val="F3F3F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/>
              </a:rPr>
              <a:t>Creative Commons Attribution 4.0 International License</a:t>
            </a:r>
            <a:r>
              <a:rPr lang="en-GB" sz="9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u="sng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1.4 Email process -Handle other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170" name="Google Shape;170;p22" descr="P14 Email process -Handle oth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0" y="879725"/>
            <a:ext cx="5820150" cy="590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/>
          <p:nvPr/>
        </p:nvSpPr>
        <p:spPr>
          <a:xfrm>
            <a:off x="6228375" y="4620425"/>
            <a:ext cx="1810500" cy="1033500"/>
          </a:xfrm>
          <a:prstGeom prst="wedgeRoundRectCallout">
            <a:avLst>
              <a:gd name="adj1" fmla="val -176080"/>
              <a:gd name="adj2" fmla="val -20254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What about ‘delete all and wait for important email to come back’?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2">
            <a:hlinkClick r:id="rId4" action="ppaction://hlinksldjump"/>
          </p:cNvPr>
          <p:cNvSpPr/>
          <p:nvPr/>
        </p:nvSpPr>
        <p:spPr>
          <a:xfrm>
            <a:off x="8181775" y="886025"/>
            <a:ext cx="845400" cy="383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latin typeface="Open Sans"/>
                <a:ea typeface="Open Sans"/>
                <a:cs typeface="Open Sans"/>
                <a:sym typeface="Open Sans"/>
              </a:rPr>
              <a:t>One level up</a:t>
            </a:r>
            <a:endParaRPr sz="6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105700" y="-38700"/>
            <a:ext cx="90384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After applying this process to your organization</a:t>
            </a:r>
            <a:endParaRPr sz="3000"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105700" y="1017475"/>
            <a:ext cx="8904600" cy="54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Managing your </a:t>
            </a:r>
            <a:r>
              <a:rPr lang="en-GB" b="1"/>
              <a:t>inbox is easy</a:t>
            </a:r>
            <a:r>
              <a:rPr lang="en-GB"/>
              <a:t>, right?</a:t>
            </a:r>
            <a:endParaRPr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A little bit better now!</a:t>
            </a:r>
            <a:endParaRPr b="1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Your employees</a:t>
            </a:r>
            <a:r>
              <a:rPr lang="en-GB" b="1"/>
              <a:t> know how to communicate, </a:t>
            </a:r>
            <a:r>
              <a:rPr lang="en-GB"/>
              <a:t>right?</a:t>
            </a:r>
            <a:endParaRPr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A little bit better now!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Your contacts are </a:t>
            </a:r>
            <a:r>
              <a:rPr lang="en-GB" b="1"/>
              <a:t>responsive, never lost emails, don’t have excuses</a:t>
            </a:r>
            <a:r>
              <a:rPr lang="en-GB"/>
              <a:t>, right?</a:t>
            </a:r>
            <a:endParaRPr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It’s improving!</a:t>
            </a:r>
            <a:endParaRPr b="1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Disclaimer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471900" y="952204"/>
            <a:ext cx="8222100" cy="52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models / examples are partial mappings of real situations and were designed using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BPMN.IO</a:t>
            </a:r>
            <a:r>
              <a:rPr lang="en-GB"/>
              <a:t> tool, a derivate of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Camunda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you need </a:t>
            </a:r>
            <a:r>
              <a:rPr lang="en-GB" b="1"/>
              <a:t>.bpmn</a:t>
            </a:r>
            <a:r>
              <a:rPr lang="en-GB"/>
              <a:t> versions of the process models, please subscribe on the next page.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After downloading you can open process models in: BPMN.io, Camunda, Yaoquiang, Bonita BPM and possibly other tools.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 rot="-5400000" flipH="1">
            <a:off x="-714100" y="3644225"/>
            <a:ext cx="5151300" cy="1107900"/>
          </a:xfrm>
          <a:prstGeom prst="bentArrow">
            <a:avLst>
              <a:gd name="adj1" fmla="val 25000"/>
              <a:gd name="adj2" fmla="val 21318"/>
              <a:gd name="adj3" fmla="val 25000"/>
              <a:gd name="adj4" fmla="val 43750"/>
            </a:avLst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but not least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471900" y="952204"/>
            <a:ext cx="8222100" cy="52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b="1" i="1"/>
              <a:t>Like it, share it, comment it! </a:t>
            </a:r>
            <a:endParaRPr sz="2400" b="1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of course, don’t forget to </a:t>
            </a:r>
            <a:r>
              <a:rPr lang="en-GB" b="1"/>
              <a:t>reuse</a:t>
            </a:r>
            <a:r>
              <a:rPr lang="en-GB"/>
              <a:t> it (with contribution) in your projects.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you want to learn how to </a:t>
            </a:r>
            <a:r>
              <a:rPr lang="en-GB" i="1"/>
              <a:t>identify, model, optimize processes,</a:t>
            </a:r>
            <a:r>
              <a:rPr lang="en-GB"/>
              <a:t> you can attend our live or on-line learning courses: 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accent5"/>
                </a:solidFill>
                <a:hlinkClick r:id="rId3"/>
              </a:rPr>
              <a:t>ECQA Certified Business Process Manager - Foundation and Advanced level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accent5"/>
                </a:solidFill>
                <a:hlinkClick r:id="rId4"/>
              </a:rPr>
              <a:t>ECQA Certified Business Process Manager in Higher Education Institutions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i-VBPM (BPM on interactive board for VET)</a:t>
            </a:r>
            <a:br>
              <a:rPr lang="en-GB"/>
            </a:br>
            <a:endParaRPr/>
          </a:p>
          <a:p>
            <a:pPr marL="2286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Subscribe: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here</a:t>
            </a:r>
            <a:endParaRPr/>
          </a:p>
          <a:p>
            <a:pPr marL="2286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Website: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BICERO ltd.</a:t>
            </a:r>
            <a:endParaRPr/>
          </a:p>
          <a:p>
            <a:pPr marL="22860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E-mail: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tomislav.rozman@bicero.com</a:t>
            </a:r>
            <a:r>
              <a:rPr lang="en-GB"/>
              <a:t> </a:t>
            </a:r>
            <a:endParaRPr/>
          </a:p>
          <a:p>
            <a:pPr marL="22860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LinkedIn: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Tomislav Rozman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95" name="Google Shape;195;p25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00650" y="5205550"/>
            <a:ext cx="90665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00646" y="6172196"/>
            <a:ext cx="389712" cy="3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00649" y="5680799"/>
            <a:ext cx="389700" cy="3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44073" y="5193600"/>
            <a:ext cx="906600" cy="1364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22025" y="4008943"/>
            <a:ext cx="792475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105700" y="952200"/>
            <a:ext cx="8904600" cy="5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Managing your </a:t>
            </a:r>
            <a:r>
              <a:rPr lang="en-GB" b="1" dirty="0"/>
              <a:t>inbox is easy</a:t>
            </a:r>
            <a:r>
              <a:rPr lang="en-GB" dirty="0"/>
              <a:t>, right?</a:t>
            </a:r>
            <a:r>
              <a:rPr lang="sl-SI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Wrong!</a:t>
            </a:r>
            <a:endParaRPr b="1"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Your employees</a:t>
            </a:r>
            <a:r>
              <a:rPr lang="en-GB" b="1" dirty="0"/>
              <a:t> know how to communicate, </a:t>
            </a:r>
            <a:r>
              <a:rPr lang="en-GB" dirty="0"/>
              <a:t>right?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Wrong!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Your contacts are </a:t>
            </a:r>
            <a:r>
              <a:rPr lang="en-GB" b="1" dirty="0"/>
              <a:t>responsive, never lost emails, don’t have excuses</a:t>
            </a:r>
            <a:r>
              <a:rPr lang="en-GB" dirty="0"/>
              <a:t>, right?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Wrong!</a:t>
            </a:r>
            <a:endParaRPr b="1"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and challenge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471900" y="952204"/>
            <a:ext cx="8222100" cy="52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The challenge</a:t>
            </a:r>
            <a:r>
              <a:rPr lang="en-GB"/>
              <a:t> we are trying to solve with the “</a:t>
            </a:r>
            <a:r>
              <a:rPr lang="en-GB" i="1"/>
              <a:t>Email management process</a:t>
            </a:r>
            <a:r>
              <a:rPr lang="en-GB"/>
              <a:t>”: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ensuring sender / customer </a:t>
            </a:r>
            <a:r>
              <a:rPr lang="en-GB" b="1"/>
              <a:t>satisfaction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ensuring organization's </a:t>
            </a:r>
            <a:r>
              <a:rPr lang="en-GB" b="1"/>
              <a:t>reputation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ensuring proper </a:t>
            </a:r>
            <a:r>
              <a:rPr lang="en-GB" b="1"/>
              <a:t>routing</a:t>
            </a:r>
            <a:r>
              <a:rPr lang="en-GB"/>
              <a:t> of emails between employees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ensuring </a:t>
            </a:r>
            <a:r>
              <a:rPr lang="en-GB" b="1"/>
              <a:t>standardized response of employees</a:t>
            </a:r>
            <a:r>
              <a:rPr lang="en-GB"/>
              <a:t> to most common situations and types of incoming email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improving </a:t>
            </a:r>
            <a:r>
              <a:rPr lang="en-GB" b="1"/>
              <a:t>communication culture and netiquette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/>
              <a:t>improving self-management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Context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Typical organization, which communicates with customers and partners (= nearly all organizations)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 be also applied to personal email management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When the organization employs somebody it has to teach him/her the strategy of professional email management</a:t>
            </a:r>
            <a:endParaRPr b="1"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we do about it?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76300" y="1757528"/>
            <a:ext cx="8191406" cy="6951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Arial"/>
              </a:rPr>
              <a:t>It's not about technology!</a:t>
            </a:r>
          </a:p>
        </p:txBody>
      </p:sp>
      <p:sp>
        <p:nvSpPr>
          <p:cNvPr id="95" name="Google Shape;95;p16"/>
          <p:cNvSpPr/>
          <p:nvPr/>
        </p:nvSpPr>
        <p:spPr>
          <a:xfrm>
            <a:off x="1313250" y="3823028"/>
            <a:ext cx="6350573" cy="6869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Arial"/>
              </a:rPr>
              <a:t>It's about process...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36" y="1076475"/>
            <a:ext cx="6931818" cy="570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Email management process - top level overview</a:t>
            </a:r>
            <a:endParaRPr sz="2400"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03" name="Google Shape;103;p17">
            <a:hlinkClick r:id="rId4" action="ppaction://hlinksldjump"/>
          </p:cNvPr>
          <p:cNvSpPr/>
          <p:nvPr/>
        </p:nvSpPr>
        <p:spPr>
          <a:xfrm>
            <a:off x="5111075" y="1663150"/>
            <a:ext cx="852900" cy="664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6369575" y="837375"/>
            <a:ext cx="23760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Click on sub-processes to see the details!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7"/>
          <p:cNvCxnSpPr>
            <a:stCxn id="104" idx="1"/>
            <a:endCxn id="103" idx="0"/>
          </p:cNvCxnSpPr>
          <p:nvPr/>
        </p:nvCxnSpPr>
        <p:spPr>
          <a:xfrm flipH="1">
            <a:off x="5537375" y="1058925"/>
            <a:ext cx="832200" cy="604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6" name="Google Shape;106;p17">
            <a:hlinkClick r:id="rId5" action="ppaction://hlinksldjump"/>
          </p:cNvPr>
          <p:cNvSpPr/>
          <p:nvPr/>
        </p:nvSpPr>
        <p:spPr>
          <a:xfrm>
            <a:off x="5111075" y="2727325"/>
            <a:ext cx="852900" cy="664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>
            <a:hlinkClick r:id="rId6" action="ppaction://hlinksldjump"/>
          </p:cNvPr>
          <p:cNvSpPr/>
          <p:nvPr/>
        </p:nvSpPr>
        <p:spPr>
          <a:xfrm>
            <a:off x="5111075" y="3791500"/>
            <a:ext cx="852900" cy="664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>
            <a:hlinkClick r:id="rId7" action="ppaction://hlinksldjump"/>
          </p:cNvPr>
          <p:cNvSpPr/>
          <p:nvPr/>
        </p:nvSpPr>
        <p:spPr>
          <a:xfrm>
            <a:off x="5111075" y="5014225"/>
            <a:ext cx="852900" cy="664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1141594" y="1815938"/>
            <a:ext cx="153334" cy="119068"/>
            <a:chOff x="408925" y="2470575"/>
            <a:chExt cx="519600" cy="391800"/>
          </a:xfrm>
        </p:grpSpPr>
        <p:sp>
          <p:nvSpPr>
            <p:cNvPr id="110" name="Google Shape;110;p17"/>
            <p:cNvSpPr/>
            <p:nvPr/>
          </p:nvSpPr>
          <p:spPr>
            <a:xfrm>
              <a:off x="408925" y="2470575"/>
              <a:ext cx="519600" cy="391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434475" y="2479100"/>
              <a:ext cx="247200" cy="170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7"/>
            <p:cNvCxnSpPr/>
            <p:nvPr/>
          </p:nvCxnSpPr>
          <p:spPr>
            <a:xfrm flipH="1">
              <a:off x="672875" y="2496150"/>
              <a:ext cx="247200" cy="162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113;p17">
            <a:hlinkClick r:id="rId8" action="ppaction://hlinksldjump"/>
          </p:cNvPr>
          <p:cNvSpPr/>
          <p:nvPr/>
        </p:nvSpPr>
        <p:spPr>
          <a:xfrm>
            <a:off x="2667175" y="2669600"/>
            <a:ext cx="852900" cy="76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" name="Google Shape;114;p17"/>
          <p:cNvCxnSpPr>
            <a:stCxn id="104" idx="1"/>
            <a:endCxn id="113" idx="0"/>
          </p:cNvCxnSpPr>
          <p:nvPr/>
        </p:nvCxnSpPr>
        <p:spPr>
          <a:xfrm flipH="1">
            <a:off x="3093575" y="1058925"/>
            <a:ext cx="3276000" cy="1610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>
            <a:stCxn id="104" idx="1"/>
            <a:endCxn id="106" idx="3"/>
          </p:cNvCxnSpPr>
          <p:nvPr/>
        </p:nvCxnSpPr>
        <p:spPr>
          <a:xfrm flipH="1">
            <a:off x="5963975" y="1058925"/>
            <a:ext cx="405600" cy="2000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7"/>
          <p:cNvCxnSpPr>
            <a:stCxn id="104" idx="1"/>
            <a:endCxn id="107" idx="3"/>
          </p:cNvCxnSpPr>
          <p:nvPr/>
        </p:nvCxnSpPr>
        <p:spPr>
          <a:xfrm flipH="1">
            <a:off x="5963975" y="1058925"/>
            <a:ext cx="405600" cy="3064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7"/>
          <p:cNvCxnSpPr>
            <a:stCxn id="104" idx="1"/>
            <a:endCxn id="108" idx="3"/>
          </p:cNvCxnSpPr>
          <p:nvPr/>
        </p:nvCxnSpPr>
        <p:spPr>
          <a:xfrm flipH="1">
            <a:off x="5963975" y="1058925"/>
            <a:ext cx="405600" cy="4287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8" name="Google Shape;118;p17"/>
          <p:cNvSpPr txBox="1"/>
          <p:nvPr/>
        </p:nvSpPr>
        <p:spPr>
          <a:xfrm>
            <a:off x="5436350" y="5825325"/>
            <a:ext cx="3467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If links don’t work, see the presentation here</a:t>
            </a:r>
            <a:r>
              <a:rPr lang="en-GB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8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Decide on next action</a:t>
            </a:r>
            <a:endParaRPr sz="2400"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t="17105" b="11322"/>
          <a:stretch/>
        </p:blipFill>
        <p:spPr>
          <a:xfrm>
            <a:off x="0" y="2382800"/>
            <a:ext cx="9144000" cy="34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l="22432" t="27520" r="49229" b="55724"/>
          <a:stretch/>
        </p:blipFill>
        <p:spPr>
          <a:xfrm>
            <a:off x="3407650" y="1272525"/>
            <a:ext cx="1964300" cy="95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2517875" y="6072650"/>
            <a:ext cx="21129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Next action depends on the type of input (email)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8"/>
          <p:cNvCxnSpPr>
            <a:stCxn id="126" idx="1"/>
          </p:cNvCxnSpPr>
          <p:nvPr/>
        </p:nvCxnSpPr>
        <p:spPr>
          <a:xfrm rot="10800000">
            <a:off x="1913075" y="5653700"/>
            <a:ext cx="604800" cy="6405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stealth" w="med" len="med"/>
            <a:tailEnd type="none" w="med" len="med"/>
          </a:ln>
        </p:spPr>
      </p:cxnSp>
      <p:cxnSp>
        <p:nvCxnSpPr>
          <p:cNvPr id="128" name="Google Shape;128;p18"/>
          <p:cNvCxnSpPr>
            <a:endCxn id="126" idx="3"/>
          </p:cNvCxnSpPr>
          <p:nvPr/>
        </p:nvCxnSpPr>
        <p:spPr>
          <a:xfrm rot="5400000">
            <a:off x="4476125" y="5586350"/>
            <a:ext cx="862500" cy="5532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1.1 Email process -Handle simple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35" name="Google Shape;135;p19" descr="P11 Email process -Handle sim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13" y="971425"/>
            <a:ext cx="6614026" cy="5814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2331550" y="928725"/>
            <a:ext cx="1810500" cy="691800"/>
          </a:xfrm>
          <a:prstGeom prst="wedgeRoundRectCallout">
            <a:avLst>
              <a:gd name="adj1" fmla="val -89624"/>
              <a:gd name="adj2" fmla="val 315738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 want more of these! :)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6139275" y="1354425"/>
            <a:ext cx="1810500" cy="691800"/>
          </a:xfrm>
          <a:prstGeom prst="wedgeRoundRectCallout">
            <a:avLst>
              <a:gd name="adj1" fmla="val -140497"/>
              <a:gd name="adj2" fmla="val 157907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What about not replying at all ? :)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6821175" y="3975025"/>
            <a:ext cx="1967100" cy="577200"/>
          </a:xfrm>
          <a:prstGeom prst="wedgeRoundRectCallout">
            <a:avLst>
              <a:gd name="adj1" fmla="val -172972"/>
              <a:gd name="adj2" fmla="val -123374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What about confirm recipients ?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9">
            <a:hlinkClick r:id="rId4" action="ppaction://hlinksldjump"/>
          </p:cNvPr>
          <p:cNvSpPr/>
          <p:nvPr/>
        </p:nvSpPr>
        <p:spPr>
          <a:xfrm>
            <a:off x="8181775" y="886025"/>
            <a:ext cx="845400" cy="383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latin typeface="Open Sans"/>
                <a:ea typeface="Open Sans"/>
                <a:cs typeface="Open Sans"/>
                <a:sym typeface="Open Sans"/>
              </a:rPr>
              <a:t>One level up</a:t>
            </a:r>
            <a:endParaRPr sz="6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1.2 Email process - Forward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146" name="Google Shape;146;p20" descr="P12 Email process - Forwa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0" y="987475"/>
            <a:ext cx="9038300" cy="566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1528750" y="5875850"/>
            <a:ext cx="1810500" cy="645000"/>
          </a:xfrm>
          <a:prstGeom prst="wedgeRoundRectCallout">
            <a:avLst>
              <a:gd name="adj1" fmla="val 55666"/>
              <a:gd name="adj2" fmla="val -83469"/>
              <a:gd name="adj3" fmla="val 0"/>
            </a:avLst>
          </a:prstGeom>
          <a:solidFill>
            <a:srgbClr val="FFD966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 want more of these! :)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0">
            <a:hlinkClick r:id="rId4" action="ppaction://hlinksldjump"/>
          </p:cNvPr>
          <p:cNvSpPr/>
          <p:nvPr/>
        </p:nvSpPr>
        <p:spPr>
          <a:xfrm>
            <a:off x="8181775" y="886025"/>
            <a:ext cx="845400" cy="383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latin typeface="Open Sans"/>
                <a:ea typeface="Open Sans"/>
                <a:cs typeface="Open Sans"/>
                <a:sym typeface="Open Sans"/>
              </a:rPr>
              <a:t>One level up</a:t>
            </a:r>
            <a:endParaRPr sz="6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105700" y="-38702"/>
            <a:ext cx="82221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1.3 Email process -Handle complex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5125"/>
            <a:ext cx="9143996" cy="583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2254675" y="2656075"/>
            <a:ext cx="9993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5396225" y="4704450"/>
            <a:ext cx="9993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6248975" y="4045500"/>
            <a:ext cx="999300" cy="79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553550" y="4432925"/>
            <a:ext cx="1658400" cy="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Critical tasks to maintain your integrity and good relations!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0" name="Google Shape;160;p21"/>
          <p:cNvCxnSpPr>
            <a:stCxn id="159" idx="0"/>
            <a:endCxn id="156" idx="2"/>
          </p:cNvCxnSpPr>
          <p:nvPr/>
        </p:nvCxnSpPr>
        <p:spPr>
          <a:xfrm rot="-5400000">
            <a:off x="1577300" y="3255875"/>
            <a:ext cx="982500" cy="13716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1"/>
          <p:cNvCxnSpPr>
            <a:stCxn id="159" idx="3"/>
            <a:endCxn id="157" idx="1"/>
          </p:cNvCxnSpPr>
          <p:nvPr/>
        </p:nvCxnSpPr>
        <p:spPr>
          <a:xfrm>
            <a:off x="2211950" y="4924175"/>
            <a:ext cx="3184200" cy="1776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1"/>
          <p:cNvCxnSpPr>
            <a:stCxn id="159" idx="2"/>
            <a:endCxn id="158" idx="2"/>
          </p:cNvCxnSpPr>
          <p:nvPr/>
        </p:nvCxnSpPr>
        <p:spPr>
          <a:xfrm rot="-5400000">
            <a:off x="3777950" y="2444825"/>
            <a:ext cx="575400" cy="5365800"/>
          </a:xfrm>
          <a:prstGeom prst="curvedConnector3">
            <a:avLst>
              <a:gd name="adj1" fmla="val -22132"/>
            </a:avLst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3" name="Google Shape;163;p21">
            <a:hlinkClick r:id="rId4" action="ppaction://hlinksldjump"/>
          </p:cNvPr>
          <p:cNvSpPr/>
          <p:nvPr/>
        </p:nvSpPr>
        <p:spPr>
          <a:xfrm>
            <a:off x="8181775" y="886025"/>
            <a:ext cx="845400" cy="383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latin typeface="Open Sans"/>
                <a:ea typeface="Open Sans"/>
                <a:cs typeface="Open Sans"/>
                <a:sym typeface="Open Sans"/>
              </a:rPr>
              <a:t>One level up</a:t>
            </a:r>
            <a:endParaRPr sz="6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On-screen Show (4:3)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Open Sans</vt:lpstr>
      <vt:lpstr>Roboto</vt:lpstr>
      <vt:lpstr>Material</vt:lpstr>
      <vt:lpstr>Email management process …  … because we all know how to handle email (NOT) </vt:lpstr>
      <vt:lpstr>Motivation</vt:lpstr>
      <vt:lpstr>Context and challenge</vt:lpstr>
      <vt:lpstr>What can we do about it?</vt:lpstr>
      <vt:lpstr>Email management process - top level overview</vt:lpstr>
      <vt:lpstr>Decide on next action</vt:lpstr>
      <vt:lpstr>1.1 Email process -Handle simple</vt:lpstr>
      <vt:lpstr>1.2 Email process - Forward</vt:lpstr>
      <vt:lpstr>1.3 Email process -Handle complex</vt:lpstr>
      <vt:lpstr>1.4 Email process -Handle other</vt:lpstr>
      <vt:lpstr>After applying this process to your organization</vt:lpstr>
      <vt:lpstr>Disclaimer</vt:lpstr>
      <vt:lpstr>Last but not least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management process …  … because we all know how to handle email (NOT) </dc:title>
  <cp:lastModifiedBy>Tomislav Rozman</cp:lastModifiedBy>
  <cp:revision>1</cp:revision>
  <dcterms:modified xsi:type="dcterms:W3CDTF">2020-05-06T12:57:28Z</dcterms:modified>
</cp:coreProperties>
</file>