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abin Sketch"/>
      <p:regular r:id="rId16"/>
      <p:bold r:id="rId17"/>
    </p:embeddedFont>
    <p:embeddedFont>
      <p:font typeface="Bubbler One"/>
      <p:regular r:id="rId18"/>
    </p:embeddedFont>
    <p:embeddedFont>
      <p:font typeface="Source Code Pro"/>
      <p:regular r:id="rId19"/>
      <p:bold r:id="rId20"/>
      <p:italic r:id="rId21"/>
      <p:boldItalic r:id="rId22"/>
    </p:embeddedFont>
    <p:embeddedFont>
      <p:font typeface="Fjalla One"/>
      <p:regular r:id="rId23"/>
    </p:embeddedFont>
    <p:embeddedFont>
      <p:font typeface="Love Ya Like A Sister"/>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izYEpsC88i6w3sV6F/bM/j6bcM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22" Type="http://schemas.openxmlformats.org/officeDocument/2006/relationships/font" Target="fonts/SourceCodePro-boldItalic.fntdata"/><Relationship Id="rId21" Type="http://schemas.openxmlformats.org/officeDocument/2006/relationships/font" Target="fonts/SourceCodePro-italic.fntdata"/><Relationship Id="rId24" Type="http://schemas.openxmlformats.org/officeDocument/2006/relationships/font" Target="fonts/LoveYaLikeASister-regular.fntdata"/><Relationship Id="rId23" Type="http://schemas.openxmlformats.org/officeDocument/2006/relationships/font" Target="fonts/Fjalla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binSketch-bold.fntdata"/><Relationship Id="rId16" Type="http://schemas.openxmlformats.org/officeDocument/2006/relationships/font" Target="fonts/CabinSketch-regular.fntdata"/><Relationship Id="rId19" Type="http://schemas.openxmlformats.org/officeDocument/2006/relationships/font" Target="fonts/SourceCodePro-regular.fntdata"/><Relationship Id="rId18" Type="http://schemas.openxmlformats.org/officeDocument/2006/relationships/font" Target="fonts/Bubbler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31bd8268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a31bd8268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31bd826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a31bd8268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31bd8268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a31bd82685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thing-translator.appspot.com/"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youtube.com/watch?v=UwsrzCVZAb8"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quickdraw.withgoogle.com/"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quickdraw.withgoogle.com/" TargetMode="External"/><Relationship Id="rId4" Type="http://schemas.openxmlformats.org/officeDocument/2006/relationships/image" Target="../media/image1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youtube.com/watch?v=W_gxLKSsSIE" TargetMode="Externa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53" name="Shape 53"/>
        <p:cNvGrpSpPr/>
        <p:nvPr/>
      </p:nvGrpSpPr>
      <p:grpSpPr>
        <a:xfrm>
          <a:off x="0" y="0"/>
          <a:ext cx="0" cy="0"/>
          <a:chOff x="0" y="0"/>
          <a:chExt cx="0" cy="0"/>
        </a:xfrm>
      </p:grpSpPr>
      <p:sp>
        <p:nvSpPr>
          <p:cNvPr id="54" name="Google Shape;54;p1"/>
          <p:cNvSpPr/>
          <p:nvPr/>
        </p:nvSpPr>
        <p:spPr>
          <a:xfrm>
            <a:off x="162650" y="162650"/>
            <a:ext cx="4409400" cy="4797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225875" y="317400"/>
            <a:ext cx="4129200" cy="450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Love Ya Like A Sister"/>
                <a:ea typeface="Love Ya Like A Sister"/>
                <a:cs typeface="Love Ya Like A Sister"/>
                <a:sym typeface="Love Ya Like A Sister"/>
              </a:rPr>
              <a:t>Welcome to </a:t>
            </a:r>
            <a:r>
              <a:rPr b="1" i="0" lang="en" sz="3000" u="none" cap="none" strike="noStrike">
                <a:solidFill>
                  <a:srgbClr val="CC0000"/>
                </a:solidFill>
                <a:latin typeface="Cabin Sketch"/>
                <a:ea typeface="Cabin Sketch"/>
                <a:cs typeface="Cabin Sketch"/>
                <a:sym typeface="Cabin Sketch"/>
              </a:rPr>
              <a:t>S</a:t>
            </a:r>
            <a:r>
              <a:rPr b="1" i="0" lang="en" sz="3000" u="none" cap="none" strike="noStrike">
                <a:solidFill>
                  <a:srgbClr val="38761D"/>
                </a:solidFill>
                <a:latin typeface="Cabin Sketch"/>
                <a:ea typeface="Cabin Sketch"/>
                <a:cs typeface="Cabin Sketch"/>
                <a:sym typeface="Cabin Sketch"/>
              </a:rPr>
              <a:t>T</a:t>
            </a:r>
            <a:r>
              <a:rPr b="1" i="0" lang="en" sz="3000" u="none" cap="none" strike="noStrike">
                <a:solidFill>
                  <a:srgbClr val="F1C232"/>
                </a:solidFill>
                <a:latin typeface="Cabin Sketch"/>
                <a:ea typeface="Cabin Sketch"/>
                <a:cs typeface="Cabin Sketch"/>
                <a:sym typeface="Cabin Sketch"/>
              </a:rPr>
              <a:t>E</a:t>
            </a:r>
            <a:r>
              <a:rPr b="1" i="0" lang="en" sz="3000" u="none" cap="none" strike="noStrike">
                <a:solidFill>
                  <a:srgbClr val="3C78D8"/>
                </a:solidFill>
                <a:latin typeface="Cabin Sketch"/>
                <a:ea typeface="Cabin Sketch"/>
                <a:cs typeface="Cabin Sketch"/>
                <a:sym typeface="Cabin Sketch"/>
              </a:rPr>
              <a:t>M</a:t>
            </a:r>
            <a:r>
              <a:rPr b="0" i="0" lang="en" sz="3000" u="none" cap="none" strike="noStrike">
                <a:solidFill>
                  <a:srgbClr val="000000"/>
                </a:solidFill>
                <a:latin typeface="Love Ya Like A Sister"/>
                <a:ea typeface="Love Ya Like A Sister"/>
                <a:cs typeface="Love Ya Like A Sister"/>
                <a:sym typeface="Love Ya Like A Sister"/>
              </a:rPr>
              <a:t>!</a:t>
            </a:r>
            <a:endParaRPr b="0" i="0" sz="3000" u="none" cap="none" strike="noStrike">
              <a:solidFill>
                <a:srgbClr val="000000"/>
              </a:solidFill>
              <a:latin typeface="Love Ya Like A Sister"/>
              <a:ea typeface="Love Ya Like A Sister"/>
              <a:cs typeface="Love Ya Like A Sister"/>
              <a:sym typeface="Love Ya Like A Sister"/>
            </a:endParaRPr>
          </a:p>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Love Ya Like A Sister"/>
                <a:ea typeface="Love Ya Like A Sister"/>
                <a:cs typeface="Love Ya Like A Sister"/>
                <a:sym typeface="Love Ya Like A Sister"/>
              </a:rPr>
              <a:t>While you wait, please do the following…</a:t>
            </a:r>
            <a:endParaRPr b="0" i="0" sz="1700" u="none" cap="none" strike="noStrike">
              <a:solidFill>
                <a:srgbClr val="000000"/>
              </a:solidFill>
              <a:latin typeface="Love Ya Like A Sister"/>
              <a:ea typeface="Love Ya Like A Sister"/>
              <a:cs typeface="Love Ya Like A Sister"/>
              <a:sym typeface="Love Ya Like A Sister"/>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Love Ya Like A Sister"/>
              <a:ea typeface="Love Ya Like A Sister"/>
              <a:cs typeface="Love Ya Like A Sister"/>
              <a:sym typeface="Love Ya Like A Sister"/>
            </a:endParaRPr>
          </a:p>
          <a:p>
            <a:pPr indent="-336550" lvl="0" marL="457200" marR="0" rtl="0" algn="l">
              <a:lnSpc>
                <a:spcPct val="100000"/>
              </a:lnSpc>
              <a:spcBef>
                <a:spcPts val="0"/>
              </a:spcBef>
              <a:spcAft>
                <a:spcPts val="0"/>
              </a:spcAft>
              <a:buClr>
                <a:srgbClr val="000000"/>
              </a:buClr>
              <a:buSzPts val="1700"/>
              <a:buFont typeface="Love Ya Like A Sister"/>
              <a:buAutoNum type="arabicPeriod"/>
            </a:pPr>
            <a:r>
              <a:rPr b="1" i="0" lang="en" sz="1700" u="none" cap="none" strike="noStrike">
                <a:solidFill>
                  <a:srgbClr val="000000"/>
                </a:solidFill>
                <a:latin typeface="Love Ya Like A Sister"/>
                <a:ea typeface="Love Ya Like A Sister"/>
                <a:cs typeface="Love Ya Like A Sister"/>
                <a:sym typeface="Love Ya Like A Sister"/>
              </a:rPr>
              <a:t>Pin the screen</a:t>
            </a:r>
            <a:r>
              <a:rPr b="0" i="0" lang="en" sz="1700" u="none" cap="none" strike="noStrike">
                <a:solidFill>
                  <a:srgbClr val="000000"/>
                </a:solidFill>
                <a:latin typeface="Love Ya Like A Sister"/>
                <a:ea typeface="Love Ya Like A Sister"/>
                <a:cs typeface="Love Ya Like A Sister"/>
                <a:sym typeface="Love Ya Like A Sister"/>
              </a:rPr>
              <a:t> I am sharing to make it big.</a:t>
            </a:r>
            <a:endParaRPr b="0" i="0" sz="1700" u="none" cap="none" strike="noStrike">
              <a:solidFill>
                <a:srgbClr val="000000"/>
              </a:solidFill>
              <a:latin typeface="Love Ya Like A Sister"/>
              <a:ea typeface="Love Ya Like A Sister"/>
              <a:cs typeface="Love Ya Like A Sister"/>
              <a:sym typeface="Love Ya Like A Sister"/>
            </a:endParaRPr>
          </a:p>
          <a:p>
            <a:pPr indent="-336550" lvl="0" marL="457200" marR="0" rtl="0" algn="l">
              <a:lnSpc>
                <a:spcPct val="100000"/>
              </a:lnSpc>
              <a:spcBef>
                <a:spcPts val="1000"/>
              </a:spcBef>
              <a:spcAft>
                <a:spcPts val="0"/>
              </a:spcAft>
              <a:buClr>
                <a:srgbClr val="000000"/>
              </a:buClr>
              <a:buSzPts val="1700"/>
              <a:buFont typeface="Love Ya Like A Sister"/>
              <a:buAutoNum type="arabicPeriod"/>
            </a:pPr>
            <a:r>
              <a:rPr b="0" i="0" lang="en" sz="1700" u="none" cap="none" strike="noStrike">
                <a:solidFill>
                  <a:srgbClr val="000000"/>
                </a:solidFill>
                <a:latin typeface="Love Ya Like A Sister"/>
                <a:ea typeface="Love Ya Like A Sister"/>
                <a:cs typeface="Love Ya Like A Sister"/>
                <a:sym typeface="Love Ya Like A Sister"/>
              </a:rPr>
              <a:t>Make sure you are muted.</a:t>
            </a:r>
            <a:endParaRPr b="0" i="0" sz="1700" u="none" cap="none" strike="noStrike">
              <a:solidFill>
                <a:srgbClr val="000000"/>
              </a:solidFill>
              <a:latin typeface="Love Ya Like A Sister"/>
              <a:ea typeface="Love Ya Like A Sister"/>
              <a:cs typeface="Love Ya Like A Sister"/>
              <a:sym typeface="Love Ya Like A Sister"/>
            </a:endParaRPr>
          </a:p>
          <a:p>
            <a:pPr indent="-336550" lvl="0" marL="457200" marR="0" rtl="0" algn="l">
              <a:lnSpc>
                <a:spcPct val="100000"/>
              </a:lnSpc>
              <a:spcBef>
                <a:spcPts val="1000"/>
              </a:spcBef>
              <a:spcAft>
                <a:spcPts val="0"/>
              </a:spcAft>
              <a:buClr>
                <a:srgbClr val="000000"/>
              </a:buClr>
              <a:buSzPts val="1700"/>
              <a:buFont typeface="Love Ya Like A Sister"/>
              <a:buAutoNum type="arabicPeriod"/>
            </a:pPr>
            <a:r>
              <a:rPr b="0" i="0" lang="en" sz="1700" u="none" cap="none" strike="noStrike">
                <a:solidFill>
                  <a:srgbClr val="000000"/>
                </a:solidFill>
                <a:latin typeface="Love Ya Like A Sister"/>
                <a:ea typeface="Love Ya Like A Sister"/>
                <a:cs typeface="Love Ya Like A Sister"/>
                <a:sym typeface="Love Ya Like A Sister"/>
              </a:rPr>
              <a:t>Use the bathroom if you need to!</a:t>
            </a:r>
            <a:endParaRPr b="0" i="0" sz="1700" u="none" cap="none" strike="noStrike">
              <a:solidFill>
                <a:srgbClr val="000000"/>
              </a:solidFill>
              <a:latin typeface="Love Ya Like A Sister"/>
              <a:ea typeface="Love Ya Like A Sister"/>
              <a:cs typeface="Love Ya Like A Sister"/>
              <a:sym typeface="Love Ya Like A Sister"/>
            </a:endParaRPr>
          </a:p>
          <a:p>
            <a:pPr indent="-336550" lvl="0" marL="457200" marR="0" rtl="0" algn="l">
              <a:lnSpc>
                <a:spcPct val="100000"/>
              </a:lnSpc>
              <a:spcBef>
                <a:spcPts val="1000"/>
              </a:spcBef>
              <a:spcAft>
                <a:spcPts val="0"/>
              </a:spcAft>
              <a:buClr>
                <a:srgbClr val="000000"/>
              </a:buClr>
              <a:buSzPts val="1700"/>
              <a:buFont typeface="Love Ya Like A Sister"/>
              <a:buAutoNum type="arabicPeriod"/>
            </a:pPr>
            <a:r>
              <a:rPr b="0" i="0" lang="en" sz="1700" u="none" cap="none" strike="noStrike">
                <a:solidFill>
                  <a:srgbClr val="000000"/>
                </a:solidFill>
                <a:latin typeface="Love Ya Like A Sister"/>
                <a:ea typeface="Love Ya Like A Sister"/>
                <a:cs typeface="Love Ya Like A Sister"/>
                <a:sym typeface="Love Ya Like A Sister"/>
              </a:rPr>
              <a:t>Stand up and stretch your arms and your legs. Try these stretches!</a:t>
            </a:r>
            <a:endParaRPr b="0" i="0" sz="1700" u="none" cap="none" strike="noStrike">
              <a:solidFill>
                <a:srgbClr val="000000"/>
              </a:solidFill>
              <a:latin typeface="Love Ya Like A Sister"/>
              <a:ea typeface="Love Ya Like A Sister"/>
              <a:cs typeface="Love Ya Like A Sister"/>
              <a:sym typeface="Love Ya Like A Sister"/>
            </a:endParaRPr>
          </a:p>
          <a:p>
            <a:pPr indent="-336550" lvl="0" marL="457200" marR="0" rtl="0" algn="l">
              <a:lnSpc>
                <a:spcPct val="100000"/>
              </a:lnSpc>
              <a:spcBef>
                <a:spcPts val="1000"/>
              </a:spcBef>
              <a:spcAft>
                <a:spcPts val="0"/>
              </a:spcAft>
              <a:buClr>
                <a:srgbClr val="000000"/>
              </a:buClr>
              <a:buSzPts val="1700"/>
              <a:buFont typeface="Love Ya Like A Sister"/>
              <a:buAutoNum type="arabicPeriod"/>
            </a:pPr>
            <a:r>
              <a:rPr b="0" i="0" lang="en" sz="1700" u="none" cap="none" strike="noStrike">
                <a:solidFill>
                  <a:srgbClr val="000000"/>
                </a:solidFill>
                <a:latin typeface="Love Ya Like A Sister"/>
                <a:ea typeface="Love Ya Like A Sister"/>
                <a:cs typeface="Love Ya Like A Sister"/>
                <a:sym typeface="Love Ya Like A Sister"/>
              </a:rPr>
              <a:t>Close your eyes and take 5 slow deep breaths - in through your nose and out through your mouth.</a:t>
            </a:r>
            <a:endParaRPr b="0" i="0" sz="1700" u="none" cap="none" strike="noStrike">
              <a:solidFill>
                <a:srgbClr val="000000"/>
              </a:solidFill>
              <a:latin typeface="Love Ya Like A Sister"/>
              <a:ea typeface="Love Ya Like A Sister"/>
              <a:cs typeface="Love Ya Like A Sister"/>
              <a:sym typeface="Love Ya Like A Sister"/>
            </a:endParaRPr>
          </a:p>
          <a:p>
            <a:pPr indent="-336550" lvl="0" marL="457200" marR="0" rtl="0" algn="l">
              <a:lnSpc>
                <a:spcPct val="100000"/>
              </a:lnSpc>
              <a:spcBef>
                <a:spcPts val="1000"/>
              </a:spcBef>
              <a:spcAft>
                <a:spcPts val="1000"/>
              </a:spcAft>
              <a:buClr>
                <a:srgbClr val="000000"/>
              </a:buClr>
              <a:buSzPts val="1700"/>
              <a:buFont typeface="Love Ya Like A Sister"/>
              <a:buAutoNum type="arabicPeriod"/>
            </a:pPr>
            <a:r>
              <a:rPr b="0" i="0" lang="en" sz="1700" u="none" cap="none" strike="noStrike">
                <a:solidFill>
                  <a:srgbClr val="000000"/>
                </a:solidFill>
                <a:latin typeface="Love Ya Like A Sister"/>
                <a:ea typeface="Love Ya Like A Sister"/>
                <a:cs typeface="Love Ya Like A Sister"/>
                <a:sym typeface="Love Ya Like A Sister"/>
              </a:rPr>
              <a:t>Think of 2 things that have made you smile this week. </a:t>
            </a:r>
            <a:endParaRPr b="0" i="0" sz="1700" u="none" cap="none" strike="noStrike">
              <a:solidFill>
                <a:srgbClr val="000000"/>
              </a:solidFill>
              <a:latin typeface="Love Ya Like A Sister"/>
              <a:ea typeface="Love Ya Like A Sister"/>
              <a:cs typeface="Love Ya Like A Sister"/>
              <a:sym typeface="Love Ya Like A Sister"/>
            </a:endParaRPr>
          </a:p>
        </p:txBody>
      </p:sp>
      <p:pic>
        <p:nvPicPr>
          <p:cNvPr id="56" name="Google Shape;56;p1"/>
          <p:cNvPicPr preferRelativeResize="0"/>
          <p:nvPr/>
        </p:nvPicPr>
        <p:blipFill rotWithShape="1">
          <a:blip r:embed="rId3">
            <a:alphaModFix/>
          </a:blip>
          <a:srcRect b="0" l="0" r="0" t="0"/>
          <a:stretch/>
        </p:blipFill>
        <p:spPr>
          <a:xfrm>
            <a:off x="3857050" y="1314450"/>
            <a:ext cx="443725" cy="488089"/>
          </a:xfrm>
          <a:prstGeom prst="rect">
            <a:avLst/>
          </a:prstGeom>
          <a:noFill/>
          <a:ln>
            <a:noFill/>
          </a:ln>
        </p:spPr>
      </p:pic>
      <p:pic>
        <p:nvPicPr>
          <p:cNvPr id="57" name="Google Shape;57;p1"/>
          <p:cNvPicPr preferRelativeResize="0"/>
          <p:nvPr/>
        </p:nvPicPr>
        <p:blipFill rotWithShape="1">
          <a:blip r:embed="rId4">
            <a:alphaModFix/>
          </a:blip>
          <a:srcRect b="0" l="4580" r="0" t="0"/>
          <a:stretch/>
        </p:blipFill>
        <p:spPr>
          <a:xfrm>
            <a:off x="3388350" y="1940675"/>
            <a:ext cx="1129475" cy="385750"/>
          </a:xfrm>
          <a:prstGeom prst="rect">
            <a:avLst/>
          </a:prstGeom>
          <a:noFill/>
          <a:ln>
            <a:noFill/>
          </a:ln>
        </p:spPr>
      </p:pic>
      <p:pic>
        <p:nvPicPr>
          <p:cNvPr id="58" name="Google Shape;58;p1"/>
          <p:cNvPicPr preferRelativeResize="0"/>
          <p:nvPr/>
        </p:nvPicPr>
        <p:blipFill rotWithShape="1">
          <a:blip r:embed="rId5">
            <a:alphaModFix/>
          </a:blip>
          <a:srcRect b="0" l="0" r="0" t="0"/>
          <a:stretch/>
        </p:blipFill>
        <p:spPr>
          <a:xfrm>
            <a:off x="4998575" y="152400"/>
            <a:ext cx="3731726" cy="483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8FA1"/>
        </a:solidFill>
      </p:bgPr>
    </p:bg>
    <p:spTree>
      <p:nvGrpSpPr>
        <p:cNvPr id="128" name="Shape 128"/>
        <p:cNvGrpSpPr/>
        <p:nvPr/>
      </p:nvGrpSpPr>
      <p:grpSpPr>
        <a:xfrm>
          <a:off x="0" y="0"/>
          <a:ext cx="0" cy="0"/>
          <a:chOff x="0" y="0"/>
          <a:chExt cx="0" cy="0"/>
        </a:xfrm>
      </p:grpSpPr>
      <p:sp>
        <p:nvSpPr>
          <p:cNvPr id="129" name="Google Shape;129;p7"/>
          <p:cNvSpPr txBox="1"/>
          <p:nvPr>
            <p:ph type="title"/>
          </p:nvPr>
        </p:nvSpPr>
        <p:spPr>
          <a:xfrm>
            <a:off x="1491150" y="0"/>
            <a:ext cx="6161700" cy="47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500">
                <a:latin typeface="Source Code Pro"/>
                <a:ea typeface="Source Code Pro"/>
                <a:cs typeface="Source Code Pro"/>
                <a:sym typeface="Source Code Pro"/>
              </a:rPr>
              <a:t>Explore AI-Images</a:t>
            </a:r>
            <a:endParaRPr b="1" sz="2500">
              <a:latin typeface="Source Code Pro"/>
              <a:ea typeface="Source Code Pro"/>
              <a:cs typeface="Source Code Pro"/>
              <a:sym typeface="Source Code Pro"/>
            </a:endParaRPr>
          </a:p>
        </p:txBody>
      </p:sp>
      <p:sp>
        <p:nvSpPr>
          <p:cNvPr id="130" name="Google Shape;130;p7"/>
          <p:cNvSpPr txBox="1"/>
          <p:nvPr/>
        </p:nvSpPr>
        <p:spPr>
          <a:xfrm>
            <a:off x="2638050" y="3199800"/>
            <a:ext cx="4265100" cy="1823400"/>
          </a:xfrm>
          <a:prstGeom prst="rect">
            <a:avLst/>
          </a:prstGeom>
          <a:solidFill>
            <a:srgbClr val="CFE2F3"/>
          </a:solidFill>
          <a:ln cap="flat" cmpd="sng" w="3810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rgbClr val="000000"/>
                </a:solidFill>
                <a:latin typeface="Source Code Pro"/>
                <a:ea typeface="Source Code Pro"/>
                <a:cs typeface="Source Code Pro"/>
                <a:sym typeface="Source Code Pro"/>
              </a:rPr>
              <a:t>Thing Translator</a:t>
            </a:r>
            <a:endParaRPr b="0" i="0" sz="16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chemeClr val="dk1"/>
              </a:buClr>
              <a:buSzPts val="1100"/>
              <a:buFont typeface="Arial"/>
              <a:buNone/>
            </a:pPr>
            <a:r>
              <a:rPr b="0" i="0" lang="en" sz="1700" u="none" cap="none" strike="noStrike">
                <a:solidFill>
                  <a:srgbClr val="000000"/>
                </a:solidFill>
                <a:latin typeface="Bubbler One"/>
                <a:ea typeface="Bubbler One"/>
                <a:cs typeface="Bubbler One"/>
                <a:sym typeface="Bubbler One"/>
              </a:rPr>
              <a:t>This AI system has been trained to recognized images </a:t>
            </a:r>
            <a:r>
              <a:rPr lang="en" sz="1700">
                <a:latin typeface="Bubbler One"/>
                <a:ea typeface="Bubbler One"/>
                <a:cs typeface="Bubbler One"/>
                <a:sym typeface="Bubbler One"/>
              </a:rPr>
              <a:t>an</a:t>
            </a:r>
            <a:r>
              <a:rPr b="0" i="0" lang="en" sz="1700" u="none" cap="none" strike="noStrike">
                <a:solidFill>
                  <a:srgbClr val="000000"/>
                </a:solidFill>
                <a:latin typeface="Bubbler One"/>
                <a:ea typeface="Bubbler One"/>
                <a:cs typeface="Bubbler One"/>
                <a:sym typeface="Bubbler One"/>
              </a:rPr>
              <a:t>d lea</a:t>
            </a:r>
            <a:r>
              <a:rPr lang="en" sz="1700">
                <a:latin typeface="Bubbler One"/>
                <a:ea typeface="Bubbler One"/>
                <a:cs typeface="Bubbler One"/>
                <a:sym typeface="Bubbler One"/>
              </a:rPr>
              <a:t>rn languages. </a:t>
            </a:r>
            <a:r>
              <a:rPr b="0" i="0" lang="en" sz="1700" u="none" cap="none" strike="noStrike">
                <a:solidFill>
                  <a:srgbClr val="000000"/>
                </a:solidFill>
                <a:latin typeface="Bubbler One"/>
                <a:ea typeface="Bubbler One"/>
                <a:cs typeface="Bubbler One"/>
                <a:sym typeface="Bubbler One"/>
              </a:rPr>
              <a:t>Follow the direction to “Allow” the site to use your camera. Hold up objects to see if the system can recognize your object. </a:t>
            </a:r>
            <a:endParaRPr b="0" i="0" sz="17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131" name="Google Shape;131;p7">
            <a:hlinkClick r:id="rId3"/>
          </p:cNvPr>
          <p:cNvPicPr preferRelativeResize="0"/>
          <p:nvPr/>
        </p:nvPicPr>
        <p:blipFill rotWithShape="1">
          <a:blip r:embed="rId4">
            <a:alphaModFix/>
          </a:blip>
          <a:srcRect b="0" l="9017" r="7641" t="0"/>
          <a:stretch/>
        </p:blipFill>
        <p:spPr>
          <a:xfrm>
            <a:off x="2878000" y="589550"/>
            <a:ext cx="3785200" cy="255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8FA1"/>
        </a:solidFill>
      </p:bgPr>
    </p:bg>
    <p:spTree>
      <p:nvGrpSpPr>
        <p:cNvPr id="62" name="Shape 62"/>
        <p:cNvGrpSpPr/>
        <p:nvPr/>
      </p:nvGrpSpPr>
      <p:grpSpPr>
        <a:xfrm>
          <a:off x="0" y="0"/>
          <a:ext cx="0" cy="0"/>
          <a:chOff x="0" y="0"/>
          <a:chExt cx="0" cy="0"/>
        </a:xfrm>
      </p:grpSpPr>
      <p:sp>
        <p:nvSpPr>
          <p:cNvPr id="63" name="Google Shape;63;p2"/>
          <p:cNvSpPr txBox="1"/>
          <p:nvPr>
            <p:ph type="title"/>
          </p:nvPr>
        </p:nvSpPr>
        <p:spPr>
          <a:xfrm>
            <a:off x="5121600" y="0"/>
            <a:ext cx="3360900" cy="20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4200">
                <a:latin typeface="Source Code Pro"/>
                <a:ea typeface="Source Code Pro"/>
                <a:cs typeface="Source Code Pro"/>
                <a:sym typeface="Source Code Pro"/>
              </a:rPr>
              <a:t>AI and Cognitive Computing</a:t>
            </a:r>
            <a:endParaRPr b="1" sz="4200">
              <a:latin typeface="Source Code Pro"/>
              <a:ea typeface="Source Code Pro"/>
              <a:cs typeface="Source Code Pro"/>
              <a:sym typeface="Source Code Pro"/>
            </a:endParaRPr>
          </a:p>
        </p:txBody>
      </p:sp>
      <p:sp>
        <p:nvSpPr>
          <p:cNvPr id="64" name="Google Shape;64;p2"/>
          <p:cNvSpPr txBox="1"/>
          <p:nvPr/>
        </p:nvSpPr>
        <p:spPr>
          <a:xfrm>
            <a:off x="333100" y="255300"/>
            <a:ext cx="4014900" cy="4592400"/>
          </a:xfrm>
          <a:prstGeom prst="rect">
            <a:avLst/>
          </a:prstGeom>
          <a:solidFill>
            <a:srgbClr val="B6D7A8"/>
          </a:solidFill>
          <a:ln cap="flat" cmpd="sng" w="3810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700" u="none" cap="none" strike="noStrike">
                <a:solidFill>
                  <a:srgbClr val="000000"/>
                </a:solidFill>
                <a:latin typeface="Source Code Pro"/>
                <a:ea typeface="Source Code Pro"/>
                <a:cs typeface="Source Code Pro"/>
                <a:sym typeface="Source Code Pro"/>
              </a:rPr>
              <a:t>Today we will… </a:t>
            </a:r>
            <a:endParaRPr b="1" i="0" sz="27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rgbClr val="000000"/>
                </a:solidFill>
                <a:latin typeface="Bubbler One"/>
                <a:ea typeface="Bubbler One"/>
                <a:cs typeface="Bubbler One"/>
                <a:sym typeface="Bubbler One"/>
              </a:rPr>
              <a:t>Learn about how humans have developed computers with Advanced Intelligence.</a:t>
            </a:r>
            <a:endParaRPr b="0" i="0" sz="13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chemeClr val="dk1"/>
              </a:buClr>
              <a:buSzPts val="1100"/>
              <a:buFont typeface="Arial"/>
              <a:buNone/>
            </a:pPr>
            <a:r>
              <a:t/>
            </a:r>
            <a:endParaRPr b="0" i="0" sz="27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000000"/>
                </a:solidFill>
                <a:latin typeface="Source Code Pro"/>
                <a:ea typeface="Source Code Pro"/>
                <a:cs typeface="Source Code Pro"/>
                <a:sym typeface="Source Code Pro"/>
              </a:rPr>
              <a:t>This is important because…</a:t>
            </a:r>
            <a:endParaRPr b="1" i="0" sz="19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rgbClr val="000000"/>
                </a:solidFill>
                <a:latin typeface="Bubbler One"/>
                <a:ea typeface="Bubbler One"/>
                <a:cs typeface="Bubbler One"/>
                <a:sym typeface="Bubbler One"/>
              </a:rPr>
              <a:t>Seeing how humans have developed robots to think will help us when we need to create our own algorithm for our robots.</a:t>
            </a:r>
            <a:endParaRPr b="0" i="0" sz="19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chemeClr val="dk1"/>
              </a:buClr>
              <a:buSzPts val="1100"/>
              <a:buFont typeface="Arial"/>
              <a:buNone/>
            </a:pPr>
            <a:r>
              <a:t/>
            </a:r>
            <a:endParaRPr b="0" i="0" sz="27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chemeClr val="dk1"/>
              </a:buClr>
              <a:buSzPts val="1100"/>
              <a:buFont typeface="Arial"/>
              <a:buNone/>
            </a:pPr>
            <a:r>
              <a:rPr b="1" i="0" lang="en" sz="2500" u="none" cap="none" strike="noStrike">
                <a:solidFill>
                  <a:srgbClr val="000000"/>
                </a:solidFill>
                <a:latin typeface="Source Code Pro"/>
                <a:ea typeface="Source Code Pro"/>
                <a:cs typeface="Source Code Pro"/>
                <a:sym typeface="Source Code Pro"/>
              </a:rPr>
              <a:t>We will be successful when…</a:t>
            </a:r>
            <a:endParaRPr b="1" i="0" sz="25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rgbClr val="000000"/>
                </a:solidFill>
                <a:latin typeface="Bubbler One"/>
                <a:ea typeface="Bubbler One"/>
                <a:cs typeface="Bubbler One"/>
                <a:sym typeface="Bubbler One"/>
              </a:rPr>
              <a:t>We have trained the Ocean AI in code.org</a:t>
            </a:r>
            <a:endParaRPr b="0" i="0" sz="19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65" name="Google Shape;65;p2"/>
          <p:cNvSpPr txBox="1"/>
          <p:nvPr/>
        </p:nvSpPr>
        <p:spPr>
          <a:xfrm>
            <a:off x="4572000" y="2076000"/>
            <a:ext cx="4460100" cy="2771700"/>
          </a:xfrm>
          <a:prstGeom prst="rect">
            <a:avLst/>
          </a:prstGeom>
          <a:solidFill>
            <a:srgbClr val="F9CB9C"/>
          </a:solidFill>
          <a:ln cap="flat" cmpd="sng" w="38100">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Source Code Pro"/>
                <a:ea typeface="Source Code Pro"/>
                <a:cs typeface="Source Code Pro"/>
                <a:sym typeface="Source Code Pro"/>
              </a:rPr>
              <a:t>Itinerary:</a:t>
            </a:r>
            <a:endParaRPr b="1" i="0" sz="2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Bubbler One"/>
                <a:ea typeface="Bubbler One"/>
                <a:cs typeface="Bubbler One"/>
                <a:sym typeface="Bubbler One"/>
              </a:rPr>
              <a:t>-</a:t>
            </a:r>
            <a:endParaRPr b="0" i="0" sz="2200" u="none" cap="none" strike="noStrike">
              <a:solidFill>
                <a:srgbClr val="000000"/>
              </a:solidFill>
              <a:latin typeface="Bubbler One"/>
              <a:ea typeface="Bubbler One"/>
              <a:cs typeface="Bubbler One"/>
              <a:sym typeface="Bubbler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9" name="Shape 69"/>
        <p:cNvGrpSpPr/>
        <p:nvPr/>
      </p:nvGrpSpPr>
      <p:grpSpPr>
        <a:xfrm>
          <a:off x="0" y="0"/>
          <a:ext cx="0" cy="0"/>
          <a:chOff x="0" y="0"/>
          <a:chExt cx="0" cy="0"/>
        </a:xfrm>
      </p:grpSpPr>
      <p:sp>
        <p:nvSpPr>
          <p:cNvPr id="70" name="Google Shape;7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p>
        </p:txBody>
      </p:sp>
      <p:sp>
        <p:nvSpPr>
          <p:cNvPr id="71" name="Google Shape;71;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pic>
        <p:nvPicPr>
          <p:cNvPr descr="Can A.I. make music? Can it feel excitement and fear? Is it alive? Will.i.am and Mark Sagar push the limits of what a machine can do. How far is too far, and how much further can we go?&#10;&#10;The Age of A.I. is a 8 part documentary series hosted by Robert Downey Jr. covering the ways Artificial Intelligence, Machine Learning and Neural Networks will change the world. &#10;&#10;00:00 Introduction&#10;3:00 Meet Baby X&#10;9:39 I Am My Data&#10;13:35 Modern Cyborgs&#10;27:20 The Avatar" id="72" name="Google Shape;72;p3" title="How Far is Too Far? | The Age of A.I.">
            <a:hlinkClick r:id="rId3"/>
          </p:cNvPr>
          <p:cNvPicPr preferRelativeResize="0"/>
          <p:nvPr/>
        </p:nvPicPr>
        <p:blipFill rotWithShape="1">
          <a:blip r:embed="rId4">
            <a:alphaModFix/>
          </a:blip>
          <a:srcRect b="0" l="0" r="0" t="0"/>
          <a:stretch/>
        </p:blipFill>
        <p:spPr>
          <a:xfrm>
            <a:off x="1143005" y="1"/>
            <a:ext cx="6857982"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8FA1"/>
        </a:solidFill>
      </p:bgPr>
    </p:bg>
    <p:spTree>
      <p:nvGrpSpPr>
        <p:cNvPr id="76" name="Shape 76"/>
        <p:cNvGrpSpPr/>
        <p:nvPr/>
      </p:nvGrpSpPr>
      <p:grpSpPr>
        <a:xfrm>
          <a:off x="0" y="0"/>
          <a:ext cx="0" cy="0"/>
          <a:chOff x="0" y="0"/>
          <a:chExt cx="0" cy="0"/>
        </a:xfrm>
      </p:grpSpPr>
      <p:sp>
        <p:nvSpPr>
          <p:cNvPr id="77" name="Google Shape;77;p4"/>
          <p:cNvSpPr txBox="1"/>
          <p:nvPr>
            <p:ph type="title"/>
          </p:nvPr>
        </p:nvSpPr>
        <p:spPr>
          <a:xfrm>
            <a:off x="5148725" y="1836525"/>
            <a:ext cx="3845100" cy="56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700">
                <a:latin typeface="Source Code Pro"/>
                <a:ea typeface="Source Code Pro"/>
                <a:cs typeface="Source Code Pro"/>
                <a:sym typeface="Source Code Pro"/>
              </a:rPr>
              <a:t>Review Vocabulary</a:t>
            </a:r>
            <a:endParaRPr b="1" sz="2700">
              <a:latin typeface="Source Code Pro"/>
              <a:ea typeface="Source Code Pro"/>
              <a:cs typeface="Source Code Pro"/>
              <a:sym typeface="Source Code Pro"/>
            </a:endParaRPr>
          </a:p>
        </p:txBody>
      </p:sp>
      <p:sp>
        <p:nvSpPr>
          <p:cNvPr id="78" name="Google Shape;78;p4"/>
          <p:cNvSpPr txBox="1"/>
          <p:nvPr/>
        </p:nvSpPr>
        <p:spPr>
          <a:xfrm>
            <a:off x="5088575" y="2423175"/>
            <a:ext cx="3965400" cy="2604000"/>
          </a:xfrm>
          <a:prstGeom prst="rect">
            <a:avLst/>
          </a:prstGeom>
          <a:solidFill>
            <a:srgbClr val="CFE2F3"/>
          </a:solidFill>
          <a:ln cap="flat" cmpd="sng" w="3810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700" u="none" cap="none" strike="noStrike">
                <a:solidFill>
                  <a:srgbClr val="000000"/>
                </a:solidFill>
                <a:latin typeface="Source Code Pro"/>
                <a:ea typeface="Source Code Pro"/>
                <a:cs typeface="Source Code Pro"/>
                <a:sym typeface="Source Code Pro"/>
              </a:rPr>
              <a:t>Algorithm - a set of instructions a machine can understand.</a:t>
            </a:r>
            <a:endParaRPr b="1" i="0" sz="27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t/>
            </a:r>
            <a:endParaRPr b="0" i="0" sz="23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000000"/>
                </a:solidFill>
                <a:latin typeface="Source Code Pro"/>
                <a:ea typeface="Source Code Pro"/>
                <a:cs typeface="Source Code Pro"/>
                <a:sym typeface="Source Code Pro"/>
              </a:rPr>
              <a:t>Example: Google Maps</a:t>
            </a:r>
            <a:endParaRPr b="0" i="0" sz="23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79" name="Google Shape;79;p4"/>
          <p:cNvPicPr preferRelativeResize="0"/>
          <p:nvPr/>
        </p:nvPicPr>
        <p:blipFill rotWithShape="1">
          <a:blip r:embed="rId3">
            <a:alphaModFix/>
          </a:blip>
          <a:srcRect b="0" l="0" r="0" t="0"/>
          <a:stretch/>
        </p:blipFill>
        <p:spPr>
          <a:xfrm>
            <a:off x="7660600" y="3384700"/>
            <a:ext cx="1039626" cy="1039626"/>
          </a:xfrm>
          <a:prstGeom prst="rect">
            <a:avLst/>
          </a:prstGeom>
          <a:noFill/>
          <a:ln>
            <a:noFill/>
          </a:ln>
        </p:spPr>
      </p:pic>
      <p:cxnSp>
        <p:nvCxnSpPr>
          <p:cNvPr id="80" name="Google Shape;80;p4"/>
          <p:cNvCxnSpPr/>
          <p:nvPr/>
        </p:nvCxnSpPr>
        <p:spPr>
          <a:xfrm flipH="1" rot="10800000">
            <a:off x="-121325" y="1836525"/>
            <a:ext cx="9258300" cy="3359400"/>
          </a:xfrm>
          <a:prstGeom prst="bentConnector3">
            <a:avLst>
              <a:gd fmla="val 54774" name="adj1"/>
            </a:avLst>
          </a:prstGeom>
          <a:noFill/>
          <a:ln cap="flat" cmpd="sng" w="38100">
            <a:solidFill>
              <a:srgbClr val="E69138"/>
            </a:solidFill>
            <a:prstDash val="dashDot"/>
            <a:round/>
            <a:headEnd len="sm" w="sm" type="none"/>
            <a:tailEnd len="sm" w="sm" type="none"/>
          </a:ln>
        </p:spPr>
      </p:cxnSp>
      <p:sp>
        <p:nvSpPr>
          <p:cNvPr id="81" name="Google Shape;81;p4"/>
          <p:cNvSpPr txBox="1"/>
          <p:nvPr/>
        </p:nvSpPr>
        <p:spPr>
          <a:xfrm>
            <a:off x="2514700" y="92625"/>
            <a:ext cx="4347900" cy="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txBox="1"/>
          <p:nvPr>
            <p:ph type="title"/>
          </p:nvPr>
        </p:nvSpPr>
        <p:spPr>
          <a:xfrm>
            <a:off x="184075" y="40175"/>
            <a:ext cx="8776200" cy="9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4200">
                <a:latin typeface="Source Code Pro"/>
                <a:ea typeface="Source Code Pro"/>
                <a:cs typeface="Source Code Pro"/>
                <a:sym typeface="Source Code Pro"/>
              </a:rPr>
              <a:t>AI = Artificial Intelligence</a:t>
            </a:r>
            <a:endParaRPr b="1" sz="4200">
              <a:latin typeface="Source Code Pro"/>
              <a:ea typeface="Source Code Pro"/>
              <a:cs typeface="Source Code Pro"/>
              <a:sym typeface="Source Code Pro"/>
            </a:endParaRPr>
          </a:p>
        </p:txBody>
      </p:sp>
      <p:sp>
        <p:nvSpPr>
          <p:cNvPr id="83" name="Google Shape;83;p4"/>
          <p:cNvSpPr txBox="1"/>
          <p:nvPr/>
        </p:nvSpPr>
        <p:spPr>
          <a:xfrm>
            <a:off x="112200" y="1721650"/>
            <a:ext cx="3806400" cy="2839800"/>
          </a:xfrm>
          <a:prstGeom prst="rect">
            <a:avLst/>
          </a:prstGeom>
          <a:solidFill>
            <a:srgbClr val="CFE2F3"/>
          </a:solidFill>
          <a:ln cap="flat" cmpd="sng" w="3810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200" u="none" cap="none" strike="noStrike">
                <a:solidFill>
                  <a:srgbClr val="000000"/>
                </a:solidFill>
                <a:latin typeface="Source Code Pro"/>
                <a:ea typeface="Source Code Pro"/>
                <a:cs typeface="Source Code Pro"/>
                <a:sym typeface="Source Code Pro"/>
              </a:rPr>
              <a:t>AI - </a:t>
            </a:r>
            <a:r>
              <a:rPr b="0" i="0" lang="en" sz="2200" u="none" cap="none" strike="noStrike">
                <a:solidFill>
                  <a:srgbClr val="000000"/>
                </a:solidFill>
                <a:latin typeface="Source Code Pro"/>
                <a:ea typeface="Source Code Pro"/>
                <a:cs typeface="Source Code Pro"/>
                <a:sym typeface="Source Code Pro"/>
              </a:rPr>
              <a:t>Making a machine intelligent with smarter algorithms</a:t>
            </a:r>
            <a:endParaRPr b="0" i="0" sz="22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rPr b="0" i="0" lang="en" sz="2200" u="none" cap="none" strike="noStrike">
                <a:solidFill>
                  <a:srgbClr val="000000"/>
                </a:solidFill>
                <a:latin typeface="Source Code Pro"/>
                <a:ea typeface="Source Code Pro"/>
                <a:cs typeface="Source Code Pro"/>
                <a:sym typeface="Source Code Pro"/>
              </a:rPr>
              <a:t>(Complicated Math)</a:t>
            </a:r>
            <a:endParaRPr b="0" i="0" sz="22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rPr b="0" i="0" lang="en" sz="2200" u="none" cap="none" strike="noStrike">
                <a:solidFill>
                  <a:srgbClr val="000000"/>
                </a:solidFill>
                <a:latin typeface="Source Code Pro"/>
                <a:ea typeface="Source Code Pro"/>
                <a:cs typeface="Source Code Pro"/>
                <a:sym typeface="Source Code Pro"/>
              </a:rPr>
              <a:t>Today:</a:t>
            </a:r>
            <a:r>
              <a:rPr b="1" i="0" lang="en" sz="2200" u="none" cap="none" strike="noStrike">
                <a:solidFill>
                  <a:srgbClr val="000000"/>
                </a:solidFill>
                <a:latin typeface="Source Code Pro"/>
                <a:ea typeface="Source Code Pro"/>
                <a:cs typeface="Source Code Pro"/>
                <a:sym typeface="Source Code Pro"/>
              </a:rPr>
              <a:t>Classification</a:t>
            </a:r>
            <a:endParaRPr b="1" i="0" sz="22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t/>
            </a:r>
            <a:endParaRPr b="1" i="0" sz="22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chemeClr val="dk1"/>
              </a:buClr>
              <a:buSzPts val="1100"/>
              <a:buFont typeface="Arial"/>
              <a:buNone/>
            </a:pPr>
            <a:r>
              <a:rPr b="0" i="0" lang="en" sz="2200" u="none" cap="none" strike="noStrike">
                <a:solidFill>
                  <a:srgbClr val="000000"/>
                </a:solidFill>
                <a:latin typeface="Source Code Pro"/>
                <a:ea typeface="Source Code Pro"/>
                <a:cs typeface="Source Code Pro"/>
                <a:sym typeface="Source Code Pro"/>
              </a:rPr>
              <a:t>Future:</a:t>
            </a:r>
            <a:r>
              <a:rPr b="1" i="0" lang="en" sz="2200" u="none" cap="none" strike="noStrike">
                <a:solidFill>
                  <a:srgbClr val="000000"/>
                </a:solidFill>
                <a:latin typeface="Source Code Pro"/>
                <a:ea typeface="Source Code Pro"/>
                <a:cs typeface="Source Code Pro"/>
                <a:sym typeface="Source Code Pro"/>
              </a:rPr>
              <a:t>Think like human</a:t>
            </a:r>
            <a:endParaRPr b="1" i="0" sz="22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8FA1"/>
        </a:solidFill>
      </p:bgPr>
    </p:bg>
    <p:spTree>
      <p:nvGrpSpPr>
        <p:cNvPr id="87" name="Shape 87"/>
        <p:cNvGrpSpPr/>
        <p:nvPr/>
      </p:nvGrpSpPr>
      <p:grpSpPr>
        <a:xfrm>
          <a:off x="0" y="0"/>
          <a:ext cx="0" cy="0"/>
          <a:chOff x="0" y="0"/>
          <a:chExt cx="0" cy="0"/>
        </a:xfrm>
      </p:grpSpPr>
      <p:pic>
        <p:nvPicPr>
          <p:cNvPr id="88" name="Google Shape;88;p6"/>
          <p:cNvPicPr preferRelativeResize="0"/>
          <p:nvPr/>
        </p:nvPicPr>
        <p:blipFill rotWithShape="1">
          <a:blip r:embed="rId3">
            <a:alphaModFix/>
          </a:blip>
          <a:srcRect b="0" l="0" r="0" t="0"/>
          <a:stretch/>
        </p:blipFill>
        <p:spPr>
          <a:xfrm>
            <a:off x="302100" y="2005277"/>
            <a:ext cx="2140925" cy="2999150"/>
          </a:xfrm>
          <a:prstGeom prst="rect">
            <a:avLst/>
          </a:prstGeom>
          <a:noFill/>
          <a:ln cap="flat" cmpd="sng" w="38100">
            <a:solidFill>
              <a:srgbClr val="E69138"/>
            </a:solidFill>
            <a:prstDash val="solid"/>
            <a:round/>
            <a:headEnd len="sm" w="sm" type="none"/>
            <a:tailEnd len="sm" w="sm" type="none"/>
          </a:ln>
        </p:spPr>
      </p:pic>
      <p:pic>
        <p:nvPicPr>
          <p:cNvPr id="89" name="Google Shape;89;p6"/>
          <p:cNvPicPr preferRelativeResize="0"/>
          <p:nvPr/>
        </p:nvPicPr>
        <p:blipFill rotWithShape="1">
          <a:blip r:embed="rId4">
            <a:alphaModFix/>
          </a:blip>
          <a:srcRect b="0" l="0" r="0" t="0"/>
          <a:stretch/>
        </p:blipFill>
        <p:spPr>
          <a:xfrm>
            <a:off x="6693742" y="1997550"/>
            <a:ext cx="2226508" cy="3014600"/>
          </a:xfrm>
          <a:prstGeom prst="rect">
            <a:avLst/>
          </a:prstGeom>
          <a:noFill/>
          <a:ln cap="flat" cmpd="sng" w="38100">
            <a:solidFill>
              <a:srgbClr val="E69138"/>
            </a:solidFill>
            <a:prstDash val="solid"/>
            <a:round/>
            <a:headEnd len="sm" w="sm" type="none"/>
            <a:tailEnd len="sm" w="sm" type="none"/>
          </a:ln>
        </p:spPr>
      </p:pic>
      <p:sp>
        <p:nvSpPr>
          <p:cNvPr id="90" name="Google Shape;90;p6"/>
          <p:cNvSpPr txBox="1"/>
          <p:nvPr>
            <p:ph type="title"/>
          </p:nvPr>
        </p:nvSpPr>
        <p:spPr>
          <a:xfrm>
            <a:off x="1878888" y="40175"/>
            <a:ext cx="5386200" cy="9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4200">
                <a:latin typeface="Source Code Pro"/>
                <a:ea typeface="Source Code Pro"/>
                <a:cs typeface="Source Code Pro"/>
                <a:sym typeface="Source Code Pro"/>
              </a:rPr>
              <a:t>AI for Oceans</a:t>
            </a:r>
            <a:endParaRPr b="1" sz="4200">
              <a:latin typeface="Source Code Pro"/>
              <a:ea typeface="Source Code Pro"/>
              <a:cs typeface="Source Code Pro"/>
              <a:sym typeface="Source Code Pro"/>
            </a:endParaRPr>
          </a:p>
        </p:txBody>
      </p:sp>
      <p:sp>
        <p:nvSpPr>
          <p:cNvPr id="91" name="Google Shape;91;p6"/>
          <p:cNvSpPr txBox="1"/>
          <p:nvPr/>
        </p:nvSpPr>
        <p:spPr>
          <a:xfrm>
            <a:off x="963600" y="735550"/>
            <a:ext cx="7216800" cy="920400"/>
          </a:xfrm>
          <a:prstGeom prst="rect">
            <a:avLst/>
          </a:prstGeom>
          <a:solidFill>
            <a:srgbClr val="CFE2F3"/>
          </a:solidFill>
          <a:ln cap="flat" cmpd="sng" w="3810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300" u="none" cap="none" strike="noStrike">
                <a:solidFill>
                  <a:srgbClr val="000000"/>
                </a:solidFill>
                <a:latin typeface="Bubbler One"/>
                <a:ea typeface="Bubbler One"/>
                <a:cs typeface="Bubbler One"/>
                <a:sym typeface="Bubbler One"/>
              </a:rPr>
              <a:t>In this lesson, you will train an Advanced Intelligence Robot to recognize what it should and should not clean out of the ocean.</a:t>
            </a:r>
            <a:endParaRPr b="0" i="0" sz="2200" u="none" cap="none" strike="noStrike">
              <a:solidFill>
                <a:srgbClr val="000000"/>
              </a:solidFill>
              <a:latin typeface="Arial"/>
              <a:ea typeface="Arial"/>
              <a:cs typeface="Arial"/>
              <a:sym typeface="Arial"/>
            </a:endParaRPr>
          </a:p>
        </p:txBody>
      </p:sp>
      <p:pic>
        <p:nvPicPr>
          <p:cNvPr id="92" name="Google Shape;92;p6"/>
          <p:cNvPicPr preferRelativeResize="0"/>
          <p:nvPr/>
        </p:nvPicPr>
        <p:blipFill rotWithShape="1">
          <a:blip r:embed="rId5">
            <a:alphaModFix/>
          </a:blip>
          <a:srcRect b="0" l="0" r="0" t="0"/>
          <a:stretch/>
        </p:blipFill>
        <p:spPr>
          <a:xfrm>
            <a:off x="2547975" y="1818568"/>
            <a:ext cx="4048075" cy="536106"/>
          </a:xfrm>
          <a:prstGeom prst="rect">
            <a:avLst/>
          </a:prstGeom>
          <a:noFill/>
          <a:ln>
            <a:noFill/>
          </a:ln>
        </p:spPr>
      </p:pic>
      <p:pic>
        <p:nvPicPr>
          <p:cNvPr id="93" name="Google Shape;93;p6"/>
          <p:cNvPicPr preferRelativeResize="0"/>
          <p:nvPr/>
        </p:nvPicPr>
        <p:blipFill rotWithShape="1">
          <a:blip r:embed="rId6">
            <a:alphaModFix/>
          </a:blip>
          <a:srcRect b="0" l="0" r="0" t="0"/>
          <a:stretch/>
        </p:blipFill>
        <p:spPr>
          <a:xfrm>
            <a:off x="2896162" y="2517299"/>
            <a:ext cx="3231954" cy="2484026"/>
          </a:xfrm>
          <a:prstGeom prst="rect">
            <a:avLst/>
          </a:prstGeom>
          <a:noFill/>
          <a:ln cap="flat" cmpd="sng" w="38100">
            <a:solidFill>
              <a:srgbClr val="E69138"/>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8FA1"/>
        </a:solidFill>
      </p:bgPr>
    </p:bg>
    <p:spTree>
      <p:nvGrpSpPr>
        <p:cNvPr id="97" name="Shape 97"/>
        <p:cNvGrpSpPr/>
        <p:nvPr/>
      </p:nvGrpSpPr>
      <p:grpSpPr>
        <a:xfrm>
          <a:off x="0" y="0"/>
          <a:ext cx="0" cy="0"/>
          <a:chOff x="0" y="0"/>
          <a:chExt cx="0" cy="0"/>
        </a:xfrm>
      </p:grpSpPr>
      <p:sp>
        <p:nvSpPr>
          <p:cNvPr id="98" name="Google Shape;98;p5"/>
          <p:cNvSpPr txBox="1"/>
          <p:nvPr>
            <p:ph type="title"/>
          </p:nvPr>
        </p:nvSpPr>
        <p:spPr>
          <a:xfrm>
            <a:off x="228000" y="277375"/>
            <a:ext cx="8688000" cy="6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900">
                <a:latin typeface="Source Code Pro"/>
                <a:ea typeface="Source Code Pro"/>
                <a:cs typeface="Source Code Pro"/>
                <a:sym typeface="Source Code Pro"/>
              </a:rPr>
              <a:t>Quick Draw with Google’s AI</a:t>
            </a:r>
            <a:endParaRPr b="1" sz="2900">
              <a:latin typeface="Source Code Pro"/>
              <a:ea typeface="Source Code Pro"/>
              <a:cs typeface="Source Code Pro"/>
              <a:sym typeface="Source Code Pro"/>
            </a:endParaRPr>
          </a:p>
        </p:txBody>
      </p:sp>
      <p:sp>
        <p:nvSpPr>
          <p:cNvPr id="99" name="Google Shape;99;p5"/>
          <p:cNvSpPr txBox="1"/>
          <p:nvPr/>
        </p:nvSpPr>
        <p:spPr>
          <a:xfrm>
            <a:off x="4801550" y="1154662"/>
            <a:ext cx="4132200" cy="3204900"/>
          </a:xfrm>
          <a:prstGeom prst="rect">
            <a:avLst/>
          </a:prstGeom>
          <a:solidFill>
            <a:srgbClr val="CFE2F3"/>
          </a:solidFill>
          <a:ln cap="flat" cmpd="sng" w="3810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000" u="none" cap="none" strike="noStrike">
                <a:solidFill>
                  <a:srgbClr val="000000"/>
                </a:solidFill>
                <a:latin typeface="Source Code Pro"/>
                <a:ea typeface="Source Code Pro"/>
                <a:cs typeface="Source Code Pro"/>
                <a:sym typeface="Source Code Pro"/>
              </a:rPr>
              <a:t>Quick, Draw!</a:t>
            </a:r>
            <a:endParaRPr b="0" i="0" sz="7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000000"/>
                </a:solidFill>
                <a:latin typeface="Bubbler One"/>
                <a:ea typeface="Bubbler One"/>
                <a:cs typeface="Bubbler One"/>
                <a:sym typeface="Bubbler One"/>
              </a:rPr>
              <a:t>This AI system has been built to try and recognize drawings. </a:t>
            </a:r>
            <a:endParaRPr b="0" i="0" sz="23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chemeClr val="dk1"/>
              </a:buClr>
              <a:buSzPts val="1100"/>
              <a:buFont typeface="Arial"/>
              <a:buNone/>
            </a:pPr>
            <a:r>
              <a:t/>
            </a:r>
            <a:endParaRPr b="0" i="0" sz="23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000000"/>
                </a:solidFill>
                <a:latin typeface="Bubbler One"/>
                <a:ea typeface="Bubbler One"/>
                <a:cs typeface="Bubbler One"/>
                <a:sym typeface="Bubbler One"/>
              </a:rPr>
              <a:t>Follow the directions and try to draw the object. Can you get the system to recognize your drawing? It takes practice!</a:t>
            </a:r>
            <a:endParaRPr b="0" i="0" sz="23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100" name="Google Shape;100;p5">
            <a:hlinkClick r:id="rId3"/>
          </p:cNvPr>
          <p:cNvPicPr preferRelativeResize="0"/>
          <p:nvPr/>
        </p:nvPicPr>
        <p:blipFill rotWithShape="1">
          <a:blip r:embed="rId4">
            <a:alphaModFix/>
          </a:blip>
          <a:srcRect b="0" l="0" r="0" t="0"/>
          <a:stretch/>
        </p:blipFill>
        <p:spPr>
          <a:xfrm>
            <a:off x="245827" y="1219475"/>
            <a:ext cx="4163550" cy="30752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8FA1"/>
        </a:solidFill>
      </p:bgPr>
    </p:bg>
    <p:spTree>
      <p:nvGrpSpPr>
        <p:cNvPr id="104" name="Shape 104"/>
        <p:cNvGrpSpPr/>
        <p:nvPr/>
      </p:nvGrpSpPr>
      <p:grpSpPr>
        <a:xfrm>
          <a:off x="0" y="0"/>
          <a:ext cx="0" cy="0"/>
          <a:chOff x="0" y="0"/>
          <a:chExt cx="0" cy="0"/>
        </a:xfrm>
      </p:grpSpPr>
      <p:sp>
        <p:nvSpPr>
          <p:cNvPr id="105" name="Google Shape;105;ga31bd82685_0_16"/>
          <p:cNvSpPr txBox="1"/>
          <p:nvPr>
            <p:ph type="title"/>
          </p:nvPr>
        </p:nvSpPr>
        <p:spPr>
          <a:xfrm>
            <a:off x="228000" y="277375"/>
            <a:ext cx="8688000" cy="6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900">
                <a:latin typeface="Source Code Pro"/>
                <a:ea typeface="Source Code Pro"/>
                <a:cs typeface="Source Code Pro"/>
                <a:sym typeface="Source Code Pro"/>
              </a:rPr>
              <a:t>Quick Draw with Google’s AI</a:t>
            </a:r>
            <a:endParaRPr b="1" sz="2900">
              <a:latin typeface="Source Code Pro"/>
              <a:ea typeface="Source Code Pro"/>
              <a:cs typeface="Source Code Pro"/>
              <a:sym typeface="Source Code Pro"/>
            </a:endParaRPr>
          </a:p>
        </p:txBody>
      </p:sp>
      <p:sp>
        <p:nvSpPr>
          <p:cNvPr id="106" name="Google Shape;106;ga31bd82685_0_16"/>
          <p:cNvSpPr txBox="1"/>
          <p:nvPr/>
        </p:nvSpPr>
        <p:spPr>
          <a:xfrm>
            <a:off x="4801550" y="1154662"/>
            <a:ext cx="4132200" cy="3204900"/>
          </a:xfrm>
          <a:prstGeom prst="rect">
            <a:avLst/>
          </a:prstGeom>
          <a:solidFill>
            <a:srgbClr val="CFE2F3"/>
          </a:solidFill>
          <a:ln cap="flat" cmpd="sng" w="3810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000" u="none" cap="none" strike="noStrike">
                <a:solidFill>
                  <a:srgbClr val="000000"/>
                </a:solidFill>
                <a:latin typeface="Source Code Pro"/>
                <a:ea typeface="Source Code Pro"/>
                <a:cs typeface="Source Code Pro"/>
                <a:sym typeface="Source Code Pro"/>
              </a:rPr>
              <a:t>Quick, Draw!</a:t>
            </a:r>
            <a:endParaRPr b="0" i="0" sz="7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000000"/>
                </a:solidFill>
                <a:latin typeface="Bubbler One"/>
                <a:ea typeface="Bubbler One"/>
                <a:cs typeface="Bubbler One"/>
                <a:sym typeface="Bubbler One"/>
              </a:rPr>
              <a:t>This AI system has been built to try and recognize drawings. </a:t>
            </a:r>
            <a:endParaRPr b="0" i="0" sz="23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chemeClr val="dk1"/>
              </a:buClr>
              <a:buSzPts val="1100"/>
              <a:buFont typeface="Arial"/>
              <a:buNone/>
            </a:pPr>
            <a:r>
              <a:t/>
            </a:r>
            <a:endParaRPr b="0" i="0" sz="23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000000"/>
                </a:solidFill>
                <a:latin typeface="Bubbler One"/>
                <a:ea typeface="Bubbler One"/>
                <a:cs typeface="Bubbler One"/>
                <a:sym typeface="Bubbler One"/>
              </a:rPr>
              <a:t>Follow the directions and try to draw the object. Can you get the system to recognize your drawing? It takes practice!</a:t>
            </a:r>
            <a:endParaRPr b="0" i="0" sz="23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107" name="Google Shape;107;ga31bd82685_0_16">
            <a:hlinkClick r:id="rId3"/>
          </p:cNvPr>
          <p:cNvPicPr preferRelativeResize="0"/>
          <p:nvPr/>
        </p:nvPicPr>
        <p:blipFill rotWithShape="1">
          <a:blip r:embed="rId4">
            <a:alphaModFix/>
          </a:blip>
          <a:srcRect b="0" l="0" r="0" t="0"/>
          <a:stretch/>
        </p:blipFill>
        <p:spPr>
          <a:xfrm>
            <a:off x="245827" y="1219475"/>
            <a:ext cx="4163550" cy="3075243"/>
          </a:xfrm>
          <a:prstGeom prst="rect">
            <a:avLst/>
          </a:prstGeom>
          <a:noFill/>
          <a:ln>
            <a:noFill/>
          </a:ln>
        </p:spPr>
      </p:pic>
      <p:pic>
        <p:nvPicPr>
          <p:cNvPr id="108" name="Google Shape;108;ga31bd82685_0_16"/>
          <p:cNvPicPr preferRelativeResize="0"/>
          <p:nvPr/>
        </p:nvPicPr>
        <p:blipFill>
          <a:blip r:embed="rId5">
            <a:alphaModFix/>
          </a:blip>
          <a:stretch>
            <a:fillRect/>
          </a:stretch>
        </p:blipFill>
        <p:spPr>
          <a:xfrm>
            <a:off x="0" y="51066"/>
            <a:ext cx="9144001" cy="49231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8FA1"/>
        </a:solidFill>
      </p:bgPr>
    </p:bg>
    <p:spTree>
      <p:nvGrpSpPr>
        <p:cNvPr id="112" name="Shape 112"/>
        <p:cNvGrpSpPr/>
        <p:nvPr/>
      </p:nvGrpSpPr>
      <p:grpSpPr>
        <a:xfrm>
          <a:off x="0" y="0"/>
          <a:ext cx="0" cy="0"/>
          <a:chOff x="0" y="0"/>
          <a:chExt cx="0" cy="0"/>
        </a:xfrm>
      </p:grpSpPr>
      <p:sp>
        <p:nvSpPr>
          <p:cNvPr id="113" name="Google Shape;113;ga31bd82685_0_5"/>
          <p:cNvSpPr txBox="1"/>
          <p:nvPr>
            <p:ph type="title"/>
          </p:nvPr>
        </p:nvSpPr>
        <p:spPr>
          <a:xfrm>
            <a:off x="228000" y="277375"/>
            <a:ext cx="8688000" cy="6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900">
                <a:latin typeface="Source Code Pro"/>
                <a:ea typeface="Source Code Pro"/>
                <a:cs typeface="Source Code Pro"/>
                <a:sym typeface="Source Code Pro"/>
              </a:rPr>
              <a:t>How Quick Draw Works-Neural Network</a:t>
            </a:r>
            <a:endParaRPr b="1" sz="2900">
              <a:latin typeface="Source Code Pro"/>
              <a:ea typeface="Source Code Pro"/>
              <a:cs typeface="Source Code Pro"/>
              <a:sym typeface="Source Code Pro"/>
            </a:endParaRPr>
          </a:p>
        </p:txBody>
      </p:sp>
      <p:sp>
        <p:nvSpPr>
          <p:cNvPr id="114" name="Google Shape;114;ga31bd82685_0_5"/>
          <p:cNvSpPr txBox="1"/>
          <p:nvPr/>
        </p:nvSpPr>
        <p:spPr>
          <a:xfrm>
            <a:off x="272100" y="1154649"/>
            <a:ext cx="4132200" cy="3489000"/>
          </a:xfrm>
          <a:prstGeom prst="rect">
            <a:avLst/>
          </a:prstGeom>
          <a:solidFill>
            <a:srgbClr val="CFE2F3"/>
          </a:solidFill>
          <a:ln cap="flat" cmpd="sng" w="3810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3000">
                <a:latin typeface="Source Code Pro"/>
                <a:ea typeface="Source Code Pro"/>
                <a:cs typeface="Source Code Pro"/>
                <a:sym typeface="Source Code Pro"/>
              </a:rPr>
              <a:t>Neural Network</a:t>
            </a:r>
            <a:endParaRPr b="0" i="0" sz="23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rgbClr val="000000"/>
              </a:buClr>
              <a:buSzPts val="2200"/>
              <a:buFont typeface="Arial"/>
              <a:buNone/>
            </a:pPr>
            <a:r>
              <a:rPr lang="en" sz="1900"/>
              <a:t>-A brain for computers</a:t>
            </a:r>
            <a:endParaRPr sz="1900"/>
          </a:p>
          <a:p>
            <a:pPr indent="457200" lvl="0" marL="0" marR="0" rtl="0" algn="l">
              <a:lnSpc>
                <a:spcPct val="100000"/>
              </a:lnSpc>
              <a:spcBef>
                <a:spcPts val="0"/>
              </a:spcBef>
              <a:spcAft>
                <a:spcPts val="0"/>
              </a:spcAft>
              <a:buClr>
                <a:srgbClr val="000000"/>
              </a:buClr>
              <a:buSzPts val="2200"/>
              <a:buFont typeface="Arial"/>
              <a:buNone/>
            </a:pPr>
            <a:r>
              <a:rPr lang="en" sz="1900"/>
              <a:t>-Brains have a lot of </a:t>
            </a:r>
            <a:endParaRPr sz="1900"/>
          </a:p>
          <a:p>
            <a:pPr indent="457200" lvl="0" marL="0" marR="0" rtl="0" algn="l">
              <a:lnSpc>
                <a:spcPct val="100000"/>
              </a:lnSpc>
              <a:spcBef>
                <a:spcPts val="0"/>
              </a:spcBef>
              <a:spcAft>
                <a:spcPts val="0"/>
              </a:spcAft>
              <a:buClr>
                <a:srgbClr val="000000"/>
              </a:buClr>
              <a:buSzPts val="2200"/>
              <a:buFont typeface="Arial"/>
              <a:buNone/>
            </a:pPr>
            <a:r>
              <a:rPr lang="en" sz="1900"/>
              <a:t>neurons</a:t>
            </a:r>
            <a:endParaRPr sz="1900"/>
          </a:p>
          <a:p>
            <a:pPr indent="0" lvl="0" marL="0" marR="0" rtl="0" algn="l">
              <a:lnSpc>
                <a:spcPct val="100000"/>
              </a:lnSpc>
              <a:spcBef>
                <a:spcPts val="0"/>
              </a:spcBef>
              <a:spcAft>
                <a:spcPts val="0"/>
              </a:spcAft>
              <a:buClr>
                <a:srgbClr val="000000"/>
              </a:buClr>
              <a:buSzPts val="2200"/>
              <a:buFont typeface="Arial"/>
              <a:buNone/>
            </a:pPr>
            <a:r>
              <a:rPr lang="en" sz="1900"/>
              <a:t>-Each drawing represents a neuron</a:t>
            </a:r>
            <a:endParaRPr sz="1900"/>
          </a:p>
          <a:p>
            <a:pPr indent="0" lvl="0" marL="0" marR="0" rtl="0" algn="l">
              <a:lnSpc>
                <a:spcPct val="100000"/>
              </a:lnSpc>
              <a:spcBef>
                <a:spcPts val="0"/>
              </a:spcBef>
              <a:spcAft>
                <a:spcPts val="0"/>
              </a:spcAft>
              <a:buClr>
                <a:srgbClr val="000000"/>
              </a:buClr>
              <a:buSzPts val="2200"/>
              <a:buFont typeface="Arial"/>
              <a:buNone/>
            </a:pPr>
            <a:r>
              <a:rPr lang="en" sz="1900"/>
              <a:t>-Neuron for computers=node</a:t>
            </a:r>
            <a:endParaRPr sz="1900"/>
          </a:p>
          <a:p>
            <a:pPr indent="0" lvl="0" marL="0" marR="0" rtl="0" algn="l">
              <a:lnSpc>
                <a:spcPct val="100000"/>
              </a:lnSpc>
              <a:spcBef>
                <a:spcPts val="0"/>
              </a:spcBef>
              <a:spcAft>
                <a:spcPts val="0"/>
              </a:spcAft>
              <a:buClr>
                <a:srgbClr val="000000"/>
              </a:buClr>
              <a:buSzPts val="2200"/>
              <a:buFont typeface="Arial"/>
              <a:buNone/>
            </a:pPr>
            <a:r>
              <a:rPr lang="en" sz="1900"/>
              <a:t>-Nodes help recognize patterns of data</a:t>
            </a:r>
            <a:endParaRPr sz="1900"/>
          </a:p>
          <a:p>
            <a:pPr indent="0" lvl="0" marL="0" marR="0" rtl="0" algn="l">
              <a:lnSpc>
                <a:spcPct val="100000"/>
              </a:lnSpc>
              <a:spcBef>
                <a:spcPts val="0"/>
              </a:spcBef>
              <a:spcAft>
                <a:spcPts val="0"/>
              </a:spcAft>
              <a:buClr>
                <a:srgbClr val="000000"/>
              </a:buClr>
              <a:buSzPts val="2200"/>
              <a:buFont typeface="Arial"/>
              <a:buNone/>
            </a:pPr>
            <a:r>
              <a:rPr lang="en" sz="1900"/>
              <a:t>-Drawings are what in computers = …</a:t>
            </a:r>
            <a:endParaRPr sz="1900"/>
          </a:p>
          <a:p>
            <a:pPr indent="0" lvl="0" marL="0" marR="0" rtl="0" algn="l">
              <a:lnSpc>
                <a:spcPct val="100000"/>
              </a:lnSpc>
              <a:spcBef>
                <a:spcPts val="0"/>
              </a:spcBef>
              <a:spcAft>
                <a:spcPts val="0"/>
              </a:spcAft>
              <a:buClr>
                <a:srgbClr val="000000"/>
              </a:buClr>
              <a:buSzPts val="2200"/>
              <a:buFont typeface="Arial"/>
              <a:buNone/>
            </a:pPr>
            <a:r>
              <a:t/>
            </a:r>
            <a:endParaRPr sz="1900"/>
          </a:p>
          <a:p>
            <a:pPr indent="0" lvl="0" marL="0" marR="0" rtl="0" algn="l">
              <a:lnSpc>
                <a:spcPct val="100000"/>
              </a:lnSpc>
              <a:spcBef>
                <a:spcPts val="0"/>
              </a:spcBef>
              <a:spcAft>
                <a:spcPts val="0"/>
              </a:spcAft>
              <a:buClr>
                <a:srgbClr val="000000"/>
              </a:buClr>
              <a:buSzPts val="2200"/>
              <a:buFont typeface="Arial"/>
              <a:buNone/>
            </a:pPr>
            <a:r>
              <a:t/>
            </a:r>
            <a:endParaRPr sz="2200"/>
          </a:p>
          <a:p>
            <a:pPr indent="0" lvl="0" marL="0" marR="0" rtl="0" algn="l">
              <a:lnSpc>
                <a:spcPct val="100000"/>
              </a:lnSpc>
              <a:spcBef>
                <a:spcPts val="0"/>
              </a:spcBef>
              <a:spcAft>
                <a:spcPts val="0"/>
              </a:spcAft>
              <a:buClr>
                <a:srgbClr val="000000"/>
              </a:buClr>
              <a:buSzPts val="2200"/>
              <a:buFont typeface="Arial"/>
              <a:buNone/>
            </a:pPr>
            <a:r>
              <a:t/>
            </a:r>
            <a:endParaRPr sz="2200"/>
          </a:p>
        </p:txBody>
      </p:sp>
      <p:pic>
        <p:nvPicPr>
          <p:cNvPr id="115" name="Google Shape;115;ga31bd82685_0_5"/>
          <p:cNvPicPr preferRelativeResize="0"/>
          <p:nvPr/>
        </p:nvPicPr>
        <p:blipFill>
          <a:blip r:embed="rId3">
            <a:alphaModFix/>
          </a:blip>
          <a:stretch>
            <a:fillRect/>
          </a:stretch>
        </p:blipFill>
        <p:spPr>
          <a:xfrm>
            <a:off x="4572000" y="966637"/>
            <a:ext cx="2586411" cy="1518550"/>
          </a:xfrm>
          <a:prstGeom prst="rect">
            <a:avLst/>
          </a:prstGeom>
          <a:noFill/>
          <a:ln>
            <a:noFill/>
          </a:ln>
        </p:spPr>
      </p:pic>
      <p:pic>
        <p:nvPicPr>
          <p:cNvPr id="116" name="Google Shape;116;ga31bd82685_0_5"/>
          <p:cNvPicPr preferRelativeResize="0"/>
          <p:nvPr/>
        </p:nvPicPr>
        <p:blipFill>
          <a:blip r:embed="rId4">
            <a:alphaModFix/>
          </a:blip>
          <a:stretch>
            <a:fillRect/>
          </a:stretch>
        </p:blipFill>
        <p:spPr>
          <a:xfrm>
            <a:off x="7158400" y="1154652"/>
            <a:ext cx="2227325" cy="1252850"/>
          </a:xfrm>
          <a:prstGeom prst="rect">
            <a:avLst/>
          </a:prstGeom>
          <a:noFill/>
          <a:ln>
            <a:noFill/>
          </a:ln>
        </p:spPr>
      </p:pic>
      <p:pic>
        <p:nvPicPr>
          <p:cNvPr id="117" name="Google Shape;117;ga31bd82685_0_5"/>
          <p:cNvPicPr preferRelativeResize="0"/>
          <p:nvPr/>
        </p:nvPicPr>
        <p:blipFill>
          <a:blip r:embed="rId5">
            <a:alphaModFix/>
          </a:blip>
          <a:stretch>
            <a:fillRect/>
          </a:stretch>
        </p:blipFill>
        <p:spPr>
          <a:xfrm>
            <a:off x="4878500" y="2571755"/>
            <a:ext cx="3848325" cy="207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8FA1"/>
        </a:solidFill>
      </p:bgPr>
    </p:bg>
    <p:spTree>
      <p:nvGrpSpPr>
        <p:cNvPr id="121" name="Shape 121"/>
        <p:cNvGrpSpPr/>
        <p:nvPr/>
      </p:nvGrpSpPr>
      <p:grpSpPr>
        <a:xfrm>
          <a:off x="0" y="0"/>
          <a:ext cx="0" cy="0"/>
          <a:chOff x="0" y="0"/>
          <a:chExt cx="0" cy="0"/>
        </a:xfrm>
      </p:grpSpPr>
      <p:sp>
        <p:nvSpPr>
          <p:cNvPr id="122" name="Google Shape;122;ga31bd82685_0_30"/>
          <p:cNvSpPr txBox="1"/>
          <p:nvPr>
            <p:ph type="title"/>
          </p:nvPr>
        </p:nvSpPr>
        <p:spPr>
          <a:xfrm>
            <a:off x="228000" y="277375"/>
            <a:ext cx="8688000" cy="6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900">
                <a:latin typeface="Source Code Pro"/>
                <a:ea typeface="Source Code Pro"/>
                <a:cs typeface="Source Code Pro"/>
                <a:sym typeface="Source Code Pro"/>
              </a:rPr>
              <a:t>How Neural Networks Help Us</a:t>
            </a:r>
            <a:endParaRPr b="1" sz="2900">
              <a:latin typeface="Source Code Pro"/>
              <a:ea typeface="Source Code Pro"/>
              <a:cs typeface="Source Code Pro"/>
              <a:sym typeface="Source Code Pro"/>
            </a:endParaRPr>
          </a:p>
        </p:txBody>
      </p:sp>
      <p:sp>
        <p:nvSpPr>
          <p:cNvPr id="123" name="Google Shape;123;ga31bd82685_0_30"/>
          <p:cNvSpPr txBox="1"/>
          <p:nvPr/>
        </p:nvSpPr>
        <p:spPr>
          <a:xfrm>
            <a:off x="272100" y="1154649"/>
            <a:ext cx="4132200" cy="3489000"/>
          </a:xfrm>
          <a:prstGeom prst="rect">
            <a:avLst/>
          </a:prstGeom>
          <a:solidFill>
            <a:srgbClr val="CFE2F3"/>
          </a:solidFill>
          <a:ln cap="flat" cmpd="sng" w="3810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3000">
                <a:latin typeface="Source Code Pro"/>
                <a:ea typeface="Source Code Pro"/>
                <a:cs typeface="Source Code Pro"/>
                <a:sym typeface="Source Code Pro"/>
              </a:rPr>
              <a:t>Neural Network</a:t>
            </a:r>
            <a:endParaRPr b="0" i="0" sz="2300" u="none" cap="none" strike="noStrike">
              <a:solidFill>
                <a:srgbClr val="000000"/>
              </a:solidFill>
              <a:latin typeface="Bubbler One"/>
              <a:ea typeface="Bubbler One"/>
              <a:cs typeface="Bubbler One"/>
              <a:sym typeface="Bubbler One"/>
            </a:endParaRPr>
          </a:p>
          <a:p>
            <a:pPr indent="0" lvl="0" marL="0" marR="0" rtl="0" algn="l">
              <a:lnSpc>
                <a:spcPct val="100000"/>
              </a:lnSpc>
              <a:spcBef>
                <a:spcPts val="0"/>
              </a:spcBef>
              <a:spcAft>
                <a:spcPts val="0"/>
              </a:spcAft>
              <a:buClr>
                <a:srgbClr val="000000"/>
              </a:buClr>
              <a:buSzPts val="2200"/>
              <a:buFont typeface="Arial"/>
              <a:buNone/>
            </a:pPr>
            <a:r>
              <a:rPr lang="en" sz="1900"/>
              <a:t>-Classifying stuff:</a:t>
            </a:r>
            <a:endParaRPr sz="1900"/>
          </a:p>
          <a:p>
            <a:pPr indent="0" lvl="0" marL="0" marR="0" rtl="0" algn="l">
              <a:lnSpc>
                <a:spcPct val="100000"/>
              </a:lnSpc>
              <a:spcBef>
                <a:spcPts val="0"/>
              </a:spcBef>
              <a:spcAft>
                <a:spcPts val="0"/>
              </a:spcAft>
              <a:buClr>
                <a:srgbClr val="000000"/>
              </a:buClr>
              <a:buSzPts val="2200"/>
              <a:buFont typeface="Arial"/>
              <a:buNone/>
            </a:pPr>
            <a:r>
              <a:rPr lang="en" sz="1900"/>
              <a:t>	-Images</a:t>
            </a:r>
            <a:endParaRPr sz="1900"/>
          </a:p>
          <a:p>
            <a:pPr indent="0" lvl="0" marL="0" marR="0" rtl="0" algn="l">
              <a:lnSpc>
                <a:spcPct val="100000"/>
              </a:lnSpc>
              <a:spcBef>
                <a:spcPts val="0"/>
              </a:spcBef>
              <a:spcAft>
                <a:spcPts val="0"/>
              </a:spcAft>
              <a:buClr>
                <a:srgbClr val="000000"/>
              </a:buClr>
              <a:buSzPts val="2200"/>
              <a:buFont typeface="Arial"/>
              <a:buNone/>
            </a:pPr>
            <a:r>
              <a:rPr lang="en" sz="1900"/>
              <a:t>	-Movements</a:t>
            </a:r>
            <a:endParaRPr sz="1900"/>
          </a:p>
          <a:p>
            <a:pPr indent="0" lvl="0" marL="0" marR="0" rtl="0" algn="l">
              <a:lnSpc>
                <a:spcPct val="100000"/>
              </a:lnSpc>
              <a:spcBef>
                <a:spcPts val="0"/>
              </a:spcBef>
              <a:spcAft>
                <a:spcPts val="0"/>
              </a:spcAft>
              <a:buClr>
                <a:srgbClr val="000000"/>
              </a:buClr>
              <a:buSzPts val="2200"/>
              <a:buFont typeface="Arial"/>
              <a:buNone/>
            </a:pPr>
            <a:r>
              <a:rPr lang="en" sz="1900"/>
              <a:t>	-Sounds</a:t>
            </a:r>
            <a:endParaRPr sz="1900"/>
          </a:p>
          <a:p>
            <a:pPr indent="0" lvl="0" marL="0" marR="0" rtl="0" algn="l">
              <a:lnSpc>
                <a:spcPct val="100000"/>
              </a:lnSpc>
              <a:spcBef>
                <a:spcPts val="0"/>
              </a:spcBef>
              <a:spcAft>
                <a:spcPts val="0"/>
              </a:spcAft>
              <a:buClr>
                <a:srgbClr val="000000"/>
              </a:buClr>
              <a:buSzPts val="2200"/>
              <a:buFont typeface="Arial"/>
              <a:buNone/>
            </a:pPr>
            <a:r>
              <a:rPr lang="en" sz="1900"/>
              <a:t>-Create video games that can learn</a:t>
            </a:r>
            <a:endParaRPr sz="1900"/>
          </a:p>
          <a:p>
            <a:pPr indent="0" lvl="0" marL="0" marR="0" rtl="0" algn="l">
              <a:lnSpc>
                <a:spcPct val="100000"/>
              </a:lnSpc>
              <a:spcBef>
                <a:spcPts val="0"/>
              </a:spcBef>
              <a:spcAft>
                <a:spcPts val="0"/>
              </a:spcAft>
              <a:buClr>
                <a:srgbClr val="000000"/>
              </a:buClr>
              <a:buSzPts val="2200"/>
              <a:buFont typeface="Arial"/>
              <a:buNone/>
            </a:pPr>
            <a:r>
              <a:rPr lang="en" sz="1900"/>
              <a:t>-Help robots learn tasks autonomously </a:t>
            </a:r>
            <a:endParaRPr sz="1900"/>
          </a:p>
          <a:p>
            <a:pPr indent="0" lvl="0" marL="0" marR="0" rtl="0" algn="l">
              <a:lnSpc>
                <a:spcPct val="100000"/>
              </a:lnSpc>
              <a:spcBef>
                <a:spcPts val="0"/>
              </a:spcBef>
              <a:spcAft>
                <a:spcPts val="0"/>
              </a:spcAft>
              <a:buClr>
                <a:srgbClr val="000000"/>
              </a:buClr>
              <a:buSzPts val="2200"/>
              <a:buFont typeface="Arial"/>
              <a:buNone/>
            </a:pPr>
            <a:r>
              <a:rPr lang="en" sz="1900"/>
              <a:t>	-Pancake Flipping robot</a:t>
            </a:r>
            <a:endParaRPr sz="1900"/>
          </a:p>
          <a:p>
            <a:pPr indent="0" lvl="0" marL="0" marR="0" rtl="0" algn="l">
              <a:lnSpc>
                <a:spcPct val="100000"/>
              </a:lnSpc>
              <a:spcBef>
                <a:spcPts val="0"/>
              </a:spcBef>
              <a:spcAft>
                <a:spcPts val="0"/>
              </a:spcAft>
              <a:buClr>
                <a:srgbClr val="000000"/>
              </a:buClr>
              <a:buSzPts val="2200"/>
              <a:buFont typeface="Arial"/>
              <a:buNone/>
            </a:pPr>
            <a:r>
              <a:t/>
            </a:r>
            <a:endParaRPr sz="1900"/>
          </a:p>
          <a:p>
            <a:pPr indent="0" lvl="0" marL="0" marR="0" rtl="0" algn="l">
              <a:lnSpc>
                <a:spcPct val="100000"/>
              </a:lnSpc>
              <a:spcBef>
                <a:spcPts val="0"/>
              </a:spcBef>
              <a:spcAft>
                <a:spcPts val="0"/>
              </a:spcAft>
              <a:buClr>
                <a:srgbClr val="000000"/>
              </a:buClr>
              <a:buSzPts val="2200"/>
              <a:buFont typeface="Arial"/>
              <a:buNone/>
            </a:pPr>
            <a:r>
              <a:t/>
            </a:r>
            <a:endParaRPr sz="2200"/>
          </a:p>
          <a:p>
            <a:pPr indent="0" lvl="0" marL="0" marR="0" rtl="0" algn="l">
              <a:lnSpc>
                <a:spcPct val="100000"/>
              </a:lnSpc>
              <a:spcBef>
                <a:spcPts val="0"/>
              </a:spcBef>
              <a:spcAft>
                <a:spcPts val="0"/>
              </a:spcAft>
              <a:buClr>
                <a:srgbClr val="000000"/>
              </a:buClr>
              <a:buSzPts val="2200"/>
              <a:buFont typeface="Arial"/>
              <a:buNone/>
            </a:pPr>
            <a:r>
              <a:t/>
            </a:r>
            <a:endParaRPr sz="2200"/>
          </a:p>
        </p:txBody>
      </p:sp>
      <p:pic>
        <p:nvPicPr>
          <p:cNvPr descr="Pancake day special!&#10;&#10;The video shows a Barrett WAM robot learning to flip pancakes by reinforcement learning. The motion is encoded in a mixture of basis force fields through an extension of Dynamic Movement Primitives (DMP) that represents the synergies across the different variables through stiffness matrices. An Inverse Dynamics controller with variable stiffness is used for reproduction. &#10;&#10;For pancake day special, the skill is first demonstrated via kinesthetic teaching, and then refined by Policy learning by Weighting Exploration with the Returns (PoWER) algorithm. After 50 trials, the robot learns that the first part of the task requires a stiff behavior to throw the pancake in the air, while the second part requires the hand to be compliant in order to catch the pancake without having it bounced off the pan.&#10;&#10;Video credits:&#10;--------------------------&#10;Dr. Petar Kormushev&#10;http://kormushev.com&#10;&#10;Affiliation:&#10;----------------------&#10;Advanced Robotics dept.&#10;Italian Institute of Technology (IIT)&#10;&#10;Published paper about this pancake flipping robot experiment:&#10;http://kormushev.com/papers/Kormushev-IROS2010.pdf&#10;&#10;Pancake day special" id="124" name="Google Shape;124;ga31bd82685_0_30" title="Robot Learns to Flip Pancakes">
            <a:hlinkClick r:id="rId3"/>
          </p:cNvPr>
          <p:cNvPicPr preferRelativeResize="0"/>
          <p:nvPr/>
        </p:nvPicPr>
        <p:blipFill>
          <a:blip r:embed="rId4">
            <a:alphaModFix/>
          </a:blip>
          <a:stretch>
            <a:fillRect/>
          </a:stretch>
        </p:blipFill>
        <p:spPr>
          <a:xfrm>
            <a:off x="4556700" y="1032475"/>
            <a:ext cx="4434900" cy="332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