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98" r:id="rId5"/>
    <p:sldId id="297" r:id="rId6"/>
    <p:sldId id="265" r:id="rId7"/>
    <p:sldId id="259" r:id="rId8"/>
    <p:sldId id="260" r:id="rId9"/>
    <p:sldId id="267" r:id="rId10"/>
    <p:sldId id="264" r:id="rId11"/>
    <p:sldId id="272" r:id="rId12"/>
    <p:sldId id="270" r:id="rId13"/>
    <p:sldId id="302" r:id="rId14"/>
    <p:sldId id="299" r:id="rId15"/>
    <p:sldId id="278" r:id="rId16"/>
    <p:sldId id="284" r:id="rId17"/>
    <p:sldId id="294" r:id="rId18"/>
    <p:sldId id="293" r:id="rId19"/>
    <p:sldId id="295" r:id="rId20"/>
    <p:sldId id="296" r:id="rId21"/>
    <p:sldId id="276" r:id="rId22"/>
    <p:sldId id="277" r:id="rId23"/>
    <p:sldId id="275" r:id="rId24"/>
    <p:sldId id="274" r:id="rId25"/>
    <p:sldId id="269" r:id="rId26"/>
    <p:sldId id="261" r:id="rId27"/>
    <p:sldId id="262" r:id="rId28"/>
    <p:sldId id="285" r:id="rId29"/>
    <p:sldId id="288" r:id="rId30"/>
    <p:sldId id="300" r:id="rId31"/>
    <p:sldId id="301" r:id="rId32"/>
    <p:sldId id="303" r:id="rId33"/>
    <p:sldId id="281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6A98AF-D16F-4668-A1BF-CE4AF9E1C2F1}">
          <p14:sldIdLst>
            <p14:sldId id="256"/>
            <p14:sldId id="257"/>
            <p14:sldId id="266"/>
            <p14:sldId id="298"/>
            <p14:sldId id="297"/>
            <p14:sldId id="265"/>
            <p14:sldId id="259"/>
            <p14:sldId id="260"/>
            <p14:sldId id="267"/>
            <p14:sldId id="264"/>
            <p14:sldId id="272"/>
            <p14:sldId id="270"/>
            <p14:sldId id="302"/>
            <p14:sldId id="299"/>
            <p14:sldId id="278"/>
            <p14:sldId id="284"/>
            <p14:sldId id="294"/>
            <p14:sldId id="293"/>
            <p14:sldId id="295"/>
            <p14:sldId id="296"/>
            <p14:sldId id="276"/>
            <p14:sldId id="277"/>
            <p14:sldId id="275"/>
            <p14:sldId id="274"/>
            <p14:sldId id="269"/>
            <p14:sldId id="261"/>
            <p14:sldId id="262"/>
            <p14:sldId id="285"/>
            <p14:sldId id="288"/>
            <p14:sldId id="300"/>
            <p14:sldId id="301"/>
            <p14:sldId id="303"/>
            <p14:sldId id="28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399B-5942-4FCC-B23F-F94E46D8DF3F}" type="datetimeFigureOut">
              <a:rPr lang="el-GR" smtClean="0"/>
              <a:t>21/5/2015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6529-6484-48FC-ADFC-50E78E6385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81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6529-6484-48FC-ADFC-50E78E63853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89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458200" cy="2457451"/>
          </a:xfrm>
        </p:spPr>
        <p:txBody>
          <a:bodyPr>
            <a:normAutofit/>
          </a:bodyPr>
          <a:lstStyle/>
          <a:p>
            <a:r>
              <a:rPr lang="en-US" b="1" dirty="0" smtClean="0"/>
              <a:t>Game Entity – Component - System </a:t>
            </a:r>
            <a:br>
              <a:rPr lang="en-US" b="1" dirty="0" smtClean="0"/>
            </a:br>
            <a:r>
              <a:rPr lang="en-US" b="1" dirty="0" smtClean="0"/>
              <a:t>Design</a:t>
            </a:r>
            <a:endParaRPr lang="el-G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Dimitris Evgenidis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42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Component System (ECS)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343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Entity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</a:t>
            </a:r>
          </a:p>
          <a:p>
            <a:endParaRPr lang="en-US" dirty="0"/>
          </a:p>
          <a:p>
            <a:r>
              <a:rPr lang="en-US" dirty="0" smtClean="0"/>
              <a:t>System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17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Entities </a:t>
            </a:r>
            <a:r>
              <a:rPr lang="en-US" b="1" dirty="0"/>
              <a:t>and Components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62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</a:t>
            </a:r>
          </a:p>
          <a:p>
            <a:pPr marL="0" indent="0" algn="just">
              <a:buNone/>
            </a:pPr>
            <a:r>
              <a:rPr lang="en-US" dirty="0" smtClean="0"/>
              <a:t>	      GameObject                Actor, Pawn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Game Development\Blog\Work in Progress\Presentation\Pics\good\unity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82599"/>
            <a:ext cx="2561615" cy="114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FullColorUE4BlackTextTransparent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36091"/>
            <a:ext cx="1019145" cy="11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ame Development\Blog\Work in Progress\Presentation\Pics\good\Ent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8999"/>
            <a:ext cx="5257800" cy="28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1026" name="Picture 2" descr="C:\Game Development\Blog\Work in Progress\Presentation\Pics\good\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47801"/>
            <a:ext cx="3962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System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4157296"/>
            <a:ext cx="4000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ame Development\Blog\Work in Progress\Presentation\Pics\good\System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69" y="4157296"/>
            <a:ext cx="4305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ame Development\Blog\Work in Progress\Presentation\Pics\good\Entity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447800"/>
            <a:ext cx="427013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ECS Example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026" name="Picture 2" descr="C:\Game Development\Blog\Work in Progress\Presentation\Pics\good\entity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6" y="1752600"/>
            <a:ext cx="451338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entity and sys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10508"/>
            <a:ext cx="41433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ame Development\Blog\Work in Progress\Presentation\Pics\good\systems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6" y="3352800"/>
            <a:ext cx="413238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ECS </a:t>
            </a:r>
            <a:r>
              <a:rPr lang="en-US" sz="4000" b="1" dirty="0" smtClean="0"/>
              <a:t>Example 2</a:t>
            </a:r>
            <a:endParaRPr lang="el-G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6" name="Picture 2" descr="C:\Game Development\Blog\Work in Progress\Presentation\Pics\good\Fig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32682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 Communication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Get Component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Messages</a:t>
            </a:r>
            <a:endParaRPr lang="el-GR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C:\Game Development\Blog\Work in Progress\Presentation\Pics\good\Unity GetComponent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8" y="1981200"/>
            <a:ext cx="5562600" cy="18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Unity SendMessage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8" y="4325815"/>
            <a:ext cx="5624513" cy="228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/>
              <a:t>OUR IMPLEMENTATION</a:t>
            </a:r>
          </a:p>
          <a:p>
            <a:pPr marL="0" indent="0" algn="ctr">
              <a:buNone/>
            </a:pPr>
            <a:endParaRPr lang="el-GR" sz="4800" b="1" dirty="0"/>
          </a:p>
        </p:txBody>
      </p:sp>
    </p:spTree>
    <p:extLst>
      <p:ext uri="{BB962C8B-B14F-4D97-AF65-F5344CB8AC3E}">
        <p14:creationId xmlns:p14="http://schemas.microsoft.com/office/powerpoint/2010/main" val="9074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  Implementation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distinct Component has a unique ID</a:t>
            </a:r>
          </a:p>
          <a:p>
            <a:endParaRPr lang="en-US" dirty="0" smtClean="0"/>
          </a:p>
          <a:p>
            <a:r>
              <a:rPr lang="en-US" dirty="0" smtClean="0"/>
              <a:t>Can contain </a:t>
            </a:r>
            <a:r>
              <a:rPr lang="en-US" dirty="0" smtClean="0"/>
              <a:t>data and functionality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Component class methods:</a:t>
            </a:r>
          </a:p>
          <a:p>
            <a:pPr lvl="1"/>
            <a:r>
              <a:rPr lang="en-US" dirty="0" smtClean="0"/>
              <a:t>Initialize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Draw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100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 Implementation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group entities of the same type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class methods:</a:t>
            </a:r>
          </a:p>
          <a:p>
            <a:pPr lvl="1"/>
            <a:r>
              <a:rPr lang="en-US" dirty="0" smtClean="0"/>
              <a:t>Update</a:t>
            </a:r>
            <a:endParaRPr lang="en-US" dirty="0"/>
          </a:p>
          <a:p>
            <a:pPr lvl="1"/>
            <a:r>
              <a:rPr lang="en-US" dirty="0" smtClean="0"/>
              <a:t>Draw</a:t>
            </a:r>
          </a:p>
          <a:p>
            <a:pPr lvl="1"/>
            <a:r>
              <a:rPr lang="en-US" dirty="0" err="1" smtClean="0"/>
              <a:t>AddGroup</a:t>
            </a:r>
            <a:endParaRPr lang="en-US" dirty="0" smtClean="0"/>
          </a:p>
          <a:p>
            <a:pPr lvl="1"/>
            <a:r>
              <a:rPr lang="en-US" dirty="0" err="1" smtClean="0"/>
              <a:t>AddComponent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Communication is implemented with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GetComponent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Manager  Implementation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class methods:</a:t>
            </a:r>
          </a:p>
          <a:p>
            <a:pPr lvl="1"/>
            <a:r>
              <a:rPr lang="en-US" dirty="0" smtClean="0"/>
              <a:t>Update</a:t>
            </a:r>
            <a:endParaRPr lang="en-US" dirty="0"/>
          </a:p>
          <a:p>
            <a:pPr lvl="1"/>
            <a:r>
              <a:rPr lang="en-US" dirty="0" smtClean="0"/>
              <a:t>Draw</a:t>
            </a:r>
          </a:p>
          <a:p>
            <a:pPr lvl="1"/>
            <a:r>
              <a:rPr lang="en-US" dirty="0" err="1" smtClean="0"/>
              <a:t>AddToGroup</a:t>
            </a:r>
            <a:endParaRPr lang="en-US" dirty="0" smtClean="0"/>
          </a:p>
          <a:p>
            <a:pPr lvl="1"/>
            <a:r>
              <a:rPr lang="en-US" dirty="0" smtClean="0"/>
              <a:t>Refresh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8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Game Programmer at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</a:t>
            </a:r>
            <a:r>
              <a:rPr lang="en-US" dirty="0" smtClean="0">
                <a:sym typeface="Wingdings" pitchFamily="2" charset="2"/>
              </a:rPr>
              <a:t>  Genesis Game Studios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UOA – Department of Mathematics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Applied and Computational Mathematics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l-GR" dirty="0"/>
          </a:p>
        </p:txBody>
      </p:sp>
      <p:pic>
        <p:nvPicPr>
          <p:cNvPr id="1030" name="Picture 6" descr="C:\Game Development\Blog\Work in Progress\Presentation\Genesis Logo\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525703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Diagram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1026" name="Picture 2" descr="C:\Game Development\Blog\Work in Progress\Presentation\Pics\good\Implementation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616170" cy="44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Entity: Player Ship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Needed Components:</a:t>
            </a:r>
          </a:p>
          <a:p>
            <a:pPr lvl="1"/>
            <a:r>
              <a:rPr lang="en-US" dirty="0"/>
              <a:t>Transform</a:t>
            </a:r>
            <a:endParaRPr lang="en-US" dirty="0" smtClean="0"/>
          </a:p>
          <a:p>
            <a:pPr lvl="1"/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Player Controller</a:t>
            </a:r>
          </a:p>
          <a:p>
            <a:pPr lvl="1"/>
            <a:r>
              <a:rPr lang="en-US" dirty="0"/>
              <a:t>Rectangle Renderer</a:t>
            </a:r>
            <a:endParaRPr lang="en-US" dirty="0" smtClean="0"/>
          </a:p>
        </p:txBody>
      </p:sp>
      <p:pic>
        <p:nvPicPr>
          <p:cNvPr id="1026" name="Picture 2" descr="C:\Game Development\Blog\Work in Progress\Presentation\Pics\good\playerShip1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14600"/>
            <a:ext cx="942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0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Entity: Bullets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 smtClean="0"/>
          </a:p>
          <a:p>
            <a:r>
              <a:rPr lang="en-US" dirty="0" smtClean="0"/>
              <a:t>Needed </a:t>
            </a:r>
            <a:r>
              <a:rPr lang="en-US" dirty="0"/>
              <a:t>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Transform</a:t>
            </a:r>
            <a:endParaRPr lang="en-US" dirty="0" smtClean="0"/>
          </a:p>
          <a:p>
            <a:pPr lvl="1"/>
            <a:r>
              <a:rPr lang="en-US" dirty="0" smtClean="0"/>
              <a:t>Physics </a:t>
            </a:r>
          </a:p>
          <a:p>
            <a:pPr lvl="1"/>
            <a:r>
              <a:rPr lang="en-US" dirty="0"/>
              <a:t>Rectangle Renderer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2050" name="Picture 2" descr="C:\Game Development\Blog\Work in Progress\Presentation\Pics\good\laserBlue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254" y="2947987"/>
            <a:ext cx="857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ame Development\Blog\Work in Progress\Presentation\Pics\good\laserRed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77977"/>
            <a:ext cx="857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Entity: Defensive Enemy Ship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n-US" dirty="0" smtClean="0"/>
              <a:t>Needed </a:t>
            </a:r>
            <a:r>
              <a:rPr lang="en-US" dirty="0"/>
              <a:t>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/>
              <a:t>Physics </a:t>
            </a:r>
          </a:p>
          <a:p>
            <a:pPr lvl="1"/>
            <a:r>
              <a:rPr lang="en-US" dirty="0" smtClean="0"/>
              <a:t>Rectangle </a:t>
            </a:r>
            <a:r>
              <a:rPr lang="en-US" dirty="0"/>
              <a:t>Renderer 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1026" name="Picture 2" descr="C:\Game Development\Blog\Work in Progress\Presentation\Pics\good\enemyGree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0"/>
            <a:ext cx="9810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4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Entity: </a:t>
            </a:r>
            <a:r>
              <a:rPr lang="en-US" b="1" dirty="0" smtClean="0"/>
              <a:t>Offensive </a:t>
            </a:r>
            <a:r>
              <a:rPr lang="en-US" b="1" dirty="0"/>
              <a:t>Enemy Ship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n-US" dirty="0" smtClean="0"/>
              <a:t>Needed </a:t>
            </a:r>
            <a:r>
              <a:rPr lang="en-US" dirty="0"/>
              <a:t>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Transform </a:t>
            </a:r>
          </a:p>
          <a:p>
            <a:pPr lvl="1"/>
            <a:r>
              <a:rPr lang="en-US" dirty="0" smtClean="0"/>
              <a:t>Physics </a:t>
            </a:r>
          </a:p>
          <a:p>
            <a:pPr lvl="1"/>
            <a:r>
              <a:rPr lang="en-US" dirty="0" smtClean="0"/>
              <a:t>Weapon </a:t>
            </a:r>
            <a:r>
              <a:rPr lang="en-US" dirty="0"/>
              <a:t>AI Controller </a:t>
            </a:r>
            <a:endParaRPr lang="en-US" dirty="0" smtClean="0"/>
          </a:p>
          <a:p>
            <a:pPr lvl="1"/>
            <a:r>
              <a:rPr lang="en-US" dirty="0"/>
              <a:t>Rectangle Renderer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3075" name="Picture 3" descr="C:\Game Development\Blog\Work in Progress\Presentation\Pics\good\enemyR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80896"/>
            <a:ext cx="9906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/>
              <a:t>DEMO</a:t>
            </a:r>
            <a:endParaRPr lang="el-GR" sz="4800" b="1" dirty="0"/>
          </a:p>
        </p:txBody>
      </p:sp>
    </p:spTree>
    <p:extLst>
      <p:ext uri="{BB962C8B-B14F-4D97-AF65-F5344CB8AC3E}">
        <p14:creationId xmlns:p14="http://schemas.microsoft.com/office/powerpoint/2010/main" val="1203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Book References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3074" name="Picture 2" descr="C:\Game Development\Blog\Work in Progress\Presentation\Art\71Kfg2zTis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04998"/>
            <a:ext cx="3246363" cy="40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Game Development\Blog\Work in Progress\Presentation\Art\81gtKoapHF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59426"/>
            <a:ext cx="3243353" cy="40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 smtClean="0"/>
              <a:t>Evolve Your Hierarchy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cowboyprogramming.com/2007/01/05/evolve-your-heirachy</a:t>
            </a:r>
            <a:endParaRPr lang="el-GR" sz="2000" dirty="0"/>
          </a:p>
          <a:p>
            <a:r>
              <a:rPr lang="en-US" dirty="0" smtClean="0"/>
              <a:t>Component</a:t>
            </a:r>
            <a:r>
              <a:rPr lang="en-US" dirty="0"/>
              <a:t> </a:t>
            </a:r>
            <a:r>
              <a:rPr lang="en-US" dirty="0" smtClean="0"/>
              <a:t>Pattern (C++)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</a:t>
            </a:r>
            <a:r>
              <a:rPr lang="en-US" sz="2000" dirty="0" smtClean="0"/>
              <a:t>gameprogrammingpatterns.com/component.html</a:t>
            </a:r>
          </a:p>
          <a:p>
            <a:r>
              <a:rPr lang="en-US" dirty="0" smtClean="0"/>
              <a:t>Dive into C++11</a:t>
            </a:r>
          </a:p>
          <a:p>
            <a:pPr marL="0" indent="0">
              <a:buNone/>
            </a:pPr>
            <a:r>
              <a:rPr lang="en-US" sz="2000" dirty="0"/>
              <a:t>	https://</a:t>
            </a:r>
            <a:r>
              <a:rPr lang="en-US" sz="2000" dirty="0" smtClean="0"/>
              <a:t>www.youtube.com/playlist?list=PLTEcWGdSiQenl4YRPvSqW7UPC6SiGNN7e</a:t>
            </a:r>
          </a:p>
          <a:p>
            <a:r>
              <a:rPr lang="en-US" dirty="0" smtClean="0"/>
              <a:t>Entity Component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	http://en.wikipedia.org/wiki/Entity_component_system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13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Entity Systems Wiki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	http://</a:t>
            </a:r>
            <a:r>
              <a:rPr lang="en-US" sz="2000" dirty="0" smtClean="0"/>
              <a:t>entity-systems.wikidot.com</a:t>
            </a:r>
          </a:p>
          <a:p>
            <a:r>
              <a:rPr lang="it-IT" dirty="0"/>
              <a:t>Entity/Component Game Design: A </a:t>
            </a:r>
            <a:r>
              <a:rPr lang="it-IT" dirty="0" smtClean="0"/>
              <a:t>Primer</a:t>
            </a:r>
            <a:endParaRPr lang="en-US" dirty="0"/>
          </a:p>
          <a:p>
            <a:pPr marL="0" indent="0">
              <a:buNone/>
            </a:pPr>
            <a:r>
              <a:rPr lang="it-IT" sz="2000" dirty="0" smtClean="0"/>
              <a:t>	http</a:t>
            </a:r>
            <a:r>
              <a:rPr lang="it-IT" sz="2000" dirty="0"/>
              <a:t>://</a:t>
            </a:r>
            <a:r>
              <a:rPr lang="it-IT" sz="2000" dirty="0" smtClean="0"/>
              <a:t>piemaster.net/2011/07/entity-component-primer</a:t>
            </a:r>
          </a:p>
          <a:p>
            <a:r>
              <a:rPr lang="en-US" dirty="0"/>
              <a:t>What is an entity system framework for game development? (</a:t>
            </a:r>
            <a:r>
              <a:rPr lang="en-US" dirty="0" err="1"/>
              <a:t>ActionScript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it-IT" sz="2000" dirty="0" smtClean="0"/>
              <a:t>	http</a:t>
            </a:r>
            <a:r>
              <a:rPr lang="it-IT" sz="2000" dirty="0"/>
              <a:t>://</a:t>
            </a:r>
            <a:r>
              <a:rPr lang="it-IT" sz="2000" dirty="0" smtClean="0"/>
              <a:t>www.richardlord.net/blog/what-is-an-entity-framework</a:t>
            </a:r>
          </a:p>
          <a:p>
            <a:r>
              <a:rPr lang="en-US" dirty="0"/>
              <a:t>Game Object Structure: Inheritance vs. </a:t>
            </a:r>
            <a:r>
              <a:rPr lang="en-US" dirty="0" smtClean="0"/>
              <a:t>Aggregation</a:t>
            </a:r>
          </a:p>
          <a:p>
            <a:pPr marL="457200" lvl="1" indent="0">
              <a:buNone/>
            </a:pPr>
            <a:r>
              <a:rPr lang="it-IT" sz="1800" dirty="0" smtClean="0"/>
              <a:t>	</a:t>
            </a:r>
            <a:r>
              <a:rPr lang="it-IT" sz="2000" dirty="0" smtClean="0"/>
              <a:t>http</a:t>
            </a:r>
            <a:r>
              <a:rPr lang="it-IT" sz="2000" dirty="0"/>
              <a:t>://gamearchitect.net/Articles/GameObjects1.html</a:t>
            </a:r>
          </a:p>
        </p:txBody>
      </p:sp>
    </p:spTree>
    <p:extLst>
      <p:ext uri="{BB962C8B-B14F-4D97-AF65-F5344CB8AC3E}">
        <p14:creationId xmlns:p14="http://schemas.microsoft.com/office/powerpoint/2010/main" val="4590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Game Development </a:t>
            </a:r>
            <a:r>
              <a:rPr lang="en-US" sz="3500" dirty="0" smtClean="0"/>
              <a:t>Design (Part 1 &amp; 2)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200" dirty="0" smtClean="0"/>
              <a:t>http://stefan.boxbox.org/game-development-design</a:t>
            </a:r>
            <a:endParaRPr lang="en-US" sz="2200" dirty="0"/>
          </a:p>
          <a:p>
            <a:r>
              <a:rPr lang="en-US" sz="3500" dirty="0"/>
              <a:t>Entity Systems are the future of MMOG </a:t>
            </a:r>
            <a:r>
              <a:rPr lang="en-US" sz="3500" dirty="0" smtClean="0"/>
              <a:t>development (Multiple Parts)</a:t>
            </a:r>
            <a:endParaRPr lang="en-US" sz="3500" dirty="0"/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200" dirty="0" smtClean="0"/>
              <a:t>http</a:t>
            </a:r>
            <a:r>
              <a:rPr lang="en-US" sz="2200" dirty="0"/>
              <a:t>://</a:t>
            </a:r>
            <a:r>
              <a:rPr lang="en-US" sz="2200" dirty="0" smtClean="0"/>
              <a:t>t-machine.org/index.php/2007/09/03/entity-systems-are-the-future-of-mmog-development-part-1          </a:t>
            </a:r>
          </a:p>
          <a:p>
            <a:r>
              <a:rPr lang="en-US" sz="3500" dirty="0"/>
              <a:t>Component Based Engine </a:t>
            </a:r>
            <a:r>
              <a:rPr lang="en-US" sz="3500" dirty="0" smtClean="0"/>
              <a:t>Design (C++)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</a:t>
            </a:r>
            <a:r>
              <a:rPr lang="en-US" sz="2000" dirty="0" smtClean="0"/>
              <a:t>www.randygaul.net/2013/05/20/component-based-engine-design</a:t>
            </a:r>
          </a:p>
          <a:p>
            <a:r>
              <a:rPr lang="en-US" dirty="0"/>
              <a:t>How to Build an Entity Component System Game in </a:t>
            </a: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sz="2200" dirty="0" smtClean="0"/>
              <a:t>	http</a:t>
            </a:r>
            <a:r>
              <a:rPr lang="en-US" sz="2200" dirty="0"/>
              <a:t>://vasir.net/blog/game-development/how-to-build-entity-component-system-in-javascript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480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Hierarchy Inheritance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2050" name="Picture 2" descr="C:\Game Development\Blog\Work in Progress\Presentation\Pics\good\class 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364413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Game Development\Blog\Work in Progress\Presentation\Pics\good\Not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8" y="1342055"/>
            <a:ext cx="168812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Not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1881554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ame Development\Blog\Work in Progress\Presentation\Pics\good\Not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38400"/>
            <a:ext cx="1855787" cy="13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5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ctr">
            <a:normAutofit fontScale="32500" lnSpcReduction="20000"/>
          </a:bodyPr>
          <a:lstStyle/>
          <a:p>
            <a:endParaRPr lang="en-US" sz="9800" dirty="0" smtClean="0"/>
          </a:p>
          <a:p>
            <a:r>
              <a:rPr lang="en-US" sz="9800" dirty="0" smtClean="0"/>
              <a:t>Game </a:t>
            </a:r>
            <a:r>
              <a:rPr lang="en-US" sz="9800" dirty="0"/>
              <a:t>Engines 101: The Entity/Component </a:t>
            </a:r>
            <a:r>
              <a:rPr lang="en-US" sz="9800" dirty="0" smtClean="0"/>
              <a:t>Model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6200" dirty="0" smtClean="0"/>
              <a:t>http</a:t>
            </a:r>
            <a:r>
              <a:rPr lang="en-US" sz="6200" dirty="0"/>
              <a:t>://</a:t>
            </a:r>
            <a:r>
              <a:rPr lang="en-US" sz="6200" dirty="0" smtClean="0"/>
              <a:t>www.gamasutra.com/blogs/MeganFox/20101208/88590/Game_Engines_101_The_EntityComponent_Model.php  </a:t>
            </a:r>
          </a:p>
          <a:p>
            <a:r>
              <a:rPr lang="en-US" sz="9800" dirty="0"/>
              <a:t>A </a:t>
            </a:r>
            <a:r>
              <a:rPr lang="en-US" sz="9800" dirty="0" smtClean="0"/>
              <a:t>Data-Driven Game </a:t>
            </a:r>
            <a:r>
              <a:rPr lang="en-US" sz="9800" dirty="0"/>
              <a:t>Object </a:t>
            </a:r>
            <a:r>
              <a:rPr lang="en-US" sz="9800" dirty="0" smtClean="0"/>
              <a:t>System (</a:t>
            </a:r>
            <a:r>
              <a:rPr lang="en-US" sz="9800" dirty="0" err="1" smtClean="0"/>
              <a:t>pdf</a:t>
            </a:r>
            <a:r>
              <a:rPr lang="en-US" sz="98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6200" dirty="0" smtClean="0"/>
              <a:t>http</a:t>
            </a:r>
            <a:r>
              <a:rPr lang="en-US" sz="6200" dirty="0"/>
              <a:t>://</a:t>
            </a:r>
            <a:r>
              <a:rPr lang="en-US" sz="6200" dirty="0" smtClean="0"/>
              <a:t>scottbilas.com/files/2002/gdc_san_jose/game_objects_slides.pdf   </a:t>
            </a:r>
          </a:p>
          <a:p>
            <a:r>
              <a:rPr lang="en-US" sz="9800" dirty="0"/>
              <a:t>Component-based game object </a:t>
            </a:r>
            <a:r>
              <a:rPr lang="en-US" sz="9800" dirty="0" smtClean="0"/>
              <a:t>system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6200" dirty="0" smtClean="0"/>
              <a:t>https</a:t>
            </a:r>
            <a:r>
              <a:rPr lang="en-US" sz="6200" dirty="0"/>
              <a:t>://</a:t>
            </a:r>
            <a:r>
              <a:rPr lang="en-US" sz="6200" dirty="0" smtClean="0"/>
              <a:t>github.com/surjikal/cbgos-experiment   </a:t>
            </a:r>
          </a:p>
          <a:p>
            <a:r>
              <a:rPr lang="en-US" sz="9800" dirty="0"/>
              <a:t>Avoiding the Blob </a:t>
            </a:r>
            <a:r>
              <a:rPr lang="en-US" sz="9800" dirty="0" err="1"/>
              <a:t>Antipattern</a:t>
            </a:r>
            <a:r>
              <a:rPr lang="en-US" sz="9800" dirty="0"/>
              <a:t>: A Pragmatic Approach to Entity </a:t>
            </a:r>
            <a:r>
              <a:rPr lang="en-US" sz="9800" dirty="0" smtClean="0"/>
              <a:t>Composition</a:t>
            </a:r>
          </a:p>
          <a:p>
            <a:pPr marL="0" indent="0">
              <a:buNone/>
            </a:pPr>
            <a:r>
              <a:rPr lang="en-US" sz="2900" dirty="0" smtClean="0"/>
              <a:t>	</a:t>
            </a:r>
            <a:r>
              <a:rPr lang="en-US" sz="6200" dirty="0" smtClean="0"/>
              <a:t>http</a:t>
            </a:r>
            <a:r>
              <a:rPr lang="en-US" sz="6200" dirty="0"/>
              <a:t>://gamedevelopment.tutsplus.com/tutorials/avoiding-the-blob-antipattern-a-pragmatic-approach-to-entity-composition--gamedev-1113</a:t>
            </a:r>
          </a:p>
          <a:p>
            <a:pPr marL="0" indent="0" fontAlgn="ctr">
              <a:buNone/>
            </a:pPr>
            <a:r>
              <a:rPr lang="en-US" sz="22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8169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9800" dirty="0"/>
              <a:t>Understanding Component-Entity-Systems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	</a:t>
            </a:r>
            <a:r>
              <a:rPr lang="en-US" sz="6200" dirty="0"/>
              <a:t>http://www.gamedev.net/page/resources/_/</a:t>
            </a:r>
            <a:r>
              <a:rPr lang="en-US" sz="6200" dirty="0" smtClean="0"/>
              <a:t>technical/game-programming/understanding-component-entity-systems-r3013  </a:t>
            </a:r>
          </a:p>
          <a:p>
            <a:r>
              <a:rPr lang="en-US" sz="9800" dirty="0"/>
              <a:t>Implementing Component-Entity-Systems</a:t>
            </a:r>
          </a:p>
          <a:p>
            <a:pPr marL="0" indent="0">
              <a:buNone/>
            </a:pPr>
            <a:r>
              <a:rPr lang="en-US" sz="6200" dirty="0"/>
              <a:t>	http://www.gamedev.net/page/resources/_/</a:t>
            </a:r>
            <a:r>
              <a:rPr lang="en-US" sz="6200" dirty="0" smtClean="0"/>
              <a:t>technical/game-programming/implementing-component-entity-systems-r3382 </a:t>
            </a:r>
          </a:p>
          <a:p>
            <a:r>
              <a:rPr lang="en-US" sz="9800" dirty="0"/>
              <a:t>Case Study: </a:t>
            </a:r>
            <a:r>
              <a:rPr lang="en-US" sz="9800" dirty="0" err="1"/>
              <a:t>Bomberman</a:t>
            </a:r>
            <a:r>
              <a:rPr lang="en-US" sz="9800" dirty="0"/>
              <a:t> Mechanics in an </a:t>
            </a:r>
            <a:r>
              <a:rPr lang="en-US" sz="9800" dirty="0" smtClean="0"/>
              <a:t>Entity-Component-System</a:t>
            </a:r>
          </a:p>
          <a:p>
            <a:pPr marL="0" indent="0">
              <a:buNone/>
            </a:pPr>
            <a:r>
              <a:rPr lang="en-US" sz="9800" dirty="0"/>
              <a:t>	</a:t>
            </a:r>
            <a:r>
              <a:rPr lang="en-US" sz="6200" dirty="0"/>
              <a:t>http://www.gamedev.net/page/resources/_/technical/game-programming/case-study-bomberman-mechanics-in-an-entity-component-system-r3159</a:t>
            </a:r>
          </a:p>
          <a:p>
            <a:r>
              <a:rPr lang="en-US" sz="9800" dirty="0"/>
              <a:t>A Critique of the Entity Component </a:t>
            </a:r>
            <a:r>
              <a:rPr lang="en-US" sz="9800" dirty="0" smtClean="0"/>
              <a:t>Model</a:t>
            </a:r>
          </a:p>
          <a:p>
            <a:pPr marL="0" indent="0">
              <a:buNone/>
            </a:pPr>
            <a:r>
              <a:rPr lang="en-US" sz="6200" dirty="0" smtClean="0"/>
              <a:t>	http</a:t>
            </a:r>
            <a:r>
              <a:rPr lang="en-US" sz="6200" dirty="0"/>
              <a:t>://www.gamedev.net/page/resources/_/technical/game-programming/a-critique-of-the-entity-component-model-r3621</a:t>
            </a:r>
          </a:p>
        </p:txBody>
      </p:sp>
    </p:spTree>
    <p:extLst>
      <p:ext uri="{BB962C8B-B14F-4D97-AF65-F5344CB8AC3E}">
        <p14:creationId xmlns:p14="http://schemas.microsoft.com/office/powerpoint/2010/main" val="30177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ECS Articles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www.alecmce.com/blog</a:t>
            </a:r>
          </a:p>
          <a:p>
            <a:r>
              <a:rPr lang="en-US" dirty="0" smtClean="0"/>
              <a:t>Component based game engine design 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</a:t>
            </a:r>
            <a:r>
              <a:rPr lang="en-US" sz="2000" dirty="0" smtClean="0"/>
              <a:t>stackoverflow.com/questions/1901251/component-based-game-engine-design/3495647#3495647  </a:t>
            </a:r>
          </a:p>
          <a:p>
            <a:r>
              <a:rPr lang="en-US" dirty="0"/>
              <a:t>Role of systems in entity systems </a:t>
            </a:r>
            <a:r>
              <a:rPr lang="en-US" dirty="0" smtClean="0"/>
              <a:t>architecture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</a:t>
            </a:r>
            <a:r>
              <a:rPr lang="en-US" sz="2000" dirty="0" smtClean="0"/>
              <a:t>gamedev.stackexchange.com/questions/31473/role-of-systems-in-entity-systems-architecture/31491#31491   </a:t>
            </a:r>
          </a:p>
          <a:p>
            <a:r>
              <a:rPr lang="en-US" dirty="0"/>
              <a:t>How does the Unity3D entity system work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://gamedev.stackexchange.com/questions/72962/how-does-the-unity3d-entity-system-work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4585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solid Pure Aggregation (composition) Game Objects in Java?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</a:t>
            </a:r>
            <a:r>
              <a:rPr lang="en-US" sz="2000" dirty="0" smtClean="0"/>
              <a:t>stackoverflow.com/questions/5546711/how-to-write-solid-pure-aggregation-composition-game-objects-in-java</a:t>
            </a:r>
          </a:p>
          <a:p>
            <a:r>
              <a:rPr lang="en-US" dirty="0" smtClean="0"/>
              <a:t>Is </a:t>
            </a:r>
            <a:r>
              <a:rPr lang="en-US" dirty="0"/>
              <a:t>the Entity Component System architecture object oriented by definition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	http</a:t>
            </a:r>
            <a:r>
              <a:rPr lang="en-US" sz="2000" dirty="0"/>
              <a:t>://programmers.stackexchange.com/questions/211708/is-the-entity-component-system-architecture-object-oriented-by-definition</a:t>
            </a:r>
          </a:p>
          <a:p>
            <a:r>
              <a:rPr lang="en-US" dirty="0" smtClean="0"/>
              <a:t>Kenny Art Assets</a:t>
            </a:r>
          </a:p>
          <a:p>
            <a:pPr marL="0" indent="0">
              <a:buNone/>
            </a:pPr>
            <a:r>
              <a:rPr lang="en-US" sz="2000" dirty="0"/>
              <a:t>	http://kenney.nl/assets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8301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3600" dirty="0" smtClean="0"/>
              <a:t>GCoder.gr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600" dirty="0" err="1" smtClean="0"/>
              <a:t>Dimitris</a:t>
            </a:r>
            <a:r>
              <a:rPr lang="en-US" sz="3600" dirty="0" smtClean="0"/>
              <a:t> </a:t>
            </a:r>
            <a:r>
              <a:rPr lang="en-US" sz="3600" dirty="0" err="1" smtClean="0"/>
              <a:t>Evgenidis</a:t>
            </a:r>
            <a:r>
              <a:rPr lang="en-US" sz="3600" dirty="0"/>
              <a:t> (</a:t>
            </a:r>
            <a:r>
              <a:rPr lang="en-US" sz="3600" dirty="0" err="1"/>
              <a:t>GCodergr</a:t>
            </a:r>
            <a:r>
              <a:rPr lang="en-US" sz="3600" dirty="0"/>
              <a:t>)</a:t>
            </a:r>
            <a:endParaRPr lang="en-US" sz="36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600" dirty="0" smtClean="0"/>
              <a:t>gcoder.gr@gmail.com</a:t>
            </a:r>
          </a:p>
        </p:txBody>
      </p:sp>
      <p:pic>
        <p:nvPicPr>
          <p:cNvPr id="1026" name="Picture 2" descr="C:\Game Development\Blog\Work in Progress\Presentation\Pics\good\twitter 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06576" cy="9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fb 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89788"/>
            <a:ext cx="806576" cy="93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ame Development\Blog\Work in Progress\Presentation\Pics\good\main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572000"/>
            <a:ext cx="775554" cy="93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Hierarchy Inheritance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3074" name="Picture 2" descr="C:\Game Development\Blog\Work in Progress\Presentation\Pics\good\class hierarchy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745413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Hierarchy Inheritance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4098" name="Picture 2" descr="C:\Game Development\Blog\Work in Progress\Presentation\Pics\good\class hierarchy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561013" cy="49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ame Development\Blog\Work in Progress\Presentation\Pics\good\Not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5481155"/>
            <a:ext cx="2300287" cy="13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Code Analysis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1026" name="Picture 2" descr="C:\Game Development\Blog\Work in Progress\Presentation\Pics\good\Code 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5818"/>
            <a:ext cx="3352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Analysis 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12" y="1688056"/>
            <a:ext cx="4114800" cy="25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ame Development\Blog\Work in Progress\Presentation\Pics\good\analysis resul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821921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Hierarchy Structures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r</a:t>
            </a:r>
            <a:r>
              <a:rPr lang="en-US" dirty="0" smtClean="0"/>
              <a:t>euse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Deep hierarchy levels, hard to manage/debug</a:t>
            </a:r>
          </a:p>
          <a:p>
            <a:pPr lvl="1"/>
            <a:r>
              <a:rPr lang="en-US" dirty="0" smtClean="0"/>
              <a:t>Code repetition (usually in wide hierarchies)</a:t>
            </a:r>
          </a:p>
          <a:p>
            <a:pPr lvl="1"/>
            <a:r>
              <a:rPr lang="en-US" dirty="0" smtClean="0"/>
              <a:t>Inherited unnecessary functionality</a:t>
            </a:r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03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Thinking With </a:t>
            </a:r>
            <a:r>
              <a:rPr lang="en-US" b="1" dirty="0"/>
              <a:t>C</a:t>
            </a:r>
            <a:r>
              <a:rPr lang="en-US" b="1" dirty="0" smtClean="0"/>
              <a:t>omponents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051" name="Picture 3" descr="C:\Game Development\Blog\Work in Progress\Presentation\Pics\good\Koenigsegg_28_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4" y="1600200"/>
            <a:ext cx="8250596" cy="4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GameObject</a:t>
            </a:r>
            <a:r>
              <a:rPr lang="en-US" b="1" dirty="0" smtClean="0"/>
              <a:t> - Component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1026" name="Picture 2" descr="C:\Game Development\Blog\Work in Progress\Presentation\Pics\good\Empty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9477"/>
            <a:ext cx="32861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ame Development\Blog\Work in Progress\Presentation\Pics\good\GameObject-main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2861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ame Development\Blog\Work in Progress\Presentation\Pics\good\unity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4381744" cy="19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254</Words>
  <Application>Microsoft Office PowerPoint</Application>
  <PresentationFormat>On-screen Show (4:3)</PresentationFormat>
  <Paragraphs>188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Game Entity – Component - System  Design</vt:lpstr>
      <vt:lpstr>Introduction</vt:lpstr>
      <vt:lpstr>Hierarchy Inheritance</vt:lpstr>
      <vt:lpstr>Hierarchy Inheritance</vt:lpstr>
      <vt:lpstr>Hierarchy Inheritance</vt:lpstr>
      <vt:lpstr>Static Code Analysis</vt:lpstr>
      <vt:lpstr>Hierarchy Structures</vt:lpstr>
      <vt:lpstr>Thinking With Components</vt:lpstr>
      <vt:lpstr>GameObject - Component</vt:lpstr>
      <vt:lpstr>Entity Component System (ECS)</vt:lpstr>
      <vt:lpstr>Entities and Components</vt:lpstr>
      <vt:lpstr>Systems</vt:lpstr>
      <vt:lpstr>ECS Example</vt:lpstr>
      <vt:lpstr>ECS Example 2</vt:lpstr>
      <vt:lpstr>Component Communication</vt:lpstr>
      <vt:lpstr>PowerPoint Presentation</vt:lpstr>
      <vt:lpstr>Component  Implementation</vt:lpstr>
      <vt:lpstr>Entity  Implementation</vt:lpstr>
      <vt:lpstr>Entity Manager  Implementation</vt:lpstr>
      <vt:lpstr>Implementation Diagram</vt:lpstr>
      <vt:lpstr>Entity: Player Ship</vt:lpstr>
      <vt:lpstr>Entity: Bullets</vt:lpstr>
      <vt:lpstr>Entity: Defensive Enemy Ship</vt:lpstr>
      <vt:lpstr>Entity: Offensive Enemy Ship</vt:lpstr>
      <vt:lpstr>PowerPoint Presentation</vt:lpstr>
      <vt:lpstr>Book 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Entity/Component Design</dc:title>
  <dc:creator>Dimitris Evgenidis</dc:creator>
  <cp:lastModifiedBy>Dimitris Evgenidis</cp:lastModifiedBy>
  <cp:revision>197</cp:revision>
  <dcterms:created xsi:type="dcterms:W3CDTF">2006-08-16T00:00:00Z</dcterms:created>
  <dcterms:modified xsi:type="dcterms:W3CDTF">2015-05-21T11:01:51Z</dcterms:modified>
</cp:coreProperties>
</file>