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3.jpg" ContentType="image/pn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9" r:id="rId2"/>
    <p:sldId id="271" r:id="rId3"/>
    <p:sldId id="290" r:id="rId4"/>
    <p:sldId id="282" r:id="rId5"/>
    <p:sldId id="292" r:id="rId6"/>
    <p:sldId id="272" r:id="rId7"/>
    <p:sldId id="285" r:id="rId8"/>
    <p:sldId id="276" r:id="rId9"/>
    <p:sldId id="277" r:id="rId10"/>
    <p:sldId id="286" r:id="rId11"/>
    <p:sldId id="279" r:id="rId12"/>
    <p:sldId id="278" r:id="rId13"/>
    <p:sldId id="294" r:id="rId14"/>
    <p:sldId id="295" r:id="rId15"/>
    <p:sldId id="296" r:id="rId16"/>
    <p:sldId id="297" r:id="rId17"/>
    <p:sldId id="287" r:id="rId18"/>
    <p:sldId id="280" r:id="rId19"/>
    <p:sldId id="299" r:id="rId20"/>
    <p:sldId id="300" r:id="rId21"/>
    <p:sldId id="301" r:id="rId22"/>
    <p:sldId id="302" r:id="rId23"/>
    <p:sldId id="303" r:id="rId24"/>
    <p:sldId id="298" r:id="rId25"/>
    <p:sldId id="281" r:id="rId26"/>
    <p:sldId id="288" r:id="rId27"/>
    <p:sldId id="267" r:id="rId28"/>
    <p:sldId id="27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4BC"/>
    <a:srgbClr val="131426"/>
    <a:srgbClr val="E74C2E"/>
    <a:srgbClr val="333F50"/>
    <a:srgbClr val="F7D9D3"/>
    <a:srgbClr val="6E6C67"/>
    <a:srgbClr val="7F82BF"/>
    <a:srgbClr val="F8CDC4"/>
    <a:srgbClr val="F3A595"/>
    <a:srgbClr val="EA8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92543" autoAdjust="0"/>
  </p:normalViewPr>
  <p:slideViewPr>
    <p:cSldViewPr snapToGrid="0">
      <p:cViewPr varScale="1">
        <p:scale>
          <a:sx n="71" d="100"/>
          <a:sy n="71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67404142500826"/>
          <c:y val="4.0935686651823448E-2"/>
          <c:w val="0.62865191714998347"/>
          <c:h val="0.943713430853742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CC-4109-BC19-935EBA90A523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CC-4109-BC19-935EBA90A523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CC-4109-BC19-935EBA90A523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CC-4109-BC19-935EBA90A523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CC-4109-BC19-935EBA90A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0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7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2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3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19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9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71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61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07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7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2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88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79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0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4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2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58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99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1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5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6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7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4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4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9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605"/>
            <a:ext cx="12191999" cy="419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5"/>
            <a:ext cx="1062446" cy="4190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2019299"/>
            <a:ext cx="12192000" cy="20345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3615" y="993618"/>
            <a:ext cx="188493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武汉大学</a:t>
            </a:r>
            <a:endParaRPr lang="en-US" altLang="zh-CN" sz="2400" b="1" spc="20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4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Wuhan University</a:t>
            </a:r>
            <a:endParaRPr lang="zh-CN" altLang="en-US" sz="1400" spc="-50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884294" y="271172"/>
            <a:ext cx="609602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791"/>
              <a:gd name="connsiteX1" fmla="*/ 10000 w 10000"/>
              <a:gd name="connsiteY1" fmla="*/ 791 h 10791"/>
              <a:gd name="connsiteX2" fmla="*/ 10000 w 10000"/>
              <a:gd name="connsiteY2" fmla="*/ 10791 h 10791"/>
              <a:gd name="connsiteX3" fmla="*/ 0 w 10000"/>
              <a:gd name="connsiteY3" fmla="*/ 10791 h 10791"/>
              <a:gd name="connsiteX4" fmla="*/ 0 w 10000"/>
              <a:gd name="connsiteY4" fmla="*/ 0 h 10791"/>
              <a:gd name="connsiteX0" fmla="*/ 0 w 10000"/>
              <a:gd name="connsiteY0" fmla="*/ 0 h 10791"/>
              <a:gd name="connsiteX1" fmla="*/ 10000 w 10000"/>
              <a:gd name="connsiteY1" fmla="*/ 325 h 10791"/>
              <a:gd name="connsiteX2" fmla="*/ 10000 w 10000"/>
              <a:gd name="connsiteY2" fmla="*/ 10791 h 10791"/>
              <a:gd name="connsiteX3" fmla="*/ 0 w 10000"/>
              <a:gd name="connsiteY3" fmla="*/ 10791 h 10791"/>
              <a:gd name="connsiteX4" fmla="*/ 0 w 10000"/>
              <a:gd name="connsiteY4" fmla="*/ 0 h 1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832921" y="2444264"/>
            <a:ext cx="609847" cy="403225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52"/>
              <a:gd name="connsiteY0" fmla="*/ 481 h 10000"/>
              <a:gd name="connsiteX1" fmla="*/ 10052 w 10052"/>
              <a:gd name="connsiteY1" fmla="*/ 0 h 10000"/>
              <a:gd name="connsiteX2" fmla="*/ 10052 w 10052"/>
              <a:gd name="connsiteY2" fmla="*/ 10000 h 10000"/>
              <a:gd name="connsiteX3" fmla="*/ 52 w 10052"/>
              <a:gd name="connsiteY3" fmla="*/ 10000 h 10000"/>
              <a:gd name="connsiteX4" fmla="*/ 0 w 10052"/>
              <a:gd name="connsiteY4" fmla="*/ 481 h 10000"/>
              <a:gd name="connsiteX0" fmla="*/ 30 w 10004"/>
              <a:gd name="connsiteY0" fmla="*/ 643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30 w 10004"/>
              <a:gd name="connsiteY4" fmla="*/ 6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5044" y="2330798"/>
            <a:ext cx="63401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图像深度学习烟雾场景</a:t>
            </a:r>
            <a:endParaRPr lang="en-US" altLang="zh-CN" sz="4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识别算法的实现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2983" y="3473472"/>
            <a:ext cx="42819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信息安全     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级本科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</a:p>
        </p:txBody>
      </p:sp>
      <p:cxnSp>
        <p:nvCxnSpPr>
          <p:cNvPr id="26" name="直接连接符 25"/>
          <p:cNvCxnSpPr>
            <a:cxnSpLocks/>
          </p:cNvCxnSpPr>
          <p:nvPr/>
        </p:nvCxnSpPr>
        <p:spPr>
          <a:xfrm>
            <a:off x="835044" y="2307933"/>
            <a:ext cx="6340197" cy="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7" name="直接连接符 26"/>
          <p:cNvCxnSpPr>
            <a:cxnSpLocks/>
            <a:endCxn id="23" idx="3"/>
          </p:cNvCxnSpPr>
          <p:nvPr/>
        </p:nvCxnSpPr>
        <p:spPr>
          <a:xfrm flipV="1">
            <a:off x="835044" y="3115628"/>
            <a:ext cx="6340197" cy="927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7015361" y="5706437"/>
            <a:ext cx="3983733" cy="369332"/>
            <a:chOff x="2446032" y="4729712"/>
            <a:chExt cx="3983733" cy="369332"/>
          </a:xfrm>
        </p:grpSpPr>
        <p:sp>
          <p:nvSpPr>
            <p:cNvPr id="31" name="TextBox 30"/>
            <p:cNvSpPr txBox="1"/>
            <p:nvPr/>
          </p:nvSpPr>
          <p:spPr bwMode="auto">
            <a:xfrm>
              <a:off x="3552390" y="4729712"/>
              <a:ext cx="6463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毛拼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2446032" y="4729712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答辩人：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5783434" y="4729712"/>
              <a:ext cx="6463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田纲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4970755" y="4729712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导师：</a:t>
              </a:r>
            </a:p>
          </p:txBody>
        </p:sp>
      </p:grpSp>
      <p:pic>
        <p:nvPicPr>
          <p:cNvPr id="1028" name="Picture 4" descr="http://upload.univs.cn/2012/1025/1351157136589.jpg">
            <a:extLst>
              <a:ext uri="{FF2B5EF4-FFF2-40B4-BE49-F238E27FC236}">
                <a16:creationId xmlns:a16="http://schemas.microsoft.com/office/drawing/2014/main" id="{1D865E19-CB37-4E4F-8AA6-D31A3E15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8" y="174358"/>
            <a:ext cx="1713394" cy="167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8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9" grpId="0" animBg="1"/>
      <p:bldP spid="22" grpId="0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8" name="单圆角矩形 17"/>
          <p:cNvSpPr/>
          <p:nvPr/>
        </p:nvSpPr>
        <p:spPr>
          <a:xfrm flipH="1">
            <a:off x="4732707" y="1179568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烟雾识别算法的实现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21" name="椭圆 20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6 4.44444E-6 L -3.125E-6 4.44444E-6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6 4.44444E-6 L -3.125E-6 4.44444E-6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" y="543361"/>
            <a:ext cx="5002306" cy="508973"/>
            <a:chOff x="0" y="543361"/>
            <a:chExt cx="3370217" cy="508973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101601" y="590669"/>
              <a:ext cx="3268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烟雾识别算法的实现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实现要点</a:t>
              </a:r>
            </a:p>
          </p:txBody>
        </p:sp>
      </p:grpSp>
      <p:sp>
        <p:nvSpPr>
          <p:cNvPr id="25" name="Rectangle 111" descr="2"/>
          <p:cNvSpPr>
            <a:spLocks noChangeArrowheads="1"/>
          </p:cNvSpPr>
          <p:nvPr/>
        </p:nvSpPr>
        <p:spPr bwMode="gray">
          <a:xfrm>
            <a:off x="1695078" y="3656704"/>
            <a:ext cx="1900504" cy="10012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/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数据集来源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数据集组成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如何制作标签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12" descr="2"/>
          <p:cNvSpPr>
            <a:spLocks noChangeArrowheads="1"/>
          </p:cNvSpPr>
          <p:nvPr/>
        </p:nvSpPr>
        <p:spPr bwMode="gray">
          <a:xfrm>
            <a:off x="4553235" y="3692964"/>
            <a:ext cx="2474726" cy="6934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/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选择哪种网络模型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模型的结构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D46E86-CE20-417E-AC72-787D2363AD33}"/>
              </a:ext>
            </a:extLst>
          </p:cNvPr>
          <p:cNvGrpSpPr/>
          <p:nvPr/>
        </p:nvGrpSpPr>
        <p:grpSpPr>
          <a:xfrm>
            <a:off x="1595731" y="1606875"/>
            <a:ext cx="2835000" cy="2569520"/>
            <a:chOff x="1380651" y="1429916"/>
            <a:chExt cx="2835000" cy="2569520"/>
          </a:xfrm>
        </p:grpSpPr>
        <p:pic>
          <p:nvPicPr>
            <p:cNvPr id="31" name="平行四边形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651" y="1429916"/>
              <a:ext cx="2835000" cy="256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2"/>
            <p:cNvSpPr txBox="1">
              <a:spLocks noChangeArrowheads="1"/>
            </p:cNvSpPr>
            <p:nvPr/>
          </p:nvSpPr>
          <p:spPr bwMode="auto">
            <a:xfrm>
              <a:off x="2233175" y="1939772"/>
              <a:ext cx="1708611" cy="35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126" tIns="38562" rIns="77126" bIns="38562">
              <a:spAutoFit/>
            </a:bodyPr>
            <a:lstStyle>
              <a:lvl1pPr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663575" indent="-2555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020763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28750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836738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939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7511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083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6655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778E23-C782-4735-B3C6-FBB18AD69F57}"/>
              </a:ext>
            </a:extLst>
          </p:cNvPr>
          <p:cNvGrpSpPr/>
          <p:nvPr/>
        </p:nvGrpSpPr>
        <p:grpSpPr>
          <a:xfrm>
            <a:off x="4660936" y="1606875"/>
            <a:ext cx="2835000" cy="2569520"/>
            <a:chOff x="3346683" y="1429916"/>
            <a:chExt cx="2835000" cy="2569520"/>
          </a:xfrm>
        </p:grpSpPr>
        <p:pic>
          <p:nvPicPr>
            <p:cNvPr id="33" name="平行四边形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683" y="1429916"/>
              <a:ext cx="2835000" cy="256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2"/>
            <p:cNvSpPr txBox="1">
              <a:spLocks noChangeArrowheads="1"/>
            </p:cNvSpPr>
            <p:nvPr/>
          </p:nvSpPr>
          <p:spPr bwMode="auto">
            <a:xfrm>
              <a:off x="3941786" y="1939772"/>
              <a:ext cx="1948010" cy="35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126" tIns="38562" rIns="77126" bIns="38562">
              <a:spAutoFit/>
            </a:bodyPr>
            <a:lstStyle>
              <a:lvl1pPr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663575" indent="-2555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020763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28750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836738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939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7511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083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6655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选择训练模型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1F9397B-C8C3-42CE-B71D-DE94B48B7519}"/>
              </a:ext>
            </a:extLst>
          </p:cNvPr>
          <p:cNvGrpSpPr/>
          <p:nvPr/>
        </p:nvGrpSpPr>
        <p:grpSpPr>
          <a:xfrm>
            <a:off x="7944841" y="1606875"/>
            <a:ext cx="2835000" cy="2569520"/>
            <a:chOff x="5314807" y="1429916"/>
            <a:chExt cx="2835000" cy="2569520"/>
          </a:xfrm>
        </p:grpSpPr>
        <p:pic>
          <p:nvPicPr>
            <p:cNvPr id="22" name="平行四边形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807" y="1429916"/>
              <a:ext cx="2835000" cy="2569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2"/>
            <p:cNvSpPr txBox="1">
              <a:spLocks noChangeArrowheads="1"/>
            </p:cNvSpPr>
            <p:nvPr/>
          </p:nvSpPr>
          <p:spPr bwMode="auto">
            <a:xfrm>
              <a:off x="5907818" y="1939772"/>
              <a:ext cx="1922532" cy="354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126" tIns="38562" rIns="77126" bIns="38562">
              <a:spAutoFit/>
            </a:bodyPr>
            <a:lstStyle>
              <a:lvl1pPr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663575" indent="-2555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020763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28750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836738" indent="-204788" defTabSz="815975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939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7511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2083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665538" indent="-204788" algn="ctr" defTabSz="8159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实现训练模型</a:t>
              </a:r>
            </a:p>
          </p:txBody>
        </p:sp>
      </p:grpSp>
      <p:sp>
        <p:nvSpPr>
          <p:cNvPr id="34" name="Rectangle 112" descr="2">
            <a:extLst>
              <a:ext uri="{FF2B5EF4-FFF2-40B4-BE49-F238E27FC236}">
                <a16:creationId xmlns:a16="http://schemas.microsoft.com/office/drawing/2014/main" id="{78F660E4-7008-4B27-BDD6-4021CCE3F3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22337" y="3658870"/>
            <a:ext cx="3727978" cy="10012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126" tIns="38562" rIns="77126" bIns="38562">
            <a:spAutoFit/>
          </a:bodyPr>
          <a:lstStyle/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如何实现模型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进行训练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70783"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进行测试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2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2" presetID="4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3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5412932" cy="508973"/>
            <a:chOff x="0" y="543361"/>
            <a:chExt cx="3370217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292101" y="590669"/>
              <a:ext cx="3078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烟雾识别算法的实现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数据集展示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6354EED-B2AC-464E-BE11-FA802F68782C}"/>
              </a:ext>
            </a:extLst>
          </p:cNvPr>
          <p:cNvGrpSpPr/>
          <p:nvPr/>
        </p:nvGrpSpPr>
        <p:grpSpPr>
          <a:xfrm>
            <a:off x="2766227" y="2416699"/>
            <a:ext cx="6875314" cy="3850632"/>
            <a:chOff x="0" y="-257175"/>
            <a:chExt cx="4190365" cy="267743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E379D4A4-E09E-4A50-A8CA-59680603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" y="-257175"/>
              <a:ext cx="4161790" cy="2511425"/>
            </a:xfrm>
            <a:prstGeom prst="rect">
              <a:avLst/>
            </a:prstGeom>
          </p:spPr>
        </p:pic>
        <p:sp>
          <p:nvSpPr>
            <p:cNvPr id="42" name="文本框 36">
              <a:extLst>
                <a:ext uri="{FF2B5EF4-FFF2-40B4-BE49-F238E27FC236}">
                  <a16:creationId xmlns:a16="http://schemas.microsoft.com/office/drawing/2014/main" id="{38297AAA-2CB3-4D9A-87A4-D816A8B8792D}"/>
                </a:ext>
              </a:extLst>
            </p:cNvPr>
            <p:cNvSpPr txBox="1"/>
            <p:nvPr/>
          </p:nvSpPr>
          <p:spPr>
            <a:xfrm>
              <a:off x="0" y="2230799"/>
              <a:ext cx="4161790" cy="18945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600"/>
                </a:spcBef>
              </a:pPr>
              <a:r>
                <a:rPr lang="en-US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非烟数据集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A9E7298-BABE-471A-8A66-22053E52B991}"/>
              </a:ext>
            </a:extLst>
          </p:cNvPr>
          <p:cNvGrpSpPr/>
          <p:nvPr/>
        </p:nvGrpSpPr>
        <p:grpSpPr>
          <a:xfrm>
            <a:off x="6992469" y="1036840"/>
            <a:ext cx="3942277" cy="1141114"/>
            <a:chOff x="6992469" y="1036840"/>
            <a:chExt cx="3942277" cy="1141114"/>
          </a:xfrm>
        </p:grpSpPr>
        <p:sp>
          <p:nvSpPr>
            <p:cNvPr id="3" name="对话气泡: 矩形 2">
              <a:extLst>
                <a:ext uri="{FF2B5EF4-FFF2-40B4-BE49-F238E27FC236}">
                  <a16:creationId xmlns:a16="http://schemas.microsoft.com/office/drawing/2014/main" id="{86B94E32-333C-432C-924B-CF14706D2E61}"/>
                </a:ext>
              </a:extLst>
            </p:cNvPr>
            <p:cNvSpPr/>
            <p:nvPr/>
          </p:nvSpPr>
          <p:spPr>
            <a:xfrm>
              <a:off x="6992469" y="1036840"/>
              <a:ext cx="3942277" cy="1141114"/>
            </a:xfrm>
            <a:prstGeom prst="wedge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F743A1-412E-4C13-8154-30B259B8F1BC}"/>
                </a:ext>
              </a:extLst>
            </p:cNvPr>
            <p:cNvSpPr txBox="1"/>
            <p:nvPr/>
          </p:nvSpPr>
          <p:spPr>
            <a:xfrm>
              <a:off x="7140388" y="1163960"/>
              <a:ext cx="368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非烟图片有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9846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7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5412932" cy="508973"/>
            <a:chOff x="0" y="543361"/>
            <a:chExt cx="3370217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292101" y="590669"/>
              <a:ext cx="3078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烟雾识别算法的实现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数据集展示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A9E7298-BABE-471A-8A66-22053E52B991}"/>
              </a:ext>
            </a:extLst>
          </p:cNvPr>
          <p:cNvGrpSpPr/>
          <p:nvPr/>
        </p:nvGrpSpPr>
        <p:grpSpPr>
          <a:xfrm>
            <a:off x="6992469" y="1036840"/>
            <a:ext cx="3942277" cy="1141114"/>
            <a:chOff x="6992469" y="1036840"/>
            <a:chExt cx="3942277" cy="1141114"/>
          </a:xfrm>
        </p:grpSpPr>
        <p:sp>
          <p:nvSpPr>
            <p:cNvPr id="3" name="对话气泡: 矩形 2">
              <a:extLst>
                <a:ext uri="{FF2B5EF4-FFF2-40B4-BE49-F238E27FC236}">
                  <a16:creationId xmlns:a16="http://schemas.microsoft.com/office/drawing/2014/main" id="{86B94E32-333C-432C-924B-CF14706D2E61}"/>
                </a:ext>
              </a:extLst>
            </p:cNvPr>
            <p:cNvSpPr/>
            <p:nvPr/>
          </p:nvSpPr>
          <p:spPr>
            <a:xfrm>
              <a:off x="6992469" y="1036840"/>
              <a:ext cx="3942277" cy="1141114"/>
            </a:xfrm>
            <a:prstGeom prst="wedge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F743A1-412E-4C13-8154-30B259B8F1BC}"/>
                </a:ext>
              </a:extLst>
            </p:cNvPr>
            <p:cNvSpPr txBox="1"/>
            <p:nvPr/>
          </p:nvSpPr>
          <p:spPr>
            <a:xfrm>
              <a:off x="7140388" y="1163960"/>
              <a:ext cx="368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烟雾图片有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2716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张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0320970-E9F4-4424-AC6D-9E3A2AB5A207}"/>
              </a:ext>
            </a:extLst>
          </p:cNvPr>
          <p:cNvGrpSpPr/>
          <p:nvPr/>
        </p:nvGrpSpPr>
        <p:grpSpPr>
          <a:xfrm>
            <a:off x="2263035" y="2418813"/>
            <a:ext cx="7665929" cy="3692711"/>
            <a:chOff x="0" y="0"/>
            <a:chExt cx="5283363" cy="401923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3693FCB-D575-4405-A061-AF06A46F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" y="0"/>
              <a:ext cx="5274310" cy="3672205"/>
            </a:xfrm>
            <a:prstGeom prst="rect">
              <a:avLst/>
            </a:prstGeom>
          </p:spPr>
        </p:pic>
        <p:sp>
          <p:nvSpPr>
            <p:cNvPr id="21" name="文本框 38">
              <a:extLst>
                <a:ext uri="{FF2B5EF4-FFF2-40B4-BE49-F238E27FC236}">
                  <a16:creationId xmlns:a16="http://schemas.microsoft.com/office/drawing/2014/main" id="{14B04E78-AD03-49B1-B66D-B772680A5E3C}"/>
                </a:ext>
              </a:extLst>
            </p:cNvPr>
            <p:cNvSpPr txBox="1"/>
            <p:nvPr/>
          </p:nvSpPr>
          <p:spPr>
            <a:xfrm>
              <a:off x="0" y="3775075"/>
              <a:ext cx="5274310" cy="244162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600"/>
                </a:spcBef>
              </a:pPr>
              <a:r>
                <a:rPr lang="en-US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烟雾数据集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543361"/>
            <a:ext cx="5674659" cy="508973"/>
            <a:chOff x="0" y="543361"/>
            <a:chExt cx="3370217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292101" y="590669"/>
              <a:ext cx="3078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烟雾识别算法的实现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数据集说明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D4A0CFD-8683-499A-A590-A85A0F0D8C74}"/>
              </a:ext>
            </a:extLst>
          </p:cNvPr>
          <p:cNvGrpSpPr/>
          <p:nvPr/>
        </p:nvGrpSpPr>
        <p:grpSpPr>
          <a:xfrm>
            <a:off x="3188867" y="1855915"/>
            <a:ext cx="7176264" cy="4144853"/>
            <a:chOff x="1417638" y="1343607"/>
            <a:chExt cx="7376838" cy="4260701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D447E3B6-D27D-485F-8D26-0A15371087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07063" y="3692525"/>
              <a:ext cx="876300" cy="236537"/>
            </a:xfrm>
            <a:custGeom>
              <a:avLst/>
              <a:gdLst>
                <a:gd name="T0" fmla="*/ 329430154 w 2331"/>
                <a:gd name="T1" fmla="*/ 81322314 h 688"/>
                <a:gd name="T2" fmla="*/ 14697855 w 2331"/>
                <a:gd name="T3" fmla="*/ 16311770 h 688"/>
                <a:gd name="T4" fmla="*/ 294805214 w 2331"/>
                <a:gd name="T5" fmla="*/ 0 h 688"/>
                <a:gd name="T6" fmla="*/ 329430154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AEBC36FA-3411-42E3-9328-DAA59E4E5E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48413" y="3597333"/>
              <a:ext cx="863600" cy="388937"/>
            </a:xfrm>
            <a:custGeom>
              <a:avLst/>
              <a:gdLst>
                <a:gd name="T0" fmla="*/ 319950648 w 2331"/>
                <a:gd name="T1" fmla="*/ 219872078 h 688"/>
                <a:gd name="T2" fmla="*/ 14274778 w 2331"/>
                <a:gd name="T3" fmla="*/ 44102516 h 688"/>
                <a:gd name="T4" fmla="*/ 286322116 w 2331"/>
                <a:gd name="T5" fmla="*/ 0 h 688"/>
                <a:gd name="T6" fmla="*/ 319950648 w 2331"/>
                <a:gd name="T7" fmla="*/ 21987207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98EA29B-60F4-41F7-B3B2-68C0D1B5F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56276" y="3804501"/>
              <a:ext cx="838200" cy="363537"/>
            </a:xfrm>
            <a:custGeom>
              <a:avLst/>
              <a:gdLst>
                <a:gd name="T0" fmla="*/ 301406795 w 2331"/>
                <a:gd name="T1" fmla="*/ 192091788 h 688"/>
                <a:gd name="T2" fmla="*/ 13447518 w 2331"/>
                <a:gd name="T3" fmla="*/ 38530166 h 688"/>
                <a:gd name="T4" fmla="*/ 269727438 w 2331"/>
                <a:gd name="T5" fmla="*/ 0 h 688"/>
                <a:gd name="T6" fmla="*/ 301406795 w 2331"/>
                <a:gd name="T7" fmla="*/ 1920917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3F1F3660-FF40-49F7-B0D4-D9DFDDB86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38" y="3692525"/>
              <a:ext cx="885825" cy="236537"/>
            </a:xfrm>
            <a:custGeom>
              <a:avLst/>
              <a:gdLst>
                <a:gd name="T0" fmla="*/ 336630601 w 2331"/>
                <a:gd name="T1" fmla="*/ 81322314 h 688"/>
                <a:gd name="T2" fmla="*/ 15019123 w 2331"/>
                <a:gd name="T3" fmla="*/ 16311770 h 688"/>
                <a:gd name="T4" fmla="*/ 301248903 w 2331"/>
                <a:gd name="T5" fmla="*/ 0 h 688"/>
                <a:gd name="T6" fmla="*/ 336630601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1755AD17-7383-4577-83BE-F4F9827F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6" y="2817812"/>
              <a:ext cx="1082675" cy="1189038"/>
            </a:xfrm>
            <a:custGeom>
              <a:avLst/>
              <a:gdLst>
                <a:gd name="T0" fmla="*/ 0 w 973"/>
                <a:gd name="T1" fmla="*/ 0 h 1069"/>
                <a:gd name="T2" fmla="*/ 0 w 973"/>
                <a:gd name="T3" fmla="*/ 1322555066 h 1069"/>
                <a:gd name="T4" fmla="*/ 1204712390 w 973"/>
                <a:gd name="T5" fmla="*/ 1300285908 h 1069"/>
                <a:gd name="T6" fmla="*/ 1204712390 w 973"/>
                <a:gd name="T7" fmla="*/ 44538316 h 1069"/>
                <a:gd name="T8" fmla="*/ 0 w 973"/>
                <a:gd name="T9" fmla="*/ 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3"/>
                <a:gd name="T16" fmla="*/ 0 h 1069"/>
                <a:gd name="T17" fmla="*/ 973 w 973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3" h="1069">
                  <a:moveTo>
                    <a:pt x="0" y="0"/>
                  </a:moveTo>
                  <a:lnTo>
                    <a:pt x="0" y="1069"/>
                  </a:lnTo>
                  <a:lnTo>
                    <a:pt x="973" y="1051"/>
                  </a:lnTo>
                  <a:lnTo>
                    <a:pt x="973" y="3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417D36E5-BF1F-4993-9F93-FAB5115D8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6" y="2803525"/>
              <a:ext cx="219075" cy="1189037"/>
            </a:xfrm>
            <a:custGeom>
              <a:avLst/>
              <a:gdLst>
                <a:gd name="T0" fmla="*/ 0 w 197"/>
                <a:gd name="T1" fmla="*/ 152174490 h 1069"/>
                <a:gd name="T2" fmla="*/ 0 w 197"/>
                <a:gd name="T3" fmla="*/ 1171616329 h 1069"/>
                <a:gd name="T4" fmla="*/ 243623633 w 197"/>
                <a:gd name="T5" fmla="*/ 1322552841 h 1069"/>
                <a:gd name="T6" fmla="*/ 243623633 w 197"/>
                <a:gd name="T7" fmla="*/ 0 h 1069"/>
                <a:gd name="T8" fmla="*/ 0 w 197"/>
                <a:gd name="T9" fmla="*/ 152174490 h 1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069"/>
                <a:gd name="T17" fmla="*/ 197 w 197"/>
                <a:gd name="T18" fmla="*/ 1069 h 1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069">
                  <a:moveTo>
                    <a:pt x="0" y="123"/>
                  </a:moveTo>
                  <a:lnTo>
                    <a:pt x="0" y="947"/>
                  </a:lnTo>
                  <a:lnTo>
                    <a:pt x="197" y="1069"/>
                  </a:lnTo>
                  <a:lnTo>
                    <a:pt x="197" y="0"/>
                  </a:lnTo>
                  <a:lnTo>
                    <a:pt x="0" y="12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D6048774-4C01-48AE-9CCD-2977D1C32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6" y="2857500"/>
              <a:ext cx="1016000" cy="1081087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BCFF0B62-2146-4CEC-84B8-7737218D0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6" y="2857500"/>
              <a:ext cx="76200" cy="1081087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171398E0-CBC3-4E4C-B08E-0F82AAF344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2638" y="2720975"/>
              <a:ext cx="1119188" cy="1392237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1549419556 h 1251"/>
                <a:gd name="T4" fmla="*/ 1245111113 w 1006"/>
                <a:gd name="T5" fmla="*/ 1429280965 h 1251"/>
                <a:gd name="T6" fmla="*/ 1245111113 w 1006"/>
                <a:gd name="T7" fmla="*/ 10032230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D4E69CDB-E3C3-422A-862E-69043C23F9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22664" y="2720975"/>
              <a:ext cx="377825" cy="1392237"/>
            </a:xfrm>
            <a:custGeom>
              <a:avLst/>
              <a:gdLst>
                <a:gd name="T0" fmla="*/ 0 w 339"/>
                <a:gd name="T1" fmla="*/ 136240017 h 1251"/>
                <a:gd name="T2" fmla="*/ 0 w 339"/>
                <a:gd name="T3" fmla="*/ 1337628145 h 1251"/>
                <a:gd name="T4" fmla="*/ 421096551 w 339"/>
                <a:gd name="T5" fmla="*/ 1549419556 h 1251"/>
                <a:gd name="T6" fmla="*/ 421096551 w 339"/>
                <a:gd name="T7" fmla="*/ 0 h 1251"/>
                <a:gd name="T8" fmla="*/ 0 w 339"/>
                <a:gd name="T9" fmla="*/ 13624001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1BB95629-57A1-40DC-B60C-DB629B2AB2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30776" y="2875594"/>
              <a:ext cx="1016000" cy="1081088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F22800B7-20F4-4F7B-9247-131F35D84D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14200" y="2871786"/>
              <a:ext cx="46997" cy="1081088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F240EABD-C1EC-451B-822F-57C52445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6" y="1520825"/>
              <a:ext cx="1905000" cy="74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不是在真实环境下测试的</a:t>
              </a:r>
            </a:p>
          </p:txBody>
        </p:sp>
        <p:sp>
          <p:nvSpPr>
            <p:cNvPr id="50" name="Line 23">
              <a:extLst>
                <a:ext uri="{FF2B5EF4-FFF2-40B4-BE49-F238E27FC236}">
                  <a16:creationId xmlns:a16="http://schemas.microsoft.com/office/drawing/2014/main" id="{845528B7-827C-47B5-940D-894915928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8063" y="1627187"/>
              <a:ext cx="0" cy="1193800"/>
            </a:xfrm>
            <a:prstGeom prst="line">
              <a:avLst/>
            </a:prstGeom>
            <a:gradFill>
              <a:gsLst>
                <a:gs pos="0">
                  <a:srgbClr val="2676FF">
                    <a:lumMod val="40000"/>
                    <a:lumOff val="60000"/>
                  </a:srgbClr>
                </a:gs>
                <a:gs pos="50000">
                  <a:srgbClr val="2676FF"/>
                </a:gs>
                <a:gs pos="100000">
                  <a:srgbClr val="2676FF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Rectangle 26">
              <a:extLst>
                <a:ext uri="{FF2B5EF4-FFF2-40B4-BE49-F238E27FC236}">
                  <a16:creationId xmlns:a16="http://schemas.microsoft.com/office/drawing/2014/main" id="{E840CC06-D721-4587-AE6C-EBD100463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6" y="4848923"/>
              <a:ext cx="1905000" cy="749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其它论文使用的数据</a:t>
              </a:r>
            </a:p>
          </p:txBody>
        </p:sp>
        <p:sp>
          <p:nvSpPr>
            <p:cNvPr id="54" name="Line 27">
              <a:extLst>
                <a:ext uri="{FF2B5EF4-FFF2-40B4-BE49-F238E27FC236}">
                  <a16:creationId xmlns:a16="http://schemas.microsoft.com/office/drawing/2014/main" id="{E09C7FC1-9E7C-4FF9-BEF9-91BF3096B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763" y="4000500"/>
              <a:ext cx="0" cy="1238250"/>
            </a:xfrm>
            <a:prstGeom prst="line">
              <a:avLst/>
            </a:prstGeom>
            <a:gradFill>
              <a:gsLst>
                <a:gs pos="0">
                  <a:srgbClr val="2676FF">
                    <a:lumMod val="40000"/>
                    <a:lumOff val="60000"/>
                  </a:srgbClr>
                </a:gs>
                <a:gs pos="50000">
                  <a:srgbClr val="2676FF"/>
                </a:gs>
                <a:gs pos="100000">
                  <a:srgbClr val="2676FF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77F775C3-03CC-4F36-ABD5-CDA6D92C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1" y="4513262"/>
              <a:ext cx="1905000" cy="109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将分成训练集、验证集、测试集</a:t>
              </a:r>
              <a:r>
                <a:rPr lang="en-US" altLang="zh-CN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6:2:2</a:t>
              </a:r>
              <a:r>
                <a:rPr lang="zh-CN" altLang="en-US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比例</a:t>
              </a:r>
            </a:p>
          </p:txBody>
        </p:sp>
        <p:sp>
          <p:nvSpPr>
            <p:cNvPr id="56" name="Line 29">
              <a:extLst>
                <a:ext uri="{FF2B5EF4-FFF2-40B4-BE49-F238E27FC236}">
                  <a16:creationId xmlns:a16="http://schemas.microsoft.com/office/drawing/2014/main" id="{F968F5CD-51BB-44DF-8F30-6C830B529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7576" y="3930650"/>
              <a:ext cx="0" cy="1338262"/>
            </a:xfrm>
            <a:prstGeom prst="line">
              <a:avLst/>
            </a:prstGeom>
            <a:gradFill>
              <a:gsLst>
                <a:gs pos="0">
                  <a:srgbClr val="2676FF">
                    <a:lumMod val="40000"/>
                    <a:lumOff val="60000"/>
                  </a:srgbClr>
                </a:gs>
                <a:gs pos="50000">
                  <a:srgbClr val="2676FF"/>
                </a:gs>
                <a:gs pos="100000">
                  <a:srgbClr val="2676FF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Rectangle 30">
              <a:extLst>
                <a:ext uri="{FF2B5EF4-FFF2-40B4-BE49-F238E27FC236}">
                  <a16:creationId xmlns:a16="http://schemas.microsoft.com/office/drawing/2014/main" id="{53CCA809-88FA-4E7F-8296-EE880860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638" y="1343607"/>
              <a:ext cx="1905000" cy="1284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600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微软雅黑" pitchFamily="34" charset="-122"/>
                  <a:ea typeface="微软雅黑" pitchFamily="34" charset="-122"/>
                </a:rPr>
                <a:t>训练集用于训练、验证集统计单一评估指标，调节参数、测试集用于测试</a:t>
              </a:r>
            </a:p>
          </p:txBody>
        </p:sp>
        <p:sp>
          <p:nvSpPr>
            <p:cNvPr id="58" name="Line 31">
              <a:extLst>
                <a:ext uri="{FF2B5EF4-FFF2-40B4-BE49-F238E27FC236}">
                  <a16:creationId xmlns:a16="http://schemas.microsoft.com/office/drawing/2014/main" id="{982A7864-E8C0-4618-8C86-4390439A2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4633" y="1348381"/>
              <a:ext cx="0" cy="1227137"/>
            </a:xfrm>
            <a:prstGeom prst="line">
              <a:avLst/>
            </a:prstGeom>
            <a:gradFill>
              <a:gsLst>
                <a:gs pos="0">
                  <a:srgbClr val="2676FF">
                    <a:lumMod val="40000"/>
                    <a:lumOff val="60000"/>
                  </a:srgbClr>
                </a:gs>
                <a:gs pos="50000">
                  <a:srgbClr val="2676FF"/>
                </a:gs>
                <a:gs pos="100000">
                  <a:srgbClr val="2676FF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WordArt 34">
              <a:extLst>
                <a:ext uri="{FF2B5EF4-FFF2-40B4-BE49-F238E27FC236}">
                  <a16:creationId xmlns:a16="http://schemas.microsoft.com/office/drawing/2014/main" id="{1B7B1B65-8F8B-4649-8ED8-7B591441F25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362201" y="3616325"/>
              <a:ext cx="174625" cy="2809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solidFill>
                    <a:srgbClr val="2676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lang="zh-CN" altLang="en-US" sz="3600" kern="10" dirty="0">
                <a:solidFill>
                  <a:srgbClr val="2676FF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0" name="WordArt 35">
              <a:extLst>
                <a:ext uri="{FF2B5EF4-FFF2-40B4-BE49-F238E27FC236}">
                  <a16:creationId xmlns:a16="http://schemas.microsoft.com/office/drawing/2014/main" id="{75797DA5-27DC-4EE4-9E0D-6AB6140A96B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649663" y="3609975"/>
              <a:ext cx="174625" cy="2809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solidFill>
                    <a:srgbClr val="2676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3</a:t>
              </a:r>
              <a:endParaRPr lang="zh-CN" altLang="en-US" sz="3600" kern="10" dirty="0">
                <a:solidFill>
                  <a:srgbClr val="2676FF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1" name="WordArt 36">
              <a:extLst>
                <a:ext uri="{FF2B5EF4-FFF2-40B4-BE49-F238E27FC236}">
                  <a16:creationId xmlns:a16="http://schemas.microsoft.com/office/drawing/2014/main" id="{EAD385E4-DA54-439A-B301-4F9C674370A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86313" y="3609975"/>
              <a:ext cx="174625" cy="2809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solidFill>
                    <a:srgbClr val="2676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4</a:t>
              </a:r>
              <a:endParaRPr lang="zh-CN" altLang="en-US" sz="3600" kern="10" dirty="0">
                <a:solidFill>
                  <a:srgbClr val="2676FF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2" name="WordArt 37">
              <a:extLst>
                <a:ext uri="{FF2B5EF4-FFF2-40B4-BE49-F238E27FC236}">
                  <a16:creationId xmlns:a16="http://schemas.microsoft.com/office/drawing/2014/main" id="{CEE884A2-EA6D-4259-A74A-FD583C79784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834633" y="3612137"/>
              <a:ext cx="174625" cy="2809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 dirty="0">
                  <a:solidFill>
                    <a:srgbClr val="2676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5</a:t>
              </a:r>
              <a:endParaRPr lang="zh-CN" altLang="en-US" sz="3600" kern="10" dirty="0">
                <a:solidFill>
                  <a:srgbClr val="2676FF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B126F411-3C1C-469C-9B1F-60BEE6CE1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38" y="3613150"/>
              <a:ext cx="838200" cy="363537"/>
            </a:xfrm>
            <a:custGeom>
              <a:avLst/>
              <a:gdLst>
                <a:gd name="T0" fmla="*/ 301406795 w 2331"/>
                <a:gd name="T1" fmla="*/ 192091788 h 688"/>
                <a:gd name="T2" fmla="*/ 13447518 w 2331"/>
                <a:gd name="T3" fmla="*/ 38530166 h 688"/>
                <a:gd name="T4" fmla="*/ 269727438 w 2331"/>
                <a:gd name="T5" fmla="*/ 0 h 688"/>
                <a:gd name="T6" fmla="*/ 301406795 w 2331"/>
                <a:gd name="T7" fmla="*/ 1920917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9370EC92-D5FD-466A-9B30-2421D32FB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4054475"/>
              <a:ext cx="23813" cy="1587"/>
            </a:xfrm>
            <a:custGeom>
              <a:avLst/>
              <a:gdLst>
                <a:gd name="T0" fmla="*/ 47254914 w 12"/>
                <a:gd name="T1" fmla="*/ 0 h 1587"/>
                <a:gd name="T2" fmla="*/ 0 w 12"/>
                <a:gd name="T3" fmla="*/ 0 h 1587"/>
                <a:gd name="T4" fmla="*/ 47254914 w 12"/>
                <a:gd name="T5" fmla="*/ 0 h 1587"/>
                <a:gd name="T6" fmla="*/ 47254914 w 12"/>
                <a:gd name="T7" fmla="*/ 0 h 1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87"/>
                <a:gd name="T14" fmla="*/ 12 w 12"/>
                <a:gd name="T15" fmla="*/ 1587 h 1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87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5E040B3C-D6F0-4508-A753-945E3501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4543425"/>
              <a:ext cx="23813" cy="1587"/>
            </a:xfrm>
            <a:custGeom>
              <a:avLst/>
              <a:gdLst>
                <a:gd name="T0" fmla="*/ 47254914 w 12"/>
                <a:gd name="T1" fmla="*/ 0 h 1587"/>
                <a:gd name="T2" fmla="*/ 0 w 12"/>
                <a:gd name="T3" fmla="*/ 0 h 1587"/>
                <a:gd name="T4" fmla="*/ 47254914 w 12"/>
                <a:gd name="T5" fmla="*/ 0 h 1587"/>
                <a:gd name="T6" fmla="*/ 47254914 w 12"/>
                <a:gd name="T7" fmla="*/ 0 h 1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87"/>
                <a:gd name="T14" fmla="*/ 12 w 12"/>
                <a:gd name="T15" fmla="*/ 1587 h 1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ectangle 20">
            <a:extLst>
              <a:ext uri="{FF2B5EF4-FFF2-40B4-BE49-F238E27FC236}">
                <a16:creationId xmlns:a16="http://schemas.microsoft.com/office/drawing/2014/main" id="{C76150D7-2DD9-44F9-A944-4A701360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977" y="2092954"/>
            <a:ext cx="1817931" cy="72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真实世界产生的数据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A81D7-329C-4F08-ACC3-958C3DA1FB78}"/>
              </a:ext>
            </a:extLst>
          </p:cNvPr>
          <p:cNvGrpSpPr/>
          <p:nvPr/>
        </p:nvGrpSpPr>
        <p:grpSpPr>
          <a:xfrm>
            <a:off x="1680180" y="2183851"/>
            <a:ext cx="2010329" cy="2795069"/>
            <a:chOff x="433042" y="1154266"/>
            <a:chExt cx="2643234" cy="3675030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9192F5C8-438D-44B8-A1A5-734EF6135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42" y="3837337"/>
              <a:ext cx="1234970" cy="456143"/>
            </a:xfrm>
            <a:custGeom>
              <a:avLst/>
              <a:gdLst/>
              <a:ahLst/>
              <a:cxnLst>
                <a:cxn ang="0">
                  <a:pos x="2331" y="688"/>
                </a:cxn>
                <a:cxn ang="0">
                  <a:pos x="104" y="138"/>
                </a:cxn>
                <a:cxn ang="0">
                  <a:pos x="2086" y="0"/>
                </a:cxn>
                <a:cxn ang="0">
                  <a:pos x="2331" y="688"/>
                </a:cxn>
              </a:cxnLst>
              <a:rect l="0" t="0" r="r" b="b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>
              <a:gsLst>
                <a:gs pos="0">
                  <a:sysClr val="windowText" lastClr="000000">
                    <a:alpha val="0"/>
                  </a:sysClr>
                </a:gs>
                <a:gs pos="100000">
                  <a:sysClr val="windowText" lastClr="000000">
                    <a:alpha val="46000"/>
                  </a:sysClr>
                </a:gs>
              </a:gsLst>
              <a:lin ang="5400000" scaled="0"/>
            </a:gradFill>
            <a:ln w="9525" cap="rnd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6B517DC3-9977-473C-82B8-20B368D16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995" y="2540619"/>
              <a:ext cx="1404281" cy="1746884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1549419556 h 1251"/>
                <a:gd name="T4" fmla="*/ 1245111113 w 1006"/>
                <a:gd name="T5" fmla="*/ 1429280965 h 1251"/>
                <a:gd name="T6" fmla="*/ 1245111113 w 1006"/>
                <a:gd name="T7" fmla="*/ 10032230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/>
            <a:extLst/>
          </p:spPr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200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E05887B-EACE-498E-AB94-A331AF78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926" y="2540619"/>
              <a:ext cx="474069" cy="1746884"/>
            </a:xfrm>
            <a:custGeom>
              <a:avLst/>
              <a:gdLst>
                <a:gd name="T0" fmla="*/ 0 w 339"/>
                <a:gd name="T1" fmla="*/ 136240017 h 1251"/>
                <a:gd name="T2" fmla="*/ 0 w 339"/>
                <a:gd name="T3" fmla="*/ 1337628145 h 1251"/>
                <a:gd name="T4" fmla="*/ 421096551 w 339"/>
                <a:gd name="T5" fmla="*/ 1549419556 h 1251"/>
                <a:gd name="T6" fmla="*/ 421096551 w 339"/>
                <a:gd name="T7" fmla="*/ 0 h 1251"/>
                <a:gd name="T8" fmla="*/ 0 w 339"/>
                <a:gd name="T9" fmla="*/ 13624001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>
              <a:gsLst>
                <a:gs pos="33000">
                  <a:srgbClr val="2676FF"/>
                </a:gs>
                <a:gs pos="100000">
                  <a:srgbClr val="2676FF">
                    <a:lumMod val="75000"/>
                  </a:srgbClr>
                </a:gs>
              </a:gsLst>
              <a:lin ang="5400000" scaled="0"/>
            </a:gradFill>
            <a:ln w="3175" cap="flat" cmpd="sng" algn="ctr">
              <a:noFill/>
              <a:prstDash val="solid"/>
            </a:ln>
            <a:effectLst/>
            <a:extLst/>
          </p:spPr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endParaRPr lang="zh-CN" altLang="en-US" sz="1200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AA518BAB-961D-4F95-8EA9-D0DA7DBCC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7805" y="1154266"/>
              <a:ext cx="0" cy="1497899"/>
            </a:xfrm>
            <a:prstGeom prst="line">
              <a:avLst/>
            </a:prstGeom>
            <a:gradFill>
              <a:gsLst>
                <a:gs pos="0">
                  <a:srgbClr val="2676FF">
                    <a:lumMod val="40000"/>
                    <a:lumOff val="60000"/>
                  </a:srgbClr>
                </a:gs>
                <a:gs pos="50000">
                  <a:srgbClr val="2676FF"/>
                </a:gs>
                <a:gs pos="100000">
                  <a:srgbClr val="2676FF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x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WordArt 33">
              <a:extLst>
                <a:ext uri="{FF2B5EF4-FFF2-40B4-BE49-F238E27FC236}">
                  <a16:creationId xmlns:a16="http://schemas.microsoft.com/office/drawing/2014/main" id="{3A675C6F-6A14-4A39-B7BA-C3E32D43BB2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839314" y="3767621"/>
              <a:ext cx="173295" cy="352563"/>
            </a:xfrm>
            <a:prstGeom prst="rect">
              <a:avLst/>
            </a:prstGeom>
            <a:noFill/>
            <a:ln w="9525" cap="rnd">
              <a:noFill/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600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6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67BCD7-0FCB-452C-815C-C9331B036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014" y="4827305"/>
              <a:ext cx="29879" cy="1991"/>
            </a:xfrm>
            <a:custGeom>
              <a:avLst/>
              <a:gdLst>
                <a:gd name="T0" fmla="*/ 47254914 w 12"/>
                <a:gd name="T1" fmla="*/ 0 h 1587"/>
                <a:gd name="T2" fmla="*/ 0 w 12"/>
                <a:gd name="T3" fmla="*/ 0 h 1587"/>
                <a:gd name="T4" fmla="*/ 47254914 w 12"/>
                <a:gd name="T5" fmla="*/ 0 h 1587"/>
                <a:gd name="T6" fmla="*/ 47254914 w 12"/>
                <a:gd name="T7" fmla="*/ 0 h 1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87"/>
                <a:gd name="T14" fmla="*/ 12 w 12"/>
                <a:gd name="T15" fmla="*/ 1587 h 1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rgbClr val="2676FF">
                    <a:lumMod val="40000"/>
                    <a:lumOff val="60000"/>
                  </a:srgbClr>
                </a:gs>
                <a:gs pos="50000">
                  <a:srgbClr val="2676FF"/>
                </a:gs>
                <a:gs pos="100000">
                  <a:srgbClr val="2676FF">
                    <a:lumMod val="75000"/>
                  </a:srgbClr>
                </a:gs>
              </a:gsLst>
              <a:lin ang="5400000" scaled="0"/>
            </a:gradFill>
            <a:ln w="9525" cap="rnd">
              <a:solidFill>
                <a:srgbClr val="2676FF">
                  <a:lumMod val="40000"/>
                  <a:lumOff val="60000"/>
                </a:srgbClr>
              </a:solidFill>
              <a:prstDash val="solid"/>
              <a:round/>
              <a:headEnd/>
              <a:tailEnd/>
            </a:ln>
            <a:extLst/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000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1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543361"/>
            <a:ext cx="5674659" cy="508973"/>
            <a:chOff x="0" y="543361"/>
            <a:chExt cx="3370217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292101" y="590669"/>
              <a:ext cx="3078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烟雾识别算法的实现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选择模型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63FDA34-437D-4D8E-8EF6-60068E68C30E}"/>
              </a:ext>
            </a:extLst>
          </p:cNvPr>
          <p:cNvGrpSpPr/>
          <p:nvPr/>
        </p:nvGrpSpPr>
        <p:grpSpPr>
          <a:xfrm>
            <a:off x="2423566" y="2924193"/>
            <a:ext cx="6797431" cy="3151114"/>
            <a:chOff x="0" y="0"/>
            <a:chExt cx="5878830" cy="2274691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03ACE17-6B1C-4B3B-929B-792DD2F9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850255" cy="1895475"/>
            </a:xfrm>
            <a:prstGeom prst="rect">
              <a:avLst/>
            </a:prstGeom>
          </p:spPr>
        </p:pic>
        <p:sp>
          <p:nvSpPr>
            <p:cNvPr id="63" name="文本框 16">
              <a:extLst>
                <a:ext uri="{FF2B5EF4-FFF2-40B4-BE49-F238E27FC236}">
                  <a16:creationId xmlns:a16="http://schemas.microsoft.com/office/drawing/2014/main" id="{BB504B13-9D12-45C9-A89C-364F043A5072}"/>
                </a:ext>
              </a:extLst>
            </p:cNvPr>
            <p:cNvSpPr txBox="1"/>
            <p:nvPr/>
          </p:nvSpPr>
          <p:spPr>
            <a:xfrm>
              <a:off x="28575" y="2019300"/>
              <a:ext cx="5850255" cy="25539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600"/>
                </a:spcBef>
              </a:pPr>
              <a:r>
                <a:rPr lang="en-US" sz="12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AlexNet</a:t>
              </a: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网络结构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584EBC4-69F9-44FA-9405-068A559784DD}"/>
              </a:ext>
            </a:extLst>
          </p:cNvPr>
          <p:cNvGrpSpPr/>
          <p:nvPr/>
        </p:nvGrpSpPr>
        <p:grpSpPr>
          <a:xfrm>
            <a:off x="2047317" y="1304792"/>
            <a:ext cx="6809859" cy="509018"/>
            <a:chOff x="2047317" y="1304792"/>
            <a:chExt cx="6809859" cy="509018"/>
          </a:xfrm>
        </p:grpSpPr>
        <p:sp>
          <p:nvSpPr>
            <p:cNvPr id="71" name="任意多边形 43">
              <a:extLst>
                <a:ext uri="{FF2B5EF4-FFF2-40B4-BE49-F238E27FC236}">
                  <a16:creationId xmlns:a16="http://schemas.microsoft.com/office/drawing/2014/main" id="{AA29CBE1-DD00-4A3C-BD73-0D90072C2B15}"/>
                </a:ext>
              </a:extLst>
            </p:cNvPr>
            <p:cNvSpPr/>
            <p:nvPr/>
          </p:nvSpPr>
          <p:spPr>
            <a:xfrm>
              <a:off x="2480718" y="1304792"/>
              <a:ext cx="6376458" cy="50901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结构相对简单，对于数据量完全足够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73517F3-5305-47A0-BA9B-07905D6E0F65}"/>
                </a:ext>
              </a:extLst>
            </p:cNvPr>
            <p:cNvSpPr/>
            <p:nvPr/>
          </p:nvSpPr>
          <p:spPr>
            <a:xfrm>
              <a:off x="2047317" y="1304792"/>
              <a:ext cx="433401" cy="50901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495A352-4B68-48F7-BC5E-A3E59A4CD0B2}"/>
              </a:ext>
            </a:extLst>
          </p:cNvPr>
          <p:cNvGrpSpPr/>
          <p:nvPr/>
        </p:nvGrpSpPr>
        <p:grpSpPr>
          <a:xfrm>
            <a:off x="2047317" y="1892714"/>
            <a:ext cx="6809859" cy="509018"/>
            <a:chOff x="2047317" y="1304792"/>
            <a:chExt cx="6809859" cy="509018"/>
          </a:xfrm>
        </p:grpSpPr>
        <p:sp>
          <p:nvSpPr>
            <p:cNvPr id="74" name="任意多边形 43">
              <a:extLst>
                <a:ext uri="{FF2B5EF4-FFF2-40B4-BE49-F238E27FC236}">
                  <a16:creationId xmlns:a16="http://schemas.microsoft.com/office/drawing/2014/main" id="{CC5198F9-CC82-4FAD-A5F2-171C8FD4D777}"/>
                </a:ext>
              </a:extLst>
            </p:cNvPr>
            <p:cNvSpPr/>
            <p:nvPr/>
          </p:nvSpPr>
          <p:spPr>
            <a:xfrm>
              <a:off x="2480718" y="1304792"/>
              <a:ext cx="6376458" cy="50901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结构经典，效果优秀</a:t>
              </a: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780D3C8-A260-495B-94C1-BD80E9356A35}"/>
                </a:ext>
              </a:extLst>
            </p:cNvPr>
            <p:cNvSpPr/>
            <p:nvPr/>
          </p:nvSpPr>
          <p:spPr>
            <a:xfrm>
              <a:off x="2047317" y="1304792"/>
              <a:ext cx="433401" cy="50901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09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543361"/>
            <a:ext cx="5674659" cy="508973"/>
            <a:chOff x="0" y="543361"/>
            <a:chExt cx="3370217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292101" y="590669"/>
              <a:ext cx="3078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烟雾识别算法的实现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实现模型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6CEFAD1-C4E8-40F9-B5B0-F6A29FB9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9" y="1228389"/>
            <a:ext cx="6677025" cy="486727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7B43D4-4E29-4073-9951-883B4132B6E6}"/>
              </a:ext>
            </a:extLst>
          </p:cNvPr>
          <p:cNvCxnSpPr>
            <a:cxnSpLocks/>
          </p:cNvCxnSpPr>
          <p:nvPr/>
        </p:nvCxnSpPr>
        <p:spPr>
          <a:xfrm flipV="1">
            <a:off x="7019366" y="1228389"/>
            <a:ext cx="1" cy="486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0E73379-7BCC-403E-9933-A48BE281CB08}"/>
              </a:ext>
            </a:extLst>
          </p:cNvPr>
          <p:cNvSpPr/>
          <p:nvPr/>
        </p:nvSpPr>
        <p:spPr>
          <a:xfrm>
            <a:off x="7597588" y="1358153"/>
            <a:ext cx="3952727" cy="47375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Caffe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，全称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Convolutional Architecture for Fast Feature Embedding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。是一种常用的深度学习框架。只需要定义网络各层结构，设置参数，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Caffe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会自动构建网络，进行训练，测试。</a:t>
            </a:r>
          </a:p>
        </p:txBody>
      </p:sp>
    </p:spTree>
    <p:extLst>
      <p:ext uri="{BB962C8B-B14F-4D97-AF65-F5344CB8AC3E}">
        <p14:creationId xmlns:p14="http://schemas.microsoft.com/office/powerpoint/2010/main" val="36221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8" name="单圆角矩形 17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实验过程与结果</a:t>
            </a:r>
            <a:endParaRPr lang="zh-CN" altLang="en-US" sz="1200" spc="-1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21" name="椭圆 20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  <p:bldP spid="2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4383741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67665" y="544960"/>
              <a:ext cx="31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13528F3-BC7C-4ED0-BDD3-DA71F860A25E}"/>
              </a:ext>
            </a:extLst>
          </p:cNvPr>
          <p:cNvSpPr/>
          <p:nvPr/>
        </p:nvSpPr>
        <p:spPr>
          <a:xfrm>
            <a:off x="2614070" y="2278248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制作标签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814F48E-38D6-4060-B696-088C91375705}"/>
              </a:ext>
            </a:extLst>
          </p:cNvPr>
          <p:cNvCxnSpPr/>
          <p:nvPr/>
        </p:nvCxnSpPr>
        <p:spPr>
          <a:xfrm>
            <a:off x="3966882" y="2676885"/>
            <a:ext cx="839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A802A77-3731-42DD-9D3F-A21FF4D253B2}"/>
              </a:ext>
            </a:extLst>
          </p:cNvPr>
          <p:cNvSpPr/>
          <p:nvPr/>
        </p:nvSpPr>
        <p:spPr>
          <a:xfrm>
            <a:off x="4868757" y="2302202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格式处理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08E6A73-83E9-43C1-AABD-0EE19128E1F6}"/>
              </a:ext>
            </a:extLst>
          </p:cNvPr>
          <p:cNvSpPr/>
          <p:nvPr/>
        </p:nvSpPr>
        <p:spPr>
          <a:xfrm>
            <a:off x="7092126" y="2300488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生成均值文件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97B4F0D-36A4-4BA9-959A-798679CFD23C}"/>
              </a:ext>
            </a:extLst>
          </p:cNvPr>
          <p:cNvSpPr/>
          <p:nvPr/>
        </p:nvSpPr>
        <p:spPr>
          <a:xfrm>
            <a:off x="7074381" y="3415534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定义网络结构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B48A47F6-0A15-4E87-BDF2-4F43013BB2C2}"/>
              </a:ext>
            </a:extLst>
          </p:cNvPr>
          <p:cNvSpPr/>
          <p:nvPr/>
        </p:nvSpPr>
        <p:spPr>
          <a:xfrm>
            <a:off x="2608853" y="3420859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训练并记录日志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255A652-3C52-449D-B756-60DAD73A4352}"/>
              </a:ext>
            </a:extLst>
          </p:cNvPr>
          <p:cNvSpPr/>
          <p:nvPr/>
        </p:nvSpPr>
        <p:spPr>
          <a:xfrm>
            <a:off x="2614069" y="4541229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绘制训练曲线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3061DE3-356B-42F5-AD6C-D3714FF5D680}"/>
              </a:ext>
            </a:extLst>
          </p:cNvPr>
          <p:cNvSpPr/>
          <p:nvPr/>
        </p:nvSpPr>
        <p:spPr>
          <a:xfrm>
            <a:off x="4868756" y="4547422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344535B-7052-4001-BA25-C4E6EB38651A}"/>
              </a:ext>
            </a:extLst>
          </p:cNvPr>
          <p:cNvCxnSpPr>
            <a:stCxn id="99" idx="1"/>
          </p:cNvCxnSpPr>
          <p:nvPr/>
        </p:nvCxnSpPr>
        <p:spPr>
          <a:xfrm flipH="1">
            <a:off x="6158938" y="3790217"/>
            <a:ext cx="91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75A773E-7263-4A5A-85EB-BA9158019C4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3899034" y="3779494"/>
            <a:ext cx="984336" cy="1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DAFFD89-8234-4749-8127-C7906B4D8DC2}"/>
              </a:ext>
            </a:extLst>
          </p:cNvPr>
          <p:cNvCxnSpPr>
            <a:cxnSpLocks/>
          </p:cNvCxnSpPr>
          <p:nvPr/>
        </p:nvCxnSpPr>
        <p:spPr>
          <a:xfrm>
            <a:off x="3899034" y="4943052"/>
            <a:ext cx="969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5BAEFC1-3B7B-421B-9AB5-939AFE3DE6AC}"/>
              </a:ext>
            </a:extLst>
          </p:cNvPr>
          <p:cNvCxnSpPr>
            <a:cxnSpLocks/>
          </p:cNvCxnSpPr>
          <p:nvPr/>
        </p:nvCxnSpPr>
        <p:spPr>
          <a:xfrm>
            <a:off x="3253943" y="4215872"/>
            <a:ext cx="0" cy="32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904964FC-844D-4920-A8F6-A852D4A97B41}"/>
              </a:ext>
            </a:extLst>
          </p:cNvPr>
          <p:cNvSpPr/>
          <p:nvPr/>
        </p:nvSpPr>
        <p:spPr>
          <a:xfrm>
            <a:off x="4883370" y="3428765"/>
            <a:ext cx="1290181" cy="7493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设置参数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3FB2C72-4F4B-4F66-BE95-11315232EE45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6158938" y="2675171"/>
            <a:ext cx="933188" cy="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9F748E5-E918-42BB-B0E0-541D1195D7FD}"/>
              </a:ext>
            </a:extLst>
          </p:cNvPr>
          <p:cNvCxnSpPr>
            <a:cxnSpLocks/>
          </p:cNvCxnSpPr>
          <p:nvPr/>
        </p:nvCxnSpPr>
        <p:spPr>
          <a:xfrm>
            <a:off x="7723770" y="3103408"/>
            <a:ext cx="0" cy="32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4383741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67665" y="544960"/>
              <a:ext cx="31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9E4D0F-8487-4685-9F93-24BF8517D8AF}"/>
              </a:ext>
            </a:extLst>
          </p:cNvPr>
          <p:cNvGrpSpPr/>
          <p:nvPr/>
        </p:nvGrpSpPr>
        <p:grpSpPr>
          <a:xfrm>
            <a:off x="0" y="1157863"/>
            <a:ext cx="1779014" cy="493479"/>
            <a:chOff x="0" y="543361"/>
            <a:chExt cx="3370216" cy="49347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37BC408-A3DA-4B94-A826-69A549747F9A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C76465-8D09-415D-B94D-87003458465B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EE7F4EAD-63AA-4985-8AB7-6E8363229855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3">
              <a:extLst>
                <a:ext uri="{FF2B5EF4-FFF2-40B4-BE49-F238E27FC236}">
                  <a16:creationId xmlns:a16="http://schemas.microsoft.com/office/drawing/2014/main" id="{D499E8EF-B314-4F28-BC80-4FFD27B7C3A9}"/>
                </a:ext>
              </a:extLst>
            </p:cNvPr>
            <p:cNvSpPr txBox="1"/>
            <p:nvPr/>
          </p:nvSpPr>
          <p:spPr>
            <a:xfrm>
              <a:off x="67665" y="544960"/>
              <a:ext cx="31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制作标签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77A4102-0BC6-4A8A-BF33-FC43D0CBE26D}"/>
              </a:ext>
            </a:extLst>
          </p:cNvPr>
          <p:cNvGrpSpPr/>
          <p:nvPr/>
        </p:nvGrpSpPr>
        <p:grpSpPr>
          <a:xfrm>
            <a:off x="2007613" y="1828800"/>
            <a:ext cx="6909209" cy="4482017"/>
            <a:chOff x="0" y="0"/>
            <a:chExt cx="5274310" cy="4946076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6F47EDD-D242-4744-9EB9-8B8EBE74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74310" cy="4551680"/>
            </a:xfrm>
            <a:prstGeom prst="rect">
              <a:avLst/>
            </a:prstGeom>
          </p:spPr>
        </p:pic>
        <p:sp>
          <p:nvSpPr>
            <p:cNvPr id="35" name="文本框 44">
              <a:extLst>
                <a:ext uri="{FF2B5EF4-FFF2-40B4-BE49-F238E27FC236}">
                  <a16:creationId xmlns:a16="http://schemas.microsoft.com/office/drawing/2014/main" id="{01F2A811-0F78-4EA0-A1BF-2D439EA0E162}"/>
                </a:ext>
              </a:extLst>
            </p:cNvPr>
            <p:cNvSpPr txBox="1"/>
            <p:nvPr/>
          </p:nvSpPr>
          <p:spPr>
            <a:xfrm>
              <a:off x="0" y="4608195"/>
              <a:ext cx="5274310" cy="33788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600"/>
                </a:spcBef>
              </a:pP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标注的结果</a:t>
              </a:r>
            </a:p>
          </p:txBody>
        </p:sp>
      </p:grpSp>
      <p:sp>
        <p:nvSpPr>
          <p:cNvPr id="2" name="云形 1">
            <a:extLst>
              <a:ext uri="{FF2B5EF4-FFF2-40B4-BE49-F238E27FC236}">
                <a16:creationId xmlns:a16="http://schemas.microsoft.com/office/drawing/2014/main" id="{6E1E0995-6173-440B-A196-1CBEF90D6385}"/>
              </a:ext>
            </a:extLst>
          </p:cNvPr>
          <p:cNvSpPr/>
          <p:nvPr/>
        </p:nvSpPr>
        <p:spPr>
          <a:xfrm>
            <a:off x="7683234" y="1651342"/>
            <a:ext cx="2501153" cy="1734671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</a:t>
            </a:r>
            <a:r>
              <a:rPr lang="en-US" altLang="zh-CN" dirty="0"/>
              <a:t>0</a:t>
            </a:r>
            <a:r>
              <a:rPr lang="zh-CN" altLang="en-US" dirty="0"/>
              <a:t>表示非烟雾图像，</a:t>
            </a:r>
            <a:r>
              <a:rPr lang="en-US" altLang="zh-CN" dirty="0"/>
              <a:t>1</a:t>
            </a:r>
            <a:r>
              <a:rPr lang="zh-CN" altLang="en-US" dirty="0"/>
              <a:t>表示烟雾图像</a:t>
            </a:r>
          </a:p>
        </p:txBody>
      </p:sp>
    </p:spTree>
    <p:extLst>
      <p:ext uri="{BB962C8B-B14F-4D97-AF65-F5344CB8AC3E}">
        <p14:creationId xmlns:p14="http://schemas.microsoft.com/office/powerpoint/2010/main" val="36384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898051" y="590669"/>
              <a:ext cx="1492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 录</a:t>
              </a: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30" name="椭圆 12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3" name="椭圆 13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右箭头 13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64868" y="1340446"/>
            <a:ext cx="6947964" cy="906090"/>
            <a:chOff x="1098018" y="1340446"/>
            <a:chExt cx="6947964" cy="737210"/>
          </a:xfrm>
        </p:grpSpPr>
        <p:sp>
          <p:nvSpPr>
            <p:cNvPr id="44" name="任意多边形 43"/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研究背景、意义、现状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564868" y="2283397"/>
            <a:ext cx="6947964" cy="920050"/>
            <a:chOff x="1098018" y="2888588"/>
            <a:chExt cx="6947964" cy="737210"/>
          </a:xfrm>
        </p:grpSpPr>
        <p:sp>
          <p:nvSpPr>
            <p:cNvPr id="50" name="任意多边形 49"/>
            <p:cNvSpPr/>
            <p:nvPr/>
          </p:nvSpPr>
          <p:spPr>
            <a:xfrm>
              <a:off x="2699790" y="2962311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卷积神经网络在图片识别中的应用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1098018" y="2888588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dirty="0"/>
                <a:t>2</a:t>
              </a:r>
              <a:endParaRPr lang="zh-CN" altLang="en-US" sz="3700" kern="12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D6FFDFA-3E4D-49D8-87DB-1BA61DA52E07}"/>
              </a:ext>
            </a:extLst>
          </p:cNvPr>
          <p:cNvGrpSpPr/>
          <p:nvPr/>
        </p:nvGrpSpPr>
        <p:grpSpPr>
          <a:xfrm>
            <a:off x="2564868" y="3269758"/>
            <a:ext cx="6947964" cy="906090"/>
            <a:chOff x="1098018" y="1340446"/>
            <a:chExt cx="6947964" cy="737210"/>
          </a:xfrm>
        </p:grpSpPr>
        <p:sp>
          <p:nvSpPr>
            <p:cNvPr id="32" name="任意多边形 43">
              <a:extLst>
                <a:ext uri="{FF2B5EF4-FFF2-40B4-BE49-F238E27FC236}">
                  <a16:creationId xmlns:a16="http://schemas.microsoft.com/office/drawing/2014/main" id="{131ADE20-A274-4103-85C5-2D477A3C6DDA}"/>
                </a:ext>
              </a:extLst>
            </p:cNvPr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烟雾识别算法的实现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44">
              <a:extLst>
                <a:ext uri="{FF2B5EF4-FFF2-40B4-BE49-F238E27FC236}">
                  <a16:creationId xmlns:a16="http://schemas.microsoft.com/office/drawing/2014/main" id="{2DDDCCE6-CDC8-4020-92FE-A6D00A98C52C}"/>
                </a:ext>
              </a:extLst>
            </p:cNvPr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dirty="0"/>
                <a:t>3</a:t>
              </a:r>
              <a:endParaRPr lang="zh-CN" altLang="en-US" sz="3700" kern="12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DA1097-0516-4F23-AC37-909F1EEBA48D}"/>
              </a:ext>
            </a:extLst>
          </p:cNvPr>
          <p:cNvGrpSpPr/>
          <p:nvPr/>
        </p:nvGrpSpPr>
        <p:grpSpPr>
          <a:xfrm>
            <a:off x="2564868" y="4253989"/>
            <a:ext cx="6947964" cy="906090"/>
            <a:chOff x="1098018" y="1340445"/>
            <a:chExt cx="6947964" cy="737210"/>
          </a:xfrm>
        </p:grpSpPr>
        <p:sp>
          <p:nvSpPr>
            <p:cNvPr id="37" name="任意多边形 43">
              <a:extLst>
                <a:ext uri="{FF2B5EF4-FFF2-40B4-BE49-F238E27FC236}">
                  <a16:creationId xmlns:a16="http://schemas.microsoft.com/office/drawing/2014/main" id="{5C1611F7-0A47-4A69-B717-F158F7CD7873}"/>
                </a:ext>
              </a:extLst>
            </p:cNvPr>
            <p:cNvSpPr/>
            <p:nvPr/>
          </p:nvSpPr>
          <p:spPr>
            <a:xfrm>
              <a:off x="2699790" y="1414167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任意多边形 44">
              <a:extLst>
                <a:ext uri="{FF2B5EF4-FFF2-40B4-BE49-F238E27FC236}">
                  <a16:creationId xmlns:a16="http://schemas.microsoft.com/office/drawing/2014/main" id="{BB987704-F1D4-4495-ABC8-FFB5296ACC4D}"/>
                </a:ext>
              </a:extLst>
            </p:cNvPr>
            <p:cNvSpPr/>
            <p:nvPr/>
          </p:nvSpPr>
          <p:spPr>
            <a:xfrm>
              <a:off x="1098018" y="1340445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dirty="0"/>
                <a:t>4</a:t>
              </a:r>
              <a:endParaRPr lang="zh-CN" altLang="en-US" sz="3700" kern="12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92781C3-01CB-4CA5-896A-D4F53B28E4CF}"/>
              </a:ext>
            </a:extLst>
          </p:cNvPr>
          <p:cNvGrpSpPr/>
          <p:nvPr/>
        </p:nvGrpSpPr>
        <p:grpSpPr>
          <a:xfrm>
            <a:off x="2564868" y="5238220"/>
            <a:ext cx="6947964" cy="906090"/>
            <a:chOff x="1098018" y="1340446"/>
            <a:chExt cx="6947964" cy="737210"/>
          </a:xfrm>
        </p:grpSpPr>
        <p:sp>
          <p:nvSpPr>
            <p:cNvPr id="40" name="任意多边形 43">
              <a:extLst>
                <a:ext uri="{FF2B5EF4-FFF2-40B4-BE49-F238E27FC236}">
                  <a16:creationId xmlns:a16="http://schemas.microsoft.com/office/drawing/2014/main" id="{E0D60CA0-3171-4B0B-801B-85CC0751A7AF}"/>
                </a:ext>
              </a:extLst>
            </p:cNvPr>
            <p:cNvSpPr/>
            <p:nvPr/>
          </p:nvSpPr>
          <p:spPr>
            <a:xfrm>
              <a:off x="2699790" y="1414168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52615" rIns="276440" bIns="152615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 44">
              <a:extLst>
                <a:ext uri="{FF2B5EF4-FFF2-40B4-BE49-F238E27FC236}">
                  <a16:creationId xmlns:a16="http://schemas.microsoft.com/office/drawing/2014/main" id="{3366E0C0-1C6A-47E5-9792-4A993D8ACE0A}"/>
                </a:ext>
              </a:extLst>
            </p:cNvPr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958" tIns="106473" rIns="176958" bIns="106473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dirty="0"/>
                <a:t>5</a:t>
              </a:r>
              <a:endParaRPr lang="zh-CN" alt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86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4383741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67665" y="544960"/>
              <a:ext cx="31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9E4D0F-8487-4685-9F93-24BF8517D8AF}"/>
              </a:ext>
            </a:extLst>
          </p:cNvPr>
          <p:cNvGrpSpPr/>
          <p:nvPr/>
        </p:nvGrpSpPr>
        <p:grpSpPr>
          <a:xfrm>
            <a:off x="-1" y="1157863"/>
            <a:ext cx="2837330" cy="832596"/>
            <a:chOff x="0" y="543361"/>
            <a:chExt cx="3370216" cy="83259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37BC408-A3DA-4B94-A826-69A549747F9A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C76465-8D09-415D-B94D-87003458465B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EE7F4EAD-63AA-4985-8AB7-6E8363229855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3">
              <a:extLst>
                <a:ext uri="{FF2B5EF4-FFF2-40B4-BE49-F238E27FC236}">
                  <a16:creationId xmlns:a16="http://schemas.microsoft.com/office/drawing/2014/main" id="{D499E8EF-B314-4F28-BC80-4FFD27B7C3A9}"/>
                </a:ext>
              </a:extLst>
            </p:cNvPr>
            <p:cNvSpPr txBox="1"/>
            <p:nvPr/>
          </p:nvSpPr>
          <p:spPr>
            <a:xfrm>
              <a:off x="67665" y="544960"/>
              <a:ext cx="31589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lmdb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D745E52-1902-4E98-9340-850FC3D5CF7F}"/>
              </a:ext>
            </a:extLst>
          </p:cNvPr>
          <p:cNvGrpSpPr/>
          <p:nvPr/>
        </p:nvGrpSpPr>
        <p:grpSpPr>
          <a:xfrm>
            <a:off x="2142489" y="2561535"/>
            <a:ext cx="7139835" cy="1644888"/>
            <a:chOff x="0" y="0"/>
            <a:chExt cx="5274310" cy="1056158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5997535-6993-446D-8405-173EDF5CD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74310" cy="842645"/>
            </a:xfrm>
            <a:prstGeom prst="rect">
              <a:avLst/>
            </a:prstGeom>
          </p:spPr>
        </p:pic>
        <p:sp>
          <p:nvSpPr>
            <p:cNvPr id="23" name="文本框 47">
              <a:extLst>
                <a:ext uri="{FF2B5EF4-FFF2-40B4-BE49-F238E27FC236}">
                  <a16:creationId xmlns:a16="http://schemas.microsoft.com/office/drawing/2014/main" id="{79AE30FB-29D8-44AB-BC11-47AAB1AEFE70}"/>
                </a:ext>
              </a:extLst>
            </p:cNvPr>
            <p:cNvSpPr txBox="1"/>
            <p:nvPr/>
          </p:nvSpPr>
          <p:spPr>
            <a:xfrm>
              <a:off x="0" y="892175"/>
              <a:ext cx="5274310" cy="163983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600"/>
                </a:spcBef>
              </a:pP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转化成</a:t>
              </a:r>
              <a:r>
                <a:rPr lang="en-US" sz="1200" kern="100" dirty="0" err="1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LMDB</a:t>
              </a: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文件脚</a:t>
              </a:r>
              <a:r>
                <a:rPr lang="zh-CN" altLang="en-US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</a:t>
              </a:r>
              <a:endParaRPr 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9E2450F8-6796-4975-BDCB-72A4C894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489" y="4672608"/>
            <a:ext cx="7139835" cy="10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4383741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67665" y="544960"/>
              <a:ext cx="31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9E4D0F-8487-4685-9F93-24BF8517D8AF}"/>
              </a:ext>
            </a:extLst>
          </p:cNvPr>
          <p:cNvGrpSpPr/>
          <p:nvPr/>
        </p:nvGrpSpPr>
        <p:grpSpPr>
          <a:xfrm>
            <a:off x="-1" y="1157863"/>
            <a:ext cx="2837330" cy="493479"/>
            <a:chOff x="0" y="543361"/>
            <a:chExt cx="3370216" cy="49347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37BC408-A3DA-4B94-A826-69A549747F9A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C76465-8D09-415D-B94D-87003458465B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EE7F4EAD-63AA-4985-8AB7-6E8363229855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3">
              <a:extLst>
                <a:ext uri="{FF2B5EF4-FFF2-40B4-BE49-F238E27FC236}">
                  <a16:creationId xmlns:a16="http://schemas.microsoft.com/office/drawing/2014/main" id="{D499E8EF-B314-4F28-BC80-4FFD27B7C3A9}"/>
                </a:ext>
              </a:extLst>
            </p:cNvPr>
            <p:cNvSpPr txBox="1"/>
            <p:nvPr/>
          </p:nvSpPr>
          <p:spPr>
            <a:xfrm>
              <a:off x="67665" y="544960"/>
              <a:ext cx="315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定义网络结构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21C2CB7A-EC4B-4ADA-A1A9-EC562D0B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25" y="2302632"/>
            <a:ext cx="6485714" cy="3076190"/>
          </a:xfrm>
          <a:prstGeom prst="rect">
            <a:avLst/>
          </a:prstGeom>
        </p:spPr>
      </p:pic>
      <p:sp>
        <p:nvSpPr>
          <p:cNvPr id="2" name="云形 1">
            <a:extLst>
              <a:ext uri="{FF2B5EF4-FFF2-40B4-BE49-F238E27FC236}">
                <a16:creationId xmlns:a16="http://schemas.microsoft.com/office/drawing/2014/main" id="{B54651FA-74F3-41F3-8D7E-AE8F3874C56B}"/>
              </a:ext>
            </a:extLst>
          </p:cNvPr>
          <p:cNvSpPr/>
          <p:nvPr/>
        </p:nvSpPr>
        <p:spPr>
          <a:xfrm>
            <a:off x="7041124" y="1374566"/>
            <a:ext cx="2407023" cy="1356737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用类</a:t>
            </a:r>
            <a:r>
              <a:rPr lang="en-US" altLang="zh-CN" dirty="0"/>
              <a:t>xml</a:t>
            </a:r>
            <a:r>
              <a:rPr lang="zh-CN" altLang="en-US" dirty="0"/>
              <a:t>语言定义</a:t>
            </a:r>
            <a:r>
              <a:rPr lang="en-US" altLang="zh-CN" dirty="0"/>
              <a:t>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1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4383741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67665" y="544960"/>
              <a:ext cx="31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9E4D0F-8487-4685-9F93-24BF8517D8AF}"/>
              </a:ext>
            </a:extLst>
          </p:cNvPr>
          <p:cNvGrpSpPr/>
          <p:nvPr/>
        </p:nvGrpSpPr>
        <p:grpSpPr>
          <a:xfrm>
            <a:off x="-1" y="1157863"/>
            <a:ext cx="2837330" cy="493479"/>
            <a:chOff x="0" y="543361"/>
            <a:chExt cx="3370216" cy="49347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37BC408-A3DA-4B94-A826-69A549747F9A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C76465-8D09-415D-B94D-87003458465B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EE7F4EAD-63AA-4985-8AB7-6E8363229855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3">
              <a:extLst>
                <a:ext uri="{FF2B5EF4-FFF2-40B4-BE49-F238E27FC236}">
                  <a16:creationId xmlns:a16="http://schemas.microsoft.com/office/drawing/2014/main" id="{D499E8EF-B314-4F28-BC80-4FFD27B7C3A9}"/>
                </a:ext>
              </a:extLst>
            </p:cNvPr>
            <p:cNvSpPr txBox="1"/>
            <p:nvPr/>
          </p:nvSpPr>
          <p:spPr>
            <a:xfrm>
              <a:off x="67665" y="544960"/>
              <a:ext cx="315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Caffe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</a:p>
          </p:txBody>
        </p:sp>
      </p:grpSp>
      <p:sp>
        <p:nvSpPr>
          <p:cNvPr id="2" name="云形 1">
            <a:extLst>
              <a:ext uri="{FF2B5EF4-FFF2-40B4-BE49-F238E27FC236}">
                <a16:creationId xmlns:a16="http://schemas.microsoft.com/office/drawing/2014/main" id="{B54651FA-74F3-41F3-8D7E-AE8F3874C56B}"/>
              </a:ext>
            </a:extLst>
          </p:cNvPr>
          <p:cNvSpPr/>
          <p:nvPr/>
        </p:nvSpPr>
        <p:spPr>
          <a:xfrm>
            <a:off x="8008243" y="1036840"/>
            <a:ext cx="2570113" cy="1423972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r>
              <a:rPr lang="zh-CN" altLang="en-US" dirty="0"/>
              <a:t>读取网络结构文件，生成对应的</a:t>
            </a:r>
            <a:r>
              <a:rPr lang="en-US" altLang="zh-CN" dirty="0"/>
              <a:t>Layer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536F260-2BA6-4B64-B6DC-97772E0517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13" y="2068156"/>
            <a:ext cx="7065570" cy="39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4383741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67665" y="544960"/>
              <a:ext cx="315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9E4D0F-8487-4685-9F93-24BF8517D8AF}"/>
              </a:ext>
            </a:extLst>
          </p:cNvPr>
          <p:cNvGrpSpPr/>
          <p:nvPr/>
        </p:nvGrpSpPr>
        <p:grpSpPr>
          <a:xfrm>
            <a:off x="0" y="1162936"/>
            <a:ext cx="5069542" cy="493479"/>
            <a:chOff x="0" y="543361"/>
            <a:chExt cx="3370216" cy="49347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37BC408-A3DA-4B94-A826-69A549747F9A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C76465-8D09-415D-B94D-87003458465B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直角三角形 31">
                <a:extLst>
                  <a:ext uri="{FF2B5EF4-FFF2-40B4-BE49-F238E27FC236}">
                    <a16:creationId xmlns:a16="http://schemas.microsoft.com/office/drawing/2014/main" id="{EE7F4EAD-63AA-4985-8AB7-6E8363229855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3">
              <a:extLst>
                <a:ext uri="{FF2B5EF4-FFF2-40B4-BE49-F238E27FC236}">
                  <a16:creationId xmlns:a16="http://schemas.microsoft.com/office/drawing/2014/main" id="{D499E8EF-B314-4F28-BC80-4FFD27B7C3A9}"/>
                </a:ext>
              </a:extLst>
            </p:cNvPr>
            <p:cNvSpPr txBox="1"/>
            <p:nvPr/>
          </p:nvSpPr>
          <p:spPr>
            <a:xfrm>
              <a:off x="67665" y="544960"/>
              <a:ext cx="315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Caffe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数据流图</a:t>
              </a:r>
            </a:p>
          </p:txBody>
        </p:sp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45900AE-8D9E-44C3-8D56-65D920418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780666"/>
              </p:ext>
            </p:extLst>
          </p:nvPr>
        </p:nvGraphicFramePr>
        <p:xfrm>
          <a:off x="2712104" y="1842942"/>
          <a:ext cx="512753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8772631" imgH="8791771" progId="Visio.Drawing.15">
                  <p:embed/>
                </p:oleObj>
              </mc:Choice>
              <mc:Fallback>
                <p:oleObj name="Visio" r:id="rId4" imgW="8772631" imgH="8791771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1953B95-82D9-441F-A855-980237F38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104" y="1842942"/>
                        <a:ext cx="5127532" cy="4724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云形 2">
            <a:extLst>
              <a:ext uri="{FF2B5EF4-FFF2-40B4-BE49-F238E27FC236}">
                <a16:creationId xmlns:a16="http://schemas.microsoft.com/office/drawing/2014/main" id="{3647311E-838D-40E1-9A0E-2D06B863FF71}"/>
              </a:ext>
            </a:extLst>
          </p:cNvPr>
          <p:cNvSpPr/>
          <p:nvPr/>
        </p:nvSpPr>
        <p:spPr>
          <a:xfrm>
            <a:off x="8646458" y="1409675"/>
            <a:ext cx="2709097" cy="1896035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数据经过了多次卷积和池化，最后使用全连接层和</a:t>
            </a:r>
            <a:r>
              <a:rPr lang="en-US" altLang="zh-CN" dirty="0"/>
              <a:t>drop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7240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" y="543361"/>
            <a:ext cx="4271525" cy="493479"/>
            <a:chOff x="0" y="543361"/>
            <a:chExt cx="3370216" cy="493479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32540" y="552949"/>
              <a:ext cx="326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实验步骤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A715F7A-BA37-4F3D-B78B-374238A52CA1}"/>
              </a:ext>
            </a:extLst>
          </p:cNvPr>
          <p:cNvGrpSpPr/>
          <p:nvPr/>
        </p:nvGrpSpPr>
        <p:grpSpPr>
          <a:xfrm>
            <a:off x="0" y="1162936"/>
            <a:ext cx="1559859" cy="493479"/>
            <a:chOff x="0" y="543361"/>
            <a:chExt cx="3370216" cy="49347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C6A5267-23A8-437C-971A-226783AB64F9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CA349E2-E6BA-48BF-A628-D8457228B3D9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直角三角形 62">
                <a:extLst>
                  <a:ext uri="{FF2B5EF4-FFF2-40B4-BE49-F238E27FC236}">
                    <a16:creationId xmlns:a16="http://schemas.microsoft.com/office/drawing/2014/main" id="{71026EDE-0644-4EB1-AEA3-F277B14611B7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3">
              <a:extLst>
                <a:ext uri="{FF2B5EF4-FFF2-40B4-BE49-F238E27FC236}">
                  <a16:creationId xmlns:a16="http://schemas.microsoft.com/office/drawing/2014/main" id="{532F4016-7C00-44DD-AF37-201145D88C6C}"/>
                </a:ext>
              </a:extLst>
            </p:cNvPr>
            <p:cNvSpPr txBox="1"/>
            <p:nvPr/>
          </p:nvSpPr>
          <p:spPr>
            <a:xfrm>
              <a:off x="67665" y="544960"/>
              <a:ext cx="3158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7018C56F-5CD6-4028-879C-3919FFA46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9" y="3429000"/>
            <a:ext cx="9354498" cy="1958078"/>
          </a:xfrm>
          <a:prstGeom prst="rect">
            <a:avLst/>
          </a:prstGeom>
        </p:spPr>
      </p:pic>
      <p:sp>
        <p:nvSpPr>
          <p:cNvPr id="2" name="云形 1">
            <a:extLst>
              <a:ext uri="{FF2B5EF4-FFF2-40B4-BE49-F238E27FC236}">
                <a16:creationId xmlns:a16="http://schemas.microsoft.com/office/drawing/2014/main" id="{CF9F0BBB-608D-4138-AAF2-C3FCD07508B2}"/>
              </a:ext>
            </a:extLst>
          </p:cNvPr>
          <p:cNvSpPr/>
          <p:nvPr/>
        </p:nvSpPr>
        <p:spPr>
          <a:xfrm>
            <a:off x="6938447" y="1626200"/>
            <a:ext cx="3576918" cy="1695224"/>
          </a:xfrm>
          <a:prstGeom prst="clou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经过</a:t>
            </a:r>
            <a:r>
              <a:rPr lang="en-US" altLang="zh-CN" dirty="0"/>
              <a:t>5000</a:t>
            </a:r>
            <a:r>
              <a:rPr lang="zh-CN" altLang="en-US" dirty="0"/>
              <a:t>次迭代，准确率达到</a:t>
            </a:r>
            <a:r>
              <a:rPr lang="en-US" altLang="zh-CN" dirty="0"/>
              <a:t>95.56%</a:t>
            </a:r>
            <a:r>
              <a:rPr lang="zh-CN" altLang="en-US" dirty="0"/>
              <a:t>，损失值减小到</a:t>
            </a:r>
            <a:r>
              <a:rPr lang="en-US" altLang="zh-CN" dirty="0"/>
              <a:t>0.168539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8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1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2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543361"/>
            <a:ext cx="4424082" cy="508973"/>
            <a:chOff x="0" y="543361"/>
            <a:chExt cx="3370217" cy="508973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0" y="590669"/>
              <a:ext cx="3370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实验过程与结果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206924" y="1565471"/>
            <a:ext cx="3988442" cy="382808"/>
          </a:xfrm>
          <a:custGeom>
            <a:avLst/>
            <a:gdLst>
              <a:gd name="connsiteX0" fmla="*/ 16062 w 4098963"/>
              <a:gd name="connsiteY0" fmla="*/ 0 h 340242"/>
              <a:gd name="connsiteX1" fmla="*/ 3928842 w 4098963"/>
              <a:gd name="connsiteY1" fmla="*/ 0 h 340242"/>
              <a:gd name="connsiteX2" fmla="*/ 4098963 w 4098963"/>
              <a:gd name="connsiteY2" fmla="*/ 170121 h 340242"/>
              <a:gd name="connsiteX3" fmla="*/ 3928842 w 4098963"/>
              <a:gd name="connsiteY3" fmla="*/ 340242 h 340242"/>
              <a:gd name="connsiteX4" fmla="*/ 16062 w 4098963"/>
              <a:gd name="connsiteY4" fmla="*/ 340242 h 340242"/>
              <a:gd name="connsiteX5" fmla="*/ 0 w 4098963"/>
              <a:gd name="connsiteY5" fmla="*/ 336999 h 340242"/>
              <a:gd name="connsiteX6" fmla="*/ 0 w 4098963"/>
              <a:gd name="connsiteY6" fmla="*/ 3243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8963" h="340242">
                <a:moveTo>
                  <a:pt x="16062" y="0"/>
                </a:moveTo>
                <a:lnTo>
                  <a:pt x="3928842" y="0"/>
                </a:lnTo>
                <a:cubicBezTo>
                  <a:pt x="4022797" y="0"/>
                  <a:pt x="4098963" y="76166"/>
                  <a:pt x="4098963" y="170121"/>
                </a:cubicBezTo>
                <a:cubicBezTo>
                  <a:pt x="4098963" y="264076"/>
                  <a:pt x="4022797" y="340242"/>
                  <a:pt x="3928842" y="340242"/>
                </a:cubicBezTo>
                <a:lnTo>
                  <a:pt x="16062" y="340242"/>
                </a:lnTo>
                <a:lnTo>
                  <a:pt x="0" y="336999"/>
                </a:lnTo>
                <a:lnTo>
                  <a:pt x="0" y="324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6226632" y="1565471"/>
            <a:ext cx="0" cy="399784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753497" y="1842321"/>
            <a:ext cx="5096603" cy="3186198"/>
            <a:chOff x="6753497" y="1842321"/>
            <a:chExt cx="5096603" cy="3186198"/>
          </a:xfrm>
          <a:solidFill>
            <a:srgbClr val="002060"/>
          </a:solidFill>
        </p:grpSpPr>
        <p:sp>
          <p:nvSpPr>
            <p:cNvPr id="28" name="矩形 27"/>
            <p:cNvSpPr/>
            <p:nvPr/>
          </p:nvSpPr>
          <p:spPr>
            <a:xfrm>
              <a:off x="6753497" y="1842321"/>
              <a:ext cx="5096603" cy="3186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6890544" y="2075223"/>
              <a:ext cx="478117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经过了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5000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次迭代训练，准确率达到了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95.56%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，通过训练曲线可以看到损失值总体上呈下降的趋势，由于训练损失值取样某一个点，所以曲线不够平滑。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40"/>
          <p:cNvSpPr txBox="1"/>
          <p:nvPr/>
        </p:nvSpPr>
        <p:spPr>
          <a:xfrm>
            <a:off x="4642332" y="1565471"/>
            <a:ext cx="1307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95.56%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28AF55-23B1-4FB3-8F5E-3F6E372B1C73}"/>
              </a:ext>
            </a:extLst>
          </p:cNvPr>
          <p:cNvGrpSpPr/>
          <p:nvPr/>
        </p:nvGrpSpPr>
        <p:grpSpPr>
          <a:xfrm>
            <a:off x="206925" y="2360943"/>
            <a:ext cx="5889076" cy="3906388"/>
            <a:chOff x="0" y="41029"/>
            <a:chExt cx="5274310" cy="4287057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F8B96926-E1A8-4008-BA3D-7C28CB93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029"/>
              <a:ext cx="5274310" cy="3949699"/>
            </a:xfrm>
            <a:prstGeom prst="rect">
              <a:avLst/>
            </a:prstGeom>
          </p:spPr>
        </p:pic>
        <p:sp>
          <p:nvSpPr>
            <p:cNvPr id="38" name="文本框 67">
              <a:extLst>
                <a:ext uri="{FF2B5EF4-FFF2-40B4-BE49-F238E27FC236}">
                  <a16:creationId xmlns:a16="http://schemas.microsoft.com/office/drawing/2014/main" id="{4893402C-3B03-4725-92EE-3B804B900350}"/>
                </a:ext>
              </a:extLst>
            </p:cNvPr>
            <p:cNvSpPr txBox="1"/>
            <p:nvPr/>
          </p:nvSpPr>
          <p:spPr>
            <a:xfrm>
              <a:off x="0" y="4010025"/>
              <a:ext cx="5274310" cy="318061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2300"/>
                </a:lnSpc>
                <a:spcBef>
                  <a:spcPts val="600"/>
                </a:spcBef>
              </a:pP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训练曲线：表示了训练中迭代次数和</a:t>
              </a:r>
              <a:r>
                <a:rPr lang="en-US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loss</a:t>
              </a:r>
              <a:r>
                <a:rPr lang="zh-CN" sz="1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之间的关系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30" grpId="0"/>
          <p:bldP spid="31" grpId="0"/>
          <p:bldP spid="32" grpId="0"/>
          <p:bldP spid="33" grpId="0"/>
          <p:bldP spid="34" grpId="0"/>
          <p:bldP spid="35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8" name="单圆角矩形 17"/>
          <p:cNvSpPr/>
          <p:nvPr/>
        </p:nvSpPr>
        <p:spPr>
          <a:xfrm flipH="1">
            <a:off x="4676773" y="1733550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总结与展望</a:t>
            </a:r>
            <a:endParaRPr lang="zh-CN" altLang="en-US" sz="1200" spc="-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1" y="2971235"/>
            <a:ext cx="26765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选题的总结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21" name="椭圆 20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62800" y="3508394"/>
            <a:ext cx="267652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选题的展望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0" y="3725901"/>
            <a:ext cx="2336411" cy="17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  <p:bldP spid="24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直角三角形 50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3"/>
            <p:cNvSpPr txBox="1"/>
            <p:nvPr/>
          </p:nvSpPr>
          <p:spPr>
            <a:xfrm>
              <a:off x="898051" y="590669"/>
              <a:ext cx="1895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53" name="椭圆 5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右箭头 5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56" name="椭圆 5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849895" y="3177730"/>
            <a:ext cx="2784039" cy="2847056"/>
            <a:chOff x="196492" y="3174230"/>
            <a:chExt cx="2784039" cy="2847056"/>
          </a:xfrm>
        </p:grpSpPr>
        <p:grpSp>
          <p:nvGrpSpPr>
            <p:cNvPr id="120" name="组合 119"/>
            <p:cNvGrpSpPr/>
            <p:nvPr/>
          </p:nvGrpSpPr>
          <p:grpSpPr>
            <a:xfrm>
              <a:off x="196492" y="3174230"/>
              <a:ext cx="2784039" cy="2847056"/>
              <a:chOff x="196492" y="3174230"/>
              <a:chExt cx="2784039" cy="2847056"/>
            </a:xfrm>
          </p:grpSpPr>
          <p:sp>
            <p:nvSpPr>
              <p:cNvPr id="128" name="Oval 21"/>
              <p:cNvSpPr>
                <a:spLocks noChangeArrowheads="1"/>
              </p:cNvSpPr>
              <p:nvPr/>
            </p:nvSpPr>
            <p:spPr bwMode="gray">
              <a:xfrm>
                <a:off x="2202656" y="3174230"/>
                <a:ext cx="777875" cy="758826"/>
              </a:xfrm>
              <a:prstGeom prst="ellipse">
                <a:avLst/>
              </a:prstGeom>
              <a:solidFill>
                <a:srgbClr val="002060"/>
              </a:solidFill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Line 2"/>
              <p:cNvSpPr>
                <a:spLocks noChangeShapeType="1"/>
              </p:cNvSpPr>
              <p:nvPr/>
            </p:nvSpPr>
            <p:spPr bwMode="auto">
              <a:xfrm rot="5400000" flipH="1">
                <a:off x="1568585" y="4977171"/>
                <a:ext cx="2088231" cy="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Rectangle 41"/>
              <p:cNvSpPr>
                <a:spLocks noChangeArrowheads="1"/>
              </p:cNvSpPr>
              <p:nvPr/>
            </p:nvSpPr>
            <p:spPr bwMode="auto">
              <a:xfrm>
                <a:off x="196492" y="4077072"/>
                <a:ext cx="2431292" cy="13138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kern="0" dirty="0">
                    <a:solidFill>
                      <a:srgbClr val="002060"/>
                    </a:solidFill>
                    <a:latin typeface="微软雅黑" pitchFamily="34" charset="-122"/>
                    <a:ea typeface="微软雅黑" pitchFamily="34" charset="-122"/>
                  </a:rPr>
                  <a:t>总结</a:t>
                </a:r>
                <a:r>
                  <a:rPr lang="zh-CN" altLang="zh-CN" sz="1600" b="1" kern="0" dirty="0">
                    <a:solidFill>
                      <a:srgbClr val="002060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首先研究了传统的人工神经网络和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AlexNet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网络模型。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Line 30"/>
              <p:cNvSpPr>
                <a:spLocks noChangeShapeType="1"/>
              </p:cNvSpPr>
              <p:nvPr/>
            </p:nvSpPr>
            <p:spPr bwMode="auto">
              <a:xfrm flipH="1">
                <a:off x="1671638" y="3573016"/>
                <a:ext cx="61436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oval" w="med" len="med"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1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470154" y="3320048"/>
              <a:ext cx="244475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prstClr val="white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黑体"/>
                  <a:ea typeface="黑体"/>
                </a:rPr>
                <a:t>2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黑体"/>
                <a:ea typeface="黑体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655366" y="1236883"/>
            <a:ext cx="3613204" cy="2699673"/>
            <a:chOff x="3001963" y="1233383"/>
            <a:chExt cx="3613204" cy="2699673"/>
          </a:xfrm>
        </p:grpSpPr>
        <p:sp>
          <p:nvSpPr>
            <p:cNvPr id="138" name="Oval 16"/>
            <p:cNvSpPr>
              <a:spLocks noChangeArrowheads="1"/>
            </p:cNvSpPr>
            <p:nvPr/>
          </p:nvSpPr>
          <p:spPr bwMode="gray">
            <a:xfrm>
              <a:off x="3514729" y="3174231"/>
              <a:ext cx="777875" cy="758825"/>
            </a:xfrm>
            <a:prstGeom prst="ellipse">
              <a:avLst/>
            </a:prstGeom>
            <a:solidFill>
              <a:srgbClr val="0070C0"/>
            </a:soli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30"/>
            <p:cNvSpPr>
              <a:spLocks noChangeShapeType="1"/>
            </p:cNvSpPr>
            <p:nvPr/>
          </p:nvSpPr>
          <p:spPr bwMode="auto">
            <a:xfrm flipH="1">
              <a:off x="3001963" y="3573016"/>
              <a:ext cx="61436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3711575" y="3363590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prstClr val="white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黑体"/>
                  <a:ea typeface="黑体"/>
                </a:rPr>
                <a:t>3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黑体"/>
                <a:ea typeface="黑体"/>
              </a:endParaRPr>
            </a:p>
          </p:txBody>
        </p:sp>
        <p:sp>
          <p:nvSpPr>
            <p:cNvPr id="134" name="Line 39"/>
            <p:cNvSpPr>
              <a:spLocks noChangeShapeType="1"/>
            </p:cNvSpPr>
            <p:nvPr/>
          </p:nvSpPr>
          <p:spPr bwMode="auto">
            <a:xfrm rot="5400000" flipH="1">
              <a:off x="2930424" y="2212456"/>
              <a:ext cx="193377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tangle 40"/>
            <p:cNvSpPr>
              <a:spLocks noChangeArrowheads="1"/>
            </p:cNvSpPr>
            <p:nvPr/>
          </p:nvSpPr>
          <p:spPr bwMode="auto">
            <a:xfrm>
              <a:off x="3920336" y="1233383"/>
              <a:ext cx="2694831" cy="22140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lnSpc>
                  <a:spcPct val="140000"/>
                </a:lnSpc>
              </a:pPr>
              <a:r>
                <a:rPr lang="zh-CN" altLang="en-US" sz="1600" b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展望</a:t>
              </a:r>
              <a:r>
                <a:rPr lang="zh-CN" altLang="zh-CN" sz="1600" b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kern="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本文只对经典的</a:t>
              </a:r>
              <a:r>
                <a:rPr lang="en-US" altLang="zh-CN" sz="1400" kern="0" dirty="0" err="1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AlexNet</a:t>
              </a:r>
              <a:r>
                <a:rPr lang="zh-CN" altLang="en-US" sz="1400" kern="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网络模型进行了参数的修改，可以对</a:t>
              </a:r>
              <a:r>
                <a:rPr lang="en-US" altLang="zh-CN" sz="1400" kern="0" dirty="0" err="1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AlexNet</a:t>
              </a:r>
              <a:r>
                <a:rPr lang="zh-CN" altLang="en-US" sz="1400" kern="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进行更多的优化，比如选择更好的激活函数，选用更好的归一化策略以提高网络训练的速度和精度。</a:t>
              </a:r>
            </a:p>
            <a:p>
              <a:pPr lvl="0">
                <a:lnSpc>
                  <a:spcPct val="140000"/>
                </a:lnSpc>
              </a:pPr>
              <a:endParaRPr lang="en-US" altLang="zh-CN" sz="1400" kern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320303" y="3177731"/>
            <a:ext cx="2984604" cy="2847057"/>
            <a:chOff x="2666900" y="3174231"/>
            <a:chExt cx="2984604" cy="2847057"/>
          </a:xfrm>
        </p:grpSpPr>
        <p:sp>
          <p:nvSpPr>
            <p:cNvPr id="148" name="Oval 11"/>
            <p:cNvSpPr>
              <a:spLocks noChangeArrowheads="1"/>
            </p:cNvSpPr>
            <p:nvPr/>
          </p:nvSpPr>
          <p:spPr bwMode="gray">
            <a:xfrm>
              <a:off x="4873629" y="3174231"/>
              <a:ext cx="777875" cy="75882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31"/>
            <p:cNvSpPr>
              <a:spLocks noChangeShapeType="1"/>
            </p:cNvSpPr>
            <p:nvPr/>
          </p:nvSpPr>
          <p:spPr bwMode="auto">
            <a:xfrm flipH="1">
              <a:off x="4311654" y="3573016"/>
              <a:ext cx="652463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5055096" y="3363590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prstClr val="white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黑体"/>
                  <a:ea typeface="黑体"/>
                </a:rPr>
                <a:t>4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黑体"/>
                <a:ea typeface="黑体"/>
              </a:endParaRPr>
            </a:p>
          </p:txBody>
        </p: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>
              <a:off x="2666900" y="4099021"/>
              <a:ext cx="2625180" cy="1633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r>
                <a:rPr lang="zh-CN" altLang="zh-CN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kern="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记录训练日志，绘制训练曲线，测试模型效果。</a:t>
              </a:r>
            </a:p>
            <a:p>
              <a:pPr>
                <a:lnSpc>
                  <a:spcPct val="120000"/>
                </a:lnSpc>
                <a:spcBef>
                  <a:spcPts val="1200"/>
                </a:spcBef>
                <a:spcAft>
                  <a:spcPts val="1200"/>
                </a:spcAft>
              </a:pPr>
              <a:endParaRPr lang="en-US" altLang="zh-CN" sz="1400" kern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Line 2"/>
            <p:cNvSpPr>
              <a:spLocks noChangeShapeType="1"/>
            </p:cNvSpPr>
            <p:nvPr/>
          </p:nvSpPr>
          <p:spPr bwMode="auto">
            <a:xfrm rot="5400000" flipH="1">
              <a:off x="4179927" y="4973201"/>
              <a:ext cx="2088232" cy="794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075340" y="3177731"/>
            <a:ext cx="3182511" cy="2847056"/>
            <a:chOff x="5421937" y="3174231"/>
            <a:chExt cx="3182511" cy="2847056"/>
          </a:xfrm>
        </p:grpSpPr>
        <p:sp>
          <p:nvSpPr>
            <p:cNvPr id="151" name="Rectangle 45"/>
            <p:cNvSpPr>
              <a:spLocks noChangeArrowheads="1"/>
            </p:cNvSpPr>
            <p:nvPr/>
          </p:nvSpPr>
          <p:spPr bwMode="auto">
            <a:xfrm>
              <a:off x="5421937" y="4058621"/>
              <a:ext cx="2751281" cy="17400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600" b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展望</a:t>
              </a:r>
              <a:r>
                <a:rPr lang="zh-CN" altLang="zh-CN" sz="1600" b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本文所采用的数据集仍不够大，通过对数据集扩展可以获得更好的检测效果。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训练时间不够长</a:t>
              </a:r>
              <a:endPara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ct val="140000"/>
                </a:lnSpc>
              </a:pPr>
              <a:endParaRPr lang="en-US" altLang="zh-CN" sz="1400" kern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2" name="Group 46"/>
            <p:cNvGrpSpPr>
              <a:grpSpLocks/>
            </p:cNvGrpSpPr>
            <p:nvPr/>
          </p:nvGrpSpPr>
          <p:grpSpPr bwMode="auto">
            <a:xfrm>
              <a:off x="7826573" y="3174231"/>
              <a:ext cx="777875" cy="758825"/>
              <a:chOff x="2341" y="1703"/>
              <a:chExt cx="1242" cy="1216"/>
            </a:xfrm>
            <a:solidFill>
              <a:srgbClr val="033C8F"/>
            </a:solidFill>
          </p:grpSpPr>
          <p:grpSp>
            <p:nvGrpSpPr>
              <p:cNvPr id="156" name="Group 47"/>
              <p:cNvGrpSpPr>
                <a:grpSpLocks/>
              </p:cNvGrpSpPr>
              <p:nvPr/>
            </p:nvGrpSpPr>
            <p:grpSpPr bwMode="auto">
              <a:xfrm>
                <a:off x="2341" y="1703"/>
                <a:ext cx="1242" cy="1216"/>
                <a:chOff x="2341" y="1703"/>
                <a:chExt cx="1242" cy="1216"/>
              </a:xfrm>
              <a:grpFill/>
            </p:grpSpPr>
            <p:sp>
              <p:nvSpPr>
                <p:cNvPr id="158" name="Oval 48"/>
                <p:cNvSpPr>
                  <a:spLocks noChangeArrowheads="1"/>
                </p:cNvSpPr>
                <p:nvPr/>
              </p:nvSpPr>
              <p:spPr bwMode="gray">
                <a:xfrm>
                  <a:off x="2341" y="1703"/>
                  <a:ext cx="1242" cy="1216"/>
                </a:xfrm>
                <a:prstGeom prst="ellipse">
                  <a:avLst/>
                </a:prstGeom>
                <a:grpFill/>
                <a:ln w="28575" algn="ctr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Freeform 49"/>
                <p:cNvSpPr>
                  <a:spLocks/>
                </p:cNvSpPr>
                <p:nvPr/>
              </p:nvSpPr>
              <p:spPr bwMode="auto">
                <a:xfrm rot="5400000">
                  <a:off x="2741" y="1375"/>
                  <a:ext cx="458" cy="1136"/>
                </a:xfrm>
                <a:custGeom>
                  <a:avLst/>
                  <a:gdLst>
                    <a:gd name="T0" fmla="*/ 8299 w 174"/>
                    <a:gd name="T1" fmla="*/ 0 h 348"/>
                    <a:gd name="T2" fmla="*/ 0 w 174"/>
                    <a:gd name="T3" fmla="*/ 19648 h 348"/>
                    <a:gd name="T4" fmla="*/ 8355 w 174"/>
                    <a:gd name="T5" fmla="*/ 39512 h 348"/>
                    <a:gd name="T6" fmla="*/ 8355 w 174"/>
                    <a:gd name="T7" fmla="*/ 19756 h 348"/>
                    <a:gd name="T8" fmla="*/ 8299 w 174"/>
                    <a:gd name="T9" fmla="*/ 0 h 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348"/>
                    <a:gd name="T17" fmla="*/ 174 w 174"/>
                    <a:gd name="T18" fmla="*/ 348 h 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348">
                      <a:moveTo>
                        <a:pt x="173" y="0"/>
                      </a:moveTo>
                      <a:cubicBezTo>
                        <a:pt x="77" y="0"/>
                        <a:pt x="0" y="77"/>
                        <a:pt x="0" y="173"/>
                      </a:cubicBezTo>
                      <a:cubicBezTo>
                        <a:pt x="0" y="270"/>
                        <a:pt x="77" y="348"/>
                        <a:pt x="174" y="348"/>
                      </a:cubicBezTo>
                      <a:lnTo>
                        <a:pt x="174" y="1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grpFill/>
                <a:ln w="3810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57" name="Freeform 50"/>
              <p:cNvSpPr>
                <a:spLocks/>
              </p:cNvSpPr>
              <p:nvPr/>
            </p:nvSpPr>
            <p:spPr bwMode="auto">
              <a:xfrm rot="3600000">
                <a:off x="3064" y="2263"/>
                <a:ext cx="194" cy="758"/>
              </a:xfrm>
              <a:custGeom>
                <a:avLst/>
                <a:gdLst>
                  <a:gd name="T0" fmla="*/ 268 w 174"/>
                  <a:gd name="T1" fmla="*/ 0 h 348"/>
                  <a:gd name="T2" fmla="*/ 0 w 174"/>
                  <a:gd name="T3" fmla="*/ 3895 h 348"/>
                  <a:gd name="T4" fmla="*/ 269 w 174"/>
                  <a:gd name="T5" fmla="*/ 7833 h 348"/>
                  <a:gd name="T6" fmla="*/ 269 w 174"/>
                  <a:gd name="T7" fmla="*/ 3919 h 348"/>
                  <a:gd name="T8" fmla="*/ 268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 w="381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3" name="Line 51"/>
            <p:cNvSpPr>
              <a:spLocks noChangeShapeType="1"/>
            </p:cNvSpPr>
            <p:nvPr/>
          </p:nvSpPr>
          <p:spPr bwMode="auto">
            <a:xfrm flipH="1">
              <a:off x="7078066" y="3553644"/>
              <a:ext cx="748498" cy="15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8007424" y="3363590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prstClr val="white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黑体"/>
                  <a:ea typeface="黑体"/>
                </a:rPr>
                <a:t>6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黑体"/>
                <a:ea typeface="黑体"/>
              </a:endParaRPr>
            </a:p>
          </p:txBody>
        </p:sp>
        <p:sp>
          <p:nvSpPr>
            <p:cNvPr id="155" name="Line 2"/>
            <p:cNvSpPr>
              <a:spLocks noChangeShapeType="1"/>
            </p:cNvSpPr>
            <p:nvPr/>
          </p:nvSpPr>
          <p:spPr bwMode="auto">
            <a:xfrm rot="5400000" flipH="1" flipV="1">
              <a:off x="7271424" y="4976296"/>
              <a:ext cx="2089981" cy="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7296970" y="1218982"/>
            <a:ext cx="3680961" cy="2717574"/>
            <a:chOff x="5643567" y="1215482"/>
            <a:chExt cx="3680961" cy="2717574"/>
          </a:xfrm>
        </p:grpSpPr>
        <p:sp>
          <p:nvSpPr>
            <p:cNvPr id="168" name="Oval 6"/>
            <p:cNvSpPr>
              <a:spLocks noChangeArrowheads="1"/>
            </p:cNvSpPr>
            <p:nvPr/>
          </p:nvSpPr>
          <p:spPr bwMode="gray">
            <a:xfrm>
              <a:off x="6300192" y="3174231"/>
              <a:ext cx="777875" cy="758825"/>
            </a:xfrm>
            <a:prstGeom prst="ellipse">
              <a:avLst/>
            </a:prstGeom>
            <a:solidFill>
              <a:srgbClr val="002060"/>
            </a:solidFill>
            <a:ln w="28575" algn="ctr">
              <a:solidFill>
                <a:srgbClr val="C0C0C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32"/>
            <p:cNvSpPr>
              <a:spLocks noChangeShapeType="1"/>
            </p:cNvSpPr>
            <p:nvPr/>
          </p:nvSpPr>
          <p:spPr bwMode="auto">
            <a:xfrm flipH="1">
              <a:off x="5643567" y="3573016"/>
              <a:ext cx="6826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6495256" y="3356992"/>
              <a:ext cx="381000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prstClr val="white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黑体"/>
                  <a:ea typeface="黑体"/>
                </a:rPr>
                <a:t>5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黑体"/>
                <a:ea typeface="黑体"/>
              </a:endParaRPr>
            </a:p>
          </p:txBody>
        </p:sp>
        <p:sp>
          <p:nvSpPr>
            <p:cNvPr id="164" name="Rectangle 54"/>
            <p:cNvSpPr>
              <a:spLocks noChangeArrowheads="1"/>
            </p:cNvSpPr>
            <p:nvPr/>
          </p:nvSpPr>
          <p:spPr bwMode="auto">
            <a:xfrm>
              <a:off x="6736159" y="1453772"/>
              <a:ext cx="2588369" cy="1707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sz="1600" b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展望</a:t>
              </a:r>
              <a:r>
                <a:rPr lang="zh-CN" altLang="zh-CN" sz="1600" b="1" kern="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kern="0" dirty="0">
                  <a:solidFill>
                    <a:prstClr val="white">
                      <a:lumMod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本文只针对静态图像进行检测，将深度学习方法应用到视频中去有更宽阔的应用场景。</a:t>
              </a:r>
            </a:p>
            <a:p>
              <a:pPr>
                <a:lnSpc>
                  <a:spcPct val="120000"/>
                </a:lnSpc>
                <a:spcBef>
                  <a:spcPts val="1200"/>
                </a:spcBef>
                <a:spcAft>
                  <a:spcPts val="1200"/>
                </a:spcAft>
              </a:pPr>
              <a:endParaRPr lang="en-US" altLang="zh-CN" sz="1400" kern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39"/>
            <p:cNvSpPr>
              <a:spLocks noChangeShapeType="1"/>
            </p:cNvSpPr>
            <p:nvPr/>
          </p:nvSpPr>
          <p:spPr bwMode="auto">
            <a:xfrm rot="5400000" flipH="1">
              <a:off x="5738724" y="2197414"/>
              <a:ext cx="1963864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2628232" y="1249066"/>
            <a:ext cx="2736746" cy="2687490"/>
            <a:chOff x="974829" y="1245566"/>
            <a:chExt cx="2736746" cy="2687490"/>
          </a:xfrm>
        </p:grpSpPr>
        <p:grpSp>
          <p:nvGrpSpPr>
            <p:cNvPr id="171" name="组合 170"/>
            <p:cNvGrpSpPr/>
            <p:nvPr/>
          </p:nvGrpSpPr>
          <p:grpSpPr>
            <a:xfrm>
              <a:off x="974829" y="1245566"/>
              <a:ext cx="2736746" cy="2687490"/>
              <a:chOff x="974829" y="1245566"/>
              <a:chExt cx="2736746" cy="2687490"/>
            </a:xfrm>
          </p:grpSpPr>
          <p:sp>
            <p:nvSpPr>
              <p:cNvPr id="178" name="Oval 21"/>
              <p:cNvSpPr>
                <a:spLocks noChangeArrowheads="1"/>
              </p:cNvSpPr>
              <p:nvPr/>
            </p:nvSpPr>
            <p:spPr bwMode="gray">
              <a:xfrm>
                <a:off x="974829" y="3174231"/>
                <a:ext cx="777875" cy="75882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Rectangle 38"/>
              <p:cNvSpPr>
                <a:spLocks noChangeArrowheads="1"/>
              </p:cNvSpPr>
              <p:nvPr/>
            </p:nvSpPr>
            <p:spPr bwMode="auto">
              <a:xfrm>
                <a:off x="1391866" y="1434725"/>
                <a:ext cx="2319709" cy="15246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40000"/>
                  </a:lnSpc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总结</a:t>
                </a:r>
                <a:r>
                  <a:rPr kumimoji="0" lang="zh-CN" altLang="zh-CN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zh-CN" altLang="en-US" kern="0" dirty="0">
                    <a:solidFill>
                      <a:prstClr val="white">
                        <a:lumMod val="50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基于</a:t>
                </a:r>
                <a:r>
                  <a:rPr lang="en-US" altLang="zh-CN" kern="0" dirty="0">
                    <a:solidFill>
                      <a:prstClr val="white">
                        <a:lumMod val="50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Caffe</a:t>
                </a:r>
                <a:r>
                  <a:rPr lang="zh-CN" altLang="en-US" kern="0" dirty="0">
                    <a:solidFill>
                      <a:prstClr val="white">
                        <a:lumMod val="50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平台实现</a:t>
                </a:r>
                <a:r>
                  <a:rPr lang="en-US" altLang="zh-CN" kern="0" dirty="0" err="1">
                    <a:solidFill>
                      <a:prstClr val="white">
                        <a:lumMod val="50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AlexNet</a:t>
                </a:r>
                <a:r>
                  <a:rPr lang="zh-CN" altLang="en-US" kern="0" dirty="0">
                    <a:solidFill>
                      <a:prstClr val="white">
                        <a:lumMod val="50000"/>
                      </a:prstClr>
                    </a:solidFill>
                    <a:latin typeface="微软雅黑" pitchFamily="34" charset="-122"/>
                    <a:ea typeface="微软雅黑" pitchFamily="34" charset="-122"/>
                  </a:rPr>
                  <a:t>模型，并用于烟雾识别。</a:t>
                </a:r>
              </a:p>
              <a:p>
                <a:pPr lvl="0">
                  <a:lnSpc>
                    <a:spcPct val="140000"/>
                  </a:lnSpc>
                </a:pP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5" name="Line 39"/>
              <p:cNvSpPr>
                <a:spLocks noChangeShapeType="1"/>
              </p:cNvSpPr>
              <p:nvPr/>
            </p:nvSpPr>
            <p:spPr bwMode="auto">
              <a:xfrm rot="5400000" flipH="1">
                <a:off x="339869" y="2225554"/>
                <a:ext cx="1959976" cy="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192217" y="3320610"/>
              <a:ext cx="244475" cy="4254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0" cap="none" spc="0" normalizeH="0" baseline="0" noProof="0" dirty="0">
                  <a:ln w="9525">
                    <a:solidFill>
                      <a:prstClr val="white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黑体"/>
                  <a:ea typeface="黑体"/>
                </a:rPr>
                <a:t>1</a:t>
              </a:r>
              <a:endParaRPr kumimoji="0" lang="zh-CN" altLang="en-US" sz="2400" b="0" i="0" u="none" strike="noStrike" kern="10" cap="none" spc="0" normalizeH="0" baseline="0" noProof="0" dirty="0">
                <a:ln w="9525">
                  <a:solidFill>
                    <a:prstClr val="white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effectLst/>
                <a:uLnTx/>
                <a:uFillTx/>
                <a:latin typeface="黑体"/>
                <a:ea typeface="黑体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6317ADA-01A0-4388-9706-836A2A1B348A}"/>
              </a:ext>
            </a:extLst>
          </p:cNvPr>
          <p:cNvGrpSpPr/>
          <p:nvPr/>
        </p:nvGrpSpPr>
        <p:grpSpPr>
          <a:xfrm>
            <a:off x="0" y="503020"/>
            <a:ext cx="3370216" cy="508973"/>
            <a:chOff x="0" y="543361"/>
            <a:chExt cx="3370216" cy="50897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D120EE8-4028-49BC-AB40-13E91EB89BBB}"/>
                </a:ext>
              </a:extLst>
            </p:cNvPr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4D3FB73-07A1-4BBE-8D38-10F14105930E}"/>
                  </a:ext>
                </a:extLst>
              </p:cNvPr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直角三角形 61">
                <a:extLst>
                  <a:ext uri="{FF2B5EF4-FFF2-40B4-BE49-F238E27FC236}">
                    <a16:creationId xmlns:a16="http://schemas.microsoft.com/office/drawing/2014/main" id="{53D29B29-04D6-46D4-B6F4-F58647D68B9E}"/>
                  </a:ext>
                </a:extLst>
              </p:cNvPr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3">
              <a:extLst>
                <a:ext uri="{FF2B5EF4-FFF2-40B4-BE49-F238E27FC236}">
                  <a16:creationId xmlns:a16="http://schemas.microsoft.com/office/drawing/2014/main" id="{23C9F5CE-B98F-4C4C-A985-88E2EFB25458}"/>
                </a:ext>
              </a:extLst>
            </p:cNvPr>
            <p:cNvSpPr txBox="1"/>
            <p:nvPr/>
          </p:nvSpPr>
          <p:spPr>
            <a:xfrm>
              <a:off x="898051" y="590669"/>
              <a:ext cx="1895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5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35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36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3"/>
            <p:cNvSpPr txBox="1"/>
            <p:nvPr/>
          </p:nvSpPr>
          <p:spPr>
            <a:xfrm>
              <a:off x="898051" y="590669"/>
              <a:ext cx="1895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25" name="椭圆 2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28" name="椭圆 27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811D3E3-EB81-43D5-A73C-627D95B4743F}"/>
              </a:ext>
            </a:extLst>
          </p:cNvPr>
          <p:cNvSpPr/>
          <p:nvPr/>
        </p:nvSpPr>
        <p:spPr>
          <a:xfrm>
            <a:off x="4618672" y="2828836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谢谢！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5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单圆角矩形 3"/>
          <p:cNvSpPr/>
          <p:nvPr/>
        </p:nvSpPr>
        <p:spPr>
          <a:xfrm flipV="1">
            <a:off x="5712989" y="655504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单圆角矩形 4"/>
          <p:cNvSpPr/>
          <p:nvPr/>
        </p:nvSpPr>
        <p:spPr>
          <a:xfrm flipH="1">
            <a:off x="4732707" y="974128"/>
            <a:ext cx="5822841" cy="890022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研究背景、意义、现状</a:t>
            </a:r>
            <a:endParaRPr lang="zh-CN" altLang="en-US" sz="1100" spc="-1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8" name="椭圆 7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s://ss1.bdstatic.com/70cFuXSh_Q1YnxGkpoWK1HF6hhy/it/u=3367358003,1422374380&amp;fm=27&amp;gp=0.jpg">
            <a:extLst>
              <a:ext uri="{FF2B5EF4-FFF2-40B4-BE49-F238E27FC236}">
                <a16:creationId xmlns:a16="http://schemas.microsoft.com/office/drawing/2014/main" id="{051E5D9D-F498-4803-B357-E8A80511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3" y="2132158"/>
            <a:ext cx="3356193" cy="25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83664" cy="508973"/>
            <a:chOff x="0" y="543361"/>
            <a:chExt cx="3383664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64990" y="590669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C272B5-6E09-49BE-AD49-781FCDCEE647}"/>
              </a:ext>
            </a:extLst>
          </p:cNvPr>
          <p:cNvGrpSpPr/>
          <p:nvPr/>
        </p:nvGrpSpPr>
        <p:grpSpPr>
          <a:xfrm>
            <a:off x="1430105" y="2380130"/>
            <a:ext cx="1675609" cy="3654404"/>
            <a:chOff x="1097208" y="2838279"/>
            <a:chExt cx="1161898" cy="3195443"/>
          </a:xfrm>
        </p:grpSpPr>
        <p:sp>
          <p:nvSpPr>
            <p:cNvPr id="17" name="矩形: 一个圆顶角，剪去另一个顶角 16">
              <a:extLst>
                <a:ext uri="{FF2B5EF4-FFF2-40B4-BE49-F238E27FC236}">
                  <a16:creationId xmlns:a16="http://schemas.microsoft.com/office/drawing/2014/main" id="{8896D2F4-7AC4-4CEA-AF6E-7CAC71FA264D}"/>
                </a:ext>
              </a:extLst>
            </p:cNvPr>
            <p:cNvSpPr/>
            <p:nvPr/>
          </p:nvSpPr>
          <p:spPr>
            <a:xfrm>
              <a:off x="1097208" y="2838279"/>
              <a:ext cx="1161898" cy="3195443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烟雾检测从物理检测转向为基于视频图像的检测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598069B-E652-4E52-B1D0-DBF5090362CC}"/>
                </a:ext>
              </a:extLst>
            </p:cNvPr>
            <p:cNvSpPr/>
            <p:nvPr/>
          </p:nvSpPr>
          <p:spPr>
            <a:xfrm>
              <a:off x="1451646" y="2895589"/>
              <a:ext cx="453022" cy="4302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603CB6-4E34-4C0D-9FB9-DE5A2F1DA2AE}"/>
              </a:ext>
            </a:extLst>
          </p:cNvPr>
          <p:cNvGrpSpPr/>
          <p:nvPr/>
        </p:nvGrpSpPr>
        <p:grpSpPr>
          <a:xfrm>
            <a:off x="5061364" y="2380129"/>
            <a:ext cx="1675611" cy="3710903"/>
            <a:chOff x="2775365" y="3213855"/>
            <a:chExt cx="1161898" cy="2819867"/>
          </a:xfrm>
        </p:grpSpPr>
        <p:sp>
          <p:nvSpPr>
            <p:cNvPr id="23" name="矩形: 一个圆顶角，剪去另一个顶角 22">
              <a:extLst>
                <a:ext uri="{FF2B5EF4-FFF2-40B4-BE49-F238E27FC236}">
                  <a16:creationId xmlns:a16="http://schemas.microsoft.com/office/drawing/2014/main" id="{4267C316-3B34-4B18-AE08-EAF88E10C7D9}"/>
                </a:ext>
              </a:extLst>
            </p:cNvPr>
            <p:cNvSpPr/>
            <p:nvPr/>
          </p:nvSpPr>
          <p:spPr>
            <a:xfrm>
              <a:off x="2775365" y="3215289"/>
              <a:ext cx="1161898" cy="2818433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人工提取特征的烟雾识别算法有很大的限制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103F7DF-868B-4B75-9F46-86CA32BBAB4A}"/>
                </a:ext>
              </a:extLst>
            </p:cNvPr>
            <p:cNvSpPr/>
            <p:nvPr/>
          </p:nvSpPr>
          <p:spPr>
            <a:xfrm>
              <a:off x="3129803" y="3213855"/>
              <a:ext cx="453022" cy="4302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5300CF-45E0-4D20-B696-2969242D8B19}"/>
              </a:ext>
            </a:extLst>
          </p:cNvPr>
          <p:cNvGrpSpPr/>
          <p:nvPr/>
        </p:nvGrpSpPr>
        <p:grpSpPr>
          <a:xfrm>
            <a:off x="8338186" y="2324706"/>
            <a:ext cx="1675608" cy="3709016"/>
            <a:chOff x="2775365" y="3213855"/>
            <a:chExt cx="1161898" cy="2819867"/>
          </a:xfrm>
        </p:grpSpPr>
        <p:sp>
          <p:nvSpPr>
            <p:cNvPr id="26" name="矩形: 一个圆顶角，剪去另一个顶角 25">
              <a:extLst>
                <a:ext uri="{FF2B5EF4-FFF2-40B4-BE49-F238E27FC236}">
                  <a16:creationId xmlns:a16="http://schemas.microsoft.com/office/drawing/2014/main" id="{8024B3F0-1597-48C2-A9C8-AAFB7B396461}"/>
                </a:ext>
              </a:extLst>
            </p:cNvPr>
            <p:cNvSpPr/>
            <p:nvPr/>
          </p:nvSpPr>
          <p:spPr>
            <a:xfrm>
              <a:off x="2775365" y="3215289"/>
              <a:ext cx="1161898" cy="2818433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基于深度学习的图像识别和分类技术有很大的发展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3957A4C-26CF-49EB-B683-05F7A4657447}"/>
                </a:ext>
              </a:extLst>
            </p:cNvPr>
            <p:cNvSpPr/>
            <p:nvPr/>
          </p:nvSpPr>
          <p:spPr>
            <a:xfrm>
              <a:off x="3129803" y="3213855"/>
              <a:ext cx="453022" cy="4302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5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3383664" cy="508973"/>
            <a:chOff x="0" y="543361"/>
            <a:chExt cx="3383664" cy="50897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564990" y="590669"/>
              <a:ext cx="2818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C272B5-6E09-49BE-AD49-781FCDCEE647}"/>
              </a:ext>
            </a:extLst>
          </p:cNvPr>
          <p:cNvGrpSpPr/>
          <p:nvPr/>
        </p:nvGrpSpPr>
        <p:grpSpPr>
          <a:xfrm>
            <a:off x="2545859" y="2245659"/>
            <a:ext cx="1675609" cy="3654404"/>
            <a:chOff x="1097208" y="2838279"/>
            <a:chExt cx="1161898" cy="3195443"/>
          </a:xfrm>
        </p:grpSpPr>
        <p:sp>
          <p:nvSpPr>
            <p:cNvPr id="17" name="矩形: 一个圆顶角，剪去另一个顶角 16">
              <a:extLst>
                <a:ext uri="{FF2B5EF4-FFF2-40B4-BE49-F238E27FC236}">
                  <a16:creationId xmlns:a16="http://schemas.microsoft.com/office/drawing/2014/main" id="{8896D2F4-7AC4-4CEA-AF6E-7CAC71FA264D}"/>
                </a:ext>
              </a:extLst>
            </p:cNvPr>
            <p:cNvSpPr/>
            <p:nvPr/>
          </p:nvSpPr>
          <p:spPr>
            <a:xfrm>
              <a:off x="1097208" y="2838279"/>
              <a:ext cx="1161898" cy="3195443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深度学习能提高烟雾检测的准确率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598069B-E652-4E52-B1D0-DBF5090362CC}"/>
                </a:ext>
              </a:extLst>
            </p:cNvPr>
            <p:cNvSpPr/>
            <p:nvPr/>
          </p:nvSpPr>
          <p:spPr>
            <a:xfrm>
              <a:off x="1451646" y="2895589"/>
              <a:ext cx="453022" cy="4302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603CB6-4E34-4C0D-9FB9-DE5A2F1DA2AE}"/>
              </a:ext>
            </a:extLst>
          </p:cNvPr>
          <p:cNvGrpSpPr/>
          <p:nvPr/>
        </p:nvGrpSpPr>
        <p:grpSpPr>
          <a:xfrm>
            <a:off x="7038084" y="2245659"/>
            <a:ext cx="1675611" cy="3710903"/>
            <a:chOff x="2775365" y="3213855"/>
            <a:chExt cx="1161898" cy="2819867"/>
          </a:xfrm>
        </p:grpSpPr>
        <p:sp>
          <p:nvSpPr>
            <p:cNvPr id="23" name="矩形: 一个圆顶角，剪去另一个顶角 22">
              <a:extLst>
                <a:ext uri="{FF2B5EF4-FFF2-40B4-BE49-F238E27FC236}">
                  <a16:creationId xmlns:a16="http://schemas.microsoft.com/office/drawing/2014/main" id="{4267C316-3B34-4B18-AE08-EAF88E10C7D9}"/>
                </a:ext>
              </a:extLst>
            </p:cNvPr>
            <p:cNvSpPr/>
            <p:nvPr/>
          </p:nvSpPr>
          <p:spPr>
            <a:xfrm>
              <a:off x="2775365" y="3215289"/>
              <a:ext cx="1161898" cy="2818433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深度学习从大数据中自动学习特征，具有更广泛的应用场景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103F7DF-868B-4B75-9F46-86CA32BBAB4A}"/>
                </a:ext>
              </a:extLst>
            </p:cNvPr>
            <p:cNvSpPr/>
            <p:nvPr/>
          </p:nvSpPr>
          <p:spPr>
            <a:xfrm>
              <a:off x="3129803" y="3213855"/>
              <a:ext cx="453022" cy="4302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80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574423" y="3000753"/>
            <a:ext cx="1483395" cy="56299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人工提取特征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80805" y="1352973"/>
            <a:ext cx="4127865" cy="1505520"/>
            <a:chOff x="1292460" y="2252455"/>
            <a:chExt cx="4127865" cy="1505520"/>
          </a:xfrm>
        </p:grpSpPr>
        <p:sp>
          <p:nvSpPr>
            <p:cNvPr id="6" name="椭圆 5"/>
            <p:cNvSpPr/>
            <p:nvPr/>
          </p:nvSpPr>
          <p:spPr>
            <a:xfrm>
              <a:off x="1292460" y="2252455"/>
              <a:ext cx="437607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2"/>
            <p:cNvSpPr txBox="1"/>
            <p:nvPr/>
          </p:nvSpPr>
          <p:spPr>
            <a:xfrm>
              <a:off x="1730066" y="2280647"/>
              <a:ext cx="36902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Toreyin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等人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提出了使用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色彩模型来表示烟雾的颜色特征，并分别对视频图像的空间域与时间域进行小波分析，根据其高频信息的变化情况来进行烟雾检测。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5302" y="3003630"/>
            <a:ext cx="4127865" cy="1245943"/>
            <a:chOff x="1292460" y="3005366"/>
            <a:chExt cx="4127865" cy="1245943"/>
          </a:xfrm>
        </p:grpSpPr>
        <p:sp>
          <p:nvSpPr>
            <p:cNvPr id="9" name="椭圆 8"/>
            <p:cNvSpPr/>
            <p:nvPr/>
          </p:nvSpPr>
          <p:spPr>
            <a:xfrm>
              <a:off x="1292460" y="3005366"/>
              <a:ext cx="437607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24"/>
            <p:cNvSpPr txBox="1"/>
            <p:nvPr/>
          </p:nvSpPr>
          <p:spPr>
            <a:xfrm>
              <a:off x="1730066" y="3050980"/>
              <a:ext cx="36902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等人先将图像进行分块处理，然后对每一个图像块使用灰度共生矩阵分析烟雾纹理，并以此为基础实现了火焰与烟雾的实时检测系统。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5663" y="4561702"/>
            <a:ext cx="4127865" cy="1817355"/>
            <a:chOff x="1292460" y="3782335"/>
            <a:chExt cx="4127865" cy="1817355"/>
          </a:xfrm>
        </p:grpSpPr>
        <p:sp>
          <p:nvSpPr>
            <p:cNvPr id="12" name="椭圆 11"/>
            <p:cNvSpPr/>
            <p:nvPr/>
          </p:nvSpPr>
          <p:spPr>
            <a:xfrm>
              <a:off x="1292460" y="3782335"/>
              <a:ext cx="437607" cy="43760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26"/>
            <p:cNvSpPr txBox="1"/>
            <p:nvPr/>
          </p:nvSpPr>
          <p:spPr>
            <a:xfrm>
              <a:off x="1730066" y="3845364"/>
              <a:ext cx="36902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袁非牛等人通过对图像分块并利用快匹配法估计烟雾的运动方向，再通过时间滑动窗口表示每个块的运动方向随时间的变化序列，最后通过贝叶斯分类器完成对烟雾与非烟雾的分类工作。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91318" y="726141"/>
            <a:ext cx="7550619" cy="5061673"/>
            <a:chOff x="4590303" y="822917"/>
            <a:chExt cx="7451634" cy="4963884"/>
          </a:xfrm>
        </p:grpSpPr>
        <p:graphicFrame>
          <p:nvGraphicFramePr>
            <p:cNvPr id="18" name="图表 17"/>
            <p:cNvGraphicFramePr/>
            <p:nvPr>
              <p:extLst>
                <p:ext uri="{D42A27DB-BD31-4B8C-83A1-F6EECF244321}">
                  <p14:modId xmlns:p14="http://schemas.microsoft.com/office/powerpoint/2010/main" val="2664147424"/>
                </p:ext>
              </p:extLst>
            </p:nvPr>
          </p:nvGraphicFramePr>
          <p:xfrm>
            <a:off x="4590303" y="822917"/>
            <a:ext cx="7451634" cy="49638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直角三角形 18"/>
            <p:cNvSpPr/>
            <p:nvPr/>
          </p:nvSpPr>
          <p:spPr>
            <a:xfrm rot="10800000">
              <a:off x="9594179" y="1484387"/>
              <a:ext cx="744583" cy="744583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>
              <a:off x="6328466" y="4537832"/>
              <a:ext cx="744583" cy="744583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 rot="10800000" flipH="1">
              <a:off x="6328467" y="1484388"/>
              <a:ext cx="744583" cy="744583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/>
          </p:nvSpPr>
          <p:spPr>
            <a:xfrm flipH="1">
              <a:off x="9594178" y="4407202"/>
              <a:ext cx="744583" cy="744583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文本框 21"/>
            <p:cNvSpPr txBox="1"/>
            <p:nvPr/>
          </p:nvSpPr>
          <p:spPr>
            <a:xfrm rot="18900000">
              <a:off x="6093985" y="1774213"/>
              <a:ext cx="2057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颜色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35" name="椭圆 34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0" y="543361"/>
            <a:ext cx="3370216" cy="508973"/>
            <a:chOff x="0" y="543361"/>
            <a:chExt cx="3370216" cy="508973"/>
          </a:xfrm>
        </p:grpSpPr>
        <p:grpSp>
          <p:nvGrpSpPr>
            <p:cNvPr id="39" name="组合 38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1" name="矩形 40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"/>
            <p:cNvSpPr txBox="1"/>
            <p:nvPr/>
          </p:nvSpPr>
          <p:spPr>
            <a:xfrm>
              <a:off x="557351" y="590669"/>
              <a:ext cx="2812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研究现状</a:t>
              </a:r>
            </a:p>
          </p:txBody>
        </p:sp>
      </p:grpSp>
      <p:sp>
        <p:nvSpPr>
          <p:cNvPr id="43" name="文本框 21">
            <a:extLst>
              <a:ext uri="{FF2B5EF4-FFF2-40B4-BE49-F238E27FC236}">
                <a16:creationId xmlns:a16="http://schemas.microsoft.com/office/drawing/2014/main" id="{EF669390-ED8F-409C-B346-F6D24F18C46A}"/>
              </a:ext>
            </a:extLst>
          </p:cNvPr>
          <p:cNvSpPr txBox="1"/>
          <p:nvPr/>
        </p:nvSpPr>
        <p:spPr>
          <a:xfrm rot="2690105">
            <a:off x="6044346" y="4295392"/>
            <a:ext cx="205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sp>
        <p:nvSpPr>
          <p:cNvPr id="44" name="文本框 21">
            <a:extLst>
              <a:ext uri="{FF2B5EF4-FFF2-40B4-BE49-F238E27FC236}">
                <a16:creationId xmlns:a16="http://schemas.microsoft.com/office/drawing/2014/main" id="{FFA9E12D-4774-4F49-9E99-AFCBAA51F77E}"/>
              </a:ext>
            </a:extLst>
          </p:cNvPr>
          <p:cNvSpPr txBox="1"/>
          <p:nvPr/>
        </p:nvSpPr>
        <p:spPr>
          <a:xfrm rot="2716909">
            <a:off x="8501789" y="1893059"/>
            <a:ext cx="205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</a:p>
        </p:txBody>
      </p:sp>
      <p:sp>
        <p:nvSpPr>
          <p:cNvPr id="45" name="文本框 21">
            <a:extLst>
              <a:ext uri="{FF2B5EF4-FFF2-40B4-BE49-F238E27FC236}">
                <a16:creationId xmlns:a16="http://schemas.microsoft.com/office/drawing/2014/main" id="{2447AC4A-CD24-488D-B16A-440194BADDA1}"/>
              </a:ext>
            </a:extLst>
          </p:cNvPr>
          <p:cNvSpPr txBox="1"/>
          <p:nvPr/>
        </p:nvSpPr>
        <p:spPr>
          <a:xfrm rot="19339817">
            <a:off x="8416087" y="4422640"/>
            <a:ext cx="205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</a:t>
            </a:r>
          </a:p>
        </p:txBody>
      </p:sp>
    </p:spTree>
    <p:extLst>
      <p:ext uri="{BB962C8B-B14F-4D97-AF65-F5344CB8AC3E}">
        <p14:creationId xmlns:p14="http://schemas.microsoft.com/office/powerpoint/2010/main" val="8350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8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50" presetClass="entr" presetSubtype="0" decel="10000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8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50" presetClass="entr" presetSubtype="0" decel="10000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单圆角矩形 16"/>
          <p:cNvSpPr/>
          <p:nvPr/>
        </p:nvSpPr>
        <p:spPr>
          <a:xfrm flipV="1">
            <a:off x="5667375" y="701110"/>
            <a:ext cx="5649915" cy="5307012"/>
          </a:xfrm>
          <a:prstGeom prst="round1Rect">
            <a:avLst>
              <a:gd name="adj" fmla="val 97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8" name="单圆角矩形 17"/>
          <p:cNvSpPr/>
          <p:nvPr/>
        </p:nvSpPr>
        <p:spPr>
          <a:xfrm flipH="1">
            <a:off x="4676772" y="1277475"/>
            <a:ext cx="5822841" cy="1346097"/>
          </a:xfrm>
          <a:prstGeom prst="round1Rect">
            <a:avLst>
              <a:gd name="adj" fmla="val 3275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卷积神经网络在图像识别中的应用</a:t>
            </a:r>
            <a:endParaRPr lang="zh-CN" altLang="en-US" sz="1200" spc="-1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347130" y="5029201"/>
            <a:ext cx="1255597" cy="977724"/>
            <a:chOff x="10318555" y="4914901"/>
            <a:chExt cx="1255597" cy="977724"/>
          </a:xfrm>
        </p:grpSpPr>
        <p:sp>
          <p:nvSpPr>
            <p:cNvPr id="21" name="椭圆 20"/>
            <p:cNvSpPr/>
            <p:nvPr/>
          </p:nvSpPr>
          <p:spPr>
            <a:xfrm>
              <a:off x="10318555" y="4914901"/>
              <a:ext cx="971342" cy="971342"/>
            </a:xfrm>
            <a:prstGeom prst="ellipse">
              <a:avLst/>
            </a:prstGeom>
            <a:solidFill>
              <a:srgbClr val="00206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26973" y="4969295"/>
              <a:ext cx="1047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460905" y="6033722"/>
            <a:ext cx="429738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17 -7.40741E-7 L 4.16667E-6 -7.40741E-7 " pathEditMode="relative" rAng="0" ptsTypes="AA" p14:bounceEnd="64000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5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8927E-6 -1.19861 L -3.18927E-6 7.40741E-7 L 0.00039 -0.12153 L -3.18927E-6 7.40741E-7 " pathEditMode="relative" rAng="0" ptsTypes="AAAA">
                                          <p:cBhvr>
                                            <p:cTn id="8" dur="6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9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8792 3.7037E-7 L -1.55168E-6 3.7037E-7 " pathEditMode="relative" rAng="0" ptsTypes="AA">
                                          <p:cBhvr>
                                            <p:cTn id="1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96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6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1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1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2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3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4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8" grpId="1" animBg="1"/>
          <p:bldP spid="19" grpId="0"/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543361"/>
            <a:ext cx="6221271" cy="878305"/>
            <a:chOff x="0" y="543361"/>
            <a:chExt cx="3370217" cy="878305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/>
            <p:cNvSpPr txBox="1"/>
            <p:nvPr/>
          </p:nvSpPr>
          <p:spPr>
            <a:xfrm>
              <a:off x="493487" y="590669"/>
              <a:ext cx="2876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卷积神经网络在图像识别中的应用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37" name="椭圆 36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40" name="椭圆 3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 descr="LeNet5">
            <a:extLst>
              <a:ext uri="{FF2B5EF4-FFF2-40B4-BE49-F238E27FC236}">
                <a16:creationId xmlns:a16="http://schemas.microsoft.com/office/drawing/2014/main" id="{CFCCE928-F920-4850-848C-DD0CAC90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474"/>
            <a:ext cx="8750611" cy="38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C8E288EB-5863-4D5A-A459-0A807E0CA299}"/>
              </a:ext>
            </a:extLst>
          </p:cNvPr>
          <p:cNvGrpSpPr/>
          <p:nvPr/>
        </p:nvGrpSpPr>
        <p:grpSpPr>
          <a:xfrm>
            <a:off x="9184341" y="1421666"/>
            <a:ext cx="2171216" cy="608840"/>
            <a:chOff x="9184341" y="1421666"/>
            <a:chExt cx="2171216" cy="608840"/>
          </a:xfrm>
        </p:grpSpPr>
        <p:sp>
          <p:nvSpPr>
            <p:cNvPr id="43" name="矩形: 一个圆顶角，剪去另一个顶角 42">
              <a:extLst>
                <a:ext uri="{FF2B5EF4-FFF2-40B4-BE49-F238E27FC236}">
                  <a16:creationId xmlns:a16="http://schemas.microsoft.com/office/drawing/2014/main" id="{04B0BF2A-73AB-488F-A4AB-53BF3E82119F}"/>
                </a:ext>
              </a:extLst>
            </p:cNvPr>
            <p:cNvSpPr/>
            <p:nvPr/>
          </p:nvSpPr>
          <p:spPr>
            <a:xfrm>
              <a:off x="9184341" y="1421666"/>
              <a:ext cx="2171216" cy="608840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卷积层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6EA8518-37FB-48EE-80AD-D83D89D3DC71}"/>
                </a:ext>
              </a:extLst>
            </p:cNvPr>
            <p:cNvSpPr/>
            <p:nvPr/>
          </p:nvSpPr>
          <p:spPr>
            <a:xfrm>
              <a:off x="9291918" y="1524380"/>
              <a:ext cx="376517" cy="4034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F629DE6-37E4-4CC4-9485-16B36B161C40}"/>
              </a:ext>
            </a:extLst>
          </p:cNvPr>
          <p:cNvGrpSpPr/>
          <p:nvPr/>
        </p:nvGrpSpPr>
        <p:grpSpPr>
          <a:xfrm>
            <a:off x="9184341" y="2668822"/>
            <a:ext cx="2171216" cy="608840"/>
            <a:chOff x="9184341" y="1421666"/>
            <a:chExt cx="2171216" cy="608840"/>
          </a:xfrm>
        </p:grpSpPr>
        <p:sp>
          <p:nvSpPr>
            <p:cNvPr id="49" name="矩形: 一个圆顶角，剪去另一个顶角 48">
              <a:extLst>
                <a:ext uri="{FF2B5EF4-FFF2-40B4-BE49-F238E27FC236}">
                  <a16:creationId xmlns:a16="http://schemas.microsoft.com/office/drawing/2014/main" id="{2D0C2694-7BCD-4B0E-B10F-F66AB7DCB642}"/>
                </a:ext>
              </a:extLst>
            </p:cNvPr>
            <p:cNvSpPr/>
            <p:nvPr/>
          </p:nvSpPr>
          <p:spPr>
            <a:xfrm>
              <a:off x="9184341" y="1421666"/>
              <a:ext cx="2171216" cy="608840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池化层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75265F0-A7C0-47FD-B30C-AA5F6D8D2602}"/>
                </a:ext>
              </a:extLst>
            </p:cNvPr>
            <p:cNvSpPr/>
            <p:nvPr/>
          </p:nvSpPr>
          <p:spPr>
            <a:xfrm>
              <a:off x="9291918" y="1524380"/>
              <a:ext cx="376517" cy="4034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23BD9C5-5745-4535-9298-70BBCF0B1FB1}"/>
              </a:ext>
            </a:extLst>
          </p:cNvPr>
          <p:cNvGrpSpPr/>
          <p:nvPr/>
        </p:nvGrpSpPr>
        <p:grpSpPr>
          <a:xfrm>
            <a:off x="9177577" y="3915978"/>
            <a:ext cx="2171216" cy="608840"/>
            <a:chOff x="9184341" y="1421666"/>
            <a:chExt cx="2171216" cy="608840"/>
          </a:xfrm>
        </p:grpSpPr>
        <p:sp>
          <p:nvSpPr>
            <p:cNvPr id="52" name="矩形: 一个圆顶角，剪去另一个顶角 51">
              <a:extLst>
                <a:ext uri="{FF2B5EF4-FFF2-40B4-BE49-F238E27FC236}">
                  <a16:creationId xmlns:a16="http://schemas.microsoft.com/office/drawing/2014/main" id="{662BCE48-0FBB-49A9-87C5-3FCD9A785345}"/>
                </a:ext>
              </a:extLst>
            </p:cNvPr>
            <p:cNvSpPr/>
            <p:nvPr/>
          </p:nvSpPr>
          <p:spPr>
            <a:xfrm>
              <a:off x="9184341" y="1421666"/>
              <a:ext cx="2171216" cy="608840"/>
            </a:xfrm>
            <a:prstGeom prst="snip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67024E1-F6AC-40CC-B109-6EAE675918E9}"/>
                </a:ext>
              </a:extLst>
            </p:cNvPr>
            <p:cNvSpPr/>
            <p:nvPr/>
          </p:nvSpPr>
          <p:spPr>
            <a:xfrm>
              <a:off x="9291918" y="1524380"/>
              <a:ext cx="376517" cy="4034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5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550315" y="6507183"/>
            <a:ext cx="299785" cy="299785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055771" y="6507183"/>
            <a:ext cx="299785" cy="299785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543361"/>
            <a:ext cx="6096000" cy="878305"/>
            <a:chOff x="0" y="543361"/>
            <a:chExt cx="3370217" cy="878305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3"/>
            <p:cNvSpPr txBox="1"/>
            <p:nvPr/>
          </p:nvSpPr>
          <p:spPr>
            <a:xfrm>
              <a:off x="493487" y="590669"/>
              <a:ext cx="2876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卷积神经网络在图像识别中的作用</a:t>
              </a:r>
            </a:p>
          </p:txBody>
        </p:sp>
      </p:grpSp>
      <p:grpSp>
        <p:nvGrpSpPr>
          <p:cNvPr id="133" name="组合 132"/>
          <p:cNvGrpSpPr/>
          <p:nvPr/>
        </p:nvGrpSpPr>
        <p:grpSpPr>
          <a:xfrm rot="5400000">
            <a:off x="4860928" y="4140882"/>
            <a:ext cx="457226" cy="1208395"/>
            <a:chOff x="1098860" y="2274706"/>
            <a:chExt cx="1980000" cy="1620000"/>
          </a:xfrm>
        </p:grpSpPr>
        <p:sp>
          <p:nvSpPr>
            <p:cNvPr id="134" name="上箭头 133"/>
            <p:cNvSpPr/>
            <p:nvPr/>
          </p:nvSpPr>
          <p:spPr>
            <a:xfrm>
              <a:off x="1098860" y="2274706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1873250" y="2572668"/>
              <a:ext cx="431800" cy="896937"/>
              <a:chOff x="1873250" y="2572668"/>
              <a:chExt cx="431800" cy="896937"/>
            </a:xfrm>
          </p:grpSpPr>
          <p:sp>
            <p:nvSpPr>
              <p:cNvPr id="136" name="AutoShape 69"/>
              <p:cNvSpPr>
                <a:spLocks noChangeArrowheads="1"/>
              </p:cNvSpPr>
              <p:nvPr/>
            </p:nvSpPr>
            <p:spPr bwMode="gray">
              <a:xfrm rot="16200000" flipV="1">
                <a:off x="1945481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5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7" name="AutoShape 69"/>
              <p:cNvSpPr>
                <a:spLocks noChangeArrowheads="1"/>
              </p:cNvSpPr>
              <p:nvPr/>
            </p:nvSpPr>
            <p:spPr bwMode="gray">
              <a:xfrm rot="16200000" flipV="1">
                <a:off x="1945481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40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8" name="AutoShape 69"/>
              <p:cNvSpPr>
                <a:spLocks noChangeArrowheads="1"/>
              </p:cNvSpPr>
              <p:nvPr/>
            </p:nvSpPr>
            <p:spPr bwMode="gray">
              <a:xfrm rot="16200000" flipV="1">
                <a:off x="1945481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2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2" name="矩形 151"/>
          <p:cNvSpPr/>
          <p:nvPr/>
        </p:nvSpPr>
        <p:spPr>
          <a:xfrm>
            <a:off x="2645134" y="1944776"/>
            <a:ext cx="2041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defTabSz="912813" eaLnBrk="0" hangingPunct="0"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pc="50" dirty="0">
                <a:ln w="11430"/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通过卷积操作提取特征。</a:t>
            </a:r>
          </a:p>
        </p:txBody>
      </p:sp>
      <p:sp>
        <p:nvSpPr>
          <p:cNvPr id="153" name="矩形 152"/>
          <p:cNvSpPr/>
          <p:nvPr/>
        </p:nvSpPr>
        <p:spPr>
          <a:xfrm>
            <a:off x="8489128" y="1899610"/>
            <a:ext cx="1700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defTabSz="912813" eaLnBrk="0" hangingPunct="0"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600" spc="50" dirty="0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浅层神经网络</a:t>
            </a:r>
          </a:p>
        </p:txBody>
      </p:sp>
      <p:sp>
        <p:nvSpPr>
          <p:cNvPr id="154" name="矩形 153"/>
          <p:cNvSpPr/>
          <p:nvPr/>
        </p:nvSpPr>
        <p:spPr>
          <a:xfrm>
            <a:off x="5809006" y="1914826"/>
            <a:ext cx="1708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defTabSz="912813" eaLnBrk="0" hangingPunct="0"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600" spc="50" dirty="0">
                <a:ln w="11430"/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池化减少参数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6F07A6-5348-4915-BD50-5006B6F3A8F7}"/>
              </a:ext>
            </a:extLst>
          </p:cNvPr>
          <p:cNvGrpSpPr/>
          <p:nvPr/>
        </p:nvGrpSpPr>
        <p:grpSpPr>
          <a:xfrm>
            <a:off x="5933265" y="3768734"/>
            <a:ext cx="1460415" cy="1600000"/>
            <a:chOff x="5112639" y="3622865"/>
            <a:chExt cx="2088000" cy="1921595"/>
          </a:xfrm>
        </p:grpSpPr>
        <p:sp>
          <p:nvSpPr>
            <p:cNvPr id="155" name="椭圆 154"/>
            <p:cNvSpPr/>
            <p:nvPr/>
          </p:nvSpPr>
          <p:spPr bwMode="auto">
            <a:xfrm>
              <a:off x="5112639" y="3622865"/>
              <a:ext cx="2088000" cy="1921595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5" lon="0" rev="0"/>
              </a:camera>
              <a:lightRig rig="threePt" dir="t">
                <a:rot lat="0" lon="0" rev="0"/>
              </a:lightRig>
            </a:scene3d>
            <a:sp3d extrusionH="279400" prstMaterial="plastic">
              <a:bevelT w="139700" h="152400" prst="convex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itchFamily="34" charset="-122"/>
              </a:endParaRPr>
            </a:p>
          </p:txBody>
        </p:sp>
        <p:sp>
          <p:nvSpPr>
            <p:cNvPr id="156" name="TextBox 20"/>
            <p:cNvSpPr txBox="1">
              <a:spLocks noChangeArrowheads="1"/>
            </p:cNvSpPr>
            <p:nvPr/>
          </p:nvSpPr>
          <p:spPr bwMode="auto">
            <a:xfrm>
              <a:off x="5379127" y="4412785"/>
              <a:ext cx="1555025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prstClr val="white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池化层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2EF7FBD-6173-4380-8A16-7A76F2425C61}"/>
              </a:ext>
            </a:extLst>
          </p:cNvPr>
          <p:cNvGrpSpPr/>
          <p:nvPr/>
        </p:nvGrpSpPr>
        <p:grpSpPr>
          <a:xfrm>
            <a:off x="8788843" y="3691370"/>
            <a:ext cx="1605733" cy="1598301"/>
            <a:chOff x="7885288" y="3622865"/>
            <a:chExt cx="2088000" cy="1921595"/>
          </a:xfrm>
        </p:grpSpPr>
        <p:sp>
          <p:nvSpPr>
            <p:cNvPr id="157" name="椭圆 156"/>
            <p:cNvSpPr/>
            <p:nvPr/>
          </p:nvSpPr>
          <p:spPr bwMode="auto">
            <a:xfrm>
              <a:off x="7885288" y="3622865"/>
              <a:ext cx="2088000" cy="1921595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5" lon="0" rev="0"/>
              </a:camera>
              <a:lightRig rig="threePt" dir="t">
                <a:rot lat="0" lon="0" rev="0"/>
              </a:lightRig>
            </a:scene3d>
            <a:sp3d extrusionH="279400" prstMaterial="plastic">
              <a:bevelT w="139700" h="152400" prst="convex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itchFamily="34" charset="-122"/>
              </a:endParaRPr>
            </a:p>
          </p:txBody>
        </p:sp>
        <p:sp>
          <p:nvSpPr>
            <p:cNvPr id="158" name="TextBox 20"/>
            <p:cNvSpPr txBox="1">
              <a:spLocks noChangeArrowheads="1"/>
            </p:cNvSpPr>
            <p:nvPr/>
          </p:nvSpPr>
          <p:spPr bwMode="auto">
            <a:xfrm>
              <a:off x="8151776" y="4412785"/>
              <a:ext cx="1555025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prstClr val="white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全连接层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71FAE7-9B35-4FEB-9D2A-9607676EFEF9}"/>
              </a:ext>
            </a:extLst>
          </p:cNvPr>
          <p:cNvGrpSpPr/>
          <p:nvPr/>
        </p:nvGrpSpPr>
        <p:grpSpPr>
          <a:xfrm>
            <a:off x="2743200" y="3722794"/>
            <a:ext cx="1586137" cy="1600000"/>
            <a:chOff x="2303368" y="3622865"/>
            <a:chExt cx="2088000" cy="1921595"/>
          </a:xfrm>
        </p:grpSpPr>
        <p:sp>
          <p:nvSpPr>
            <p:cNvPr id="159" name="椭圆 158"/>
            <p:cNvSpPr/>
            <p:nvPr/>
          </p:nvSpPr>
          <p:spPr bwMode="auto">
            <a:xfrm>
              <a:off x="2303368" y="3622865"/>
              <a:ext cx="2088000" cy="1921595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7699985" lon="0" rev="0"/>
              </a:camera>
              <a:lightRig rig="threePt" dir="t">
                <a:rot lat="0" lon="0" rev="0"/>
              </a:lightRig>
            </a:scene3d>
            <a:sp3d extrusionH="279400" prstMaterial="plastic">
              <a:bevelT w="139700" h="152400" prst="convex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itchFamily="34" charset="-122"/>
              </a:endParaRPr>
            </a:p>
          </p:txBody>
        </p:sp>
        <p:sp>
          <p:nvSpPr>
            <p:cNvPr id="160" name="TextBox 20"/>
            <p:cNvSpPr txBox="1">
              <a:spLocks noChangeArrowheads="1"/>
            </p:cNvSpPr>
            <p:nvPr/>
          </p:nvSpPr>
          <p:spPr bwMode="auto">
            <a:xfrm>
              <a:off x="2569856" y="4412785"/>
              <a:ext cx="1555025" cy="40011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prstClr val="white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微软雅黑" pitchFamily="34" charset="-122"/>
                  <a:ea typeface="微软雅黑" pitchFamily="34" charset="-122"/>
                </a:rPr>
                <a:t>卷积层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D9BBFDE-F35B-4F0B-82A1-9A6EF08BA087}"/>
              </a:ext>
            </a:extLst>
          </p:cNvPr>
          <p:cNvGrpSpPr/>
          <p:nvPr/>
        </p:nvGrpSpPr>
        <p:grpSpPr>
          <a:xfrm rot="5400000">
            <a:off x="7855832" y="4123751"/>
            <a:ext cx="457226" cy="1242655"/>
            <a:chOff x="1098860" y="2274706"/>
            <a:chExt cx="1980000" cy="1620000"/>
          </a:xfrm>
        </p:grpSpPr>
        <p:sp>
          <p:nvSpPr>
            <p:cNvPr id="45" name="上箭头 133">
              <a:extLst>
                <a:ext uri="{FF2B5EF4-FFF2-40B4-BE49-F238E27FC236}">
                  <a16:creationId xmlns:a16="http://schemas.microsoft.com/office/drawing/2014/main" id="{1D4E1811-D61A-4C6D-80D0-16F34C282C1C}"/>
                </a:ext>
              </a:extLst>
            </p:cNvPr>
            <p:cNvSpPr/>
            <p:nvPr/>
          </p:nvSpPr>
          <p:spPr>
            <a:xfrm>
              <a:off x="1098860" y="2274706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0B1FB71-A8FB-4CCB-87E2-B19AADF1B07B}"/>
                </a:ext>
              </a:extLst>
            </p:cNvPr>
            <p:cNvGrpSpPr/>
            <p:nvPr/>
          </p:nvGrpSpPr>
          <p:grpSpPr>
            <a:xfrm>
              <a:off x="1873250" y="2572668"/>
              <a:ext cx="431800" cy="896937"/>
              <a:chOff x="1873250" y="2572668"/>
              <a:chExt cx="431800" cy="896937"/>
            </a:xfrm>
          </p:grpSpPr>
          <p:sp>
            <p:nvSpPr>
              <p:cNvPr id="47" name="AutoShape 69">
                <a:extLst>
                  <a:ext uri="{FF2B5EF4-FFF2-40B4-BE49-F238E27FC236}">
                    <a16:creationId xmlns:a16="http://schemas.microsoft.com/office/drawing/2014/main" id="{085203B5-6528-4944-AB40-C78EFB63071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5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AutoShape 69">
                <a:extLst>
                  <a:ext uri="{FF2B5EF4-FFF2-40B4-BE49-F238E27FC236}">
                    <a16:creationId xmlns:a16="http://schemas.microsoft.com/office/drawing/2014/main" id="{DAE0199D-971F-49C1-A7C5-2D5719B66C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40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AutoShape 69">
                <a:extLst>
                  <a:ext uri="{FF2B5EF4-FFF2-40B4-BE49-F238E27FC236}">
                    <a16:creationId xmlns:a16="http://schemas.microsoft.com/office/drawing/2014/main" id="{C6E0BFC4-0DDE-4576-9359-615D37B54C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2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2ED27A6-3251-4538-BB3C-2A43CA70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93" y="3883870"/>
            <a:ext cx="1685714" cy="1600000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F19ED0BA-45B8-42E7-A8DB-058171EE4973}"/>
              </a:ext>
            </a:extLst>
          </p:cNvPr>
          <p:cNvGrpSpPr/>
          <p:nvPr/>
        </p:nvGrpSpPr>
        <p:grpSpPr>
          <a:xfrm rot="5400000">
            <a:off x="1946499" y="4176993"/>
            <a:ext cx="541110" cy="1052289"/>
            <a:chOff x="1098860" y="2274706"/>
            <a:chExt cx="1980000" cy="1620000"/>
          </a:xfrm>
        </p:grpSpPr>
        <p:sp>
          <p:nvSpPr>
            <p:cNvPr id="52" name="上箭头 133">
              <a:extLst>
                <a:ext uri="{FF2B5EF4-FFF2-40B4-BE49-F238E27FC236}">
                  <a16:creationId xmlns:a16="http://schemas.microsoft.com/office/drawing/2014/main" id="{1034E7D6-A800-4C41-BFB5-FEA026002D8A}"/>
                </a:ext>
              </a:extLst>
            </p:cNvPr>
            <p:cNvSpPr/>
            <p:nvPr/>
          </p:nvSpPr>
          <p:spPr>
            <a:xfrm>
              <a:off x="1098860" y="2274706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4A973F8-BEB5-49BA-8A48-746EE9F8CB25}"/>
                </a:ext>
              </a:extLst>
            </p:cNvPr>
            <p:cNvGrpSpPr/>
            <p:nvPr/>
          </p:nvGrpSpPr>
          <p:grpSpPr>
            <a:xfrm>
              <a:off x="1873250" y="2572668"/>
              <a:ext cx="431800" cy="896937"/>
              <a:chOff x="1873250" y="2572668"/>
              <a:chExt cx="431800" cy="896937"/>
            </a:xfrm>
          </p:grpSpPr>
          <p:sp>
            <p:nvSpPr>
              <p:cNvPr id="54" name="AutoShape 69">
                <a:extLst>
                  <a:ext uri="{FF2B5EF4-FFF2-40B4-BE49-F238E27FC236}">
                    <a16:creationId xmlns:a16="http://schemas.microsoft.com/office/drawing/2014/main" id="{14AAF3A6-E3A0-45CE-88D4-97D8F2D7FF7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5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AutoShape 69">
                <a:extLst>
                  <a:ext uri="{FF2B5EF4-FFF2-40B4-BE49-F238E27FC236}">
                    <a16:creationId xmlns:a16="http://schemas.microsoft.com/office/drawing/2014/main" id="{1F3DDE1A-BA27-47BF-9838-2089DF428B0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40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AutoShape 69">
                <a:extLst>
                  <a:ext uri="{FF2B5EF4-FFF2-40B4-BE49-F238E27FC236}">
                    <a16:creationId xmlns:a16="http://schemas.microsoft.com/office/drawing/2014/main" id="{FB5D2B98-0527-4621-B01A-E27EF4069E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2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7421E8-32AC-4B26-977A-AEFFAEF39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8551" y="3256612"/>
            <a:ext cx="447619" cy="2580952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3F75D459-24A6-4096-A61C-0123AEC6E2CC}"/>
              </a:ext>
            </a:extLst>
          </p:cNvPr>
          <p:cNvGrpSpPr/>
          <p:nvPr/>
        </p:nvGrpSpPr>
        <p:grpSpPr>
          <a:xfrm rot="5400000">
            <a:off x="10733236" y="4167270"/>
            <a:ext cx="541110" cy="1052289"/>
            <a:chOff x="1098860" y="2274706"/>
            <a:chExt cx="1980000" cy="1620000"/>
          </a:xfrm>
        </p:grpSpPr>
        <p:sp>
          <p:nvSpPr>
            <p:cNvPr id="59" name="上箭头 133">
              <a:extLst>
                <a:ext uri="{FF2B5EF4-FFF2-40B4-BE49-F238E27FC236}">
                  <a16:creationId xmlns:a16="http://schemas.microsoft.com/office/drawing/2014/main" id="{00E2BEC4-382D-4157-AEEF-319A971B62FF}"/>
                </a:ext>
              </a:extLst>
            </p:cNvPr>
            <p:cNvSpPr/>
            <p:nvPr/>
          </p:nvSpPr>
          <p:spPr>
            <a:xfrm>
              <a:off x="1098860" y="2274706"/>
              <a:ext cx="1980000" cy="1620000"/>
            </a:xfrm>
            <a:prstGeom prst="upArrow">
              <a:avLst>
                <a:gd name="adj1" fmla="val 61884"/>
                <a:gd name="adj2" fmla="val 49610"/>
              </a:avLst>
            </a:prstGeom>
            <a:gradFill flip="none" rotWithShape="1">
              <a:gsLst>
                <a:gs pos="0">
                  <a:srgbClr val="00B0F0"/>
                </a:gs>
                <a:gs pos="90000">
                  <a:srgbClr val="0070C0"/>
                </a:gs>
              </a:gsLst>
              <a:lin ang="16200000" scaled="1"/>
              <a:tileRect/>
            </a:gradFill>
            <a:ln w="31750" cap="flat" cmpd="sng" algn="ctr">
              <a:solidFill>
                <a:sysClr val="window" lastClr="FFFFFF"/>
              </a:solidFill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25400">
              <a:bevelT prst="convex"/>
              <a:bevelB w="0" h="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marL="0" marR="0" lvl="2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01825A6-F2C7-49DB-BA94-E75E53523E4D}"/>
                </a:ext>
              </a:extLst>
            </p:cNvPr>
            <p:cNvGrpSpPr/>
            <p:nvPr/>
          </p:nvGrpSpPr>
          <p:grpSpPr>
            <a:xfrm>
              <a:off x="1873250" y="2572668"/>
              <a:ext cx="431800" cy="896937"/>
              <a:chOff x="1873250" y="2572668"/>
              <a:chExt cx="431800" cy="896937"/>
            </a:xfrm>
          </p:grpSpPr>
          <p:sp>
            <p:nvSpPr>
              <p:cNvPr id="61" name="AutoShape 69">
                <a:extLst>
                  <a:ext uri="{FF2B5EF4-FFF2-40B4-BE49-F238E27FC236}">
                    <a16:creationId xmlns:a16="http://schemas.microsoft.com/office/drawing/2014/main" id="{D7543368-123F-4EF3-BF83-AF300EEAE3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31100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5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AutoShape 69">
                <a:extLst>
                  <a:ext uri="{FF2B5EF4-FFF2-40B4-BE49-F238E27FC236}">
                    <a16:creationId xmlns:a16="http://schemas.microsoft.com/office/drawing/2014/main" id="{2702DAEC-DA3D-4302-A501-CCB973BD35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28052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40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AutoShape 69">
                <a:extLst>
                  <a:ext uri="{FF2B5EF4-FFF2-40B4-BE49-F238E27FC236}">
                    <a16:creationId xmlns:a16="http://schemas.microsoft.com/office/drawing/2014/main" id="{68B7E2EC-0B09-4786-9471-778FF17589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16200000" flipV="1">
                <a:off x="1945481" y="2500437"/>
                <a:ext cx="287337" cy="431800"/>
              </a:xfrm>
              <a:prstGeom prst="chevron">
                <a:avLst>
                  <a:gd name="adj" fmla="val 52514"/>
                </a:avLst>
              </a:prstGeom>
              <a:noFill/>
              <a:ln w="19050" cap="flat" cmpd="sng" algn="ctr">
                <a:solidFill>
                  <a:sysClr val="window" lastClr="FFFFFF">
                    <a:alpha val="25000"/>
                  </a:sysClr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2" indent="0" algn="ctr" defTabSz="914400" eaLnBrk="0" fontAlgn="ctr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Tx/>
                  <a:buNone/>
                  <a:tabLst>
                    <a:tab pos="136525" algn="l"/>
                  </a:tabLst>
                  <a:defRPr/>
                </a:pPr>
                <a:endPara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E605838-3481-4D0B-BD62-1075C933D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540" y="2633685"/>
            <a:ext cx="2085714" cy="1457143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1E13F64-BB89-45F2-9EAF-E14143AE5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1" y="2583169"/>
            <a:ext cx="2833109" cy="159557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CF1B3C8F-69D6-4C98-B431-12B0C9C50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22" y="2633684"/>
            <a:ext cx="2602969" cy="1457144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E8C6AB64-F630-465C-AA17-153E2A0F1700}"/>
              </a:ext>
            </a:extLst>
          </p:cNvPr>
          <p:cNvSpPr/>
          <p:nvPr/>
        </p:nvSpPr>
        <p:spPr>
          <a:xfrm>
            <a:off x="-49366" y="2933446"/>
            <a:ext cx="204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defTabSz="912813" eaLnBrk="0" hangingPunct="0"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pc="50" dirty="0">
                <a:ln w="11430"/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图像输入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E1DC2C7-F243-4F51-AECA-DBB75E918482}"/>
              </a:ext>
            </a:extLst>
          </p:cNvPr>
          <p:cNvSpPr/>
          <p:nvPr/>
        </p:nvSpPr>
        <p:spPr>
          <a:xfrm>
            <a:off x="10397817" y="1944776"/>
            <a:ext cx="2041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defTabSz="912813" eaLnBrk="0" hangingPunct="0"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pc="50" dirty="0">
                <a:ln w="11430"/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分类向量输出</a:t>
            </a:r>
          </a:p>
        </p:txBody>
      </p:sp>
    </p:spTree>
    <p:extLst>
      <p:ext uri="{BB962C8B-B14F-4D97-AF65-F5344CB8AC3E}">
        <p14:creationId xmlns:p14="http://schemas.microsoft.com/office/powerpoint/2010/main" val="39756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50" decel="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50" decel="100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450" decel="100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50" decel="100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450" decel="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2" grpId="0"/>
          <p:bldP spid="153" grpId="0"/>
          <p:bldP spid="154" grpId="0"/>
          <p:bldP spid="68" grpId="0"/>
          <p:bldP spid="6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450" decel="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50" decel="100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450" decel="100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450" decel="100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450" decel="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" accel="100000" fill="hold">
                                              <p:stCondLst>
                                                <p:cond delay="45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2" grpId="0"/>
          <p:bldP spid="153" grpId="0"/>
          <p:bldP spid="154" grpId="0"/>
          <p:bldP spid="68" grpId="0"/>
          <p:bldP spid="69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986</Words>
  <Application>Microsoft Office PowerPoint</Application>
  <PresentationFormat>宽屏</PresentationFormat>
  <Paragraphs>188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宋体</vt:lpstr>
      <vt:lpstr>微软雅黑</vt:lpstr>
      <vt:lpstr>Arial</vt:lpstr>
      <vt:lpstr>Calibri</vt:lpstr>
      <vt:lpstr>Calibri Light</vt:lpstr>
      <vt:lpstr>Lao UI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mao pin</cp:lastModifiedBy>
  <cp:revision>186</cp:revision>
  <dcterms:created xsi:type="dcterms:W3CDTF">2013-10-25T14:41:09Z</dcterms:created>
  <dcterms:modified xsi:type="dcterms:W3CDTF">2018-05-24T03:41:10Z</dcterms:modified>
</cp:coreProperties>
</file>